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74" r:id="rId2"/>
  </p:sldMasterIdLst>
  <p:notesMasterIdLst>
    <p:notesMasterId r:id="rId39"/>
  </p:notesMasterIdLst>
  <p:sldIdLst>
    <p:sldId id="256" r:id="rId3"/>
    <p:sldId id="258" r:id="rId4"/>
    <p:sldId id="259" r:id="rId5"/>
    <p:sldId id="261" r:id="rId6"/>
    <p:sldId id="263" r:id="rId7"/>
    <p:sldId id="264" r:id="rId8"/>
    <p:sldId id="265" r:id="rId9"/>
    <p:sldId id="266" r:id="rId10"/>
    <p:sldId id="267" r:id="rId11"/>
    <p:sldId id="268" r:id="rId12"/>
    <p:sldId id="286" r:id="rId13"/>
    <p:sldId id="301" r:id="rId14"/>
    <p:sldId id="292" r:id="rId15"/>
    <p:sldId id="302" r:id="rId16"/>
    <p:sldId id="293" r:id="rId17"/>
    <p:sldId id="294" r:id="rId18"/>
    <p:sldId id="303" r:id="rId19"/>
    <p:sldId id="295" r:id="rId20"/>
    <p:sldId id="297" r:id="rId21"/>
    <p:sldId id="298" r:id="rId22"/>
    <p:sldId id="299" r:id="rId23"/>
    <p:sldId id="300" r:id="rId24"/>
    <p:sldId id="314" r:id="rId25"/>
    <p:sldId id="304" r:id="rId26"/>
    <p:sldId id="305" r:id="rId27"/>
    <p:sldId id="307" r:id="rId28"/>
    <p:sldId id="308" r:id="rId29"/>
    <p:sldId id="309" r:id="rId30"/>
    <p:sldId id="310" r:id="rId31"/>
    <p:sldId id="311" r:id="rId32"/>
    <p:sldId id="312" r:id="rId33"/>
    <p:sldId id="288" r:id="rId34"/>
    <p:sldId id="289" r:id="rId35"/>
    <p:sldId id="290" r:id="rId36"/>
    <p:sldId id="291" r:id="rId37"/>
    <p:sldId id="318"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xgUai0q/En3IbFGCC87qcTJFu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1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5"/>
          <p:cNvSpPr txBox="1">
            <a:spLocks noGrp="1"/>
          </p:cNvSpPr>
          <p:nvPr>
            <p:ph type="body" idx="1"/>
          </p:nvPr>
        </p:nvSpPr>
        <p:spPr>
          <a:xfrm rot="5400000">
            <a:off x="3901440" y="-1356360"/>
            <a:ext cx="4389120" cy="10972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7" name="Google Shape;97;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5"/>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rot="5400000">
            <a:off x="7604918" y="2148684"/>
            <a:ext cx="5211763" cy="27432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6"/>
          <p:cNvSpPr txBox="1">
            <a:spLocks noGrp="1"/>
          </p:cNvSpPr>
          <p:nvPr>
            <p:ph type="body" idx="1"/>
          </p:nvPr>
        </p:nvSpPr>
        <p:spPr>
          <a:xfrm rot="5400000">
            <a:off x="2016918" y="-492917"/>
            <a:ext cx="5211763" cy="80264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6"/>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053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06915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16893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248485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304040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510441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27924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41762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1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2" name="Google Shape;42;p1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458860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948730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23938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4639764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055158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592566"/>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498188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333974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84442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 name="Google Shape;48;p1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1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1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20"/>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20"/>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20"/>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2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3"/>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23"/>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24"/>
          <p:cNvSpPr/>
          <p:nvPr/>
        </p:nvSpPr>
        <p:spPr>
          <a:xfrm rot="-10380000" flipH="1">
            <a:off x="4221004" y="1108077"/>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5" name="Google Shape;85;p24"/>
          <p:cNvSpPr/>
          <p:nvPr/>
        </p:nvSpPr>
        <p:spPr>
          <a:xfrm rot="-10380000" flipH="1">
            <a:off x="10672179" y="5359769"/>
            <a:ext cx="207264"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86" name="Google Shape;86;p24"/>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4"/>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4"/>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txBox="1">
            <a:spLocks noGrp="1"/>
          </p:cNvSpPr>
          <p:nvPr>
            <p:ph type="sldNum" idx="12"/>
          </p:nvPr>
        </p:nvSpPr>
        <p:spPr>
          <a:xfrm>
            <a:off x="10769600" y="6356351"/>
            <a:ext cx="8128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24"/>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24"/>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3" name="Google Shape;93;p24"/>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13"/>
          <p:cNvSpPr/>
          <p:nvPr/>
        </p:nvSpPr>
        <p:spPr>
          <a:xfrm>
            <a:off x="-12700" y="-7144"/>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 name="Google Shape;24;p13"/>
          <p:cNvSpPr/>
          <p:nvPr/>
        </p:nvSpPr>
        <p:spPr>
          <a:xfrm>
            <a:off x="5842000" y="-7144"/>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5" name="Google Shape;25;p13"/>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3"/>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1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13"/>
          <p:cNvSpPr txBox="1">
            <a:spLocks noGrp="1"/>
          </p:cNvSpPr>
          <p:nvPr>
            <p:ph type="ftr" idx="11"/>
          </p:nvPr>
        </p:nvSpPr>
        <p:spPr>
          <a:xfrm>
            <a:off x="3556000" y="6356351"/>
            <a:ext cx="4470400" cy="365125"/>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13"/>
          <p:cNvSpPr txBox="1">
            <a:spLocks noGrp="1"/>
          </p:cNvSpPr>
          <p:nvPr>
            <p:ph type="sldNum" idx="12"/>
          </p:nvPr>
        </p:nvSpPr>
        <p:spPr>
          <a:xfrm>
            <a:off x="10566400" y="6356351"/>
            <a:ext cx="1016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b="0" u="none">
                <a:solidFill>
                  <a:srgbClr val="035C75"/>
                </a:solidFill>
                <a:latin typeface="Constantia"/>
                <a:ea typeface="Constantia"/>
                <a:cs typeface="Constantia"/>
                <a:sym typeface="Constantia"/>
              </a:defRPr>
            </a:lvl1pPr>
            <a:lvl2pPr marL="0" marR="0" lvl="1" indent="0" algn="r" rtl="0">
              <a:spcBef>
                <a:spcPts val="0"/>
              </a:spcBef>
              <a:buNone/>
              <a:defRPr sz="1200" b="0" u="none">
                <a:solidFill>
                  <a:srgbClr val="035C75"/>
                </a:solidFill>
                <a:latin typeface="Constantia"/>
                <a:ea typeface="Constantia"/>
                <a:cs typeface="Constantia"/>
                <a:sym typeface="Constantia"/>
              </a:defRPr>
            </a:lvl2pPr>
            <a:lvl3pPr marL="0" marR="0" lvl="2" indent="0" algn="r" rtl="0">
              <a:spcBef>
                <a:spcPts val="0"/>
              </a:spcBef>
              <a:buNone/>
              <a:defRPr sz="1200" b="0" u="none">
                <a:solidFill>
                  <a:srgbClr val="035C75"/>
                </a:solidFill>
                <a:latin typeface="Constantia"/>
                <a:ea typeface="Constantia"/>
                <a:cs typeface="Constantia"/>
                <a:sym typeface="Constantia"/>
              </a:defRPr>
            </a:lvl3pPr>
            <a:lvl4pPr marL="0" marR="0" lvl="3" indent="0" algn="r" rtl="0">
              <a:spcBef>
                <a:spcPts val="0"/>
              </a:spcBef>
              <a:buNone/>
              <a:defRPr sz="1200" b="0" u="none">
                <a:solidFill>
                  <a:srgbClr val="035C75"/>
                </a:solidFill>
                <a:latin typeface="Constantia"/>
                <a:ea typeface="Constantia"/>
                <a:cs typeface="Constantia"/>
                <a:sym typeface="Constantia"/>
              </a:defRPr>
            </a:lvl4pPr>
            <a:lvl5pPr marL="0" marR="0" lvl="4" indent="0" algn="r" rtl="0">
              <a:spcBef>
                <a:spcPts val="0"/>
              </a:spcBef>
              <a:buNone/>
              <a:defRPr sz="1200" b="0" u="none">
                <a:solidFill>
                  <a:srgbClr val="035C75"/>
                </a:solidFill>
                <a:latin typeface="Constantia"/>
                <a:ea typeface="Constantia"/>
                <a:cs typeface="Constantia"/>
                <a:sym typeface="Constantia"/>
              </a:defRPr>
            </a:lvl5pPr>
            <a:lvl6pPr marL="0" marR="0" lvl="5" indent="0" algn="r" rtl="0">
              <a:spcBef>
                <a:spcPts val="0"/>
              </a:spcBef>
              <a:buNone/>
              <a:defRPr sz="1200" b="0" u="none">
                <a:solidFill>
                  <a:srgbClr val="035C75"/>
                </a:solidFill>
                <a:latin typeface="Constantia"/>
                <a:ea typeface="Constantia"/>
                <a:cs typeface="Constantia"/>
                <a:sym typeface="Constantia"/>
              </a:defRPr>
            </a:lvl6pPr>
            <a:lvl7pPr marL="0" marR="0" lvl="6" indent="0" algn="r" rtl="0">
              <a:spcBef>
                <a:spcPts val="0"/>
              </a:spcBef>
              <a:buNone/>
              <a:defRPr sz="1200" b="0" u="none">
                <a:solidFill>
                  <a:srgbClr val="035C75"/>
                </a:solidFill>
                <a:latin typeface="Constantia"/>
                <a:ea typeface="Constantia"/>
                <a:cs typeface="Constantia"/>
                <a:sym typeface="Constantia"/>
              </a:defRPr>
            </a:lvl7pPr>
            <a:lvl8pPr marL="0" marR="0" lvl="7" indent="0" algn="r" rtl="0">
              <a:spcBef>
                <a:spcPts val="0"/>
              </a:spcBef>
              <a:buNone/>
              <a:defRPr sz="1200" b="0" u="none">
                <a:solidFill>
                  <a:srgbClr val="035C75"/>
                </a:solidFill>
                <a:latin typeface="Constantia"/>
                <a:ea typeface="Constantia"/>
                <a:cs typeface="Constantia"/>
                <a:sym typeface="Constantia"/>
              </a:defRPr>
            </a:lvl8pPr>
            <a:lvl9pPr marL="0" marR="0" lvl="8" indent="0" algn="r" rtl="0">
              <a:spcBef>
                <a:spcPts val="0"/>
              </a:spcBef>
              <a:buNone/>
              <a:defRPr sz="1200" b="0" u="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30" name="Google Shape;30;p13"/>
          <p:cNvGrpSpPr/>
          <p:nvPr/>
        </p:nvGrpSpPr>
        <p:grpSpPr>
          <a:xfrm>
            <a:off x="-39059" y="-16113"/>
            <a:ext cx="12264340" cy="1086266"/>
            <a:chOff x="-29322" y="-1971"/>
            <a:chExt cx="9198255" cy="1086266"/>
          </a:xfrm>
        </p:grpSpPr>
        <p:sp>
          <p:nvSpPr>
            <p:cNvPr id="31" name="Google Shape;31;p1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32" name="Google Shape;32;p1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40422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ython.org/download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jetbrains.com/pycharm/download/"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pythonfiddle.co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pythonanywhere.com/try-ipython/"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prstGeom prst="rect">
            <a:avLst/>
          </a:prstGeom>
          <a:noFill/>
          <a:ln>
            <a:noFill/>
          </a:ln>
        </p:spPr>
        <p:txBody>
          <a:bodyPr spcFirstLastPara="1" wrap="square" lIns="0" tIns="0" rIns="18275" bIns="0" anchor="b" anchorCtr="0">
            <a:normAutofit fontScale="90000"/>
          </a:bodyPr>
          <a:lstStyle/>
          <a:p>
            <a:pPr marL="0" lvl="0" indent="0" algn="ctr" rtl="0">
              <a:spcBef>
                <a:spcPts val="0"/>
              </a:spcBef>
              <a:spcAft>
                <a:spcPts val="0"/>
              </a:spcAft>
              <a:buClr>
                <a:srgbClr val="4CE0EA"/>
              </a:buClr>
              <a:buSzPts val="5600"/>
              <a:buFont typeface="Calibri"/>
              <a:buNone/>
            </a:pPr>
            <a:r>
              <a:rPr lang="en-US"/>
              <a:t>Lập Trình Python</a:t>
            </a:r>
            <a:endParaRPr/>
          </a:p>
          <a:p>
            <a:pPr marL="0" lvl="0" indent="0" algn="ctr" rtl="0">
              <a:spcBef>
                <a:spcPts val="0"/>
              </a:spcBef>
              <a:spcAft>
                <a:spcPts val="0"/>
              </a:spcAft>
              <a:buClr>
                <a:schemeClr val="dk1"/>
              </a:buClr>
              <a:buSzPts val="1100"/>
              <a:buFont typeface="Arial"/>
              <a:buNone/>
            </a:pPr>
            <a:r>
              <a:rPr lang="en-US"/>
              <a:t>Giới Thiệu</a:t>
            </a:r>
            <a:endParaRPr/>
          </a:p>
        </p:txBody>
      </p:sp>
      <p:sp>
        <p:nvSpPr>
          <p:cNvPr id="111" name="Google Shape;111;p1"/>
          <p:cNvSpPr txBox="1">
            <a:spLocks noGrp="1"/>
          </p:cNvSpPr>
          <p:nvPr>
            <p:ph type="subTitle" idx="1"/>
          </p:nvPr>
        </p:nvSpPr>
        <p:spPr>
          <a:xfrm>
            <a:off x="859536" y="4489788"/>
            <a:ext cx="10472928" cy="1752600"/>
          </a:xfrm>
          <a:prstGeom prst="rect">
            <a:avLst/>
          </a:prstGeom>
          <a:noFill/>
          <a:ln>
            <a:noFill/>
          </a:ln>
        </p:spPr>
        <p:txBody>
          <a:bodyPr spcFirstLastPara="1" wrap="square" lIns="0" tIns="45700" rIns="18275" bIns="45700" anchor="t" anchorCtr="0">
            <a:noAutofit/>
          </a:bodyPr>
          <a:lstStyle/>
          <a:p>
            <a:pPr marL="0" marR="45720" lvl="0" indent="0" algn="r" rtl="0">
              <a:spcBef>
                <a:spcPts val="0"/>
              </a:spcBef>
              <a:spcAft>
                <a:spcPts val="0"/>
              </a:spcAft>
              <a:buSzPts val="3040"/>
              <a:buNone/>
            </a:pPr>
            <a:r>
              <a:rPr lang="en-US" sz="3200">
                <a:solidFill>
                  <a:schemeClr val="accent6">
                    <a:lumMod val="50000"/>
                  </a:schemeClr>
                </a:solidFill>
              </a:rPr>
              <a:t>Lương Trần Hy Hiến</a:t>
            </a:r>
            <a:endParaRPr sz="3200">
              <a:solidFill>
                <a:schemeClr val="accent6">
                  <a:lumMod val="50000"/>
                </a:schemeClr>
              </a:solidFill>
            </a:endParaRPr>
          </a:p>
          <a:p>
            <a:pPr marL="0" marR="45720" lvl="0" indent="0" algn="r" rtl="0">
              <a:spcBef>
                <a:spcPts val="640"/>
              </a:spcBef>
              <a:spcAft>
                <a:spcPts val="0"/>
              </a:spcAft>
              <a:buSzPts val="3040"/>
              <a:buNone/>
            </a:pPr>
            <a:r>
              <a:rPr lang="en-US" sz="3200">
                <a:solidFill>
                  <a:schemeClr val="accent6">
                    <a:lumMod val="50000"/>
                  </a:schemeClr>
                </a:solidFill>
              </a:rPr>
              <a:t>hyhien@gmail.com</a:t>
            </a:r>
            <a:endParaRPr>
              <a:solidFill>
                <a:schemeClr val="accent6">
                  <a:lumMod val="50000"/>
                </a:schemeClr>
              </a:solidFill>
            </a:endParaRPr>
          </a:p>
          <a:p>
            <a:pPr marL="0" marR="45720" lvl="0" indent="0" algn="r" rtl="0">
              <a:spcBef>
                <a:spcPts val="640"/>
              </a:spcBef>
              <a:spcAft>
                <a:spcPts val="0"/>
              </a:spcAft>
              <a:buSzPts val="3040"/>
              <a:buNone/>
            </a:pPr>
            <a:r>
              <a:rPr lang="en-US" sz="3200">
                <a:solidFill>
                  <a:schemeClr val="accent6">
                    <a:lumMod val="50000"/>
                  </a:schemeClr>
                </a:solidFill>
              </a:rPr>
              <a:t>http://hienlth.info/python</a:t>
            </a:r>
            <a:endParaRPr sz="3200">
              <a:solidFill>
                <a:schemeClr val="accent6">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27874F-E178-42F0-BF16-50B767A5DEDC}"/>
              </a:ext>
            </a:extLst>
          </p:cNvPr>
          <p:cNvSpPr>
            <a:spLocks noGrp="1"/>
          </p:cNvSpPr>
          <p:nvPr>
            <p:ph type="title"/>
          </p:nvPr>
        </p:nvSpPr>
        <p:spPr/>
        <p:txBody>
          <a:bodyPr/>
          <a:lstStyle/>
          <a:p>
            <a:r>
              <a:rPr lang="en-US"/>
              <a:t>Cài đặt</a:t>
            </a:r>
          </a:p>
        </p:txBody>
      </p:sp>
      <p:sp>
        <p:nvSpPr>
          <p:cNvPr id="5" name="Text Placeholder 4">
            <a:extLst>
              <a:ext uri="{FF2B5EF4-FFF2-40B4-BE49-F238E27FC236}">
                <a16:creationId xmlns:a16="http://schemas.microsoft.com/office/drawing/2014/main" id="{C9A730CB-C50B-4AB5-890C-434CD83AE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169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Cài</a:t>
            </a:r>
            <a:r>
              <a:rPr lang="en-US" dirty="0"/>
              <a:t> </a:t>
            </a:r>
            <a:r>
              <a:rPr lang="en-US" dirty="0" err="1"/>
              <a:t>Đặt</a:t>
            </a:r>
            <a:endParaRPr lang="en-US" dirty="0"/>
          </a:p>
        </p:txBody>
      </p:sp>
      <p:sp>
        <p:nvSpPr>
          <p:cNvPr id="3" name="Content Placeholder 2"/>
          <p:cNvSpPr>
            <a:spLocks noGrp="1"/>
          </p:cNvSpPr>
          <p:nvPr>
            <p:ph idx="1"/>
          </p:nvPr>
        </p:nvSpPr>
        <p:spPr/>
        <p:txBody>
          <a:bodyPr>
            <a:normAutofit/>
          </a:bodyPr>
          <a:lstStyle/>
          <a:p>
            <a:pPr>
              <a:buNone/>
            </a:pPr>
            <a:r>
              <a:rPr lang="en-US" sz="2800" b="1" dirty="0">
                <a:solidFill>
                  <a:srgbClr val="FF0000"/>
                </a:solidFill>
                <a:latin typeface="Times New Roman" pitchFamily="18" charset="0"/>
                <a:cs typeface="Times New Roman" pitchFamily="18" charset="0"/>
              </a:rPr>
              <a:t>1. </a:t>
            </a:r>
            <a:r>
              <a:rPr lang="en-US" sz="2800" b="1" dirty="0" err="1">
                <a:solidFill>
                  <a:srgbClr val="FF0000"/>
                </a:solidFill>
                <a:latin typeface="Times New Roman" pitchFamily="18" charset="0"/>
                <a:cs typeface="Times New Roman" pitchFamily="18" charset="0"/>
              </a:rPr>
              <a:t>Cài</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đặt</a:t>
            </a:r>
            <a:r>
              <a:rPr lang="en-US" sz="2800" b="1" dirty="0">
                <a:solidFill>
                  <a:srgbClr val="FF0000"/>
                </a:solidFill>
                <a:latin typeface="Times New Roman" pitchFamily="18" charset="0"/>
                <a:cs typeface="Times New Roman" pitchFamily="18" charset="0"/>
              </a:rPr>
              <a:t> Python 3 + IDE </a:t>
            </a:r>
            <a:r>
              <a:rPr lang="en-US" sz="2800" b="1" dirty="0" err="1">
                <a:solidFill>
                  <a:srgbClr val="FF0000"/>
                </a:solidFill>
                <a:latin typeface="Times New Roman" pitchFamily="18" charset="0"/>
                <a:cs typeface="Times New Roman" pitchFamily="18" charset="0"/>
              </a:rPr>
              <a:t>Pycharm</a:t>
            </a:r>
            <a:endParaRPr lang="en-US" sz="2800" b="1" dirty="0">
              <a:solidFill>
                <a:srgbClr val="FF0000"/>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pPr>
              <a:buNone/>
            </a:pPr>
            <a:r>
              <a:rPr lang="en-US" sz="2800" dirty="0">
                <a:solidFill>
                  <a:srgbClr val="FF0000"/>
                </a:solidFill>
                <a:latin typeface="Times New Roman" pitchFamily="18" charset="0"/>
                <a:cs typeface="Times New Roman" pitchFamily="18" charset="0"/>
              </a:rPr>
              <a:t>2. </a:t>
            </a:r>
            <a:r>
              <a:rPr lang="en-US" sz="2800" dirty="0" err="1">
                <a:solidFill>
                  <a:schemeClr val="tx1"/>
                </a:solidFill>
                <a:latin typeface="Times New Roman" pitchFamily="18" charset="0"/>
                <a:cs typeface="Times New Roman" pitchFamily="18" charset="0"/>
              </a:rPr>
              <a:t>Cài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đặt</a:t>
            </a:r>
            <a:r>
              <a:rPr lang="en-US" sz="2800" dirty="0">
                <a:solidFill>
                  <a:schemeClr val="tx1"/>
                </a:solidFill>
                <a:latin typeface="Times New Roman" pitchFamily="18" charset="0"/>
                <a:cs typeface="Times New Roman" pitchFamily="18" charset="0"/>
              </a:rPr>
              <a:t> Python 3 </a:t>
            </a:r>
            <a:r>
              <a:rPr lang="en-US" sz="2800" dirty="0" err="1">
                <a:solidFill>
                  <a:schemeClr val="tx1"/>
                </a:solidFill>
                <a:latin typeface="Times New Roman" pitchFamily="18" charset="0"/>
                <a:cs typeface="Times New Roman" pitchFamily="18" charset="0"/>
              </a:rPr>
              <a:t>dùng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bản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phân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phối</a:t>
            </a:r>
            <a:r>
              <a:rPr lang="en-US" sz="2800" dirty="0">
                <a:solidFill>
                  <a:schemeClr val="tx1"/>
                </a:solidFill>
                <a:latin typeface="Times New Roman" pitchFamily="18" charset="0"/>
                <a:cs typeface="Times New Roman" pitchFamily="18" charset="0"/>
              </a:rPr>
              <a:t> Anaconda (RAM &gt; 4GB)</a:t>
            </a:r>
          </a:p>
          <a:p>
            <a:pPr lvl="1"/>
            <a:r>
              <a:rPr lang="en-US" sz="2800" dirty="0" err="1">
                <a:solidFill>
                  <a:schemeClr val="tx1"/>
                </a:solidFill>
                <a:latin typeface="Times New Roman" pitchFamily="18" charset="0"/>
                <a:cs typeface="Times New Roman" pitchFamily="18" charset="0"/>
              </a:rPr>
              <a:t>Cài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đặt</a:t>
            </a:r>
            <a:r>
              <a:rPr lang="en-US" sz="2800" dirty="0">
                <a:solidFill>
                  <a:schemeClr val="tx1"/>
                </a:solidFill>
                <a:latin typeface="Times New Roman" pitchFamily="18" charset="0"/>
                <a:cs typeface="Times New Roman" pitchFamily="18" charset="0"/>
              </a:rPr>
              <a:t> IDE </a:t>
            </a:r>
            <a:r>
              <a:rPr lang="en-US" sz="2800" dirty="0" err="1">
                <a:solidFill>
                  <a:schemeClr val="tx1"/>
                </a:solidFill>
                <a:latin typeface="Times New Roman" pitchFamily="18" charset="0"/>
                <a:cs typeface="Times New Roman" pitchFamily="18" charset="0"/>
              </a:rPr>
              <a:t>Pycharm</a:t>
            </a:r>
            <a:endParaRPr lang="en-US" sz="2800" dirty="0">
              <a:solidFill>
                <a:schemeClr val="tx1"/>
              </a:solidFill>
              <a:latin typeface="Times New Roman" pitchFamily="18" charset="0"/>
              <a:cs typeface="Times New Roman" pitchFamily="18" charset="0"/>
            </a:endParaRPr>
          </a:p>
          <a:p>
            <a:pPr lvl="1"/>
            <a:r>
              <a:rPr lang="en-US" sz="2800" dirty="0">
                <a:latin typeface="Times New Roman" pitchFamily="18" charset="0"/>
                <a:cs typeface="Times New Roman" pitchFamily="18" charset="0"/>
              </a:rPr>
              <a:t>Anaconda </a:t>
            </a:r>
            <a:r>
              <a:rPr lang="en-US" sz="2800" dirty="0" err="1">
                <a:latin typeface="Times New Roman" pitchFamily="18" charset="0"/>
                <a:cs typeface="Times New Roman" pitchFamily="18" charset="0"/>
              </a:rPr>
              <a:t>hỗ</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trợ</a:t>
            </a:r>
            <a:r>
              <a:rPr lang="en-US" sz="2800" dirty="0">
                <a:latin typeface="Times New Roman" pitchFamily="18" charset="0"/>
                <a:cs typeface="Times New Roman" pitchFamily="18" charset="0"/>
              </a:rPr>
              <a:t> IDE </a:t>
            </a:r>
            <a:r>
              <a:rPr lang="en-US" sz="2800" dirty="0" err="1">
                <a:latin typeface="Times New Roman" pitchFamily="18" charset="0"/>
                <a:cs typeface="Times New Roman" pitchFamily="18" charset="0"/>
              </a:rPr>
              <a:t>Spyder</a:t>
            </a:r>
            <a:endParaRPr lang="en-US" sz="2800" b="1" dirty="0">
              <a:solidFill>
                <a:srgbClr val="FF0000"/>
              </a:solidFill>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Code Python </a:t>
            </a:r>
            <a:r>
              <a:rPr lang="en-US" sz="2800" dirty="0" err="1">
                <a:latin typeface="Times New Roman" pitchFamily="18" charset="0"/>
                <a:cs typeface="Times New Roman" pitchFamily="18" charset="0"/>
              </a:rPr>
              <a:t>trên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duyệt</a:t>
            </a:r>
            <a:r>
              <a:rPr lang="en-US" sz="2800" dirty="0">
                <a:latin typeface="Times New Roman" pitchFamily="18" charset="0"/>
                <a:cs typeface="Times New Roman" pitchFamily="18" charset="0"/>
              </a:rPr>
              <a:t> </a:t>
            </a:r>
          </a:p>
          <a:p>
            <a:pPr lvl="1"/>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endParaRPr lang="en-US" sz="2800" dirty="0">
              <a:latin typeface="Times New Roman" pitchFamily="18" charset="0"/>
              <a:cs typeface="Times New Roman" pitchFamily="18" charset="0"/>
            </a:endParaRPr>
          </a:p>
          <a:p>
            <a:pPr lvl="1"/>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nối</a:t>
            </a:r>
            <a:r>
              <a:rPr lang="en-US" sz="2800" dirty="0">
                <a:latin typeface="Times New Roman" pitchFamily="18" charset="0"/>
                <a:cs typeface="Times New Roman" pitchFamily="18" charset="0"/>
              </a:rPr>
              <a:t> internet</a:t>
            </a:r>
          </a:p>
          <a:p>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r>
              <a:rPr lang="vi-VN" sz="2400" dirty="0">
                <a:latin typeface="Times New Roman" pitchFamily="18" charset="0"/>
                <a:cs typeface="Times New Roman" pitchFamily="18" charset="0"/>
              </a:rPr>
              <a:t>Bước 1: Để tải và cài đặt Python</a:t>
            </a:r>
            <a:r>
              <a:rPr lang="en-US" sz="2400" dirty="0">
                <a:latin typeface="Times New Roman" pitchFamily="18" charset="0"/>
                <a:cs typeface="Times New Roman" pitchFamily="18" charset="0"/>
              </a:rPr>
              <a:t> 3</a:t>
            </a:r>
            <a:r>
              <a:rPr lang="vi-VN" sz="2400" dirty="0">
                <a:latin typeface="Times New Roman" pitchFamily="18" charset="0"/>
                <a:cs typeface="Times New Roman" pitchFamily="18" charset="0"/>
              </a:rPr>
              <a:t> hãy truy cập vào trang web chính thức của Python: </a:t>
            </a:r>
            <a:r>
              <a:rPr lang="vi-VN" sz="2400" dirty="0">
                <a:latin typeface="Times New Roman" pitchFamily="18" charset="0"/>
                <a:cs typeface="Times New Roman" pitchFamily="18" charset="0"/>
                <a:hlinkClick r:id="rId2"/>
              </a:rPr>
              <a:t>http://www.python.org/downloads/</a:t>
            </a:r>
            <a:r>
              <a:rPr lang="vi-VN" sz="2400" dirty="0">
                <a:latin typeface="Times New Roman" pitchFamily="18" charset="0"/>
                <a:cs typeface="Times New Roman" pitchFamily="18" charset="0"/>
              </a:rPr>
              <a:t> và chọn phiên bản bạn muốn</a:t>
            </a:r>
            <a:r>
              <a:rPr lang="en-US" sz="2400" dirty="0">
                <a:latin typeface="Times New Roman" pitchFamily="18" charset="0"/>
                <a:cs typeface="Times New Roman" pitchFamily="18" charset="0"/>
              </a:rPr>
              <a:t> 3.7.*</a:t>
            </a:r>
          </a:p>
          <a:p>
            <a:endParaRPr lang="en-US"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3"/>
          <a:srcRect/>
          <a:stretch>
            <a:fillRect/>
          </a:stretch>
        </p:blipFill>
        <p:spPr bwMode="auto">
          <a:xfrm>
            <a:off x="1466193" y="2758966"/>
            <a:ext cx="8958848" cy="4099034"/>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r>
              <a:rPr lang="vi-VN" sz="2000" dirty="0">
                <a:latin typeface="Times New Roman" pitchFamily="18" charset="0"/>
                <a:cs typeface="Times New Roman" pitchFamily="18" charset="0"/>
              </a:rPr>
              <a:t>Bước 2: Sau khi quá trình tải xuống đã hoàn tất, chạy tập tin exe để cài đặt Python. Giờ hãy click vào Install Now.</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r>
              <a:rPr lang="en-US" sz="2000" dirty="0">
                <a:solidFill>
                  <a:srgbClr val="FF0000"/>
                </a:solidFill>
                <a:latin typeface="Times New Roman" pitchFamily="18" charset="0"/>
                <a:cs typeface="Times New Roman" pitchFamily="18" charset="0"/>
              </a:rPr>
              <a:t>* Note: </a:t>
            </a:r>
            <a:r>
              <a:rPr lang="en-US" sz="2000" dirty="0" err="1">
                <a:solidFill>
                  <a:srgbClr val="FF0000"/>
                </a:solidFill>
                <a:latin typeface="Times New Roman" pitchFamily="18" charset="0"/>
                <a:cs typeface="Times New Roman" pitchFamily="18" charset="0"/>
              </a:rPr>
              <a:t>Chọn</a:t>
            </a:r>
            <a:r>
              <a:rPr lang="en-US" sz="2000" dirty="0">
                <a:solidFill>
                  <a:srgbClr val="FF0000"/>
                </a:solidFill>
                <a:latin typeface="Times New Roman" pitchFamily="18" charset="0"/>
                <a:cs typeface="Times New Roman" pitchFamily="18" charset="0"/>
              </a:rPr>
              <a:t> Add Python to PATH</a:t>
            </a:r>
          </a:p>
        </p:txBody>
      </p:sp>
      <p:pic>
        <p:nvPicPr>
          <p:cNvPr id="6147" name="Picture 3"/>
          <p:cNvPicPr>
            <a:picLocks noChangeAspect="1" noChangeArrowheads="1"/>
          </p:cNvPicPr>
          <p:nvPr/>
        </p:nvPicPr>
        <p:blipFill>
          <a:blip r:embed="rId2"/>
          <a:srcRect/>
          <a:stretch>
            <a:fillRect/>
          </a:stretch>
        </p:blipFill>
        <p:spPr bwMode="auto">
          <a:xfrm>
            <a:off x="4676118" y="2381249"/>
            <a:ext cx="6743372" cy="4146671"/>
          </a:xfrm>
          <a:prstGeom prst="rect">
            <a:avLst/>
          </a:prstGeom>
          <a:noFill/>
          <a:ln w="9525">
            <a:noFill/>
            <a:miter lim="800000"/>
            <a:headEnd/>
            <a:tailEnd/>
          </a:ln>
          <a:effectLst/>
        </p:spPr>
      </p:pic>
      <p:sp>
        <p:nvSpPr>
          <p:cNvPr id="7" name="Down Arrow 6"/>
          <p:cNvSpPr/>
          <p:nvPr/>
        </p:nvSpPr>
        <p:spPr>
          <a:xfrm rot="18385388">
            <a:off x="4323522" y="2525439"/>
            <a:ext cx="269728" cy="47207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0" y="1655379"/>
            <a:ext cx="6101255" cy="3751817"/>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290443" y="693684"/>
            <a:ext cx="4792716" cy="2869323"/>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6310477" y="3720662"/>
            <a:ext cx="4768686" cy="293238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2463689" y="1892525"/>
            <a:ext cx="7973082" cy="4902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Run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endParaRPr lang="en-US" dirty="0">
              <a:latin typeface="Times New Roman" pitchFamily="18" charset="0"/>
              <a:cs typeface="Times New Roman" pitchFamily="18" charset="0"/>
            </a:endParaRPr>
          </a:p>
          <a:p>
            <a:pPr marL="514350" indent="-514350">
              <a:buAutoNum type="arabicPeriod"/>
            </a:pPr>
            <a:r>
              <a:rPr lang="en-US" dirty="0" err="1">
                <a:latin typeface="Times New Roman" pitchFamily="18" charset="0"/>
                <a:cs typeface="Times New Roman" pitchFamily="18" charset="0"/>
              </a:rPr>
              <a:t>Mở</a:t>
            </a:r>
            <a:r>
              <a:rPr lang="en-US" dirty="0">
                <a:latin typeface="Times New Roman" pitchFamily="18" charset="0"/>
                <a:cs typeface="Times New Roman" pitchFamily="18" charset="0"/>
              </a:rPr>
              <a:t> Command </a:t>
            </a:r>
            <a:r>
              <a:rPr lang="en-US" dirty="0" err="1">
                <a:latin typeface="Times New Roman" pitchFamily="18" charset="0"/>
                <a:cs typeface="Times New Roman" pitchFamily="18" charset="0"/>
              </a:rPr>
              <a:t>Promt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cmd</a:t>
            </a:r>
            <a:r>
              <a:rPr lang="en-US" dirty="0">
                <a:latin typeface="Times New Roman" pitchFamily="18" charset="0"/>
                <a:cs typeface="Times New Roman" pitchFamily="18" charset="0"/>
              </a:rPr>
              <a:t>)</a:t>
            </a:r>
          </a:p>
          <a:p>
            <a:pPr marL="514350" indent="-514350">
              <a:buAutoNum type="arabicPeriod"/>
            </a:pPr>
            <a:r>
              <a:rPr lang="en-US" dirty="0">
                <a:latin typeface="Times New Roman" pitchFamily="18" charset="0"/>
                <a:cs typeface="Times New Roman" pitchFamily="18" charset="0"/>
              </a:rPr>
              <a:t>Type : python  --version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python</a:t>
            </a:r>
          </a:p>
        </p:txBody>
      </p:sp>
      <p:pic>
        <p:nvPicPr>
          <p:cNvPr id="8196" name="Picture 4"/>
          <p:cNvPicPr>
            <a:picLocks noChangeAspect="1" noChangeArrowheads="1"/>
          </p:cNvPicPr>
          <p:nvPr/>
        </p:nvPicPr>
        <p:blipFill>
          <a:blip r:embed="rId2"/>
          <a:srcRect/>
          <a:stretch>
            <a:fillRect/>
          </a:stretch>
        </p:blipFill>
        <p:spPr bwMode="auto">
          <a:xfrm>
            <a:off x="425177" y="3513247"/>
            <a:ext cx="11454417" cy="291908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pPr>
              <a:buNone/>
            </a:pPr>
            <a:r>
              <a:rPr lang="en-US" b="1" dirty="0" err="1">
                <a:solidFill>
                  <a:srgbClr val="FF0000"/>
                </a:solidFill>
                <a:latin typeface="Times New Roman" pitchFamily="18" charset="0"/>
                <a:cs typeface="Times New Roman" pitchFamily="18" charset="0"/>
              </a:rPr>
              <a:t>Hoặc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Python Shell</a:t>
            </a:r>
          </a:p>
          <a:p>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“Start menu” search “ idle” and run  file “idle.exe”</a:t>
            </a:r>
          </a:p>
        </p:txBody>
      </p:sp>
      <p:pic>
        <p:nvPicPr>
          <p:cNvPr id="10242" name="Picture 2"/>
          <p:cNvPicPr>
            <a:picLocks noChangeAspect="1" noChangeArrowheads="1"/>
          </p:cNvPicPr>
          <p:nvPr/>
        </p:nvPicPr>
        <p:blipFill>
          <a:blip r:embed="rId2"/>
          <a:srcRect/>
          <a:stretch>
            <a:fillRect/>
          </a:stretch>
        </p:blipFill>
        <p:spPr bwMode="auto">
          <a:xfrm>
            <a:off x="676131" y="3245123"/>
            <a:ext cx="11100711" cy="3297564"/>
          </a:xfrm>
          <a:prstGeom prst="rect">
            <a:avLst/>
          </a:prstGeom>
          <a:noFill/>
          <a:ln w="9525">
            <a:noFill/>
            <a:miter lim="800000"/>
            <a:headEnd/>
            <a:tailEnd/>
          </a:ln>
          <a:effectLst/>
        </p:spPr>
      </p:pic>
      <p:pic>
        <p:nvPicPr>
          <p:cNvPr id="10246" name="Picture 6"/>
          <p:cNvPicPr>
            <a:picLocks noChangeAspect="1" noChangeArrowheads="1"/>
          </p:cNvPicPr>
          <p:nvPr/>
        </p:nvPicPr>
        <p:blipFill>
          <a:blip r:embed="rId3"/>
          <a:srcRect/>
          <a:stretch>
            <a:fillRect/>
          </a:stretch>
        </p:blipFill>
        <p:spPr bwMode="auto">
          <a:xfrm>
            <a:off x="8973894" y="1403610"/>
            <a:ext cx="1594945" cy="162342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r>
              <a:rPr lang="en-US" sz="3600" dirty="0" err="1">
                <a:latin typeface="Times New Roman" pitchFamily="18" charset="0"/>
                <a:cs typeface="Times New Roman" pitchFamily="18" charset="0"/>
              </a:rPr>
              <a:t>Thực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thi</a:t>
            </a:r>
            <a:r>
              <a:rPr lang="en-US" sz="3600" dirty="0">
                <a:latin typeface="Times New Roman" pitchFamily="18" charset="0"/>
                <a:cs typeface="Times New Roman" pitchFamily="18" charset="0"/>
              </a:rPr>
              <a:t>: </a:t>
            </a:r>
            <a:r>
              <a:rPr lang="vi-VN" sz="3600" dirty="0">
                <a:latin typeface="Times New Roman" pitchFamily="18" charset="0"/>
                <a:cs typeface="Times New Roman" pitchFamily="18" charset="0"/>
              </a:rPr>
              <a:t>Python có 2 chế độ thực thi</a:t>
            </a:r>
            <a:endParaRPr lang="en-US" sz="3600" dirty="0">
              <a:latin typeface="Times New Roman" pitchFamily="18" charset="0"/>
              <a:cs typeface="Times New Roman" pitchFamily="18" charset="0"/>
            </a:endParaRPr>
          </a:p>
          <a:p>
            <a:pPr lvl="1"/>
            <a:r>
              <a:rPr lang="vi-VN" sz="3600" dirty="0"/>
              <a:t>Chế độ dòng lệnh: chạy từng lệnh một</a:t>
            </a:r>
            <a:endParaRPr lang="en-US" sz="3600" dirty="0"/>
          </a:p>
          <a:p>
            <a:pPr lvl="1"/>
            <a:r>
              <a:rPr lang="vi-VN" sz="3600" dirty="0"/>
              <a:t>Chế độ thực thi: chỉ ra chương trình cần thực hiện</a:t>
            </a:r>
            <a:r>
              <a:rPr lang="en-US" sz="3600" dirty="0"/>
              <a:t> (file script *.</a:t>
            </a:r>
            <a:r>
              <a:rPr lang="en-US" sz="3600" dirty="0" err="1"/>
              <a:t>py</a:t>
            </a:r>
            <a:r>
              <a:rPr lang="en-US" sz="3600" dirty="0"/>
              <a:t>)</a:t>
            </a:r>
            <a:endParaRPr lang="vi-VN" sz="3600" dirty="0"/>
          </a:p>
          <a:p>
            <a:pPr lvl="2"/>
            <a:r>
              <a:rPr lang="vi-VN" sz="3200" dirty="0"/>
              <a:t>Trình dịch python sẽ nạp, dịch và chạy chương trình đó</a:t>
            </a:r>
          </a:p>
          <a:p>
            <a:pPr lvl="1"/>
            <a:endParaRPr lang="vi-VN" sz="3600" dirty="0">
              <a:latin typeface="Times New Roman" pitchFamily="18" charset="0"/>
              <a:cs typeface="Times New Roman" pitchFamily="18" charset="0"/>
            </a:endParaRPr>
          </a:p>
          <a:p>
            <a:endParaRPr lang="en-US" sz="3600" dirty="0">
              <a:latin typeface="Times New Roman" pitchFamily="18" charset="0"/>
              <a:cs typeface="Times New Roman" pitchFamily="18" charset="0"/>
            </a:endParaRPr>
          </a:p>
          <a:p>
            <a:pPr lvl="1"/>
            <a:endParaRPr lang="en-US" sz="36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pPr>
              <a:buNone/>
            </a:pPr>
            <a:r>
              <a:rPr lang="vi-VN" sz="2000" dirty="0"/>
              <a:t>Chế độ dòng lệnh</a:t>
            </a:r>
            <a:r>
              <a:rPr lang="en-US" sz="2000" dirty="0"/>
              <a:t>: open </a:t>
            </a:r>
            <a:r>
              <a:rPr lang="en-US" sz="2000" dirty="0" err="1"/>
              <a:t>cmd</a:t>
            </a:r>
            <a:r>
              <a:rPr lang="en-US" sz="2000" dirty="0"/>
              <a:t> -&gt; type python  / </a:t>
            </a:r>
            <a:r>
              <a:rPr lang="en-US" sz="2000" dirty="0" err="1"/>
              <a:t>hoặc</a:t>
            </a:r>
            <a:r>
              <a:rPr lang="en-US" sz="2000" dirty="0"/>
              <a:t> open Python Shell</a:t>
            </a:r>
          </a:p>
          <a:p>
            <a:pPr lvl="1"/>
            <a:r>
              <a:rPr lang="vi-VN" sz="2000" dirty="0">
                <a:latin typeface="Times New Roman" pitchFamily="18" charset="0"/>
                <a:cs typeface="Times New Roman" pitchFamily="18" charset="0"/>
              </a:rPr>
              <a:t>Lúc này trình thông dịch python sẽ chờ người dùng gõ từng dòng lệnh</a:t>
            </a:r>
          </a:p>
          <a:p>
            <a:pPr lvl="1"/>
            <a:r>
              <a:rPr lang="vi-VN" sz="2000" dirty="0">
                <a:latin typeface="Times New Roman" pitchFamily="18" charset="0"/>
                <a:cs typeface="Times New Roman" pitchFamily="18" charset="0"/>
              </a:rPr>
              <a:t>Gõ dòng lệnh nào xong, python chạy liền dòng đó</a:t>
            </a:r>
          </a:p>
          <a:p>
            <a:pPr lvl="1"/>
            <a:r>
              <a:rPr lang="vi-VN" sz="2000" dirty="0">
                <a:latin typeface="Times New Roman" pitchFamily="18" charset="0"/>
                <a:cs typeface="Times New Roman" pitchFamily="18" charset="0"/>
              </a:rPr>
              <a:t>Chấm dứt chế độ này bằng cách gõ lệnh: “quit()”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Ctrl+Z</a:t>
            </a:r>
            <a:endParaRPr lang="en-US" sz="20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653658" y="3530292"/>
            <a:ext cx="10051134" cy="324036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Mục Đích Môn Học</a:t>
            </a:r>
            <a:endParaRPr/>
          </a:p>
        </p:txBody>
      </p:sp>
      <p:sp>
        <p:nvSpPr>
          <p:cNvPr id="123" name="Google Shape;123;p3"/>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3040"/>
              <a:buChar char="⚫"/>
            </a:pPr>
            <a:r>
              <a:rPr lang="en-US" sz="3200">
                <a:latin typeface="Times New Roman"/>
                <a:ea typeface="Times New Roman"/>
                <a:cs typeface="Times New Roman"/>
                <a:sym typeface="Times New Roman"/>
              </a:rPr>
              <a:t>Cung cấp cho người học kiến thức về ngôn ngữ lập trình Python. </a:t>
            </a:r>
            <a:endParaRPr sz="3200">
              <a:latin typeface="Times New Roman"/>
              <a:ea typeface="Times New Roman"/>
              <a:cs typeface="Times New Roman"/>
              <a:sym typeface="Times New Roman"/>
            </a:endParaRPr>
          </a:p>
          <a:p>
            <a:pPr marL="274320" lvl="0" indent="-274320" algn="l" rtl="0">
              <a:spcBef>
                <a:spcPts val="640"/>
              </a:spcBef>
              <a:spcAft>
                <a:spcPts val="0"/>
              </a:spcAft>
              <a:buSzPts val="3040"/>
              <a:buChar char="⚫"/>
            </a:pPr>
            <a:r>
              <a:rPr lang="en-US" sz="3200">
                <a:latin typeface="Times New Roman"/>
                <a:ea typeface="Times New Roman"/>
                <a:cs typeface="Times New Roman"/>
                <a:sym typeface="Times New Roman"/>
              </a:rPr>
              <a:t>Giúp người học tiếp cận ngôn ngữ từ cơ bản tới nâng cao.</a:t>
            </a:r>
            <a:endParaRPr/>
          </a:p>
          <a:p>
            <a:pPr marL="274320" lvl="0" indent="-274320" algn="l" rtl="0">
              <a:spcBef>
                <a:spcPts val="640"/>
              </a:spcBef>
              <a:spcAft>
                <a:spcPts val="0"/>
              </a:spcAft>
              <a:buSzPts val="3040"/>
              <a:buChar char="⚫"/>
            </a:pPr>
            <a:r>
              <a:rPr lang="en-US" sz="3200">
                <a:latin typeface="Times New Roman"/>
                <a:ea typeface="Times New Roman"/>
                <a:cs typeface="Times New Roman"/>
                <a:sym typeface="Times New Roman"/>
              </a:rPr>
              <a:t>Làm việc với các thư viện thông dụng.</a:t>
            </a:r>
            <a:endParaRPr/>
          </a:p>
          <a:p>
            <a:pPr marL="274320" lvl="0" indent="-274320" algn="l" rtl="0">
              <a:spcBef>
                <a:spcPts val="640"/>
              </a:spcBef>
              <a:spcAft>
                <a:spcPts val="0"/>
              </a:spcAft>
              <a:buSzPts val="3040"/>
              <a:buNone/>
            </a:pPr>
            <a:endParaRPr sz="3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pPr>
              <a:buNone/>
            </a:pPr>
            <a:r>
              <a:rPr lang="en-US" sz="2400" dirty="0" err="1">
                <a:latin typeface="Times New Roman" pitchFamily="18" charset="0"/>
                <a:cs typeface="Times New Roman" pitchFamily="18" charset="0"/>
              </a:rPr>
              <a:t>Chế</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thực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file script *.</a:t>
            </a:r>
            <a:r>
              <a:rPr lang="en-US" sz="2400" dirty="0" err="1">
                <a:latin typeface="Times New Roman" pitchFamily="18" charset="0"/>
                <a:cs typeface="Times New Roman" pitchFamily="18" charset="0"/>
              </a:rPr>
              <a:t>py</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Ví</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Dùng</a:t>
            </a:r>
            <a:r>
              <a:rPr lang="en-US" sz="2400" dirty="0">
                <a:latin typeface="Times New Roman" pitchFamily="18" charset="0"/>
                <a:cs typeface="Times New Roman" pitchFamily="18" charset="0"/>
              </a:rPr>
              <a:t> Notepad (</a:t>
            </a:r>
            <a:r>
              <a:rPr lang="en-US" sz="2400" dirty="0" err="1">
                <a:latin typeface="Times New Roman" pitchFamily="18" charset="0"/>
                <a:cs typeface="Times New Roman" pitchFamily="18" charset="0"/>
              </a:rPr>
              <a:t>hoặc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text editor) </a:t>
            </a:r>
            <a:r>
              <a:rPr lang="en-US" sz="2400" dirty="0" err="1">
                <a:latin typeface="Times New Roman" pitchFamily="18" charset="0"/>
                <a:cs typeface="Times New Roman" pitchFamily="18" charset="0"/>
              </a:rPr>
              <a:t>tạo</a:t>
            </a:r>
            <a:r>
              <a:rPr lang="en-US" sz="2400" dirty="0">
                <a:latin typeface="Times New Roman" pitchFamily="18" charset="0"/>
                <a:cs typeface="Times New Roman" pitchFamily="18" charset="0"/>
              </a:rPr>
              <a:t> file test.py (</a:t>
            </a:r>
            <a:r>
              <a:rPr lang="en-US" sz="2400" dirty="0" err="1">
                <a:latin typeface="Times New Roman" pitchFamily="18" charset="0"/>
                <a:cs typeface="Times New Roman" pitchFamily="18" charset="0"/>
              </a:rPr>
              <a:t>lưu</a:t>
            </a:r>
            <a:r>
              <a:rPr lang="en-US" sz="2400" dirty="0">
                <a:latin typeface="Times New Roman" pitchFamily="18" charset="0"/>
                <a:cs typeface="Times New Roman" pitchFamily="18" charset="0"/>
              </a:rPr>
              <a:t> file </a:t>
            </a:r>
            <a:r>
              <a:rPr lang="en-US" sz="2400" dirty="0" err="1">
                <a:latin typeface="Times New Roman" pitchFamily="18" charset="0"/>
                <a:cs typeface="Times New Roman" pitchFamily="18" charset="0"/>
              </a:rPr>
              <a:t>dưới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mở</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rộng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py</a:t>
            </a:r>
            <a:r>
              <a:rPr lang="en-US" sz="2400" dirty="0">
                <a:latin typeface="Times New Roman" pitchFamily="18" charset="0"/>
                <a:cs typeface="Times New Roman" pitchFamily="18" charset="0"/>
              </a:rPr>
              <a:t>)</a:t>
            </a:r>
          </a:p>
          <a:p>
            <a:pPr lvl="1"/>
            <a:r>
              <a:rPr lang="en-US" sz="2000" dirty="0"/>
              <a:t>Open </a:t>
            </a:r>
            <a:r>
              <a:rPr lang="en-US" sz="2000" dirty="0">
                <a:latin typeface="Times New Roman" pitchFamily="18" charset="0"/>
                <a:cs typeface="Times New Roman" pitchFamily="18" charset="0"/>
              </a:rPr>
              <a:t>Command </a:t>
            </a:r>
            <a:r>
              <a:rPr lang="en-US" sz="2000" dirty="0" err="1">
                <a:latin typeface="Times New Roman" pitchFamily="18" charset="0"/>
                <a:cs typeface="Times New Roman" pitchFamily="18" charset="0"/>
              </a:rPr>
              <a:t>Promt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cmd</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type: python  &lt;</a:t>
            </a:r>
            <a:r>
              <a:rPr lang="en-US" sz="2000" dirty="0" err="1">
                <a:latin typeface="Times New Roman" pitchFamily="18" charset="0"/>
                <a:cs typeface="Times New Roman" pitchFamily="18" charset="0"/>
              </a:rPr>
              <a:t>đường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dẫn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tới</a:t>
            </a:r>
            <a:r>
              <a:rPr lang="en-US" sz="2000" dirty="0">
                <a:latin typeface="Times New Roman" pitchFamily="18" charset="0"/>
                <a:cs typeface="Times New Roman" pitchFamily="18" charset="0"/>
              </a:rPr>
              <a:t> file test.py&gt;  </a:t>
            </a:r>
          </a:p>
          <a:p>
            <a:pPr lvl="1"/>
            <a:r>
              <a:rPr lang="en-US" sz="2000" dirty="0" err="1">
                <a:latin typeface="Times New Roman" pitchFamily="18" charset="0"/>
                <a:cs typeface="Times New Roman" pitchFamily="18" charset="0"/>
              </a:rPr>
              <a:t>Ví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a:t>
            </a:r>
            <a:r>
              <a:rPr lang="en-US" sz="2000" dirty="0">
                <a:latin typeface="Times New Roman" pitchFamily="18" charset="0"/>
                <a:cs typeface="Times New Roman" pitchFamily="18" charset="0"/>
              </a:rPr>
              <a:t>:  python C:\Users\sony\Desktop\python_co_ban\test\test.py</a:t>
            </a:r>
            <a:endParaRPr lang="en-US" sz="2000" dirty="0"/>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99542" y="4408799"/>
          <a:ext cx="2522486" cy="2354611"/>
        </p:xfrm>
        <a:graphic>
          <a:graphicData uri="http://schemas.openxmlformats.org/drawingml/2006/table">
            <a:tbl>
              <a:tblPr firstRow="1" bandRow="1">
                <a:tableStyleId>{5940675A-B579-460E-94D1-54222C63F5DA}</a:tableStyleId>
              </a:tblPr>
              <a:tblGrid>
                <a:gridCol w="2522486">
                  <a:extLst>
                    <a:ext uri="{9D8B030D-6E8A-4147-A177-3AD203B41FA5}">
                      <a16:colId xmlns:a16="http://schemas.microsoft.com/office/drawing/2014/main" val="20000"/>
                    </a:ext>
                  </a:extLst>
                </a:gridCol>
              </a:tblGrid>
              <a:tr h="414185">
                <a:tc>
                  <a:txBody>
                    <a:bodyPr/>
                    <a:lstStyle/>
                    <a:p>
                      <a:r>
                        <a:rPr lang="en-US" dirty="0"/>
                        <a:t>test.py</a:t>
                      </a:r>
                    </a:p>
                  </a:txBody>
                  <a:tcPr/>
                </a:tc>
                <a:extLst>
                  <a:ext uri="{0D108BD9-81ED-4DB2-BD59-A6C34878D82A}">
                    <a16:rowId xmlns:a16="http://schemas.microsoft.com/office/drawing/2014/main" val="10000"/>
                  </a:ext>
                </a:extLst>
              </a:tr>
              <a:tr h="1940426">
                <a:tc>
                  <a:txBody>
                    <a:bodyPr/>
                    <a:lstStyle/>
                    <a:p>
                      <a:r>
                        <a:rPr lang="en-US" dirty="0"/>
                        <a:t># -*- coding: utf-8 -*</a:t>
                      </a:r>
                    </a:p>
                    <a:p>
                      <a:r>
                        <a:rPr lang="en-US" dirty="0"/>
                        <a:t>print("Hello world")</a:t>
                      </a:r>
                    </a:p>
                    <a:p>
                      <a:r>
                        <a:rPr lang="en-US" dirty="0"/>
                        <a:t>a = 1</a:t>
                      </a:r>
                    </a:p>
                    <a:p>
                      <a:r>
                        <a:rPr lang="en-US" dirty="0"/>
                        <a:t>b = 2</a:t>
                      </a:r>
                    </a:p>
                    <a:p>
                      <a:r>
                        <a:rPr lang="en-US" dirty="0"/>
                        <a:t>c = </a:t>
                      </a:r>
                      <a:r>
                        <a:rPr lang="en-US" dirty="0" err="1"/>
                        <a:t>a+b</a:t>
                      </a:r>
                      <a:endParaRPr lang="en-US" dirty="0"/>
                    </a:p>
                    <a:p>
                      <a:r>
                        <a:rPr lang="en-US" dirty="0"/>
                        <a:t>print("c=%d" %c) </a:t>
                      </a:r>
                    </a:p>
                  </a:txBody>
                  <a:tcPr/>
                </a:tc>
                <a:extLst>
                  <a:ext uri="{0D108BD9-81ED-4DB2-BD59-A6C34878D82A}">
                    <a16:rowId xmlns:a16="http://schemas.microsoft.com/office/drawing/2014/main" val="10001"/>
                  </a:ext>
                </a:extLst>
              </a:tr>
            </a:tbl>
          </a:graphicData>
        </a:graphic>
      </p:graphicFrame>
      <p:pic>
        <p:nvPicPr>
          <p:cNvPr id="12291" name="Picture 3"/>
          <p:cNvPicPr>
            <a:picLocks noChangeAspect="1" noChangeArrowheads="1"/>
          </p:cNvPicPr>
          <p:nvPr/>
        </p:nvPicPr>
        <p:blipFill>
          <a:blip r:embed="rId2"/>
          <a:srcRect/>
          <a:stretch>
            <a:fillRect/>
          </a:stretch>
        </p:blipFill>
        <p:spPr bwMode="auto">
          <a:xfrm>
            <a:off x="2900855" y="4306942"/>
            <a:ext cx="8360979" cy="848382"/>
          </a:xfrm>
          <a:prstGeom prst="rect">
            <a:avLst/>
          </a:prstGeom>
          <a:noFill/>
          <a:ln w="9525">
            <a:noFill/>
            <a:miter lim="800000"/>
            <a:headEnd/>
            <a:tailEnd/>
          </a:ln>
          <a:effectLst/>
        </p:spPr>
      </p:pic>
      <p:sp>
        <p:nvSpPr>
          <p:cNvPr id="8" name="TextBox 7"/>
          <p:cNvSpPr txBox="1"/>
          <p:nvPr/>
        </p:nvSpPr>
        <p:spPr>
          <a:xfrm>
            <a:off x="2869323" y="5139559"/>
            <a:ext cx="8171794" cy="1200329"/>
          </a:xfrm>
          <a:prstGeom prst="rect">
            <a:avLst/>
          </a:prstGeom>
          <a:noFill/>
        </p:spPr>
        <p:txBody>
          <a:bodyPr wrap="square" rtlCol="0">
            <a:spAutoFit/>
          </a:bodyPr>
          <a:lstStyle/>
          <a:p>
            <a:r>
              <a:rPr lang="en-US" dirty="0" err="1"/>
              <a:t>Hoặc</a:t>
            </a:r>
            <a:r>
              <a:rPr lang="en-US" dirty="0"/>
              <a:t> </a:t>
            </a:r>
            <a:r>
              <a:rPr lang="en-US" dirty="0" err="1"/>
              <a:t>di</a:t>
            </a:r>
            <a:r>
              <a:rPr lang="en-US" dirty="0"/>
              <a:t> </a:t>
            </a:r>
            <a:r>
              <a:rPr lang="en-US" dirty="0" err="1"/>
              <a:t>chuyển</a:t>
            </a:r>
            <a:r>
              <a:rPr lang="en-US" dirty="0"/>
              <a:t> </a:t>
            </a:r>
            <a:r>
              <a:rPr lang="en-US" dirty="0" err="1"/>
              <a:t>đến</a:t>
            </a:r>
            <a:r>
              <a:rPr lang="en-US" dirty="0"/>
              <a:t> </a:t>
            </a:r>
            <a:r>
              <a:rPr lang="en-US" dirty="0" err="1"/>
              <a:t>thư</a:t>
            </a:r>
            <a:r>
              <a:rPr lang="en-US" dirty="0"/>
              <a:t> </a:t>
            </a:r>
            <a:r>
              <a:rPr lang="en-US" dirty="0" err="1"/>
              <a:t>mục</a:t>
            </a:r>
            <a:r>
              <a:rPr lang="en-US" dirty="0"/>
              <a:t> </a:t>
            </a:r>
            <a:r>
              <a:rPr lang="en-US" dirty="0" err="1"/>
              <a:t>chứa</a:t>
            </a:r>
            <a:r>
              <a:rPr lang="en-US" dirty="0"/>
              <a:t> file </a:t>
            </a:r>
            <a:r>
              <a:rPr lang="en-US" dirty="0" err="1"/>
              <a:t>cần</a:t>
            </a:r>
            <a:r>
              <a:rPr lang="en-US" dirty="0"/>
              <a:t> </a:t>
            </a:r>
            <a:r>
              <a:rPr lang="en-US" dirty="0" err="1"/>
              <a:t>thực</a:t>
            </a:r>
            <a:r>
              <a:rPr lang="en-US" dirty="0"/>
              <a:t> </a:t>
            </a:r>
            <a:r>
              <a:rPr lang="en-US" dirty="0" err="1"/>
              <a:t>thi</a:t>
            </a:r>
            <a:endParaRPr lang="en-US" dirty="0"/>
          </a:p>
          <a:p>
            <a:r>
              <a:rPr lang="en-US" dirty="0"/>
              <a:t>Type: </a:t>
            </a:r>
            <a:r>
              <a:rPr lang="en-US" dirty="0" err="1"/>
              <a:t>cd</a:t>
            </a:r>
            <a:r>
              <a:rPr lang="en-US" dirty="0"/>
              <a:t> &lt;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file </a:t>
            </a:r>
            <a:r>
              <a:rPr lang="en-US" dirty="0"/>
              <a:t>&gt;</a:t>
            </a:r>
          </a:p>
          <a:p>
            <a:r>
              <a:rPr lang="en-US" dirty="0" err="1"/>
              <a:t>Ví</a:t>
            </a:r>
            <a:r>
              <a:rPr lang="en-US" dirty="0"/>
              <a:t> </a:t>
            </a:r>
            <a:r>
              <a:rPr lang="en-US" dirty="0" err="1"/>
              <a:t>dụ</a:t>
            </a:r>
            <a:r>
              <a:rPr lang="en-US" dirty="0"/>
              <a:t>: </a:t>
            </a:r>
            <a:r>
              <a:rPr lang="en-US" dirty="0" err="1"/>
              <a:t>cd</a:t>
            </a:r>
            <a:r>
              <a:rPr lang="en-US" dirty="0"/>
              <a:t>  </a:t>
            </a:r>
            <a:r>
              <a:rPr lang="en-US" dirty="0">
                <a:latin typeface="Times New Roman" pitchFamily="18" charset="0"/>
                <a:cs typeface="Times New Roman" pitchFamily="18" charset="0"/>
              </a:rPr>
              <a:t>C:\Users\sony\Desktop\python_co_ban\test</a:t>
            </a:r>
          </a:p>
          <a:p>
            <a:r>
              <a:rPr lang="en-US" dirty="0">
                <a:latin typeface="Times New Roman" pitchFamily="18" charset="0"/>
                <a:cs typeface="Times New Roman" pitchFamily="18" charset="0"/>
              </a:rPr>
              <a:t>             python test.py</a:t>
            </a:r>
            <a:endParaRPr lang="en-US" dirty="0"/>
          </a:p>
        </p:txBody>
      </p:sp>
      <p:pic>
        <p:nvPicPr>
          <p:cNvPr id="12292" name="Picture 4"/>
          <p:cNvPicPr>
            <a:picLocks noChangeAspect="1" noChangeArrowheads="1"/>
          </p:cNvPicPr>
          <p:nvPr/>
        </p:nvPicPr>
        <p:blipFill>
          <a:blip r:embed="rId3"/>
          <a:srcRect/>
          <a:stretch>
            <a:fillRect/>
          </a:stretch>
        </p:blipFill>
        <p:spPr bwMode="auto">
          <a:xfrm>
            <a:off x="5544862" y="6069723"/>
            <a:ext cx="5623465" cy="78827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err="1">
                <a:latin typeface="Times New Roman" pitchFamily="18" charset="0"/>
                <a:cs typeface="Times New Roman" pitchFamily="18" charset="0"/>
              </a:rPr>
              <a:t>Hạn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text editors (notepad, notepad++, </a:t>
            </a:r>
            <a:r>
              <a:rPr lang="en-US" dirty="0" err="1">
                <a:latin typeface="Times New Roman" pitchFamily="18" charset="0"/>
                <a:cs typeface="Times New Roman" pitchFamily="18" charset="0"/>
              </a:rPr>
              <a:t>wordpad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gedit</a:t>
            </a:r>
            <a:r>
              <a:rPr lang="en-US" dirty="0">
                <a:latin typeface="Times New Roman" pitchFamily="18" charset="0"/>
                <a:cs typeface="Times New Roman" pitchFamily="18" charset="0"/>
              </a:rPr>
              <a:t>, vi, ...)</a:t>
            </a:r>
          </a:p>
          <a:p>
            <a:pPr lvl="1" algn="just"/>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động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nhắc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sữa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cú</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thừa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thiếu</a:t>
            </a:r>
            <a:r>
              <a:rPr lang="en-US" dirty="0">
                <a:latin typeface="Times New Roman" pitchFamily="18" charset="0"/>
                <a:cs typeface="Times New Roman" pitchFamily="18" charset="0"/>
              </a:rPr>
              <a:t> space/tab ,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viện</a:t>
            </a:r>
            <a:r>
              <a:rPr lang="en-US" dirty="0">
                <a:latin typeface="Times New Roman" pitchFamily="18" charset="0"/>
                <a:cs typeface="Times New Roman" pitchFamily="18" charset="0"/>
              </a:rPr>
              <a:t>,  …)</a:t>
            </a:r>
          </a:p>
          <a:p>
            <a:pPr lvl="1" algn="just"/>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năng</a:t>
            </a:r>
            <a:r>
              <a:rPr lang="en-US" dirty="0">
                <a:latin typeface="Times New Roman" pitchFamily="18" charset="0"/>
                <a:cs typeface="Times New Roman" pitchFamily="18" charset="0"/>
              </a:rPr>
              <a:t> debug</a:t>
            </a:r>
          </a:p>
          <a:p>
            <a:pPr lvl="1" algn="just"/>
            <a:r>
              <a:rPr lang="en-US" dirty="0">
                <a:latin typeface="Times New Roman" pitchFamily="18" charset="0"/>
                <a:cs typeface="Times New Roman" pitchFamily="18" charset="0"/>
              </a:rPr>
              <a:t>…</a:t>
            </a:r>
          </a:p>
          <a:p>
            <a:pPr lvl="1" algn="just"/>
            <a:endParaRPr lang="en-US"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r>
              <a:rPr lang="en-US" dirty="0">
                <a:latin typeface="Times New Roman" pitchFamily="18" charset="0"/>
                <a:cs typeface="Times New Roman" pitchFamily="18" charset="0"/>
              </a:rPr>
              <a:t> m</a:t>
            </a:r>
            <a:r>
              <a:rPr lang="vi-VN" dirty="0">
                <a:latin typeface="Times New Roman" pitchFamily="18" charset="0"/>
                <a:cs typeface="Times New Roman" pitchFamily="18" charset="0"/>
              </a:rPr>
              <a:t>ôi trường phát triển tích hợp (Integrated Development Environment</a:t>
            </a:r>
            <a:r>
              <a:rPr lang="en-US" dirty="0">
                <a:latin typeface="Times New Roman" pitchFamily="18" charset="0"/>
                <a:cs typeface="Times New Roman" pitchFamily="18" charset="0"/>
              </a:rPr>
              <a:t>-</a:t>
            </a:r>
            <a:r>
              <a:rPr lang="vi-VN" b="1" dirty="0">
                <a:latin typeface="Times New Roman" pitchFamily="18" charset="0"/>
                <a:cs typeface="Times New Roman" pitchFamily="18" charset="0"/>
              </a:rPr>
              <a:t>IDE</a:t>
            </a:r>
            <a:r>
              <a:rPr lang="vi-VN" dirty="0">
                <a:latin typeface="Times New Roman" pitchFamily="18" charset="0"/>
                <a:cs typeface="Times New Roman" pitchFamily="18" charset="0"/>
              </a:rPr>
              <a:t>)</a:t>
            </a:r>
          </a:p>
          <a:p>
            <a:pPr lvl="1" algn="just"/>
            <a:r>
              <a:rPr lang="en-US" b="1" dirty="0" err="1">
                <a:solidFill>
                  <a:srgbClr val="FF0000"/>
                </a:solidFill>
                <a:latin typeface="Times New Roman" pitchFamily="18" charset="0"/>
                <a:cs typeface="Times New Roman" pitchFamily="18" charset="0"/>
              </a:rPr>
              <a:t>PyCharm</a:t>
            </a:r>
            <a:endParaRPr lang="en-US" b="1" dirty="0">
              <a:solidFill>
                <a:srgbClr val="FF0000"/>
              </a:solidFill>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Spyder</a:t>
            </a:r>
            <a:endParaRPr lang="en-US" dirty="0">
              <a:latin typeface="Times New Roman" pitchFamily="18" charset="0"/>
              <a:cs typeface="Times New Roman" pitchFamily="18" charset="0"/>
            </a:endParaRPr>
          </a:p>
          <a:p>
            <a:pPr lvl="1" algn="just"/>
            <a:r>
              <a:rPr lang="en-US" dirty="0" err="1">
                <a:latin typeface="Times New Roman" pitchFamily="18" charset="0"/>
                <a:cs typeface="Times New Roman" pitchFamily="18" charset="0"/>
              </a:rPr>
              <a:t>PyDev</a:t>
            </a:r>
            <a:endParaRPr lang="en-US" dirty="0">
              <a:latin typeface="Times New Roman" pitchFamily="18" charset="0"/>
              <a:cs typeface="Times New Roman" pitchFamily="18" charset="0"/>
            </a:endParaRPr>
          </a:p>
          <a:p>
            <a:pPr lvl="1" algn="just"/>
            <a:r>
              <a:rPr lang="en-US" dirty="0">
                <a:latin typeface="Times New Roman" pitchFamily="18" charset="0"/>
                <a:cs typeface="Times New Roman" pitchFamily="18" charset="0"/>
              </a:rPr>
              <a:t>Eclipse </a:t>
            </a:r>
          </a:p>
          <a:p>
            <a:pPr lvl="1" algn="just"/>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pPr>
              <a:buNone/>
            </a:pPr>
            <a:r>
              <a:rPr lang="vi-VN" sz="2000" dirty="0">
                <a:latin typeface="Times New Roman" pitchFamily="18" charset="0"/>
                <a:cs typeface="Times New Roman" pitchFamily="18" charset="0"/>
              </a:rPr>
              <a:t>Cách cài đặt Pycharm IDE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đã</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đặt</a:t>
            </a:r>
            <a:r>
              <a:rPr lang="en-US" sz="2000" dirty="0">
                <a:latin typeface="Times New Roman" pitchFamily="18" charset="0"/>
                <a:cs typeface="Times New Roman" pitchFamily="18" charset="0"/>
              </a:rPr>
              <a:t> python</a:t>
            </a:r>
          </a:p>
          <a:p>
            <a:r>
              <a:rPr lang="vi-VN" sz="2000" dirty="0">
                <a:latin typeface="Times New Roman" pitchFamily="18" charset="0"/>
                <a:cs typeface="Times New Roman" pitchFamily="18" charset="0"/>
              </a:rPr>
              <a:t>Bước 1: Để tải PyCharm, hãy truy cập vào trang web:</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hlinkClick r:id="rId2"/>
              </a:rPr>
              <a:t>https://www.jetbrains.com/pycharm/download/</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sau đó click vào đường dẫn “Download” nằm dưới mục Community:</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3"/>
          <a:srcRect/>
          <a:stretch>
            <a:fillRect/>
          </a:stretch>
        </p:blipFill>
        <p:spPr bwMode="auto">
          <a:xfrm>
            <a:off x="1763230" y="3101044"/>
            <a:ext cx="7797718" cy="356777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pPr>
              <a:buNone/>
            </a:pPr>
            <a:r>
              <a:rPr lang="vi-VN" sz="2800" dirty="0">
                <a:latin typeface="Times New Roman" pitchFamily="18" charset="0"/>
                <a:cs typeface="Times New Roman" pitchFamily="18" charset="0"/>
              </a:rPr>
              <a:t>Cách cài đặt Pycharm IDE</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sau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đã</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đặt</a:t>
            </a:r>
            <a:r>
              <a:rPr lang="en-US" sz="2800" dirty="0">
                <a:latin typeface="Times New Roman" pitchFamily="18" charset="0"/>
                <a:cs typeface="Times New Roman" pitchFamily="18" charset="0"/>
              </a:rPr>
              <a:t> python</a:t>
            </a:r>
            <a:endParaRPr lang="en-US" dirty="0"/>
          </a:p>
          <a:p>
            <a:r>
              <a:rPr lang="vi-VN" dirty="0"/>
              <a:t>Bước 2: Khi quá trình download đã hoàn tất, chạy tập tin exe để cài đặt PyCharm.</a:t>
            </a:r>
            <a:endParaRPr lang="en-US" dirty="0"/>
          </a:p>
        </p:txBody>
      </p:sp>
      <p:pic>
        <p:nvPicPr>
          <p:cNvPr id="18434" name="Picture 2"/>
          <p:cNvPicPr>
            <a:picLocks noChangeAspect="1" noChangeArrowheads="1"/>
          </p:cNvPicPr>
          <p:nvPr/>
        </p:nvPicPr>
        <p:blipFill>
          <a:blip r:embed="rId2"/>
          <a:srcRect/>
          <a:stretch>
            <a:fillRect/>
          </a:stretch>
        </p:blipFill>
        <p:spPr bwMode="auto">
          <a:xfrm>
            <a:off x="1174696" y="3277254"/>
            <a:ext cx="4217111" cy="326888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5994182" y="3155324"/>
            <a:ext cx="4411060" cy="3481959"/>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normAutofit/>
          </a:bodyPr>
          <a:lstStyle/>
          <a:p>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minh </a:t>
            </a:r>
            <a:r>
              <a:rPr lang="en-US" sz="2000" dirty="0" err="1">
                <a:latin typeface="Times New Roman" pitchFamily="18" charset="0"/>
                <a:cs typeface="Times New Roman" pitchFamily="18" charset="0"/>
              </a:rPr>
              <a:t>họa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dùng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pycharm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B1 : </a:t>
            </a:r>
            <a:r>
              <a:rPr lang="en-US" sz="2000" dirty="0" err="1">
                <a:latin typeface="Times New Roman" pitchFamily="18" charset="0"/>
                <a:cs typeface="Times New Roman" pitchFamily="18" charset="0"/>
              </a:rPr>
              <a:t>Mở</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thảo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PyCharm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thấy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màn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thiệu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mở</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PyCharm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tạo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mới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bấm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vào</a:t>
            </a:r>
            <a:r>
              <a:rPr lang="en-US" sz="2000" dirty="0">
                <a:latin typeface="Times New Roman" pitchFamily="18" charset="0"/>
                <a:cs typeface="Times New Roman" pitchFamily="18" charset="0"/>
              </a:rPr>
              <a:t> “Create New Project”. </a:t>
            </a:r>
          </a:p>
        </p:txBody>
      </p:sp>
      <p:pic>
        <p:nvPicPr>
          <p:cNvPr id="14338" name="Picture 2"/>
          <p:cNvPicPr>
            <a:picLocks noChangeAspect="1" noChangeArrowheads="1"/>
          </p:cNvPicPr>
          <p:nvPr/>
        </p:nvPicPr>
        <p:blipFill>
          <a:blip r:embed="rId2"/>
          <a:srcRect/>
          <a:stretch>
            <a:fillRect/>
          </a:stretch>
        </p:blipFill>
        <p:spPr bwMode="auto">
          <a:xfrm>
            <a:off x="2761102" y="3026981"/>
            <a:ext cx="6096977" cy="379990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Arrow 5"/>
          <p:cNvSpPr/>
          <p:nvPr/>
        </p:nvSpPr>
        <p:spPr>
          <a:xfrm rot="20412223">
            <a:off x="4259643" y="2267651"/>
            <a:ext cx="728581" cy="276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a:xfrm>
            <a:off x="388883" y="1951246"/>
            <a:ext cx="3930869" cy="4389120"/>
          </a:xfrm>
        </p:spPr>
        <p:txBody>
          <a:bodyPr>
            <a:normAutofit fontScale="92500" lnSpcReduction="10000"/>
          </a:bodyPr>
          <a:lstStyle/>
          <a:p>
            <a:pPr algn="just"/>
            <a:r>
              <a:rPr lang="en-US" dirty="0">
                <a:latin typeface="Times New Roman" pitchFamily="18" charset="0"/>
                <a:cs typeface="Times New Roman" pitchFamily="18" charset="0"/>
              </a:rPr>
              <a:t>B2: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project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(Location)</a:t>
            </a:r>
          </a:p>
          <a:p>
            <a:pPr algn="just"/>
            <a:endParaRPr lang="en-US" dirty="0">
              <a:latin typeface="Times New Roman" pitchFamily="18" charset="0"/>
              <a:cs typeface="Times New Roman" pitchFamily="18" charset="0"/>
            </a:endParaRPr>
          </a:p>
          <a:p>
            <a:pPr lvl="1" algn="just"/>
            <a:r>
              <a:rPr lang="vi-VN" dirty="0"/>
              <a:t>PyCharm sẽ tìm thấy trình thông dịch Python bạn đã cài đặt trước đó.</a:t>
            </a:r>
            <a:endParaRPr lang="en-US" dirty="0"/>
          </a:p>
          <a:p>
            <a:pPr algn="just">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file python.exe – </a:t>
            </a:r>
            <a:r>
              <a:rPr lang="en-US" dirty="0" err="1">
                <a:latin typeface="Times New Roman" pitchFamily="18" charset="0"/>
                <a:cs typeface="Times New Roman" pitchFamily="18" charset="0"/>
              </a:rPr>
              <a:t>khi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đã</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a:t>
            </a:r>
          </a:p>
          <a:p>
            <a:pPr lvl="1" algn="just"/>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“Create”</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4986175" y="1703989"/>
            <a:ext cx="7004856" cy="4365734"/>
          </a:xfrm>
          <a:prstGeom prst="rect">
            <a:avLst/>
          </a:prstGeom>
          <a:noFill/>
          <a:ln w="9525">
            <a:noFill/>
            <a:miter lim="800000"/>
            <a:headEnd/>
            <a:tailEnd/>
          </a:ln>
          <a:effectLst/>
        </p:spPr>
      </p:pic>
      <p:sp>
        <p:nvSpPr>
          <p:cNvPr id="7" name="Right Arrow 6"/>
          <p:cNvSpPr/>
          <p:nvPr/>
        </p:nvSpPr>
        <p:spPr>
          <a:xfrm rot="20291913">
            <a:off x="4273248" y="3678186"/>
            <a:ext cx="765487" cy="327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a:xfrm>
            <a:off x="609600" y="1935480"/>
            <a:ext cx="3852041" cy="4389120"/>
          </a:xfrm>
        </p:spPr>
        <p:txBody>
          <a:bodyPr/>
          <a:lstStyle/>
          <a:p>
            <a:pPr algn="just"/>
            <a:r>
              <a:rPr lang="en-US" dirty="0">
                <a:latin typeface="Times New Roman" pitchFamily="18" charset="0"/>
                <a:cs typeface="Times New Roman" pitchFamily="18" charset="0"/>
              </a:rPr>
              <a:t>B3: Load package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update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dịch</a:t>
            </a:r>
            <a:r>
              <a:rPr lang="en-US" dirty="0">
                <a:latin typeface="Times New Roman" pitchFamily="18" charset="0"/>
                <a:cs typeface="Times New Roman" pitchFamily="18" charset="0"/>
              </a:rPr>
              <a:t> python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Pycharm</a:t>
            </a:r>
            <a:r>
              <a:rPr lang="en-US" dirty="0">
                <a:latin typeface="Times New Roman" pitchFamily="18" charset="0"/>
                <a:cs typeface="Times New Roman" pitchFamily="18" charset="0"/>
              </a:rPr>
              <a:t>.</a:t>
            </a:r>
          </a:p>
          <a:p>
            <a:pPr lvl="1" algn="just"/>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File -&gt; Settings…</a:t>
            </a:r>
          </a:p>
        </p:txBody>
      </p:sp>
      <p:pic>
        <p:nvPicPr>
          <p:cNvPr id="19458" name="Picture 2"/>
          <p:cNvPicPr>
            <a:picLocks noChangeAspect="1" noChangeArrowheads="1"/>
          </p:cNvPicPr>
          <p:nvPr/>
        </p:nvPicPr>
        <p:blipFill>
          <a:blip r:embed="rId2"/>
          <a:srcRect/>
          <a:stretch>
            <a:fillRect/>
          </a:stretch>
        </p:blipFill>
        <p:spPr bwMode="auto">
          <a:xfrm>
            <a:off x="4813743" y="1608575"/>
            <a:ext cx="7378257" cy="5012942"/>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974015" y="3706375"/>
            <a:ext cx="2415572" cy="2088911"/>
          </a:xfrm>
          <a:prstGeom prst="rect">
            <a:avLst/>
          </a:prstGeom>
          <a:noFill/>
          <a:ln w="9525">
            <a:noFill/>
            <a:miter lim="800000"/>
            <a:headEnd/>
            <a:tailEnd/>
          </a:ln>
          <a:effectLst/>
        </p:spPr>
      </p:pic>
      <p:sp>
        <p:nvSpPr>
          <p:cNvPr id="6" name="Rectangle 5"/>
          <p:cNvSpPr/>
          <p:nvPr/>
        </p:nvSpPr>
        <p:spPr>
          <a:xfrm>
            <a:off x="5915923" y="1115990"/>
            <a:ext cx="6276077" cy="369332"/>
          </a:xfrm>
          <a:prstGeom prst="rect">
            <a:avLst/>
          </a:prstGeom>
        </p:spPr>
        <p:txBody>
          <a:bodyPr wrap="none">
            <a:spAutoFit/>
          </a:bodyPr>
          <a:lstStyle/>
          <a:p>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đến</a:t>
            </a:r>
            <a:r>
              <a:rPr lang="en-US" dirty="0">
                <a:latin typeface="Times New Roman" pitchFamily="18" charset="0"/>
                <a:cs typeface="Times New Roman" pitchFamily="18" charset="0"/>
              </a:rPr>
              <a:t> file python.exe –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Ví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có</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cùng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lúc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python version </a:t>
            </a:r>
            <a:r>
              <a:rPr lang="en-US" dirty="0" err="1">
                <a:latin typeface="Times New Roman" pitchFamily="18" charset="0"/>
                <a:cs typeface="Times New Roman" pitchFamily="18" charset="0"/>
              </a:rPr>
              <a:t>khác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tùy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vào</a:t>
            </a:r>
            <a:r>
              <a:rPr lang="en-US" dirty="0">
                <a:latin typeface="Times New Roman" pitchFamily="18" charset="0"/>
                <a:cs typeface="Times New Roman" pitchFamily="18" charset="0"/>
              </a:rPr>
              <a:t> project </a:t>
            </a:r>
            <a:r>
              <a:rPr lang="en-US" dirty="0" err="1">
                <a:latin typeface="Times New Roman" pitchFamily="18" charset="0"/>
                <a:cs typeface="Times New Roman" pitchFamily="18" charset="0"/>
              </a:rPr>
              <a:t>chọn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dịch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thích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hợp</a:t>
            </a:r>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312682" y="2995613"/>
            <a:ext cx="11306504" cy="2884924"/>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B4: </a:t>
            </a:r>
            <a:r>
              <a:rPr lang="en-US" dirty="0" err="1">
                <a:latin typeface="Times New Roman" pitchFamily="18" charset="0"/>
                <a:cs typeface="Times New Roman" pitchFamily="18" charset="0"/>
              </a:rPr>
              <a:t>V</a:t>
            </a:r>
            <a:r>
              <a:rPr lang="en-US" dirty="0" err="1"/>
              <a:t>ào</a:t>
            </a:r>
            <a:r>
              <a:rPr lang="en-US" dirty="0"/>
              <a:t> menu “File” </a:t>
            </a:r>
            <a:r>
              <a:rPr lang="en-US" dirty="0" err="1"/>
              <a:t>và</a:t>
            </a:r>
            <a:r>
              <a:rPr lang="en-US" dirty="0"/>
              <a:t> </a:t>
            </a:r>
            <a:r>
              <a:rPr lang="en-US" dirty="0" err="1"/>
              <a:t>chọn</a:t>
            </a:r>
            <a:r>
              <a:rPr lang="en-US" dirty="0"/>
              <a:t> “New”. </a:t>
            </a:r>
            <a:r>
              <a:rPr lang="en-US" dirty="0" err="1"/>
              <a:t>Tiếp</a:t>
            </a:r>
            <a:r>
              <a:rPr lang="en-US" dirty="0"/>
              <a:t> </a:t>
            </a:r>
            <a:r>
              <a:rPr lang="en-US" dirty="0" err="1"/>
              <a:t>theo</a:t>
            </a:r>
            <a:r>
              <a:rPr lang="en-US" dirty="0"/>
              <a:t>, </a:t>
            </a:r>
            <a:r>
              <a:rPr lang="en-US" dirty="0" err="1"/>
              <a:t>chọn</a:t>
            </a:r>
            <a:r>
              <a:rPr lang="en-US" dirty="0"/>
              <a:t> “Python File”.</a:t>
            </a:r>
          </a:p>
        </p:txBody>
      </p:sp>
      <p:pic>
        <p:nvPicPr>
          <p:cNvPr id="3074" name="Picture 2"/>
          <p:cNvPicPr>
            <a:picLocks noChangeAspect="1" noChangeArrowheads="1"/>
          </p:cNvPicPr>
          <p:nvPr/>
        </p:nvPicPr>
        <p:blipFill>
          <a:blip r:embed="rId2"/>
          <a:srcRect/>
          <a:stretch>
            <a:fillRect/>
          </a:stretch>
        </p:blipFill>
        <p:spPr bwMode="auto">
          <a:xfrm>
            <a:off x="2079734" y="2482742"/>
            <a:ext cx="7520441" cy="405994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B5: </a:t>
            </a:r>
            <a:r>
              <a:rPr lang="vi-VN" dirty="0"/>
              <a:t> Một cửa sổ mới sẽ xuất hiện. Giờ hãy nhập tên bạn muốn đặt cho tệp</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623809" y="2455808"/>
            <a:ext cx="6384172" cy="284140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Tài Liệu Học Tập</a:t>
            </a:r>
            <a:endParaRPr/>
          </a:p>
        </p:txBody>
      </p:sp>
      <p:sp>
        <p:nvSpPr>
          <p:cNvPr id="129" name="Google Shape;129;p4"/>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sz="3600"/>
              <a:t>Các tài liệu tham khảo </a:t>
            </a:r>
            <a:endParaRPr sz="3600"/>
          </a:p>
          <a:p>
            <a:pPr marL="640080" lvl="1" indent="-246888">
              <a:spcBef>
                <a:spcPts val="480"/>
              </a:spcBef>
              <a:buSzPts val="2040"/>
            </a:pPr>
            <a:r>
              <a:rPr lang="en-US" sz="3600" b="1">
                <a:solidFill>
                  <a:srgbClr val="FF0000"/>
                </a:solidFill>
              </a:rPr>
              <a:t>em-hoc-python-1.1 </a:t>
            </a:r>
            <a:r>
              <a:rPr lang="en-US" sz="3600"/>
              <a:t>– Phan Chương dịch 2021</a:t>
            </a:r>
          </a:p>
          <a:p>
            <a:pPr marL="640080" lvl="1" indent="-246888">
              <a:spcBef>
                <a:spcPts val="480"/>
              </a:spcBef>
              <a:buSzPts val="2040"/>
            </a:pPr>
            <a:r>
              <a:rPr lang="en-US" sz="3600"/>
              <a:t>Python cơ bản- Võ Duy Tuấn</a:t>
            </a:r>
          </a:p>
          <a:p>
            <a:pPr marL="640080" lvl="1" indent="-246888">
              <a:spcBef>
                <a:spcPts val="480"/>
              </a:spcBef>
              <a:buSzPts val="2040"/>
            </a:pPr>
            <a:r>
              <a:rPr lang="en-US" sz="3600">
                <a:latin typeface="Times New Roman"/>
                <a:ea typeface="Times New Roman"/>
                <a:cs typeface="Times New Roman"/>
                <a:sym typeface="Times New Roman"/>
              </a:rPr>
              <a:t>Bản DRAFT – </a:t>
            </a:r>
            <a:r>
              <a:rPr lang="en-US" sz="3600" b="1">
                <a:solidFill>
                  <a:srgbClr val="0070C0"/>
                </a:solidFill>
                <a:latin typeface="Times New Roman"/>
                <a:ea typeface="Times New Roman"/>
                <a:cs typeface="Times New Roman"/>
                <a:sym typeface="Times New Roman"/>
              </a:rPr>
              <a:t>NN-Python</a:t>
            </a:r>
            <a:endParaRPr sz="3600" b="1">
              <a:solidFill>
                <a:srgbClr val="0070C0"/>
              </a:solidFill>
              <a:latin typeface="Times New Roman"/>
              <a:ea typeface="Times New Roman"/>
              <a:cs typeface="Times New Roman"/>
              <a:sym typeface="Times New Roman"/>
            </a:endParaRPr>
          </a:p>
          <a:p>
            <a:pPr marL="274320" lvl="0" indent="-274320" algn="l" rtl="0">
              <a:spcBef>
                <a:spcPts val="520"/>
              </a:spcBef>
              <a:spcAft>
                <a:spcPts val="0"/>
              </a:spcAft>
              <a:buSzPts val="2470"/>
              <a:buChar char="⚫"/>
            </a:pPr>
            <a:r>
              <a:rPr lang="en-US" sz="3600">
                <a:latin typeface="Times New Roman"/>
                <a:ea typeface="Times New Roman"/>
                <a:cs typeface="Times New Roman"/>
                <a:sym typeface="Times New Roman"/>
              </a:rPr>
              <a:t>Các nguồn từ Internet</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B6: </a:t>
            </a:r>
            <a:r>
              <a:rPr lang="en-US" dirty="0" err="1">
                <a:latin typeface="Times New Roman" pitchFamily="18" charset="0"/>
                <a:cs typeface="Times New Roman" pitchFamily="18" charset="0"/>
              </a:rPr>
              <a:t>Viết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giản</a:t>
            </a:r>
            <a:r>
              <a:rPr lang="en-US" dirty="0">
                <a:latin typeface="Times New Roman" pitchFamily="18" charset="0"/>
                <a:cs typeface="Times New Roman" pitchFamily="18" charset="0"/>
              </a:rPr>
              <a:t> </a:t>
            </a:r>
          </a:p>
        </p:txBody>
      </p:sp>
      <p:pic>
        <p:nvPicPr>
          <p:cNvPr id="5122" name="Picture 2"/>
          <p:cNvPicPr>
            <a:picLocks noChangeAspect="1" noChangeArrowheads="1"/>
          </p:cNvPicPr>
          <p:nvPr/>
        </p:nvPicPr>
        <p:blipFill>
          <a:blip r:embed="rId2"/>
          <a:srcRect/>
          <a:stretch>
            <a:fillRect/>
          </a:stretch>
        </p:blipFill>
        <p:spPr bwMode="auto">
          <a:xfrm>
            <a:off x="741144" y="2721850"/>
            <a:ext cx="10185869" cy="3410936"/>
          </a:xfrm>
          <a:prstGeom prst="rect">
            <a:avLst/>
          </a:prstGeom>
          <a:noFill/>
          <a:ln w="9525">
            <a:noFill/>
            <a:miter lim="800000"/>
            <a:headEnd/>
            <a:tailEnd/>
          </a:ln>
          <a:effectLst/>
        </p:spPr>
      </p:pic>
      <p:sp>
        <p:nvSpPr>
          <p:cNvPr id="5" name="Rectangle 4"/>
          <p:cNvSpPr/>
          <p:nvPr/>
        </p:nvSpPr>
        <p:spPr>
          <a:xfrm>
            <a:off x="8565932" y="691506"/>
            <a:ext cx="2233448" cy="1754326"/>
          </a:xfrm>
          <a:prstGeom prst="rect">
            <a:avLst/>
          </a:prstGeom>
        </p:spPr>
        <p:txBody>
          <a:bodyPr wrap="square">
            <a:spAutoFit/>
          </a:bodyPr>
          <a:lstStyle/>
          <a:p>
            <a:r>
              <a:rPr lang="en-US" dirty="0"/>
              <a:t>print("hello world")</a:t>
            </a:r>
          </a:p>
          <a:p>
            <a:r>
              <a:rPr lang="en-US" dirty="0"/>
              <a:t>a = 'string1'</a:t>
            </a:r>
          </a:p>
          <a:p>
            <a:r>
              <a:rPr lang="en-US" dirty="0"/>
              <a:t>b = 'string2'</a:t>
            </a:r>
          </a:p>
          <a:p>
            <a:r>
              <a:rPr lang="en-US" dirty="0"/>
              <a:t>print(a)</a:t>
            </a:r>
          </a:p>
          <a:p>
            <a:r>
              <a:rPr lang="en-US" dirty="0"/>
              <a:t>print(b)</a:t>
            </a:r>
          </a:p>
          <a:p>
            <a:r>
              <a:rPr lang="en-US" dirty="0"/>
              <a:t>print(</a:t>
            </a:r>
            <a:r>
              <a:rPr lang="en-US" dirty="0" err="1"/>
              <a:t>a+b</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Cài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đặt</a:t>
            </a:r>
            <a:r>
              <a:rPr lang="en-US" dirty="0">
                <a:latin typeface="Times New Roman" pitchFamily="18" charset="0"/>
                <a:cs typeface="Times New Roman" pitchFamily="18" charset="0"/>
              </a:rPr>
              <a:t> Python 3</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B7 : V</a:t>
            </a:r>
            <a:r>
              <a:rPr lang="vi-VN" dirty="0"/>
              <a:t>ào menu “Run” và chọn “Run” để chạy chương trình của bạn.</a:t>
            </a:r>
            <a:endParaRPr lang="en-US" dirty="0"/>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B8: </a:t>
            </a:r>
            <a:r>
              <a:rPr lang="en-US" dirty="0" err="1">
                <a:latin typeface="Times New Roman" pitchFamily="18" charset="0"/>
                <a:cs typeface="Times New Roman" pitchFamily="18" charset="0"/>
              </a:rPr>
              <a:t>xem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quả</a:t>
            </a: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5909111" y="2395538"/>
            <a:ext cx="3012303" cy="167196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6542" y="2503760"/>
            <a:ext cx="5077155" cy="1606989"/>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3338842" y="4023601"/>
            <a:ext cx="6719558" cy="2834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 Code Python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p:txBody>
          <a:bodyPr/>
          <a:lstStyle/>
          <a:p>
            <a:r>
              <a:rPr lang="en-US" dirty="0">
                <a:hlinkClick r:id="rId2"/>
              </a:rPr>
              <a:t>http://pythonfiddle.com/</a:t>
            </a:r>
            <a:endParaRPr lang="en-US" dirty="0"/>
          </a:p>
        </p:txBody>
      </p:sp>
      <p:pic>
        <p:nvPicPr>
          <p:cNvPr id="2050" name="Picture 2"/>
          <p:cNvPicPr>
            <a:picLocks noChangeAspect="1" noChangeArrowheads="1"/>
          </p:cNvPicPr>
          <p:nvPr/>
        </p:nvPicPr>
        <p:blipFill>
          <a:blip r:embed="rId3"/>
          <a:srcRect/>
          <a:stretch>
            <a:fillRect/>
          </a:stretch>
        </p:blipFill>
        <p:spPr bwMode="auto">
          <a:xfrm>
            <a:off x="945933" y="2554015"/>
            <a:ext cx="8923282" cy="408276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 Code Python </a:t>
            </a:r>
            <a:r>
              <a:rPr lang="en-US" dirty="0" err="1">
                <a:latin typeface="Times New Roman" pitchFamily="18" charset="0"/>
                <a:cs typeface="Times New Roman" pitchFamily="18" charset="0"/>
              </a:rPr>
              <a:t>trên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duyệt</a:t>
            </a:r>
            <a:r>
              <a:rPr lang="en-US" dirty="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p:txBody>
          <a:bodyPr/>
          <a:lstStyle/>
          <a:p>
            <a:r>
              <a:rPr lang="en-US" dirty="0">
                <a:hlinkClick r:id="rId2"/>
              </a:rPr>
              <a:t>https://www.pythonanywhere.com/try-ipython/</a:t>
            </a:r>
            <a:endParaRPr lang="en-US" dirty="0"/>
          </a:p>
        </p:txBody>
      </p:sp>
      <p:pic>
        <p:nvPicPr>
          <p:cNvPr id="3074" name="Picture 2"/>
          <p:cNvPicPr>
            <a:picLocks noChangeAspect="1" noChangeArrowheads="1"/>
          </p:cNvPicPr>
          <p:nvPr/>
        </p:nvPicPr>
        <p:blipFill>
          <a:blip r:embed="rId3"/>
          <a:srcRect/>
          <a:stretch>
            <a:fillRect/>
          </a:stretch>
        </p:blipFill>
        <p:spPr bwMode="auto">
          <a:xfrm>
            <a:off x="804042" y="2617077"/>
            <a:ext cx="9268961" cy="424092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a:t>
            </a:r>
            <a:r>
              <a:rPr lang="vi-VN" dirty="0">
                <a:latin typeface="Times New Roman" pitchFamily="18" charset="0"/>
                <a:cs typeface="Times New Roman" pitchFamily="18" charset="0"/>
              </a:rPr>
              <a:t>hững Lỗi Thường Gặp</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567558" y="4943285"/>
            <a:ext cx="10858394" cy="1423594"/>
          </a:xfrm>
          <a:prstGeom prst="rect">
            <a:avLst/>
          </a:prstGeom>
          <a:noFill/>
          <a:ln w="9525">
            <a:noFill/>
            <a:miter lim="800000"/>
            <a:headEnd/>
            <a:tailEnd/>
          </a:ln>
          <a:effectLst/>
        </p:spPr>
      </p:pic>
      <p:sp>
        <p:nvSpPr>
          <p:cNvPr id="6" name="Content Placeholder 3"/>
          <p:cNvSpPr txBox="1">
            <a:spLocks/>
          </p:cNvSpPr>
          <p:nvPr/>
        </p:nvSpPr>
        <p:spPr>
          <a:xfrm>
            <a:off x="609600" y="1935480"/>
            <a:ext cx="109728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dirty="0" err="1">
                <a:latin typeface="Times New Roman" pitchFamily="18" charset="0"/>
                <a:cs typeface="Times New Roman" pitchFamily="18" charset="0"/>
              </a:rPr>
              <a:t>Lỗi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thiếu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thừa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khoảng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trắng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hoặc</a:t>
            </a:r>
            <a:r>
              <a:rPr lang="en-US" sz="2600" dirty="0">
                <a:latin typeface="Times New Roman" pitchFamily="18" charset="0"/>
                <a:cs typeface="Times New Roman" pitchFamily="18" charset="0"/>
              </a:rPr>
              <a:t> tab </a:t>
            </a:r>
            <a:endParaRPr kumimoji="0" lang="en-US" sz="2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3363311" y="2488775"/>
            <a:ext cx="6096000" cy="2308324"/>
          </a:xfrm>
          <a:prstGeom prst="rect">
            <a:avLst/>
          </a:prstGeom>
        </p:spPr>
        <p:txBody>
          <a:bodyPr>
            <a:spAutoFit/>
          </a:bodyPr>
          <a:lstStyle/>
          <a:p>
            <a:r>
              <a:rPr lang="en-US" sz="2400" dirty="0"/>
              <a:t># -*- coding: utf-8 -*</a:t>
            </a:r>
          </a:p>
          <a:p>
            <a:r>
              <a:rPr lang="en-US" sz="2400" dirty="0"/>
              <a:t>print("Hello world")</a:t>
            </a:r>
          </a:p>
          <a:p>
            <a:r>
              <a:rPr lang="en-US" sz="2400" dirty="0"/>
              <a:t>  </a:t>
            </a:r>
            <a:r>
              <a:rPr lang="en-US" sz="2400" b="1" dirty="0">
                <a:solidFill>
                  <a:srgbClr val="FF0000"/>
                </a:solidFill>
              </a:rPr>
              <a:t>a = 1  # </a:t>
            </a:r>
            <a:r>
              <a:rPr lang="en-US" sz="2400" b="1" dirty="0" err="1">
                <a:solidFill>
                  <a:srgbClr val="FF0000"/>
                </a:solidFill>
              </a:rPr>
              <a:t>thua</a:t>
            </a:r>
            <a:r>
              <a:rPr lang="en-US" sz="2400" b="1" dirty="0">
                <a:solidFill>
                  <a:srgbClr val="FF0000"/>
                </a:solidFill>
              </a:rPr>
              <a:t> </a:t>
            </a:r>
            <a:r>
              <a:rPr lang="en-US" sz="2400" b="1" dirty="0" err="1">
                <a:solidFill>
                  <a:srgbClr val="FF0000"/>
                </a:solidFill>
              </a:rPr>
              <a:t>khoang</a:t>
            </a:r>
            <a:r>
              <a:rPr lang="en-US" sz="2400" b="1" dirty="0">
                <a:solidFill>
                  <a:srgbClr val="FF0000"/>
                </a:solidFill>
              </a:rPr>
              <a:t> </a:t>
            </a:r>
            <a:r>
              <a:rPr lang="en-US" sz="2400" b="1" dirty="0" err="1">
                <a:solidFill>
                  <a:srgbClr val="FF0000"/>
                </a:solidFill>
              </a:rPr>
              <a:t>trang</a:t>
            </a:r>
            <a:endParaRPr lang="en-US" sz="2400" b="1" dirty="0">
              <a:solidFill>
                <a:srgbClr val="FF0000"/>
              </a:solidFill>
            </a:endParaRPr>
          </a:p>
          <a:p>
            <a:r>
              <a:rPr lang="en-US" sz="2400" dirty="0"/>
              <a:t>b = 2</a:t>
            </a:r>
          </a:p>
          <a:p>
            <a:r>
              <a:rPr lang="en-US" sz="2400" dirty="0"/>
              <a:t>c = </a:t>
            </a:r>
            <a:r>
              <a:rPr lang="en-US" sz="2400" dirty="0" err="1"/>
              <a:t>a+b</a:t>
            </a:r>
            <a:endParaRPr lang="en-US" sz="2400" dirty="0"/>
          </a:p>
          <a:p>
            <a:r>
              <a:rPr lang="en-US" sz="2400" dirty="0"/>
              <a:t>print("c=%d" %c)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a:t>
            </a:r>
            <a:r>
              <a:rPr lang="vi-VN" dirty="0">
                <a:latin typeface="Times New Roman" pitchFamily="18" charset="0"/>
                <a:cs typeface="Times New Roman" pitchFamily="18" charset="0"/>
              </a:rPr>
              <a:t>hững Lỗi Thường Gặp</a:t>
            </a:r>
            <a:endParaRPr lang="en-US" dirty="0">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r>
              <a:rPr lang="en-US" dirty="0" err="1">
                <a:latin typeface="Times New Roman" pitchFamily="18" charset="0"/>
                <a:cs typeface="Times New Roman" pitchFamily="18" charset="0"/>
              </a:rPr>
              <a:t>Sai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thư</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chứa</a:t>
            </a:r>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hoặc</a:t>
            </a:r>
            <a:r>
              <a:rPr lang="en-US" dirty="0">
                <a:latin typeface="Times New Roman" pitchFamily="18" charset="0"/>
                <a:cs typeface="Times New Roman" pitchFamily="18" charset="0"/>
              </a:rPr>
              <a:t> file </a:t>
            </a:r>
            <a:r>
              <a:rPr lang="en-US" dirty="0" err="1">
                <a:latin typeface="Times New Roman" pitchFamily="18" charset="0"/>
                <a:cs typeface="Times New Roman" pitchFamily="18" charset="0"/>
              </a:rPr>
              <a:t>không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tồn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tại</a:t>
            </a:r>
            <a:endParaRPr lang="en-US" dirty="0">
              <a:latin typeface="Times New Roman" pitchFamily="18" charset="0"/>
              <a:cs typeface="Times New Roman" pitchFamily="18" charset="0"/>
            </a:endParaRPr>
          </a:p>
        </p:txBody>
      </p:sp>
      <p:pic>
        <p:nvPicPr>
          <p:cNvPr id="13315" name="Picture 3"/>
          <p:cNvPicPr>
            <a:picLocks noChangeAspect="1" noChangeArrowheads="1"/>
          </p:cNvPicPr>
          <p:nvPr/>
        </p:nvPicPr>
        <p:blipFill>
          <a:blip r:embed="rId2"/>
          <a:srcRect/>
          <a:stretch>
            <a:fillRect/>
          </a:stretch>
        </p:blipFill>
        <p:spPr bwMode="auto">
          <a:xfrm>
            <a:off x="137786" y="2815622"/>
            <a:ext cx="11975384" cy="177214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Thực</a:t>
            </a:r>
            <a:r>
              <a:rPr lang="en-US" dirty="0"/>
              <a:t> </a:t>
            </a:r>
            <a:r>
              <a:rPr lang="en-US" dirty="0" err="1"/>
              <a:t>hành</a:t>
            </a:r>
            <a:endParaRPr lang="en-US" dirty="0"/>
          </a:p>
        </p:txBody>
      </p:sp>
      <p:sp>
        <p:nvSpPr>
          <p:cNvPr id="3" name="Content Placeholder 2"/>
          <p:cNvSpPr>
            <a:spLocks noGrp="1"/>
          </p:cNvSpPr>
          <p:nvPr>
            <p:ph idx="1"/>
          </p:nvPr>
        </p:nvSpPr>
        <p:spPr/>
        <p:txBody>
          <a:bodyPr>
            <a:normAutofit/>
          </a:bodyPr>
          <a:lstStyle/>
          <a:p>
            <a:pPr>
              <a:buNone/>
            </a:pPr>
            <a:r>
              <a:rPr lang="en-US" sz="3200" dirty="0">
                <a:latin typeface="Times New Roman" pitchFamily="18" charset="0"/>
                <a:cs typeface="Times New Roman" pitchFamily="18" charset="0"/>
              </a:rPr>
              <a:t>1.  </a:t>
            </a:r>
            <a:r>
              <a:rPr lang="en-US" sz="3200" dirty="0" err="1">
                <a:latin typeface="Times New Roman" pitchFamily="18" charset="0"/>
                <a:cs typeface="Times New Roman" pitchFamily="18" charset="0"/>
              </a:rPr>
              <a:t>Cài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đặt</a:t>
            </a:r>
            <a:r>
              <a:rPr lang="en-US" sz="3200" dirty="0">
                <a:latin typeface="Times New Roman" pitchFamily="18" charset="0"/>
                <a:cs typeface="Times New Roman" pitchFamily="18" charset="0"/>
              </a:rPr>
              <a:t> python 3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IDE </a:t>
            </a:r>
            <a:r>
              <a:rPr lang="en-US" sz="3200" dirty="0" err="1">
                <a:latin typeface="Times New Roman" pitchFamily="18" charset="0"/>
                <a:cs typeface="Times New Roman" pitchFamily="18" charset="0"/>
              </a:rPr>
              <a:t>Pycharm</a:t>
            </a:r>
            <a:endParaRPr lang="en-US" sz="3200" dirty="0">
              <a:latin typeface="Times New Roman" pitchFamily="18" charset="0"/>
              <a:cs typeface="Times New Roman" pitchFamily="18" charset="0"/>
            </a:endParaRPr>
          </a:p>
          <a:p>
            <a:pPr>
              <a:buNone/>
            </a:pPr>
            <a:r>
              <a:rPr lang="en-US" sz="3200">
                <a:latin typeface="Times New Roman" pitchFamily="18" charset="0"/>
                <a:cs typeface="Times New Roman" pitchFamily="18" charset="0"/>
              </a:rPr>
              <a:t>			(</a:t>
            </a:r>
            <a:r>
              <a:rPr lang="en-US" sz="3200" dirty="0">
                <a:latin typeface="Times New Roman" pitchFamily="18" charset="0"/>
                <a:cs typeface="Times New Roman" pitchFamily="18" charset="0"/>
              </a:rPr>
              <a:t>RAM &gt;4GB)</a:t>
            </a:r>
          </a:p>
          <a:p>
            <a:pPr>
              <a:buNone/>
            </a:pPr>
            <a:endParaRPr lang="en-US" sz="3200" dirty="0">
              <a:latin typeface="Times New Roman" pitchFamily="18" charset="0"/>
              <a:cs typeface="Times New Roman" pitchFamily="18" charset="0"/>
            </a:endParaRPr>
          </a:p>
          <a:p>
            <a:pPr>
              <a:buNone/>
            </a:pPr>
            <a:r>
              <a:rPr lang="en-US" sz="3200" dirty="0">
                <a:latin typeface="Times New Roman" pitchFamily="18" charset="0"/>
                <a:cs typeface="Times New Roman" pitchFamily="18" charset="0"/>
              </a:rPr>
              <a:t>2. </a:t>
            </a:r>
            <a:r>
              <a:rPr lang="en-US" sz="3200" dirty="0" err="1">
                <a:latin typeface="Times New Roman" pitchFamily="18" charset="0"/>
                <a:cs typeface="Times New Roman" pitchFamily="18" charset="0"/>
              </a:rPr>
              <a:t>Tạo</a:t>
            </a:r>
            <a:r>
              <a:rPr lang="en-US" sz="3200" dirty="0">
                <a:latin typeface="Times New Roman" pitchFamily="18" charset="0"/>
                <a:cs typeface="Times New Roman" pitchFamily="18" charset="0"/>
              </a:rPr>
              <a:t> 1 python script vidu</a:t>
            </a:r>
            <a:r>
              <a:rPr lang="en-US" sz="3200">
                <a:latin typeface="Times New Roman" pitchFamily="18" charset="0"/>
                <a:cs typeface="Times New Roman" pitchFamily="18" charset="0"/>
              </a:rPr>
              <a:t>.py</a:t>
            </a:r>
            <a:endParaRPr lang="en-US" sz="3200" dirty="0">
              <a:latin typeface="Times New Roman" pitchFamily="18" charset="0"/>
              <a:cs typeface="Times New Roman" pitchFamily="18" charset="0"/>
            </a:endParaRPr>
          </a:p>
          <a:p>
            <a:pPr>
              <a:buNone/>
            </a:pPr>
            <a:endParaRPr lang="en-US" sz="3200" dirty="0">
              <a:latin typeface="Times New Roman" pitchFamily="18" charset="0"/>
              <a:cs typeface="Times New Roman" pitchFamily="18" charset="0"/>
            </a:endParaRPr>
          </a:p>
          <a:p>
            <a:pPr>
              <a:buNone/>
            </a:pPr>
            <a:r>
              <a:rPr lang="en-US" sz="3200" dirty="0">
                <a:latin typeface="Times New Roman" pitchFamily="18" charset="0"/>
                <a:cs typeface="Times New Roman" pitchFamily="18" charset="0"/>
              </a:rPr>
              <a:t>3. </a:t>
            </a:r>
            <a:r>
              <a:rPr lang="en-US" sz="3200" dirty="0" err="1">
                <a:latin typeface="Times New Roman" pitchFamily="18" charset="0"/>
                <a:cs typeface="Times New Roman" pitchFamily="18" charset="0"/>
              </a:rPr>
              <a:t>Tạo</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một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chương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trình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dùng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Pycharm</a:t>
            </a:r>
            <a:r>
              <a:rPr lang="en-US" sz="3200" dirty="0">
                <a:latin typeface="Times New Roman" pitchFamily="18" charset="0"/>
                <a:cs typeface="Times New Roman" pitchFamily="18" charset="0"/>
              </a:rPr>
              <a:t> </a:t>
            </a:r>
          </a:p>
        </p:txBody>
      </p:sp>
      <p:graphicFrame>
        <p:nvGraphicFramePr>
          <p:cNvPr id="5" name="Table 4"/>
          <p:cNvGraphicFramePr>
            <a:graphicFrameLocks noGrp="1"/>
          </p:cNvGraphicFramePr>
          <p:nvPr>
            <p:extLst>
              <p:ext uri="{D42A27DB-BD31-4B8C-83A1-F6EECF244321}">
                <p14:modId xmlns:p14="http://schemas.microsoft.com/office/powerpoint/2010/main" val="2903849743"/>
              </p:ext>
            </p:extLst>
          </p:nvPr>
        </p:nvGraphicFramePr>
        <p:xfrm>
          <a:off x="7322207" y="1935480"/>
          <a:ext cx="4260193" cy="2743200"/>
        </p:xfrm>
        <a:graphic>
          <a:graphicData uri="http://schemas.openxmlformats.org/drawingml/2006/table">
            <a:tbl>
              <a:tblPr firstRow="1" bandRow="1">
                <a:tableStyleId>{5940675A-B579-460E-94D1-54222C63F5DA}</a:tableStyleId>
              </a:tblPr>
              <a:tblGrid>
                <a:gridCol w="4260193">
                  <a:extLst>
                    <a:ext uri="{9D8B030D-6E8A-4147-A177-3AD203B41FA5}">
                      <a16:colId xmlns:a16="http://schemas.microsoft.com/office/drawing/2014/main" val="20000"/>
                    </a:ext>
                  </a:extLst>
                </a:gridCol>
              </a:tblGrid>
              <a:tr h="376311">
                <a:tc>
                  <a:txBody>
                    <a:bodyPr/>
                    <a:lstStyle/>
                    <a:p>
                      <a:r>
                        <a:rPr lang="en-US" sz="2400" dirty="0"/>
                        <a:t>vidu.py</a:t>
                      </a:r>
                    </a:p>
                  </a:txBody>
                  <a:tcPr/>
                </a:tc>
                <a:extLst>
                  <a:ext uri="{0D108BD9-81ED-4DB2-BD59-A6C34878D82A}">
                    <a16:rowId xmlns:a16="http://schemas.microsoft.com/office/drawing/2014/main" val="10000"/>
                  </a:ext>
                </a:extLst>
              </a:tr>
              <a:tr h="2041360">
                <a:tc>
                  <a:txBody>
                    <a:bodyPr/>
                    <a:lstStyle/>
                    <a:p>
                      <a:r>
                        <a:rPr lang="en-US" sz="2400" dirty="0"/>
                        <a:t>print("hello world")</a:t>
                      </a:r>
                    </a:p>
                    <a:p>
                      <a:r>
                        <a:rPr lang="en-US" sz="2400" dirty="0"/>
                        <a:t>a = 'string1'</a:t>
                      </a:r>
                    </a:p>
                    <a:p>
                      <a:r>
                        <a:rPr lang="en-US" sz="2400" dirty="0"/>
                        <a:t>b = 'string2'</a:t>
                      </a:r>
                    </a:p>
                    <a:p>
                      <a:r>
                        <a:rPr lang="en-US" sz="2400" dirty="0"/>
                        <a:t>print(a)</a:t>
                      </a:r>
                    </a:p>
                    <a:p>
                      <a:r>
                        <a:rPr lang="en-US" sz="2400" dirty="0"/>
                        <a:t>print(b)</a:t>
                      </a:r>
                    </a:p>
                    <a:p>
                      <a:r>
                        <a:rPr lang="en-US" sz="2400" dirty="0"/>
                        <a:t>print(</a:t>
                      </a:r>
                      <a:r>
                        <a:rPr lang="en-US" sz="2400" dirty="0" err="1"/>
                        <a:t>a+</a:t>
                      </a:r>
                      <a:r>
                        <a:rPr lang="en-US" sz="2400" err="1"/>
                        <a:t>b</a:t>
                      </a:r>
                      <a:r>
                        <a:rPr lang="en-US" sz="2400"/>
                        <a:t>)</a:t>
                      </a:r>
                      <a:endParaRPr lang="en-US" sz="2400" dirty="0"/>
                    </a:p>
                  </a:txBody>
                  <a:tcPr/>
                </a:tc>
                <a:extLst>
                  <a:ext uri="{0D108BD9-81ED-4DB2-BD59-A6C34878D82A}">
                    <a16:rowId xmlns:a16="http://schemas.microsoft.com/office/drawing/2014/main" val="10001"/>
                  </a:ext>
                </a:extLst>
              </a:tr>
            </a:tbl>
          </a:graphicData>
        </a:graphic>
      </p:graphicFrame>
      <p:sp>
        <p:nvSpPr>
          <p:cNvPr id="6" name="Rectangle 5"/>
          <p:cNvSpPr/>
          <p:nvPr/>
        </p:nvSpPr>
        <p:spPr>
          <a:xfrm>
            <a:off x="3448081" y="5288340"/>
            <a:ext cx="2942897" cy="1569660"/>
          </a:xfrm>
          <a:prstGeom prst="rect">
            <a:avLst/>
          </a:prstGeom>
        </p:spPr>
        <p:txBody>
          <a:bodyPr wrap="square">
            <a:spAutoFit/>
          </a:bodyPr>
          <a:lstStyle/>
          <a:p>
            <a:r>
              <a:rPr lang="en-US" sz="2400" dirty="0"/>
              <a:t>a = 10</a:t>
            </a:r>
          </a:p>
          <a:p>
            <a:r>
              <a:rPr lang="en-US" sz="2400" dirty="0"/>
              <a:t>b = 20</a:t>
            </a:r>
          </a:p>
          <a:p>
            <a:r>
              <a:rPr lang="en-US" sz="2400" dirty="0"/>
              <a:t>c = a*b</a:t>
            </a:r>
          </a:p>
          <a:p>
            <a:r>
              <a:rPr lang="en-US" sz="2400" dirty="0"/>
              <a:t>print("c=%d" %c)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Giới thiệu ngôn ngữ python </a:t>
            </a:r>
            <a:endParaRPr/>
          </a:p>
        </p:txBody>
      </p:sp>
      <p:sp>
        <p:nvSpPr>
          <p:cNvPr id="141" name="Google Shape;141;p6"/>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660"/>
              <a:buChar char="⚫"/>
            </a:pPr>
            <a:r>
              <a:rPr lang="en-US" sz="2800"/>
              <a:t>Python </a:t>
            </a:r>
            <a:endParaRPr sz="2800"/>
          </a:p>
          <a:p>
            <a:pPr marL="640080" lvl="1" indent="-246888" algn="l" rtl="0">
              <a:spcBef>
                <a:spcPts val="480"/>
              </a:spcBef>
              <a:spcAft>
                <a:spcPts val="0"/>
              </a:spcAft>
              <a:buSzPts val="2040"/>
              <a:buChar char="⚫"/>
            </a:pPr>
            <a:r>
              <a:rPr lang="en-US"/>
              <a:t>ngôn ngữ thông dịch</a:t>
            </a:r>
            <a:endParaRPr/>
          </a:p>
          <a:p>
            <a:pPr marL="640080" lvl="1" indent="-246888" algn="l" rtl="0">
              <a:spcBef>
                <a:spcPts val="480"/>
              </a:spcBef>
              <a:spcAft>
                <a:spcPts val="0"/>
              </a:spcAft>
              <a:buSzPts val="2040"/>
              <a:buChar char="⚫"/>
            </a:pPr>
            <a:r>
              <a:rPr lang="en-US"/>
              <a:t>ngôn ngữ lập trình hướng đối tượng.</a:t>
            </a:r>
            <a:endParaRPr/>
          </a:p>
          <a:p>
            <a:pPr marL="640080" lvl="1" indent="-246888" algn="l" rtl="0">
              <a:spcBef>
                <a:spcPts val="480"/>
              </a:spcBef>
              <a:spcAft>
                <a:spcPts val="0"/>
              </a:spcAft>
              <a:buSzPts val="2040"/>
              <a:buChar char="⚫"/>
            </a:pPr>
            <a:r>
              <a:rPr lang="en-US"/>
              <a:t>hoàn toàn tạo kiểu động và sử dụng cơ chế cấp phát bộ nhớ tự động.</a:t>
            </a:r>
            <a:endParaRPr/>
          </a:p>
          <a:p>
            <a:pPr marL="640080" lvl="1" indent="-246888" algn="l" rtl="0">
              <a:spcBef>
                <a:spcPts val="480"/>
              </a:spcBef>
              <a:spcAft>
                <a:spcPts val="0"/>
              </a:spcAft>
              <a:buSzPts val="2040"/>
              <a:buChar char="⚫"/>
            </a:pPr>
            <a:r>
              <a:rPr lang="en-US"/>
              <a:t>có cấu trúc dữ liệu cấp cao mạnh mẽ. </a:t>
            </a:r>
            <a:endParaRPr/>
          </a:p>
          <a:p>
            <a:pPr marL="640080" lvl="1" indent="-246888" algn="l" rtl="0">
              <a:spcBef>
                <a:spcPts val="480"/>
              </a:spcBef>
              <a:spcAft>
                <a:spcPts val="0"/>
              </a:spcAft>
              <a:buSzPts val="2040"/>
              <a:buChar char="⚫"/>
            </a:pPr>
            <a:r>
              <a:rPr lang="en-US">
                <a:latin typeface="Times New Roman"/>
                <a:ea typeface="Times New Roman"/>
                <a:cs typeface="Times New Roman"/>
                <a:sym typeface="Times New Roman"/>
              </a:rPr>
              <a:t>cú </a:t>
            </a:r>
            <a:r>
              <a:rPr lang="en-US"/>
              <a:t>pháp lệnh là điểm cộng vô cùng lớn vì sự rõ ràng, dễ hiểu và cách gõ linh động.</a:t>
            </a:r>
            <a:endParaRPr/>
          </a:p>
          <a:p>
            <a:pPr marL="640080" lvl="1" indent="-246888" algn="l" rtl="0">
              <a:spcBef>
                <a:spcPts val="480"/>
              </a:spcBef>
              <a:spcAft>
                <a:spcPts val="0"/>
              </a:spcAft>
              <a:buSzPts val="2040"/>
              <a:buChar char="⚫"/>
            </a:pPr>
            <a:r>
              <a:rPr lang="en-US"/>
              <a:t>thuận tiện cho người mới học lập trình.</a:t>
            </a:r>
            <a:endParaRPr/>
          </a:p>
          <a:p>
            <a:pPr marL="274320" lvl="0" indent="-274320" algn="l" rtl="0">
              <a:spcBef>
                <a:spcPts val="560"/>
              </a:spcBef>
              <a:spcAft>
                <a:spcPts val="0"/>
              </a:spcAft>
              <a:buSzPts val="2660"/>
              <a:buChar char="⚫"/>
            </a:pPr>
            <a:r>
              <a:rPr lang="en-US" sz="2800"/>
              <a:t>Có thể chạy trên nhiều hệ điều hành khác nhau : </a:t>
            </a:r>
            <a:r>
              <a:rPr lang="en-US" sz="2800" i="1"/>
              <a:t>Unix, Windows,Mac OS, Linux…</a:t>
            </a:r>
            <a:endParaRPr sz="2800"/>
          </a:p>
          <a:p>
            <a:pPr marL="274320" lvl="0" indent="-105410" algn="l" rtl="0">
              <a:spcBef>
                <a:spcPts val="560"/>
              </a:spcBef>
              <a:spcAft>
                <a:spcPts val="0"/>
              </a:spcAft>
              <a:buSzPts val="2660"/>
              <a:buNone/>
            </a:pP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Giới thiệu ngôn ngữ python </a:t>
            </a:r>
            <a:endParaRPr/>
          </a:p>
        </p:txBody>
      </p:sp>
      <p:sp>
        <p:nvSpPr>
          <p:cNvPr id="154" name="Google Shape;154;p8"/>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Char char="⚫"/>
            </a:pPr>
            <a:r>
              <a:rPr lang="en-US"/>
              <a:t>Ví dụ : một đoạn python script</a:t>
            </a:r>
            <a:endParaRPr/>
          </a:p>
        </p:txBody>
      </p:sp>
      <p:pic>
        <p:nvPicPr>
          <p:cNvPr id="155" name="Google Shape;155;p8"/>
          <p:cNvPicPr preferRelativeResize="0"/>
          <p:nvPr/>
        </p:nvPicPr>
        <p:blipFill rotWithShape="1">
          <a:blip r:embed="rId3">
            <a:alphaModFix/>
          </a:blip>
          <a:srcRect/>
          <a:stretch/>
        </p:blipFill>
        <p:spPr>
          <a:xfrm>
            <a:off x="2198468" y="2523962"/>
            <a:ext cx="8092761" cy="43340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Giới thiệu ngôn ngữ python </a:t>
            </a:r>
            <a:endParaRPr/>
          </a:p>
        </p:txBody>
      </p:sp>
      <p:sp>
        <p:nvSpPr>
          <p:cNvPr id="161" name="Google Shape;161;p9"/>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p>
            <a:pPr marL="274320" lvl="0" indent="-274320" algn="just" rtl="0">
              <a:lnSpc>
                <a:spcPct val="80000"/>
              </a:lnSpc>
              <a:spcBef>
                <a:spcPts val="0"/>
              </a:spcBef>
              <a:spcAft>
                <a:spcPts val="0"/>
              </a:spcAft>
              <a:buSzPts val="2100"/>
              <a:buChar char="⚫"/>
            </a:pPr>
            <a:r>
              <a:rPr lang="en-US" sz="2210">
                <a:latin typeface="Times New Roman"/>
                <a:ea typeface="Times New Roman"/>
                <a:cs typeface="Times New Roman"/>
                <a:sym typeface="Times New Roman"/>
              </a:rPr>
              <a:t>Được tạo ra bởi Guido Van Rossum (sinh năm  1956). Thiết kế bắt đầu vào cuối những năm 1980 và được phát hành lần đầu tiên vào tháng 2 năm 1991.</a:t>
            </a:r>
            <a:endParaRPr sz="2210">
              <a:latin typeface="Times New Roman"/>
              <a:ea typeface="Times New Roman"/>
              <a:cs typeface="Times New Roman"/>
              <a:sym typeface="Times New Roman"/>
            </a:endParaRPr>
          </a:p>
          <a:p>
            <a:pPr marL="274320" lvl="0" indent="-274320" algn="just" rtl="0">
              <a:lnSpc>
                <a:spcPct val="80000"/>
              </a:lnSpc>
              <a:spcBef>
                <a:spcPts val="442"/>
              </a:spcBef>
              <a:spcAft>
                <a:spcPts val="0"/>
              </a:spcAft>
              <a:buSzPts val="2100"/>
              <a:buChar char="⚫"/>
            </a:pPr>
            <a:r>
              <a:rPr lang="en-US" sz="2210">
                <a:latin typeface="Times New Roman"/>
                <a:ea typeface="Times New Roman"/>
                <a:cs typeface="Times New Roman"/>
                <a:sym typeface="Times New Roman"/>
              </a:rPr>
              <a:t>Python kế thừa từ ngôn ngữ ABC</a:t>
            </a:r>
            <a:endParaRPr sz="2210">
              <a:latin typeface="Times New Roman"/>
              <a:ea typeface="Times New Roman"/>
              <a:cs typeface="Times New Roman"/>
              <a:sym typeface="Times New Roman"/>
            </a:endParaRPr>
          </a:p>
          <a:p>
            <a:pPr marL="274320" lvl="0" indent="-274320" algn="just" rtl="0">
              <a:lnSpc>
                <a:spcPct val="80000"/>
              </a:lnSpc>
              <a:spcBef>
                <a:spcPts val="442"/>
              </a:spcBef>
              <a:spcAft>
                <a:spcPts val="0"/>
              </a:spcAft>
              <a:buSzPts val="2100"/>
              <a:buChar char="⚫"/>
            </a:pPr>
            <a:r>
              <a:rPr lang="en-US" sz="2210">
                <a:latin typeface="Times New Roman"/>
                <a:ea typeface="Times New Roman"/>
                <a:cs typeface="Times New Roman"/>
                <a:sym typeface="Times New Roman"/>
              </a:rPr>
              <a:t>Tại sao lại có tên là Python?</a:t>
            </a:r>
            <a:endParaRPr/>
          </a:p>
          <a:p>
            <a:pPr marL="640080" lvl="1" indent="-246888" algn="just" rtl="0">
              <a:lnSpc>
                <a:spcPct val="80000"/>
              </a:lnSpc>
              <a:spcBef>
                <a:spcPts val="408"/>
              </a:spcBef>
              <a:spcAft>
                <a:spcPts val="0"/>
              </a:spcAft>
              <a:buSzPts val="1734"/>
              <a:buChar char="⚫"/>
            </a:pPr>
            <a:r>
              <a:rPr lang="en-US" sz="2040">
                <a:latin typeface="Times New Roman"/>
                <a:ea typeface="Times New Roman"/>
                <a:cs typeface="Times New Roman"/>
                <a:sym typeface="Times New Roman"/>
              </a:rPr>
              <a:t>Rossum là fan của một chương trình hài cuối những năm 1970, và cái tên “Python” được lấy từ tên một phần trong  đó “</a:t>
            </a:r>
            <a:r>
              <a:rPr lang="en-US" sz="2040" b="1">
                <a:solidFill>
                  <a:srgbClr val="FF0000"/>
                </a:solidFill>
                <a:latin typeface="Times New Roman"/>
                <a:ea typeface="Times New Roman"/>
                <a:cs typeface="Times New Roman"/>
                <a:sym typeface="Times New Roman"/>
              </a:rPr>
              <a:t>Monty Python’s Flying Circus</a:t>
            </a:r>
            <a:r>
              <a:rPr lang="en-US" sz="2040">
                <a:latin typeface="Times New Roman"/>
                <a:ea typeface="Times New Roman"/>
                <a:cs typeface="Times New Roman"/>
                <a:sym typeface="Times New Roman"/>
              </a:rPr>
              <a:t>”.</a:t>
            </a:r>
            <a:endParaRPr/>
          </a:p>
          <a:p>
            <a:pPr marL="274320" lvl="0" indent="-274320" algn="just" rtl="0">
              <a:lnSpc>
                <a:spcPct val="80000"/>
              </a:lnSpc>
              <a:spcBef>
                <a:spcPts val="442"/>
              </a:spcBef>
              <a:spcAft>
                <a:spcPts val="0"/>
              </a:spcAft>
              <a:buSzPts val="2100"/>
              <a:buChar char="⚫"/>
            </a:pPr>
            <a:r>
              <a:rPr lang="en-US" sz="2210">
                <a:latin typeface="Times New Roman"/>
                <a:ea typeface="Times New Roman"/>
                <a:cs typeface="Times New Roman"/>
                <a:sym typeface="Times New Roman"/>
              </a:rPr>
              <a:t>Python 2 được giới thiệu năm 2000</a:t>
            </a:r>
            <a:endParaRPr/>
          </a:p>
          <a:p>
            <a:pPr marL="640080" lvl="1" indent="-246888" algn="just" rtl="0">
              <a:lnSpc>
                <a:spcPct val="80000"/>
              </a:lnSpc>
              <a:spcBef>
                <a:spcPts val="408"/>
              </a:spcBef>
              <a:spcAft>
                <a:spcPts val="0"/>
              </a:spcAft>
              <a:buSzPts val="1734"/>
              <a:buChar char="⚫"/>
            </a:pPr>
            <a:r>
              <a:rPr lang="en-US" sz="2040">
                <a:latin typeface="Times New Roman"/>
                <a:ea typeface="Times New Roman"/>
                <a:cs typeface="Times New Roman"/>
                <a:sym typeface="Times New Roman"/>
              </a:rPr>
              <a:t>Hỗ trợ unicode</a:t>
            </a:r>
            <a:endParaRPr/>
          </a:p>
          <a:p>
            <a:pPr marL="640080" lvl="1" indent="-246888" algn="just" rtl="0">
              <a:lnSpc>
                <a:spcPct val="80000"/>
              </a:lnSpc>
              <a:spcBef>
                <a:spcPts val="408"/>
              </a:spcBef>
              <a:spcAft>
                <a:spcPts val="0"/>
              </a:spcAft>
              <a:buSzPts val="1734"/>
              <a:buChar char="⚫"/>
            </a:pPr>
            <a:r>
              <a:rPr lang="en-US" sz="2040">
                <a:latin typeface="Times New Roman"/>
                <a:ea typeface="Times New Roman"/>
                <a:cs typeface="Times New Roman"/>
                <a:sym typeface="Times New Roman"/>
              </a:rPr>
              <a:t>Mã python 2 rất phổ biến</a:t>
            </a:r>
            <a:endParaRPr/>
          </a:p>
          <a:p>
            <a:pPr marL="274320" lvl="0" indent="-274320" algn="just" rtl="0">
              <a:lnSpc>
                <a:spcPct val="80000"/>
              </a:lnSpc>
              <a:spcBef>
                <a:spcPts val="442"/>
              </a:spcBef>
              <a:spcAft>
                <a:spcPts val="0"/>
              </a:spcAft>
              <a:buSzPts val="2100"/>
              <a:buChar char="⚫"/>
            </a:pPr>
            <a:r>
              <a:rPr lang="en-US" sz="2210">
                <a:latin typeface="Times New Roman"/>
                <a:ea typeface="Times New Roman"/>
                <a:cs typeface="Times New Roman"/>
                <a:sym typeface="Times New Roman"/>
              </a:rPr>
              <a:t> Python 3 được phát hành năm 2008</a:t>
            </a:r>
            <a:endParaRPr/>
          </a:p>
          <a:p>
            <a:pPr marL="640080" lvl="1" indent="-246888" algn="just" rtl="0">
              <a:lnSpc>
                <a:spcPct val="80000"/>
              </a:lnSpc>
              <a:spcBef>
                <a:spcPts val="408"/>
              </a:spcBef>
              <a:spcAft>
                <a:spcPts val="0"/>
              </a:spcAft>
              <a:buSzPts val="1734"/>
              <a:buChar char="⚫"/>
            </a:pPr>
            <a:r>
              <a:rPr lang="en-US" sz="2040">
                <a:latin typeface="Times New Roman"/>
                <a:ea typeface="Times New Roman"/>
                <a:cs typeface="Times New Roman"/>
                <a:sym typeface="Times New Roman"/>
              </a:rPr>
              <a:t>Hiện đã có phiên bản 3.9</a:t>
            </a:r>
            <a:endParaRPr/>
          </a:p>
          <a:p>
            <a:pPr marL="274320" lvl="0" indent="-274320" algn="just" rtl="0">
              <a:lnSpc>
                <a:spcPct val="80000"/>
              </a:lnSpc>
              <a:spcBef>
                <a:spcPts val="442"/>
              </a:spcBef>
              <a:spcAft>
                <a:spcPts val="0"/>
              </a:spcAft>
              <a:buSzPts val="2100"/>
              <a:buChar char="⚫"/>
            </a:pPr>
            <a:r>
              <a:rPr lang="en-US" sz="2210">
                <a:latin typeface="Times New Roman"/>
                <a:ea typeface="Times New Roman"/>
                <a:cs typeface="Times New Roman"/>
                <a:sym typeface="Times New Roman"/>
              </a:rPr>
              <a:t>Bản phân phối python Anaconda </a:t>
            </a:r>
            <a:endParaRPr/>
          </a:p>
          <a:p>
            <a:pPr marL="640080" lvl="1" indent="-246888" algn="just" rtl="0">
              <a:lnSpc>
                <a:spcPct val="80000"/>
              </a:lnSpc>
              <a:spcBef>
                <a:spcPts val="408"/>
              </a:spcBef>
              <a:spcAft>
                <a:spcPts val="0"/>
              </a:spcAft>
              <a:buSzPts val="1734"/>
              <a:buChar char="⚫"/>
            </a:pPr>
            <a:r>
              <a:rPr lang="en-US" sz="2040"/>
              <a:t>hỗ trợ rất nhiều thư viện (numpy, scipy, matplotlib , sklearn)</a:t>
            </a:r>
            <a:endParaRPr/>
          </a:p>
          <a:p>
            <a:pPr marL="640080" lvl="1" indent="-246888" algn="just" rtl="0">
              <a:lnSpc>
                <a:spcPct val="80000"/>
              </a:lnSpc>
              <a:spcBef>
                <a:spcPts val="408"/>
              </a:spcBef>
              <a:spcAft>
                <a:spcPts val="0"/>
              </a:spcAft>
              <a:buSzPts val="1734"/>
              <a:buChar char="⚫"/>
            </a:pPr>
            <a:r>
              <a:rPr lang="en-US" sz="2040">
                <a:latin typeface="Times New Roman"/>
                <a:ea typeface="Times New Roman"/>
                <a:cs typeface="Times New Roman"/>
                <a:sym typeface="Times New Roman"/>
              </a:rPr>
              <a:t>dùng nhiều trong machine learning, data science, AI</a:t>
            </a:r>
            <a:endParaRPr/>
          </a:p>
          <a:p>
            <a:pPr marL="274320" lvl="0" indent="-274320" algn="just" rtl="0">
              <a:lnSpc>
                <a:spcPct val="80000"/>
              </a:lnSpc>
              <a:spcBef>
                <a:spcPts val="442"/>
              </a:spcBef>
              <a:spcAft>
                <a:spcPts val="0"/>
              </a:spcAft>
              <a:buSzPts val="2100"/>
              <a:buNone/>
            </a:pPr>
            <a:endParaRPr sz="2210">
              <a:latin typeface="Times New Roman"/>
              <a:ea typeface="Times New Roman"/>
              <a:cs typeface="Times New Roman"/>
              <a:sym typeface="Times New Roman"/>
            </a:endParaRPr>
          </a:p>
        </p:txBody>
      </p:sp>
      <p:pic>
        <p:nvPicPr>
          <p:cNvPr id="162" name="Google Shape;162;p9"/>
          <p:cNvPicPr preferRelativeResize="0"/>
          <p:nvPr/>
        </p:nvPicPr>
        <p:blipFill rotWithShape="1">
          <a:blip r:embed="rId3">
            <a:alphaModFix/>
          </a:blip>
          <a:srcRect/>
          <a:stretch/>
        </p:blipFill>
        <p:spPr>
          <a:xfrm>
            <a:off x="8308768" y="5599988"/>
            <a:ext cx="3567794" cy="1107848"/>
          </a:xfrm>
          <a:prstGeom prst="rect">
            <a:avLst/>
          </a:prstGeom>
          <a:noFill/>
          <a:ln>
            <a:noFill/>
          </a:ln>
        </p:spPr>
      </p:pic>
      <p:pic>
        <p:nvPicPr>
          <p:cNvPr id="163" name="Google Shape;163;p9"/>
          <p:cNvPicPr preferRelativeResize="0"/>
          <p:nvPr/>
        </p:nvPicPr>
        <p:blipFill rotWithShape="1">
          <a:blip r:embed="rId4">
            <a:alphaModFix/>
          </a:blip>
          <a:srcRect/>
          <a:stretch/>
        </p:blipFill>
        <p:spPr>
          <a:xfrm>
            <a:off x="5640936" y="4032032"/>
            <a:ext cx="3045864" cy="11051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Tại Sao Sử Dụng Python</a:t>
            </a:r>
            <a:endParaRPr/>
          </a:p>
        </p:txBody>
      </p:sp>
      <p:sp>
        <p:nvSpPr>
          <p:cNvPr id="169" name="Google Shape;169;p10"/>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00"/>
              <a:buNone/>
            </a:pPr>
            <a:r>
              <a:rPr lang="en-US" sz="2000"/>
              <a:t>Tính năng chính của Python (Ưu điểm)</a:t>
            </a:r>
            <a:endParaRPr sz="2000"/>
          </a:p>
          <a:p>
            <a:pPr marL="274320" lvl="0" indent="-274320" algn="l" rtl="0">
              <a:spcBef>
                <a:spcPts val="400"/>
              </a:spcBef>
              <a:spcAft>
                <a:spcPts val="0"/>
              </a:spcAft>
              <a:buSzPts val="1900"/>
              <a:buChar char="⚫"/>
            </a:pPr>
            <a:r>
              <a:rPr lang="en-US" sz="2000" b="1"/>
              <a:t>Ngôn ngữ lập trình đơn giản, dễ học</a:t>
            </a:r>
            <a:r>
              <a:rPr lang="en-US" sz="2000"/>
              <a:t>: Python có cú pháp rất đơn giản, rõ ràng. </a:t>
            </a:r>
            <a:endParaRPr/>
          </a:p>
          <a:p>
            <a:pPr marL="274320" lvl="0" indent="-274320" algn="l" rtl="0">
              <a:spcBef>
                <a:spcPts val="400"/>
              </a:spcBef>
              <a:spcAft>
                <a:spcPts val="0"/>
              </a:spcAft>
              <a:buSzPts val="1900"/>
              <a:buChar char="⚫"/>
            </a:pPr>
            <a:r>
              <a:rPr lang="en-US" sz="2000" b="1"/>
              <a:t>Miễn phí, mã nguồn mở</a:t>
            </a:r>
            <a:r>
              <a:rPr lang="en-US" sz="2000"/>
              <a:t>: Python có một cộng đồng rộng lớn, không ngừng cải thiện nó mỗi lần cập nhật.</a:t>
            </a:r>
            <a:endParaRPr/>
          </a:p>
          <a:p>
            <a:pPr marL="274320" lvl="0" indent="-274320" algn="l" rtl="0">
              <a:spcBef>
                <a:spcPts val="400"/>
              </a:spcBef>
              <a:spcAft>
                <a:spcPts val="0"/>
              </a:spcAft>
              <a:buSzPts val="1900"/>
              <a:buChar char="⚫"/>
            </a:pPr>
            <a:r>
              <a:rPr lang="en-US" sz="2000" b="1"/>
              <a:t>Khả năng di chuyển</a:t>
            </a:r>
            <a:r>
              <a:rPr lang="en-US" sz="2000"/>
              <a:t>: Các chương trình Python có thể di chuyển từ nền tảng này sang nền tảng khác và chạy nó mà không có bất kỳ thay đổi nào.</a:t>
            </a:r>
            <a:endParaRPr sz="2000"/>
          </a:p>
          <a:p>
            <a:pPr marL="274320" lvl="0" indent="-274320" algn="l" rtl="0">
              <a:spcBef>
                <a:spcPts val="400"/>
              </a:spcBef>
              <a:spcAft>
                <a:spcPts val="0"/>
              </a:spcAft>
              <a:buSzPts val="1900"/>
              <a:buChar char="⚫"/>
            </a:pPr>
            <a:r>
              <a:rPr lang="en-US" sz="2000" b="1"/>
              <a:t>Khả năng mở rộng và có thể nhúng</a:t>
            </a:r>
            <a:r>
              <a:rPr lang="en-US" sz="2000"/>
              <a:t>: Giả sử một ứng dụng đòi hỏi sự phức tạp rất lớn, bạn có thể dễ dàng kết hợp các phần code bằng C, C++  </a:t>
            </a:r>
            <a:r>
              <a:rPr lang="en-US" sz="2000" b="1">
                <a:solidFill>
                  <a:srgbClr val="FF0000"/>
                </a:solidFill>
              </a:rPr>
              <a:t>(module ctypes) </a:t>
            </a:r>
            <a:r>
              <a:rPr lang="en-US" sz="2000"/>
              <a:t>vào code Python.</a:t>
            </a:r>
            <a:endParaRPr sz="2000"/>
          </a:p>
          <a:p>
            <a:pPr marL="274320" lvl="0" indent="-274320" algn="l" rtl="0">
              <a:spcBef>
                <a:spcPts val="400"/>
              </a:spcBef>
              <a:spcAft>
                <a:spcPts val="0"/>
              </a:spcAft>
              <a:buSzPts val="1900"/>
              <a:buChar char="⚫"/>
            </a:pPr>
            <a:r>
              <a:rPr lang="en-US" sz="2000" b="1"/>
              <a:t>Ngôn ngữ thông dịch cấp cao</a:t>
            </a:r>
            <a:r>
              <a:rPr lang="en-US" sz="2000"/>
              <a:t>: Không giống như </a:t>
            </a:r>
            <a:r>
              <a:rPr lang="en-US" sz="2000" b="1"/>
              <a:t>C/C++ (ngôn ngữ biên dịch), </a:t>
            </a:r>
            <a:r>
              <a:rPr lang="en-US" sz="2000"/>
              <a:t>với Python, bạn không phải lo lắng những nhiệm vụ khó khăn như quản lý bộ nhớ, dọn dẹp những dữ liệu.</a:t>
            </a:r>
            <a:endParaRPr sz="2000"/>
          </a:p>
          <a:p>
            <a:pPr marL="274320" lvl="0" indent="-274320" algn="l" rtl="0">
              <a:spcBef>
                <a:spcPts val="400"/>
              </a:spcBef>
              <a:spcAft>
                <a:spcPts val="0"/>
              </a:spcAft>
              <a:buSzPts val="1900"/>
              <a:buChar char="⚫"/>
            </a:pPr>
            <a:r>
              <a:rPr lang="en-US" sz="2000" b="1"/>
              <a:t>Thư viện tiêu chuẩn lớn để giải quyết những tác vụ phổ biến</a:t>
            </a:r>
            <a:endParaRPr sz="2000"/>
          </a:p>
          <a:p>
            <a:pPr marL="274320" lvl="0" indent="-274320" algn="l" rtl="0">
              <a:spcBef>
                <a:spcPts val="400"/>
              </a:spcBef>
              <a:spcAft>
                <a:spcPts val="0"/>
              </a:spcAft>
              <a:buSzPts val="1900"/>
              <a:buChar char="⚫"/>
            </a:pPr>
            <a:r>
              <a:rPr lang="en-US" sz="2000" b="1"/>
              <a:t>Hướng đối tượng</a:t>
            </a:r>
            <a:r>
              <a:rPr lang="en-US" sz="2000"/>
              <a:t>: Mọi thứ trong Python đều là hướng đối tượng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Hạn chế</a:t>
            </a:r>
            <a:endParaRPr/>
          </a:p>
        </p:txBody>
      </p:sp>
      <p:sp>
        <p:nvSpPr>
          <p:cNvPr id="175" name="Google Shape;175;p11"/>
          <p:cNvSpPr txBox="1">
            <a:spLocks noGrp="1"/>
          </p:cNvSpPr>
          <p:nvPr>
            <p:ph type="body" idx="1"/>
          </p:nvPr>
        </p:nvSpPr>
        <p:spPr>
          <a:xfrm>
            <a:off x="609600" y="1935480"/>
            <a:ext cx="10972800" cy="438912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470"/>
              <a:buNone/>
            </a:pPr>
            <a:r>
              <a:rPr lang="en-US" sz="2800"/>
              <a:t>Ngôn ngữ này có những mặt hạn chế nhất định như sau:</a:t>
            </a:r>
            <a:endParaRPr sz="2800"/>
          </a:p>
          <a:p>
            <a:pPr marL="274320" lvl="0" indent="-274320" algn="l" rtl="0">
              <a:spcBef>
                <a:spcPts val="520"/>
              </a:spcBef>
              <a:spcAft>
                <a:spcPts val="0"/>
              </a:spcAft>
              <a:buSzPts val="2470"/>
              <a:buChar char="⚫"/>
            </a:pPr>
            <a:r>
              <a:rPr lang="en-US" sz="2800"/>
              <a:t> Python không có các thuộc tính như: protected, private hay public, không có vòng lặp do…while và switch….case.</a:t>
            </a:r>
            <a:endParaRPr sz="2800"/>
          </a:p>
          <a:p>
            <a:pPr marL="274320" lvl="0" indent="-274320" algn="l" rtl="0">
              <a:spcBef>
                <a:spcPts val="520"/>
              </a:spcBef>
              <a:spcAft>
                <a:spcPts val="0"/>
              </a:spcAft>
              <a:buSzPts val="2470"/>
              <a:buChar char="⚫"/>
            </a:pPr>
            <a:r>
              <a:rPr lang="en-US" sz="2800"/>
              <a:t> Python mặc dù nhanh hơn so với PHP, nhưng lại không nhanh hơn so với C/C++, Java.</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xfrm>
            <a:off x="609600" y="554188"/>
            <a:ext cx="109728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alibri"/>
              <a:buNone/>
            </a:pPr>
            <a:r>
              <a:rPr lang="en-US"/>
              <a:t>Sử Dụng Python Để Làm Gì</a:t>
            </a:r>
            <a:endParaRPr/>
          </a:p>
        </p:txBody>
      </p:sp>
      <p:sp>
        <p:nvSpPr>
          <p:cNvPr id="181" name="Google Shape;181;p12"/>
          <p:cNvSpPr txBox="1">
            <a:spLocks noGrp="1"/>
          </p:cNvSpPr>
          <p:nvPr>
            <p:ph type="body" idx="1"/>
          </p:nvPr>
        </p:nvSpPr>
        <p:spPr>
          <a:xfrm>
            <a:off x="609600" y="1785580"/>
            <a:ext cx="10972800" cy="4389120"/>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2280"/>
              <a:buNone/>
            </a:pPr>
            <a:r>
              <a:rPr lang="en-US" sz="2400">
                <a:latin typeface="Times New Roman"/>
                <a:ea typeface="Times New Roman"/>
                <a:cs typeface="Times New Roman"/>
                <a:sym typeface="Times New Roman"/>
              </a:rPr>
              <a:t>Python được dùng ở đâu?</a:t>
            </a:r>
            <a:endParaRPr/>
          </a:p>
          <a:p>
            <a:pPr marL="274320" lvl="0" indent="-274320" algn="just" rtl="0">
              <a:spcBef>
                <a:spcPts val="480"/>
              </a:spcBef>
              <a:spcAft>
                <a:spcPts val="0"/>
              </a:spcAft>
              <a:buSzPts val="2280"/>
              <a:buChar char="⚫"/>
            </a:pPr>
            <a:r>
              <a:rPr lang="en-US" sz="2400" b="1">
                <a:latin typeface="Times New Roman"/>
                <a:ea typeface="Times New Roman"/>
                <a:cs typeface="Times New Roman"/>
                <a:sym typeface="Times New Roman"/>
              </a:rPr>
              <a:t>Lập trình ứng dụng web</a:t>
            </a:r>
            <a:r>
              <a:rPr lang="en-US" sz="2400">
                <a:latin typeface="Times New Roman"/>
                <a:ea typeface="Times New Roman"/>
                <a:cs typeface="Times New Roman"/>
                <a:sym typeface="Times New Roman"/>
              </a:rPr>
              <a:t>: Bạn có thể tạo web app có khả năng mở rộng (scalable). Các trang như Mozilla, Reddit, Instagram đều được viết bằng Python.</a:t>
            </a:r>
            <a:endParaRPr/>
          </a:p>
          <a:p>
            <a:pPr marL="274320" lvl="0" indent="-274320" algn="just" rtl="0">
              <a:spcBef>
                <a:spcPts val="480"/>
              </a:spcBef>
              <a:spcAft>
                <a:spcPts val="0"/>
              </a:spcAft>
              <a:buSzPts val="2280"/>
              <a:buChar char="⚫"/>
            </a:pPr>
            <a:r>
              <a:rPr lang="en-US" sz="2400" b="1">
                <a:latin typeface="Times New Roman"/>
                <a:ea typeface="Times New Roman"/>
                <a:cs typeface="Times New Roman"/>
                <a:sym typeface="Times New Roman"/>
              </a:rPr>
              <a:t>Khoa học và tính toán: </a:t>
            </a:r>
            <a:r>
              <a:rPr lang="en-US" sz="2400">
                <a:latin typeface="Times New Roman"/>
                <a:ea typeface="Times New Roman"/>
                <a:cs typeface="Times New Roman"/>
                <a:sym typeface="Times New Roman"/>
              </a:rPr>
              <a:t>Có nhiều thư viện trong Python cho khoa học và tính toán số liệu, như SciPy và NumPy. Ngoài ra, Python còn được sử dụng nhiều trong machine learning, data mining và deep learning (scikit-learn, tensorflow , keras, pytorch, …)</a:t>
            </a:r>
            <a:endParaRPr sz="2400">
              <a:latin typeface="Times New Roman"/>
              <a:ea typeface="Times New Roman"/>
              <a:cs typeface="Times New Roman"/>
              <a:sym typeface="Times New Roman"/>
            </a:endParaRPr>
          </a:p>
          <a:p>
            <a:pPr marL="274320" lvl="0" indent="-274320" algn="just" rtl="0">
              <a:spcBef>
                <a:spcPts val="480"/>
              </a:spcBef>
              <a:spcAft>
                <a:spcPts val="0"/>
              </a:spcAft>
              <a:buSzPts val="2280"/>
              <a:buChar char="⚫"/>
            </a:pPr>
            <a:r>
              <a:rPr lang="en-US" sz="2400" b="1">
                <a:latin typeface="Times New Roman"/>
                <a:ea typeface="Times New Roman"/>
                <a:cs typeface="Times New Roman"/>
                <a:sym typeface="Times New Roman"/>
              </a:rPr>
              <a:t>Tạo nguyên mẫu phần mềm</a:t>
            </a:r>
            <a:r>
              <a:rPr lang="en-US" sz="2400">
                <a:latin typeface="Times New Roman"/>
                <a:ea typeface="Times New Roman"/>
                <a:cs typeface="Times New Roman"/>
                <a:sym typeface="Times New Roman"/>
              </a:rPr>
              <a:t>: Python là ngôn ngữ tuyệt vời để tạo những nguyên mẫu (bản chạy thử - prototype). Ví dụ, bạn có thể sử dụng Pygame (thư viện viết game) để tạo nguyên mẫu game trước. Nếu thích nguyên mẫu đó có thể dùng C++ để viết game thực sự.</a:t>
            </a:r>
            <a:endParaRPr/>
          </a:p>
          <a:p>
            <a:pPr marL="274320" lvl="0" indent="-274320" algn="just" rtl="0">
              <a:spcBef>
                <a:spcPts val="480"/>
              </a:spcBef>
              <a:spcAft>
                <a:spcPts val="0"/>
              </a:spcAft>
              <a:buSzPts val="2280"/>
              <a:buChar char="⚫"/>
            </a:pPr>
            <a:r>
              <a:rPr lang="en-US" sz="2400" b="1">
                <a:latin typeface="Times New Roman"/>
                <a:ea typeface="Times New Roman"/>
                <a:cs typeface="Times New Roman"/>
                <a:sym typeface="Times New Roman"/>
              </a:rPr>
              <a:t>Ngôn ngữ tốt để dạy lập trình</a:t>
            </a:r>
            <a:r>
              <a:rPr lang="en-US" sz="2400">
                <a:latin typeface="Times New Roman"/>
                <a:ea typeface="Times New Roman"/>
                <a:cs typeface="Times New Roman"/>
                <a:sym typeface="Times New Roman"/>
              </a:rPr>
              <a:t>: Python được nhiều công ty, trường học sử dụng để dạy lập trình cho trẻ em và những người mới lần đầu học lập trình. </a:t>
            </a:r>
            <a:endParaRPr sz="2400">
              <a:latin typeface="Times New Roman"/>
              <a:ea typeface="Times New Roman"/>
              <a:cs typeface="Times New Roman"/>
              <a:sym typeface="Times New Roman"/>
            </a:endParaRPr>
          </a:p>
          <a:p>
            <a:pPr marL="274320" lvl="0" indent="-153670" algn="l" rtl="0">
              <a:spcBef>
                <a:spcPts val="400"/>
              </a:spcBef>
              <a:spcAft>
                <a:spcPts val="0"/>
              </a:spcAft>
              <a:buSzPts val="1900"/>
              <a:buNone/>
            </a:pP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1928</Words>
  <Application>Microsoft Office PowerPoint</Application>
  <PresentationFormat>Widescreen</PresentationFormat>
  <Paragraphs>195</Paragraphs>
  <Slides>36</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Constantia</vt:lpstr>
      <vt:lpstr>Noto Sans Symbols</vt:lpstr>
      <vt:lpstr>Times New Roman</vt:lpstr>
      <vt:lpstr>Trebuchet MS</vt:lpstr>
      <vt:lpstr>Flow</vt:lpstr>
      <vt:lpstr>Berlin</vt:lpstr>
      <vt:lpstr>Lập Trình Python Giới Thiệu</vt:lpstr>
      <vt:lpstr>Mục Đích Môn Học</vt:lpstr>
      <vt:lpstr>Tài Liệu Học Tập</vt:lpstr>
      <vt:lpstr>Giới thiệu ngôn ngữ python </vt:lpstr>
      <vt:lpstr>Giới thiệu ngôn ngữ python </vt:lpstr>
      <vt:lpstr>Giới thiệu ngôn ngữ python </vt:lpstr>
      <vt:lpstr>Tại Sao Sử Dụng Python</vt:lpstr>
      <vt:lpstr>Hạn chế</vt:lpstr>
      <vt:lpstr>Sử Dụng Python Để Làm Gì</vt:lpstr>
      <vt:lpstr>Cài đặt</vt:lpstr>
      <vt:lpstr>Cài Đặt</vt:lpstr>
      <vt:lpstr>Cài đặt Python 3</vt:lpstr>
      <vt:lpstr>Cài đặt Python 3</vt:lpstr>
      <vt:lpstr>PowerPoint Presentation</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Cài đặt Python 3</vt:lpstr>
      <vt:lpstr> Code Python trên trình duyệt </vt:lpstr>
      <vt:lpstr> Code Python trên trình duyệt </vt:lpstr>
      <vt:lpstr>Những Lỗi Thường Gặp</vt:lpstr>
      <vt:lpstr>Những Lỗi Thường Gặp</vt:lpstr>
      <vt:lpstr>Thực hành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Lập Trình Python Giới Thiệu</dc:title>
  <dc:creator>Hien Luong</dc:creator>
  <cp:lastModifiedBy>Luong Tran Hy Hien</cp:lastModifiedBy>
  <cp:revision>16</cp:revision>
  <dcterms:created xsi:type="dcterms:W3CDTF">2019-02-17T12:55:35Z</dcterms:created>
  <dcterms:modified xsi:type="dcterms:W3CDTF">2021-03-21T15:22:43Z</dcterms:modified>
</cp:coreProperties>
</file>