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58" r:id="rId4"/>
    <p:sldId id="259" r:id="rId5"/>
    <p:sldId id="257" r:id="rId6"/>
    <p:sldId id="263" r:id="rId7"/>
    <p:sldId id="264" r:id="rId8"/>
    <p:sldId id="266" r:id="rId9"/>
    <p:sldId id="260" r:id="rId10"/>
    <p:sldId id="262" r:id="rId11"/>
    <p:sldId id="265" r:id="rId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0"/>
    <a:srgbClr val="FFFF80"/>
    <a:srgbClr val="008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92" autoAdjust="0"/>
    <p:restoredTop sz="94660"/>
  </p:normalViewPr>
  <p:slideViewPr>
    <p:cSldViewPr>
      <p:cViewPr varScale="1">
        <p:scale>
          <a:sx n="86" d="100"/>
          <a:sy n="86" d="100"/>
        </p:scale>
        <p:origin x="330"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94408E82-9513-40F1-B235-A484C54832D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5123" name="Rectangle 3">
            <a:extLst>
              <a:ext uri="{FF2B5EF4-FFF2-40B4-BE49-F238E27FC236}">
                <a16:creationId xmlns:a16="http://schemas.microsoft.com/office/drawing/2014/main" xmlns="" id="{A6557D57-E0CF-48F7-801B-285537AF3C58}"/>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076" name="Rectangle 4">
            <a:extLst>
              <a:ext uri="{FF2B5EF4-FFF2-40B4-BE49-F238E27FC236}">
                <a16:creationId xmlns:a16="http://schemas.microsoft.com/office/drawing/2014/main" xmlns="" id="{4BCD564A-9EE5-4DD4-837D-06362045490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xmlns="" id="{E9D279A4-5A88-4D57-B86D-68FB9BCBA7D7}"/>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6" name="Rectangle 6">
            <a:extLst>
              <a:ext uri="{FF2B5EF4-FFF2-40B4-BE49-F238E27FC236}">
                <a16:creationId xmlns:a16="http://schemas.microsoft.com/office/drawing/2014/main" xmlns="" id="{63848DA2-C3C8-4EF7-B0C6-899512C9C0CF}"/>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5127" name="Rectangle 7">
            <a:extLst>
              <a:ext uri="{FF2B5EF4-FFF2-40B4-BE49-F238E27FC236}">
                <a16:creationId xmlns:a16="http://schemas.microsoft.com/office/drawing/2014/main" xmlns="" id="{7FD26C6C-A7E2-4F65-BD2F-6F4F7067A438}"/>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B1CB18D-CB61-44A2-9472-9FA435E69CA6}" type="slidenum">
              <a:rPr lang="en-US" altLang="en-US"/>
              <a:pPr>
                <a:defRPr/>
              </a:pPr>
              <a:t>‹#›</a:t>
            </a:fld>
            <a:endParaRPr lang="en-US" altLang="en-US"/>
          </a:p>
        </p:txBody>
      </p:sp>
    </p:spTree>
    <p:extLst>
      <p:ext uri="{BB962C8B-B14F-4D97-AF65-F5344CB8AC3E}">
        <p14:creationId xmlns:p14="http://schemas.microsoft.com/office/powerpoint/2010/main" val="1578977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xmlns="" id="{219F6A34-BBE7-48FD-8C2F-2EE0AAD5C383}"/>
              </a:ext>
            </a:extLst>
          </p:cNvPr>
          <p:cNvSpPr>
            <a:spLocks noChangeArrowheads="1"/>
          </p:cNvSpPr>
          <p:nvPr userDrawn="1"/>
        </p:nvSpPr>
        <p:spPr bwMode="auto">
          <a:xfrm>
            <a:off x="0" y="0"/>
            <a:ext cx="9144000" cy="139065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598613" indent="-227013"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lnSpc>
                <a:spcPct val="93000"/>
              </a:lnSpc>
              <a:buClr>
                <a:srgbClr val="000000"/>
              </a:buClr>
              <a:buSzPct val="100000"/>
              <a:buFont typeface="Andale Mono" pitchFamily="1" charset="0"/>
              <a:buNone/>
              <a:defRPr/>
            </a:pPr>
            <a:endParaRPr lang="en-US" altLang="en-US">
              <a:latin typeface="Tahoma" panose="020B0604030504040204" pitchFamily="34" charset="0"/>
              <a:cs typeface="Arial" panose="020B0604020202020204" pitchFamily="34" charset="0"/>
            </a:endParaRPr>
          </a:p>
        </p:txBody>
      </p:sp>
      <p:pic>
        <p:nvPicPr>
          <p:cNvPr id="5" name="Picture 1">
            <a:extLst>
              <a:ext uri="{FF2B5EF4-FFF2-40B4-BE49-F238E27FC236}">
                <a16:creationId xmlns:a16="http://schemas.microsoft.com/office/drawing/2014/main" xmlns="" id="{27862231-246E-4332-BEBA-5DF3C12541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12450" t="10527" r="5743" b="15790"/>
          <a:stretch>
            <a:fillRect/>
          </a:stretch>
        </p:blipFill>
        <p:spPr bwMode="auto">
          <a:xfrm>
            <a:off x="2514600" y="5351462"/>
            <a:ext cx="4953000"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8435" name="Rectangle 3"/>
          <p:cNvSpPr>
            <a:spLocks noGrp="1" noChangeArrowheads="1"/>
          </p:cNvSpPr>
          <p:nvPr>
            <p:ph type="ctrTitle"/>
          </p:nvPr>
        </p:nvSpPr>
        <p:spPr>
          <a:xfrm>
            <a:off x="685800" y="2644775"/>
            <a:ext cx="7772400" cy="1470025"/>
          </a:xfrm>
        </p:spPr>
        <p:txBody>
          <a:bodyPr/>
          <a:lstStyle>
            <a:lvl1pPr>
              <a:defRPr>
                <a:solidFill>
                  <a:schemeClr val="tx1"/>
                </a:solidFill>
              </a:defRPr>
            </a:lvl1pPr>
          </a:lstStyle>
          <a:p>
            <a:pPr lvl="0"/>
            <a:r>
              <a:rPr lang="en-US" altLang="en-US" noProof="0"/>
              <a:t>Click to edit title style</a:t>
            </a:r>
          </a:p>
        </p:txBody>
      </p:sp>
      <p:sp>
        <p:nvSpPr>
          <p:cNvPr id="18436" name="Rectangle 4"/>
          <p:cNvSpPr>
            <a:spLocks noGrp="1" noChangeArrowheads="1"/>
          </p:cNvSpPr>
          <p:nvPr>
            <p:ph type="subTitle" idx="1"/>
          </p:nvPr>
        </p:nvSpPr>
        <p:spPr>
          <a:xfrm>
            <a:off x="1371600" y="4267200"/>
            <a:ext cx="6400800" cy="1752600"/>
          </a:xfrm>
        </p:spPr>
        <p:txBody>
          <a:bodyPr/>
          <a:lstStyle>
            <a:lvl1pPr marL="0" indent="0" algn="ctr">
              <a:buFontTx/>
              <a:buNone/>
              <a:defRPr/>
            </a:lvl1pPr>
          </a:lstStyle>
          <a:p>
            <a:pPr lvl="0"/>
            <a:r>
              <a:rPr lang="en-US" altLang="en-US" noProof="0"/>
              <a:t>Click to edit Master subtitle style</a:t>
            </a:r>
          </a:p>
        </p:txBody>
      </p:sp>
    </p:spTree>
    <p:extLst>
      <p:ext uri="{BB962C8B-B14F-4D97-AF65-F5344CB8AC3E}">
        <p14:creationId xmlns:p14="http://schemas.microsoft.com/office/powerpoint/2010/main" val="3485068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722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0"/>
            <a:ext cx="21717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0"/>
            <a:ext cx="63627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543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9604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450220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295400"/>
            <a:ext cx="42672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295400"/>
            <a:ext cx="42672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2321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621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05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371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6435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6710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AutoShape 3">
            <a:extLst>
              <a:ext uri="{FF2B5EF4-FFF2-40B4-BE49-F238E27FC236}">
                <a16:creationId xmlns:a16="http://schemas.microsoft.com/office/drawing/2014/main" xmlns="" id="{43666117-79D8-4276-89FC-822EBBD9F030}"/>
              </a:ext>
            </a:extLst>
          </p:cNvPr>
          <p:cNvSpPr>
            <a:spLocks noChangeArrowheads="1"/>
          </p:cNvSpPr>
          <p:nvPr userDrawn="1"/>
        </p:nvSpPr>
        <p:spPr bwMode="auto">
          <a:xfrm>
            <a:off x="0" y="0"/>
            <a:ext cx="9144000" cy="106680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598613" indent="-227013"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lnSpc>
                <a:spcPct val="93000"/>
              </a:lnSpc>
              <a:buClr>
                <a:srgbClr val="000000"/>
              </a:buClr>
              <a:buSzPct val="100000"/>
              <a:buFont typeface="Andale Mono" pitchFamily="1" charset="0"/>
              <a:buNone/>
              <a:defRPr/>
            </a:pPr>
            <a:endParaRPr lang="en-US" altLang="en-US">
              <a:latin typeface="Tahoma" panose="020B0604030504040204" pitchFamily="34" charset="0"/>
              <a:cs typeface="Arial" panose="020B0604020202020204" pitchFamily="34" charset="0"/>
            </a:endParaRPr>
          </a:p>
        </p:txBody>
      </p:sp>
      <p:sp>
        <p:nvSpPr>
          <p:cNvPr id="1027" name="Rectangle 2">
            <a:extLst>
              <a:ext uri="{FF2B5EF4-FFF2-40B4-BE49-F238E27FC236}">
                <a16:creationId xmlns:a16="http://schemas.microsoft.com/office/drawing/2014/main" xmlns="" id="{FF9D01B5-25A0-42CE-BB67-E61451CBFE12}"/>
              </a:ext>
            </a:extLst>
          </p:cNvPr>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title style</a:t>
            </a:r>
          </a:p>
        </p:txBody>
      </p:sp>
      <p:sp>
        <p:nvSpPr>
          <p:cNvPr id="1028" name="Rectangle 3">
            <a:extLst>
              <a:ext uri="{FF2B5EF4-FFF2-40B4-BE49-F238E27FC236}">
                <a16:creationId xmlns:a16="http://schemas.microsoft.com/office/drawing/2014/main" xmlns="" id="{469F2A3E-B3D5-4BBF-96CB-148E8720FFA5}"/>
              </a:ext>
            </a:extLst>
          </p:cNvPr>
          <p:cNvSpPr>
            <a:spLocks noGrp="1" noChangeArrowheads="1"/>
          </p:cNvSpPr>
          <p:nvPr>
            <p:ph type="body" idx="1"/>
          </p:nvPr>
        </p:nvSpPr>
        <p:spPr bwMode="auto">
          <a:xfrm>
            <a:off x="304800" y="1295400"/>
            <a:ext cx="8686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9" name="Picture 1">
            <a:extLst>
              <a:ext uri="{FF2B5EF4-FFF2-40B4-BE49-F238E27FC236}">
                <a16:creationId xmlns:a16="http://schemas.microsoft.com/office/drawing/2014/main" xmlns="" id="{3EEB02A6-E3F8-479F-B9B3-32BF0F71A02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2450" t="10527"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30" name="Slide Number Placeholder 3">
            <a:extLst>
              <a:ext uri="{FF2B5EF4-FFF2-40B4-BE49-F238E27FC236}">
                <a16:creationId xmlns:a16="http://schemas.microsoft.com/office/drawing/2014/main" xmlns="" id="{FE4B0C15-1F58-4060-89C5-D2749B9B0F4F}"/>
              </a:ext>
            </a:extLst>
          </p:cNvPr>
          <p:cNvSpPr txBox="1">
            <a:spLocks noGrp="1" noChangeArrowheads="1"/>
          </p:cNvSpPr>
          <p:nvPr userDrawn="1"/>
        </p:nvSpPr>
        <p:spPr bwMode="auto">
          <a:xfrm>
            <a:off x="8229600" y="6356350"/>
            <a:ext cx="76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ts val="500"/>
              </a:spcBef>
            </a:pPr>
            <a:fld id="{07AC385A-325C-4BCB-BE15-21918E1823BD}" type="slidenum">
              <a:rPr lang="en-US" altLang="en-US" sz="1200">
                <a:solidFill>
                  <a:srgbClr val="424242"/>
                </a:solidFill>
                <a:latin typeface="Verdana" panose="020B0604030504040204" pitchFamily="34" charset="0"/>
              </a:rPr>
              <a:pPr algn="r" eaLnBrk="1" hangingPunct="1">
                <a:spcBef>
                  <a:spcPts val="500"/>
                </a:spcBef>
              </a:pPr>
              <a:t>‹#›</a:t>
            </a:fld>
            <a:endParaRPr lang="en-US" alt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sz="4400" b="1" kern="1200">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Tahoma" panose="020B0604030504040204" pitchFamily="34" charset="0"/>
        </a:defRPr>
      </a:lvl2pPr>
      <a:lvl3pPr algn="ctr" rtl="0" eaLnBrk="0" fontAlgn="base" hangingPunct="0">
        <a:spcBef>
          <a:spcPct val="0"/>
        </a:spcBef>
        <a:spcAft>
          <a:spcPct val="0"/>
        </a:spcAft>
        <a:defRPr sz="4400" b="1">
          <a:solidFill>
            <a:schemeClr val="bg1"/>
          </a:solidFill>
          <a:latin typeface="Tahoma" panose="020B0604030504040204" pitchFamily="34" charset="0"/>
        </a:defRPr>
      </a:lvl3pPr>
      <a:lvl4pPr algn="ctr" rtl="0" eaLnBrk="0" fontAlgn="base" hangingPunct="0">
        <a:spcBef>
          <a:spcPct val="0"/>
        </a:spcBef>
        <a:spcAft>
          <a:spcPct val="0"/>
        </a:spcAft>
        <a:defRPr sz="4400" b="1">
          <a:solidFill>
            <a:schemeClr val="bg1"/>
          </a:solidFill>
          <a:latin typeface="Tahoma" panose="020B0604030504040204" pitchFamily="34" charset="0"/>
        </a:defRPr>
      </a:lvl4pPr>
      <a:lvl5pPr algn="ctr" rtl="0" eaLnBrk="0" fontAlgn="base" hangingPunct="0">
        <a:spcBef>
          <a:spcPct val="0"/>
        </a:spcBef>
        <a:spcAft>
          <a:spcPct val="0"/>
        </a:spcAft>
        <a:defRPr sz="4400" b="1">
          <a:solidFill>
            <a:schemeClr val="bg1"/>
          </a:solidFill>
          <a:latin typeface="Tahoma" panose="020B0604030504040204" pitchFamily="34" charset="0"/>
        </a:defRPr>
      </a:lvl5pPr>
      <a:lvl6pPr marL="457200" algn="ctr" rtl="0" fontAlgn="base">
        <a:spcBef>
          <a:spcPct val="0"/>
        </a:spcBef>
        <a:spcAft>
          <a:spcPct val="0"/>
        </a:spcAft>
        <a:defRPr sz="4400" b="1">
          <a:solidFill>
            <a:schemeClr val="bg1"/>
          </a:solidFill>
          <a:latin typeface="Tahoma" panose="020B0604030504040204" pitchFamily="34" charset="0"/>
        </a:defRPr>
      </a:lvl6pPr>
      <a:lvl7pPr marL="914400" algn="ctr" rtl="0" fontAlgn="base">
        <a:spcBef>
          <a:spcPct val="0"/>
        </a:spcBef>
        <a:spcAft>
          <a:spcPct val="0"/>
        </a:spcAft>
        <a:defRPr sz="4400" b="1">
          <a:solidFill>
            <a:schemeClr val="bg1"/>
          </a:solidFill>
          <a:latin typeface="Tahoma" panose="020B0604030504040204" pitchFamily="34" charset="0"/>
        </a:defRPr>
      </a:lvl7pPr>
      <a:lvl8pPr marL="1371600" algn="ctr" rtl="0" fontAlgn="base">
        <a:spcBef>
          <a:spcPct val="0"/>
        </a:spcBef>
        <a:spcAft>
          <a:spcPct val="0"/>
        </a:spcAft>
        <a:defRPr sz="4400" b="1">
          <a:solidFill>
            <a:schemeClr val="bg1"/>
          </a:solidFill>
          <a:latin typeface="Tahoma" panose="020B0604030504040204" pitchFamily="34" charset="0"/>
        </a:defRPr>
      </a:lvl8pPr>
      <a:lvl9pPr marL="1828800" algn="ctr" rtl="0" fontAlgn="base">
        <a:spcBef>
          <a:spcPct val="0"/>
        </a:spcBef>
        <a:spcAft>
          <a:spcPct val="0"/>
        </a:spcAft>
        <a:defRPr sz="4400" b="1">
          <a:solidFill>
            <a:schemeClr val="bg1"/>
          </a:solidFill>
          <a:latin typeface="Tahoma" panose="020B0604030504040204" pitchFamily="34" charset="0"/>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yaccount.google.com/lesssecureapps" TargetMode="External"/><Relationship Id="rId2" Type="http://schemas.openxmlformats.org/officeDocument/2006/relationships/hyperlink" Target="mailto:pynhatnghe@gmail.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ypi.org/project/python-cronta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python.org/3/library/o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python.org/3/library/subproces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ealpython.com/python-logg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python.org/3/library/smtplib.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0E2E9D2F-C598-4B6D-83D8-32D697248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44190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xmlns="" id="{EC48286E-47B9-4C91-8DF9-31C4B9CE75D5}"/>
              </a:ext>
            </a:extLst>
          </p:cNvPr>
          <p:cNvSpPr>
            <a:spLocks noGrp="1"/>
          </p:cNvSpPr>
          <p:nvPr>
            <p:ph type="ctrTitle"/>
          </p:nvPr>
        </p:nvSpPr>
        <p:spPr>
          <a:xfrm>
            <a:off x="685800" y="3657600"/>
            <a:ext cx="7772400" cy="1470025"/>
          </a:xfrm>
        </p:spPr>
        <p:txBody>
          <a:bodyPr/>
          <a:lstStyle/>
          <a:p>
            <a:r>
              <a:rPr lang="en-US" altLang="en-US">
                <a:solidFill>
                  <a:srgbClr val="0070C0"/>
                </a:solidFill>
              </a:rPr>
              <a:t>Unit 11: Một số ứng dụng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D174F1-5745-4B07-918F-3A1FBB34ACC9}"/>
              </a:ext>
            </a:extLst>
          </p:cNvPr>
          <p:cNvSpPr>
            <a:spLocks noGrp="1"/>
          </p:cNvSpPr>
          <p:nvPr>
            <p:ph type="title"/>
          </p:nvPr>
        </p:nvSpPr>
        <p:spPr/>
        <p:txBody>
          <a:bodyPr/>
          <a:lstStyle/>
          <a:p>
            <a:r>
              <a:rPr lang="en-US"/>
              <a:t>Send Mail</a:t>
            </a:r>
          </a:p>
        </p:txBody>
      </p:sp>
      <p:sp>
        <p:nvSpPr>
          <p:cNvPr id="3" name="Content Placeholder 2">
            <a:extLst>
              <a:ext uri="{FF2B5EF4-FFF2-40B4-BE49-F238E27FC236}">
                <a16:creationId xmlns:a16="http://schemas.microsoft.com/office/drawing/2014/main" xmlns="" id="{97C66485-AFC7-4658-9F0C-9DB7463BC080}"/>
              </a:ext>
            </a:extLst>
          </p:cNvPr>
          <p:cNvSpPr>
            <a:spLocks noGrp="1"/>
          </p:cNvSpPr>
          <p:nvPr>
            <p:ph idx="1"/>
          </p:nvPr>
        </p:nvSpPr>
        <p:spPr/>
        <p:txBody>
          <a:bodyPr/>
          <a:lstStyle/>
          <a:p>
            <a:r>
              <a:rPr lang="en-US"/>
              <a:t>Thực hành: </a:t>
            </a:r>
          </a:p>
          <a:p>
            <a:pPr lvl="1"/>
            <a:r>
              <a:rPr lang="en-US">
                <a:hlinkClick r:id="rId2"/>
              </a:rPr>
              <a:t>pynhatnghe@gmail.com</a:t>
            </a:r>
            <a:endParaRPr lang="en-US"/>
          </a:p>
          <a:p>
            <a:pPr lvl="1"/>
            <a:r>
              <a:rPr lang="en-US"/>
              <a:t>Bật Less Secure apps để gửi mail qua SMTP: </a:t>
            </a:r>
            <a:r>
              <a:rPr lang="en-US">
                <a:hlinkClick r:id="rId3"/>
              </a:rPr>
              <a:t>https://myaccount.google.com/lesssecureapps</a:t>
            </a:r>
            <a:r>
              <a:rPr lang="en-US"/>
              <a:t> </a:t>
            </a:r>
          </a:p>
          <a:p>
            <a:pPr lvl="1"/>
            <a:r>
              <a:rPr lang="en-US"/>
              <a:t>Thực hành gửi mail từ 01 danh sách cho trước. Nội dung chuẩn bị sẵn, load từ file.</a:t>
            </a:r>
          </a:p>
          <a:p>
            <a:endParaRPr lang="en-US"/>
          </a:p>
          <a:p>
            <a:endParaRPr lang="en-US"/>
          </a:p>
        </p:txBody>
      </p:sp>
    </p:spTree>
    <p:extLst>
      <p:ext uri="{BB962C8B-B14F-4D97-AF65-F5344CB8AC3E}">
        <p14:creationId xmlns:p14="http://schemas.microsoft.com/office/powerpoint/2010/main" val="2592407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E25D18-A368-49A9-B001-36E21E5B4E7A}"/>
              </a:ext>
            </a:extLst>
          </p:cNvPr>
          <p:cNvSpPr>
            <a:spLocks noGrp="1"/>
          </p:cNvSpPr>
          <p:nvPr>
            <p:ph type="title"/>
          </p:nvPr>
        </p:nvSpPr>
        <p:spPr/>
        <p:txBody>
          <a:bodyPr/>
          <a:lstStyle/>
          <a:p>
            <a:r>
              <a:rPr lang="en-US" dirty="0"/>
              <a:t>Crontab</a:t>
            </a:r>
          </a:p>
        </p:txBody>
      </p:sp>
      <p:sp>
        <p:nvSpPr>
          <p:cNvPr id="3" name="Content Placeholder 2">
            <a:extLst>
              <a:ext uri="{FF2B5EF4-FFF2-40B4-BE49-F238E27FC236}">
                <a16:creationId xmlns:a16="http://schemas.microsoft.com/office/drawing/2014/main" xmlns="" id="{EEE17D03-B600-4EC1-B7B3-D9CB0D04C71F}"/>
              </a:ext>
            </a:extLst>
          </p:cNvPr>
          <p:cNvSpPr>
            <a:spLocks noGrp="1"/>
          </p:cNvSpPr>
          <p:nvPr>
            <p:ph idx="1"/>
          </p:nvPr>
        </p:nvSpPr>
        <p:spPr/>
        <p:txBody>
          <a:bodyPr/>
          <a:lstStyle/>
          <a:p>
            <a:r>
              <a:rPr lang="en-US" dirty="0">
                <a:hlinkClick r:id="rId2"/>
              </a:rPr>
              <a:t>https://pypi.org/project/python-crontab/</a:t>
            </a:r>
            <a:endParaRPr lang="en-US" dirty="0"/>
          </a:p>
          <a:p>
            <a:endParaRPr lang="en-US" dirty="0"/>
          </a:p>
          <a:p>
            <a:r>
              <a:rPr lang="vi-VN" dirty="0"/>
              <a:t>Cron là một quá trình hệ thống được sử dụng để thực hiện các background tasks trên cơ sở thường xuyên. Cron yêu cầu một tệp có tên là crontab chứa danh sách các tác vụ được thực thi tại một thời điểm cụ thể. Tất cả các job này được thực hiện trong background tại thời điểm quy định</a:t>
            </a:r>
          </a:p>
          <a:p>
            <a:endParaRPr lang="en-US" dirty="0"/>
          </a:p>
          <a:p>
            <a:r>
              <a:rPr lang="en-US" dirty="0"/>
              <a:t>Python </a:t>
            </a:r>
            <a:r>
              <a:rPr lang="en-US" dirty="0" err="1"/>
              <a:t>hỗ</a:t>
            </a:r>
            <a:r>
              <a:rPr lang="en-US" dirty="0"/>
              <a:t> </a:t>
            </a:r>
            <a:r>
              <a:rPr lang="en-US" dirty="0" err="1"/>
              <a:t>trợ</a:t>
            </a:r>
            <a:r>
              <a:rPr lang="en-US" dirty="0"/>
              <a:t> </a:t>
            </a:r>
            <a:r>
              <a:rPr lang="en-US" dirty="0">
                <a:sym typeface="Wingdings" panose="05000000000000000000" pitchFamily="2" charset="2"/>
              </a:rPr>
              <a:t> - LINUX only</a:t>
            </a:r>
            <a:endParaRPr lang="en-US" dirty="0"/>
          </a:p>
        </p:txBody>
      </p:sp>
    </p:spTree>
    <p:extLst>
      <p:ext uri="{BB962C8B-B14F-4D97-AF65-F5344CB8AC3E}">
        <p14:creationId xmlns:p14="http://schemas.microsoft.com/office/powerpoint/2010/main" val="338341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40A2F6C-38F4-46EB-965E-90A8BBC632D9}"/>
              </a:ext>
            </a:extLst>
          </p:cNvPr>
          <p:cNvSpPr>
            <a:spLocks noGrp="1"/>
          </p:cNvSpPr>
          <p:nvPr>
            <p:ph type="ctrTitle"/>
          </p:nvPr>
        </p:nvSpPr>
        <p:spPr/>
        <p:txBody>
          <a:bodyPr/>
          <a:lstStyle/>
          <a:p>
            <a:r>
              <a:rPr lang="en-US" altLang="en-US">
                <a:solidFill>
                  <a:srgbClr val="0070C0"/>
                </a:solidFill>
              </a:rPr>
              <a:t>Execute Commands (Linux/Windows)</a:t>
            </a:r>
            <a:endParaRPr lang="en-US"/>
          </a:p>
        </p:txBody>
      </p:sp>
      <p:sp>
        <p:nvSpPr>
          <p:cNvPr id="5" name="Subtitle 4">
            <a:extLst>
              <a:ext uri="{FF2B5EF4-FFF2-40B4-BE49-F238E27FC236}">
                <a16:creationId xmlns:a16="http://schemas.microsoft.com/office/drawing/2014/main" xmlns="" id="{76E9CD10-480F-41AF-BF44-75EBA51771C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6922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4A90D6-B187-415A-AE78-841F22D2C747}"/>
              </a:ext>
            </a:extLst>
          </p:cNvPr>
          <p:cNvSpPr>
            <a:spLocks noGrp="1"/>
          </p:cNvSpPr>
          <p:nvPr>
            <p:ph type="title"/>
          </p:nvPr>
        </p:nvSpPr>
        <p:spPr/>
        <p:txBody>
          <a:bodyPr/>
          <a:lstStyle/>
          <a:p>
            <a:r>
              <a:rPr lang="en-US"/>
              <a:t>os module</a:t>
            </a:r>
          </a:p>
        </p:txBody>
      </p:sp>
      <p:sp>
        <p:nvSpPr>
          <p:cNvPr id="3" name="Content Placeholder 2">
            <a:extLst>
              <a:ext uri="{FF2B5EF4-FFF2-40B4-BE49-F238E27FC236}">
                <a16:creationId xmlns:a16="http://schemas.microsoft.com/office/drawing/2014/main" xmlns="" id="{42EA6B0A-FDBC-45BB-B3AE-ECD04692707F}"/>
              </a:ext>
            </a:extLst>
          </p:cNvPr>
          <p:cNvSpPr>
            <a:spLocks noGrp="1"/>
          </p:cNvSpPr>
          <p:nvPr>
            <p:ph idx="1"/>
          </p:nvPr>
        </p:nvSpPr>
        <p:spPr/>
        <p:txBody>
          <a:bodyPr/>
          <a:lstStyle/>
          <a:p>
            <a:r>
              <a:rPr lang="en-US">
                <a:hlinkClick r:id="rId2"/>
              </a:rPr>
              <a:t>https://docs.python.org/3/library/os.html</a:t>
            </a:r>
            <a:r>
              <a:rPr lang="en-US"/>
              <a:t> </a:t>
            </a:r>
          </a:p>
          <a:p>
            <a:r>
              <a:rPr lang="en-US"/>
              <a:t>os.</a:t>
            </a:r>
            <a:r>
              <a:rPr lang="en-US">
                <a:solidFill>
                  <a:srgbClr val="FF0000"/>
                </a:solidFill>
              </a:rPr>
              <a:t>system</a:t>
            </a:r>
            <a:r>
              <a:rPr lang="en-US"/>
              <a:t>(“command”)</a:t>
            </a:r>
          </a:p>
          <a:p>
            <a:pPr marL="0" indent="0">
              <a:buNone/>
            </a:pPr>
            <a:r>
              <a:rPr lang="en-US" altLang="en-US" sz="2800">
                <a:solidFill>
                  <a:srgbClr val="080808"/>
                </a:solidFill>
                <a:latin typeface="JetBrains Mono"/>
              </a:rPr>
              <a:t>	VD: </a:t>
            </a:r>
            <a:r>
              <a:rPr lang="en-US" altLang="en-US" sz="3200">
                <a:solidFill>
                  <a:srgbClr val="080808"/>
                </a:solidFill>
                <a:latin typeface="JetBrains Mono"/>
              </a:rPr>
              <a:t>os.system(</a:t>
            </a:r>
            <a:r>
              <a:rPr lang="en-US" altLang="en-US" sz="3200" b="1">
                <a:solidFill>
                  <a:srgbClr val="008080"/>
                </a:solidFill>
                <a:latin typeface="JetBrains Mono"/>
              </a:rPr>
              <a:t>"dir"</a:t>
            </a:r>
            <a:r>
              <a:rPr lang="en-US" altLang="en-US" sz="3200">
                <a:solidFill>
                  <a:srgbClr val="080808"/>
                </a:solidFill>
                <a:latin typeface="JetBrains Mono"/>
              </a:rPr>
              <a:t>)</a:t>
            </a:r>
            <a:endParaRPr lang="en-US" sz="3200"/>
          </a:p>
          <a:p>
            <a:r>
              <a:rPr lang="en-US"/>
              <a:t>os.getcwd()</a:t>
            </a:r>
          </a:p>
          <a:p>
            <a:pPr marL="0" indent="0">
              <a:buNone/>
            </a:pPr>
            <a:r>
              <a:rPr lang="en-US" sz="2400"/>
              <a:t>	Lấy thư mục hiện hình</a:t>
            </a:r>
          </a:p>
          <a:p>
            <a:r>
              <a:rPr lang="en-US"/>
              <a:t>os.chdir(path): Thay đổi thư mục hiện hành</a:t>
            </a:r>
          </a:p>
          <a:p>
            <a:r>
              <a:rPr lang="en-US"/>
              <a:t>os.mkdir("newdir")</a:t>
            </a:r>
          </a:p>
          <a:p>
            <a:r>
              <a:rPr lang="en-US"/>
              <a:t>os.rmdir('dirname’): Xóa thư mục</a:t>
            </a:r>
          </a:p>
          <a:p>
            <a:r>
              <a:rPr lang="en-US"/>
              <a:t>os.rename(current_file_name, new_file_name)</a:t>
            </a:r>
          </a:p>
          <a:p>
            <a:endParaRPr lang="en-US"/>
          </a:p>
        </p:txBody>
      </p:sp>
    </p:spTree>
    <p:extLst>
      <p:ext uri="{BB962C8B-B14F-4D97-AF65-F5344CB8AC3E}">
        <p14:creationId xmlns:p14="http://schemas.microsoft.com/office/powerpoint/2010/main" val="3244850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B7AB5-C64A-41FA-85A4-A79C5907CE0B}"/>
              </a:ext>
            </a:extLst>
          </p:cNvPr>
          <p:cNvSpPr>
            <a:spLocks noGrp="1"/>
          </p:cNvSpPr>
          <p:nvPr>
            <p:ph type="title"/>
          </p:nvPr>
        </p:nvSpPr>
        <p:spPr/>
        <p:txBody>
          <a:bodyPr/>
          <a:lstStyle/>
          <a:p>
            <a:r>
              <a:rPr lang="en-US"/>
              <a:t>os module (tt)</a:t>
            </a:r>
          </a:p>
        </p:txBody>
      </p:sp>
      <p:sp>
        <p:nvSpPr>
          <p:cNvPr id="3" name="Content Placeholder 2">
            <a:extLst>
              <a:ext uri="{FF2B5EF4-FFF2-40B4-BE49-F238E27FC236}">
                <a16:creationId xmlns:a16="http://schemas.microsoft.com/office/drawing/2014/main" xmlns="" id="{2ADAF01A-FA15-49C0-BF59-10764AFF6289}"/>
              </a:ext>
            </a:extLst>
          </p:cNvPr>
          <p:cNvSpPr>
            <a:spLocks noGrp="1"/>
          </p:cNvSpPr>
          <p:nvPr>
            <p:ph idx="1"/>
          </p:nvPr>
        </p:nvSpPr>
        <p:spPr/>
        <p:txBody>
          <a:bodyPr/>
          <a:lstStyle/>
          <a:p>
            <a:r>
              <a:rPr lang="en-US" sz="2400" dirty="0" err="1"/>
              <a:t>os.</a:t>
            </a:r>
            <a:r>
              <a:rPr lang="en-US" sz="2400" dirty="0" err="1">
                <a:solidFill>
                  <a:srgbClr val="FF0000"/>
                </a:solidFill>
              </a:rPr>
              <a:t>listdir</a:t>
            </a:r>
            <a:r>
              <a:rPr lang="en-US" sz="2400" dirty="0"/>
              <a:t>() :  List Directories of CWD</a:t>
            </a:r>
          </a:p>
          <a:p>
            <a:r>
              <a:rPr lang="en-US" sz="2400" dirty="0" err="1"/>
              <a:t>os.</a:t>
            </a:r>
            <a:r>
              <a:rPr lang="en-US" sz="2400" dirty="0" err="1">
                <a:solidFill>
                  <a:srgbClr val="FF0000"/>
                </a:solidFill>
              </a:rPr>
              <a:t>listdir</a:t>
            </a:r>
            <a:r>
              <a:rPr lang="en-US" sz="2400" dirty="0"/>
              <a:t>("c:\python39"): List Directories</a:t>
            </a:r>
          </a:p>
          <a:p>
            <a:r>
              <a:rPr lang="en-US" sz="2400" dirty="0" err="1"/>
              <a:t>os.</a:t>
            </a:r>
            <a:r>
              <a:rPr lang="en-US" sz="2400" dirty="0" err="1">
                <a:solidFill>
                  <a:srgbClr val="FF0000"/>
                </a:solidFill>
              </a:rPr>
              <a:t>chmod</a:t>
            </a:r>
            <a:r>
              <a:rPr lang="en-US" sz="2400" dirty="0"/>
              <a:t>('file1.txt', 0o444)</a:t>
            </a:r>
          </a:p>
          <a:p>
            <a:r>
              <a:rPr lang="en-US" sz="2400" dirty="0" err="1"/>
              <a:t>os.</a:t>
            </a:r>
            <a:r>
              <a:rPr lang="en-US" sz="2400" dirty="0" err="1">
                <a:solidFill>
                  <a:srgbClr val="FF0000"/>
                </a:solidFill>
              </a:rPr>
              <a:t>getlogin</a:t>
            </a:r>
            <a:r>
              <a:rPr lang="en-US" sz="2400" dirty="0"/>
              <a:t>(): user </a:t>
            </a:r>
            <a:r>
              <a:rPr lang="en-US" sz="2400" dirty="0" err="1"/>
              <a:t>đang</a:t>
            </a:r>
            <a:r>
              <a:rPr lang="en-US" sz="2400" dirty="0"/>
              <a:t> login</a:t>
            </a:r>
          </a:p>
          <a:p>
            <a:r>
              <a:rPr lang="en-US" sz="2400" dirty="0"/>
              <a:t>print(</a:t>
            </a:r>
            <a:r>
              <a:rPr lang="en-US" sz="2400" dirty="0" err="1"/>
              <a:t>os.environ</a:t>
            </a:r>
            <a:r>
              <a:rPr lang="en-US" sz="2400" dirty="0"/>
              <a:t>): </a:t>
            </a:r>
            <a:r>
              <a:rPr lang="en-US" sz="2400" dirty="0" err="1"/>
              <a:t>danh</a:t>
            </a:r>
            <a:r>
              <a:rPr lang="en-US" sz="2400" dirty="0"/>
              <a:t> </a:t>
            </a:r>
            <a:r>
              <a:rPr lang="en-US" sz="2400" dirty="0" err="1"/>
              <a:t>sách</a:t>
            </a:r>
            <a:r>
              <a:rPr lang="en-US" sz="2400" dirty="0"/>
              <a:t> </a:t>
            </a:r>
            <a:r>
              <a:rPr lang="en-US" sz="2400" dirty="0" err="1"/>
              <a:t>biến</a:t>
            </a:r>
            <a:r>
              <a:rPr lang="en-US" sz="2400" dirty="0"/>
              <a:t> environment</a:t>
            </a:r>
          </a:p>
          <a:p>
            <a:endParaRPr lang="en-US" sz="2400" dirty="0"/>
          </a:p>
          <a:p>
            <a:r>
              <a:rPr lang="en-US" sz="2400" b="0" dirty="0" err="1">
                <a:solidFill>
                  <a:srgbClr val="000000"/>
                </a:solidFill>
                <a:effectLst/>
                <a:latin typeface="Consolas" panose="020B0609020204030204" pitchFamily="49" charset="0"/>
              </a:rPr>
              <a:t>os.path.</a:t>
            </a:r>
            <a:r>
              <a:rPr lang="en-US" sz="2400" b="0" dirty="0" err="1">
                <a:solidFill>
                  <a:srgbClr val="FF0000"/>
                </a:solidFill>
                <a:effectLst/>
                <a:latin typeface="Consolas" panose="020B0609020204030204" pitchFamily="49" charset="0"/>
              </a:rPr>
              <a:t>isdir</a:t>
            </a:r>
            <a:r>
              <a:rPr lang="en-US" sz="2400" b="0" dirty="0">
                <a:solidFill>
                  <a:srgbClr val="000000"/>
                </a:solidFill>
                <a:effectLst/>
                <a:latin typeface="Consolas" panose="020B0609020204030204" pitchFamily="49" charset="0"/>
              </a:rPr>
              <a:t>(path)</a:t>
            </a:r>
          </a:p>
          <a:p>
            <a:r>
              <a:rPr lang="en-US" sz="2400" b="0" dirty="0" err="1">
                <a:solidFill>
                  <a:srgbClr val="000000"/>
                </a:solidFill>
                <a:effectLst/>
                <a:latin typeface="Consolas" panose="020B0609020204030204" pitchFamily="49" charset="0"/>
              </a:rPr>
              <a:t>os.path.</a:t>
            </a:r>
            <a:r>
              <a:rPr lang="en-US" sz="2400" b="0" dirty="0" err="1">
                <a:solidFill>
                  <a:srgbClr val="FF0000"/>
                </a:solidFill>
                <a:effectLst/>
                <a:latin typeface="Consolas" panose="020B0609020204030204" pitchFamily="49" charset="0"/>
              </a:rPr>
              <a:t>isfile</a:t>
            </a:r>
            <a:r>
              <a:rPr lang="en-US" sz="2400" b="0" dirty="0">
                <a:solidFill>
                  <a:srgbClr val="000000"/>
                </a:solidFill>
                <a:effectLst/>
                <a:latin typeface="Consolas" panose="020B0609020204030204" pitchFamily="49" charset="0"/>
              </a:rPr>
              <a:t>(path)</a:t>
            </a:r>
          </a:p>
          <a:p>
            <a:r>
              <a:rPr lang="en-US" sz="2400" b="0" dirty="0" err="1">
                <a:solidFill>
                  <a:srgbClr val="795E26"/>
                </a:solidFill>
                <a:effectLst/>
                <a:latin typeface="Consolas" panose="020B0609020204030204" pitchFamily="49" charset="0"/>
              </a:rPr>
              <a:t>dir</a:t>
            </a:r>
            <a:r>
              <a:rPr lang="en-US" sz="2400" b="0" dirty="0">
                <a:solidFill>
                  <a:srgbClr val="000000"/>
                </a:solidFill>
                <a:effectLst/>
                <a:latin typeface="Consolas" panose="020B0609020204030204" pitchFamily="49" charset="0"/>
              </a:rPr>
              <a:t> = </a:t>
            </a:r>
            <a:r>
              <a:rPr lang="en-US" sz="2400" b="0" dirty="0" err="1">
                <a:solidFill>
                  <a:srgbClr val="000000"/>
                </a:solidFill>
                <a:effectLst/>
                <a:latin typeface="Consolas" panose="020B0609020204030204" pitchFamily="49" charset="0"/>
              </a:rPr>
              <a:t>os.path.join</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os.environ</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'PUBLIC'</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'root'</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api</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'file1.txt'</a:t>
            </a:r>
            <a:r>
              <a:rPr lang="en-US" sz="2400" b="0" dirty="0">
                <a:solidFill>
                  <a:srgbClr val="000000"/>
                </a:solidFill>
                <a:effectLst/>
                <a:latin typeface="Consolas" panose="020B0609020204030204" pitchFamily="49" charset="0"/>
              </a:rPr>
              <a:t>)</a:t>
            </a:r>
          </a:p>
          <a:p>
            <a:r>
              <a:rPr lang="en-US" sz="2400" b="0" dirty="0" err="1">
                <a:solidFill>
                  <a:srgbClr val="000000"/>
                </a:solidFill>
                <a:effectLst/>
                <a:latin typeface="Consolas" panose="020B0609020204030204" pitchFamily="49" charset="0"/>
              </a:rPr>
              <a:t>dirname</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basename</a:t>
            </a:r>
            <a:r>
              <a:rPr lang="en-US" sz="2400" b="0" dirty="0">
                <a:solidFill>
                  <a:srgbClr val="000000"/>
                </a:solidFill>
                <a:effectLst/>
                <a:latin typeface="Consolas" panose="020B0609020204030204" pitchFamily="49" charset="0"/>
              </a:rPr>
              <a:t> = </a:t>
            </a:r>
            <a:r>
              <a:rPr lang="en-US" sz="2400" b="0" dirty="0" err="1">
                <a:solidFill>
                  <a:srgbClr val="000000"/>
                </a:solidFill>
                <a:effectLst/>
                <a:latin typeface="Consolas" panose="020B0609020204030204" pitchFamily="49" charset="0"/>
              </a:rPr>
              <a:t>os.path.split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dir</a:t>
            </a:r>
            <a:r>
              <a:rPr lang="en-US" sz="2400" b="0" dirty="0">
                <a:solidFill>
                  <a:srgbClr val="000000"/>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endParaRPr lang="en-US" sz="2400" b="0" dirty="0">
              <a:solidFill>
                <a:srgbClr val="000000"/>
              </a:solidFill>
              <a:effectLst/>
              <a:latin typeface="Consolas" panose="020B0609020204030204" pitchFamily="49" charset="0"/>
            </a:endParaRPr>
          </a:p>
          <a:p>
            <a:endParaRPr lang="en-US" sz="2400" dirty="0"/>
          </a:p>
        </p:txBody>
      </p:sp>
    </p:spTree>
    <p:extLst>
      <p:ext uri="{BB962C8B-B14F-4D97-AF65-F5344CB8AC3E}">
        <p14:creationId xmlns:p14="http://schemas.microsoft.com/office/powerpoint/2010/main" val="94830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78068-1B49-4CC7-9ECB-B5D51E9C368C}"/>
              </a:ext>
            </a:extLst>
          </p:cNvPr>
          <p:cNvSpPr>
            <a:spLocks noGrp="1"/>
          </p:cNvSpPr>
          <p:nvPr>
            <p:ph type="title"/>
          </p:nvPr>
        </p:nvSpPr>
        <p:spPr/>
        <p:txBody>
          <a:bodyPr/>
          <a:lstStyle/>
          <a:p>
            <a:r>
              <a:rPr lang="en-US"/>
              <a:t>Subprocess management</a:t>
            </a:r>
          </a:p>
        </p:txBody>
      </p:sp>
      <p:sp>
        <p:nvSpPr>
          <p:cNvPr id="3" name="Content Placeholder 2">
            <a:extLst>
              <a:ext uri="{FF2B5EF4-FFF2-40B4-BE49-F238E27FC236}">
                <a16:creationId xmlns:a16="http://schemas.microsoft.com/office/drawing/2014/main" xmlns="" id="{BA02A3D4-3163-40C1-B4C9-E8F401295556}"/>
              </a:ext>
            </a:extLst>
          </p:cNvPr>
          <p:cNvSpPr>
            <a:spLocks noGrp="1"/>
          </p:cNvSpPr>
          <p:nvPr>
            <p:ph idx="1"/>
          </p:nvPr>
        </p:nvSpPr>
        <p:spPr/>
        <p:txBody>
          <a:bodyPr/>
          <a:lstStyle/>
          <a:p>
            <a:r>
              <a:rPr lang="en-US" dirty="0"/>
              <a:t>Subprocess management </a:t>
            </a:r>
            <a:r>
              <a:rPr lang="en-US" dirty="0">
                <a:hlinkClick r:id="rId2"/>
              </a:rPr>
              <a:t>https://docs.python.org/3/library/subprocess.html</a:t>
            </a:r>
            <a:r>
              <a:rPr lang="en-US" dirty="0"/>
              <a:t> </a:t>
            </a:r>
          </a:p>
          <a:p>
            <a:r>
              <a:rPr lang="en-US" dirty="0"/>
              <a:t>Ex:</a:t>
            </a:r>
          </a:p>
          <a:p>
            <a:pPr marL="0" indent="0">
              <a:buNone/>
            </a:pPr>
            <a:r>
              <a:rPr lang="en-US" altLang="en-US" sz="2600" b="1" dirty="0">
                <a:solidFill>
                  <a:srgbClr val="FF7700"/>
                </a:solidFill>
                <a:latin typeface="Consolas" panose="020B0609020204030204" pitchFamily="49" charset="0"/>
              </a:rPr>
              <a:t>import</a:t>
            </a:r>
            <a:r>
              <a:rPr lang="en-US" altLang="en-US" sz="2600" dirty="0">
                <a:solidFill>
                  <a:srgbClr val="444444"/>
                </a:solidFill>
                <a:latin typeface="Consolas" panose="020B0609020204030204" pitchFamily="49" charset="0"/>
              </a:rPr>
              <a:t> </a:t>
            </a:r>
            <a:r>
              <a:rPr lang="en-US" altLang="en-US" sz="2600" dirty="0">
                <a:solidFill>
                  <a:srgbClr val="DC143C"/>
                </a:solidFill>
                <a:latin typeface="Consolas" panose="020B0609020204030204" pitchFamily="49" charset="0"/>
              </a:rPr>
              <a:t>subprocess</a:t>
            </a:r>
          </a:p>
          <a:p>
            <a:pPr marL="0" indent="0">
              <a:buNone/>
            </a:pPr>
            <a:r>
              <a:rPr lang="en-US" altLang="en-US" sz="2600" dirty="0">
                <a:solidFill>
                  <a:srgbClr val="DC143C"/>
                </a:solidFill>
                <a:latin typeface="Consolas" panose="020B0609020204030204" pitchFamily="49" charset="0"/>
              </a:rPr>
              <a:t>subprocess</a:t>
            </a:r>
            <a:r>
              <a:rPr lang="en-US" altLang="en-US" sz="2600" dirty="0">
                <a:solidFill>
                  <a:srgbClr val="444444"/>
                </a:solidFill>
                <a:latin typeface="Consolas" panose="020B0609020204030204" pitchFamily="49" charset="0"/>
              </a:rPr>
              <a:t>.</a:t>
            </a:r>
            <a:r>
              <a:rPr lang="en-US" altLang="en-US" sz="2600" dirty="0">
                <a:solidFill>
                  <a:srgbClr val="000000"/>
                </a:solidFill>
                <a:latin typeface="Consolas" panose="020B0609020204030204" pitchFamily="49" charset="0"/>
              </a:rPr>
              <a:t>call(</a:t>
            </a:r>
            <a:r>
              <a:rPr lang="en-US" altLang="en-US" sz="2600" dirty="0">
                <a:solidFill>
                  <a:srgbClr val="483D8B"/>
                </a:solidFill>
                <a:latin typeface="Consolas" panose="020B0609020204030204" pitchFamily="49" charset="0"/>
              </a:rPr>
              <a:t>"command1"</a:t>
            </a:r>
            <a:r>
              <a:rPr lang="en-US" altLang="en-US" sz="2600" dirty="0">
                <a:solidFill>
                  <a:srgbClr val="000000"/>
                </a:solidFill>
                <a:latin typeface="Consolas" panose="020B0609020204030204" pitchFamily="49" charset="0"/>
              </a:rPr>
              <a:t>)</a:t>
            </a:r>
            <a:r>
              <a:rPr lang="en-US" altLang="en-US" sz="2600" dirty="0">
                <a:solidFill>
                  <a:srgbClr val="444444"/>
                </a:solidFill>
                <a:latin typeface="Consolas" panose="020B0609020204030204" pitchFamily="49" charset="0"/>
              </a:rPr>
              <a:t> </a:t>
            </a:r>
            <a:r>
              <a:rPr lang="en-US" altLang="en-US" sz="2600" dirty="0">
                <a:solidFill>
                  <a:srgbClr val="DC143C"/>
                </a:solidFill>
                <a:latin typeface="Consolas" panose="020B0609020204030204" pitchFamily="49" charset="0"/>
              </a:rPr>
              <a:t>subprocess</a:t>
            </a:r>
            <a:r>
              <a:rPr lang="en-US" altLang="en-US" sz="2600" dirty="0">
                <a:solidFill>
                  <a:srgbClr val="444444"/>
                </a:solidFill>
                <a:latin typeface="Consolas" panose="020B0609020204030204" pitchFamily="49" charset="0"/>
              </a:rPr>
              <a:t>.</a:t>
            </a:r>
            <a:r>
              <a:rPr lang="en-US" altLang="en-US" sz="2600" dirty="0">
                <a:solidFill>
                  <a:srgbClr val="000000"/>
                </a:solidFill>
                <a:latin typeface="Consolas" panose="020B0609020204030204" pitchFamily="49" charset="0"/>
              </a:rPr>
              <a:t>call([</a:t>
            </a:r>
            <a:r>
              <a:rPr lang="en-US" altLang="en-US" sz="2600" dirty="0">
                <a:solidFill>
                  <a:srgbClr val="483D8B"/>
                </a:solidFill>
                <a:latin typeface="Consolas" panose="020B0609020204030204" pitchFamily="49" charset="0"/>
              </a:rPr>
              <a:t>"command1"</a:t>
            </a:r>
            <a:r>
              <a:rPr lang="en-US" altLang="en-US" sz="2600" dirty="0">
                <a:solidFill>
                  <a:srgbClr val="66CC66"/>
                </a:solidFill>
                <a:latin typeface="Consolas" panose="020B0609020204030204" pitchFamily="49" charset="0"/>
              </a:rPr>
              <a:t>,</a:t>
            </a:r>
            <a:r>
              <a:rPr lang="en-US" altLang="en-US" sz="2600" dirty="0">
                <a:solidFill>
                  <a:srgbClr val="444444"/>
                </a:solidFill>
                <a:latin typeface="Consolas" panose="020B0609020204030204" pitchFamily="49" charset="0"/>
              </a:rPr>
              <a:t> </a:t>
            </a:r>
            <a:r>
              <a:rPr lang="en-US" altLang="en-US" sz="2600" dirty="0">
                <a:solidFill>
                  <a:srgbClr val="483D8B"/>
                </a:solidFill>
                <a:latin typeface="Consolas" panose="020B0609020204030204" pitchFamily="49" charset="0"/>
              </a:rPr>
              <a:t>"arg1"</a:t>
            </a:r>
            <a:r>
              <a:rPr lang="en-US" altLang="en-US" sz="2600" dirty="0">
                <a:solidFill>
                  <a:srgbClr val="66CC66"/>
                </a:solidFill>
                <a:latin typeface="Consolas" panose="020B0609020204030204" pitchFamily="49" charset="0"/>
              </a:rPr>
              <a:t>,</a:t>
            </a:r>
            <a:r>
              <a:rPr lang="en-US" altLang="en-US" sz="2600" dirty="0">
                <a:solidFill>
                  <a:srgbClr val="444444"/>
                </a:solidFill>
                <a:latin typeface="Consolas" panose="020B0609020204030204" pitchFamily="49" charset="0"/>
              </a:rPr>
              <a:t> </a:t>
            </a:r>
            <a:r>
              <a:rPr lang="en-US" altLang="en-US" sz="2600" dirty="0">
                <a:solidFill>
                  <a:srgbClr val="483D8B"/>
                </a:solidFill>
                <a:latin typeface="Consolas" panose="020B0609020204030204" pitchFamily="49" charset="0"/>
              </a:rPr>
              <a:t>"arg2"</a:t>
            </a:r>
            <a:r>
              <a:rPr lang="en-US" altLang="en-US" sz="2600" dirty="0">
                <a:solidFill>
                  <a:srgbClr val="000000"/>
                </a:solidFill>
                <a:latin typeface="Consolas" panose="020B0609020204030204" pitchFamily="49" charset="0"/>
              </a:rPr>
              <a:t>])</a:t>
            </a:r>
            <a:r>
              <a:rPr lang="en-US" altLang="en-US" sz="2600" dirty="0"/>
              <a:t> </a:t>
            </a:r>
            <a:endParaRPr lang="en-US" altLang="en-US" sz="2600" dirty="0">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063221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B7F4DA-443F-4DF1-9529-E543A1E1B9D0}"/>
              </a:ext>
            </a:extLst>
          </p:cNvPr>
          <p:cNvSpPr>
            <a:spLocks noGrp="1"/>
          </p:cNvSpPr>
          <p:nvPr>
            <p:ph type="title"/>
          </p:nvPr>
        </p:nvSpPr>
        <p:spPr/>
        <p:txBody>
          <a:bodyPr/>
          <a:lstStyle/>
          <a:p>
            <a:r>
              <a:rPr lang="en-US" dirty="0"/>
              <a:t>Logger</a:t>
            </a:r>
          </a:p>
        </p:txBody>
      </p:sp>
      <p:sp>
        <p:nvSpPr>
          <p:cNvPr id="3" name="Content Placeholder 2">
            <a:extLst>
              <a:ext uri="{FF2B5EF4-FFF2-40B4-BE49-F238E27FC236}">
                <a16:creationId xmlns:a16="http://schemas.microsoft.com/office/drawing/2014/main" xmlns="" id="{FF919ABC-8124-4957-8C47-9E24F03316DC}"/>
              </a:ext>
            </a:extLst>
          </p:cNvPr>
          <p:cNvSpPr>
            <a:spLocks noGrp="1"/>
          </p:cNvSpPr>
          <p:nvPr>
            <p:ph idx="1"/>
          </p:nvPr>
        </p:nvSpPr>
        <p:spPr/>
        <p:txBody>
          <a:bodyPr/>
          <a:lstStyle/>
          <a:p>
            <a:r>
              <a:rPr lang="en-US" sz="2400" dirty="0"/>
              <a:t>import logging</a:t>
            </a:r>
          </a:p>
          <a:p>
            <a:endParaRPr lang="en-US" sz="2400" dirty="0"/>
          </a:p>
          <a:p>
            <a:r>
              <a:rPr lang="en-US" sz="2400" dirty="0"/>
              <a:t>logging = </a:t>
            </a:r>
            <a:r>
              <a:rPr lang="en-US" sz="2400" dirty="0" err="1"/>
              <a:t>logging.getLogger</a:t>
            </a:r>
            <a:r>
              <a:rPr lang="en-US" sz="2400" dirty="0"/>
              <a:t>()</a:t>
            </a:r>
          </a:p>
          <a:p>
            <a:endParaRPr lang="en-US" sz="2400" dirty="0"/>
          </a:p>
          <a:p>
            <a:r>
              <a:rPr lang="en-US" sz="2400" dirty="0"/>
              <a:t>Logging levels: DEBUG, INFO, WARNING, ERROR, CRITICAL</a:t>
            </a:r>
          </a:p>
          <a:p>
            <a:endParaRPr lang="en-US" sz="2400" dirty="0"/>
          </a:p>
          <a:p>
            <a:r>
              <a:rPr lang="en-US" sz="2400" dirty="0" err="1"/>
              <a:t>logging.debug</a:t>
            </a:r>
            <a:r>
              <a:rPr lang="en-US" sz="2400" dirty="0"/>
              <a:t>('Debug')</a:t>
            </a:r>
          </a:p>
          <a:p>
            <a:r>
              <a:rPr lang="en-US" sz="2400" dirty="0"/>
              <a:t>logging.info('Info')</a:t>
            </a:r>
          </a:p>
          <a:p>
            <a:r>
              <a:rPr lang="en-US" sz="2400" dirty="0" err="1"/>
              <a:t>logging.warning</a:t>
            </a:r>
            <a:r>
              <a:rPr lang="en-US" sz="2400" dirty="0"/>
              <a:t>('Warning')</a:t>
            </a:r>
          </a:p>
          <a:p>
            <a:r>
              <a:rPr lang="en-US" sz="2400" dirty="0" err="1"/>
              <a:t>logging.error</a:t>
            </a:r>
            <a:r>
              <a:rPr lang="en-US" sz="2400" dirty="0"/>
              <a:t>('Error')</a:t>
            </a:r>
          </a:p>
          <a:p>
            <a:r>
              <a:rPr lang="en-US" sz="2400" dirty="0" err="1"/>
              <a:t>logging.critical</a:t>
            </a:r>
            <a:r>
              <a:rPr lang="en-US" sz="2400" dirty="0"/>
              <a:t>('Critical')</a:t>
            </a:r>
          </a:p>
        </p:txBody>
      </p:sp>
    </p:spTree>
    <p:extLst>
      <p:ext uri="{BB962C8B-B14F-4D97-AF65-F5344CB8AC3E}">
        <p14:creationId xmlns:p14="http://schemas.microsoft.com/office/powerpoint/2010/main" val="3072446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F62A8B-AFD2-493F-8835-ECC96736BD76}"/>
              </a:ext>
            </a:extLst>
          </p:cNvPr>
          <p:cNvSpPr>
            <a:spLocks noGrp="1"/>
          </p:cNvSpPr>
          <p:nvPr>
            <p:ph type="title"/>
          </p:nvPr>
        </p:nvSpPr>
        <p:spPr/>
        <p:txBody>
          <a:bodyPr/>
          <a:lstStyle/>
          <a:p>
            <a:r>
              <a:rPr lang="en-US" dirty="0"/>
              <a:t>Config logger</a:t>
            </a:r>
          </a:p>
        </p:txBody>
      </p:sp>
      <p:sp>
        <p:nvSpPr>
          <p:cNvPr id="3" name="Content Placeholder 2">
            <a:extLst>
              <a:ext uri="{FF2B5EF4-FFF2-40B4-BE49-F238E27FC236}">
                <a16:creationId xmlns:a16="http://schemas.microsoft.com/office/drawing/2014/main" xmlns="" id="{B0EF2474-F625-4BCA-86B0-FF7A529C6557}"/>
              </a:ext>
            </a:extLst>
          </p:cNvPr>
          <p:cNvSpPr>
            <a:spLocks noGrp="1"/>
          </p:cNvSpPr>
          <p:nvPr>
            <p:ph idx="1"/>
          </p:nvPr>
        </p:nvSpPr>
        <p:spPr/>
        <p:txBody>
          <a:bodyPr/>
          <a:lstStyle/>
          <a:p>
            <a:r>
              <a:rPr lang="en-US" sz="2400" b="0" dirty="0" err="1">
                <a:solidFill>
                  <a:srgbClr val="000000"/>
                </a:solidFill>
                <a:effectLst/>
                <a:latin typeface="Consolas" panose="020B0609020204030204" pitchFamily="49" charset="0"/>
              </a:rPr>
              <a:t>logging.basicConfig</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level</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logging.DEBUG</a:t>
            </a:r>
            <a:r>
              <a:rPr lang="en-US" sz="2400" b="0" dirty="0">
                <a:solidFill>
                  <a:srgbClr val="000000"/>
                </a:solidFill>
                <a:effectLst/>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b="0" dirty="0" err="1">
                <a:solidFill>
                  <a:srgbClr val="000000"/>
                </a:solidFill>
                <a:effectLst/>
                <a:latin typeface="Consolas" panose="020B0609020204030204" pitchFamily="49" charset="0"/>
              </a:rPr>
              <a:t>logging.basicConfig</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filename</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'app.log'</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filemode</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'w'</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format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'%(name)s - %(</a:t>
            </a:r>
            <a:r>
              <a:rPr lang="en-US" sz="2400" b="0" dirty="0" err="1">
                <a:solidFill>
                  <a:srgbClr val="A31515"/>
                </a:solidFill>
                <a:effectLst/>
                <a:latin typeface="Consolas" panose="020B0609020204030204" pitchFamily="49" charset="0"/>
              </a:rPr>
              <a:t>levelname</a:t>
            </a:r>
            <a:r>
              <a:rPr lang="en-US" sz="2400" b="0" dirty="0">
                <a:solidFill>
                  <a:srgbClr val="A31515"/>
                </a:solidFill>
                <a:effectLst/>
                <a:latin typeface="Consolas" panose="020B0609020204030204" pitchFamily="49" charset="0"/>
              </a:rPr>
              <a:t>)s - %(message)s'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r>
            <a:br>
              <a:rPr lang="en-US" sz="2400" b="0" dirty="0">
                <a:solidFill>
                  <a:srgbClr val="000000"/>
                </a:solidFill>
                <a:effectLst/>
                <a:latin typeface="Consolas" panose="020B0609020204030204" pitchFamily="49" charset="0"/>
              </a:rPr>
            </a:br>
            <a:r>
              <a:rPr lang="en-US" sz="2400" b="0" dirty="0" err="1">
                <a:solidFill>
                  <a:srgbClr val="000000"/>
                </a:solidFill>
                <a:effectLst/>
                <a:latin typeface="Consolas" panose="020B0609020204030204" pitchFamily="49" charset="0"/>
              </a:rPr>
              <a:t>logging.basicConfig</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filename</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applog</a:t>
            </a:r>
            <a:r>
              <a:rPr lang="en-US" sz="2400" b="0" dirty="0">
                <a:solidFill>
                  <a:srgbClr val="A31515"/>
                </a:solidFill>
                <a:effectLst/>
                <a:latin typeface="Consolas" panose="020B0609020204030204" pitchFamily="49" charset="0"/>
              </a:rPr>
              <a:t>_{:%Y-%m-%d}.</a:t>
            </a:r>
            <a:r>
              <a:rPr lang="en-US" sz="2400" b="0" dirty="0" err="1">
                <a:solidFill>
                  <a:srgbClr val="A31515"/>
                </a:solidFill>
                <a:effectLst/>
                <a:latin typeface="Consolas" panose="020B0609020204030204" pitchFamily="49" charset="0"/>
              </a:rPr>
              <a:t>log'</a:t>
            </a:r>
            <a:r>
              <a:rPr lang="en-US" sz="2400" b="0" dirty="0" err="1">
                <a:solidFill>
                  <a:srgbClr val="000000"/>
                </a:solidFill>
                <a:effectLst/>
                <a:latin typeface="Consolas" panose="020B0609020204030204" pitchFamily="49" charset="0"/>
              </a:rPr>
              <a:t>.format</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datetime.now</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filemode</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format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asctime</a:t>
            </a:r>
            <a:r>
              <a:rPr lang="en-US" sz="2400" b="0" dirty="0">
                <a:solidFill>
                  <a:srgbClr val="A31515"/>
                </a:solidFill>
                <a:effectLst/>
                <a:latin typeface="Consolas" panose="020B0609020204030204" pitchFamily="49" charset="0"/>
              </a:rPr>
              <a:t>)s - %(name)s - %(</a:t>
            </a:r>
            <a:r>
              <a:rPr lang="en-US" sz="2400" b="0" dirty="0" err="1">
                <a:solidFill>
                  <a:srgbClr val="A31515"/>
                </a:solidFill>
                <a:effectLst/>
                <a:latin typeface="Consolas" panose="020B0609020204030204" pitchFamily="49" charset="0"/>
              </a:rPr>
              <a:t>levelname</a:t>
            </a:r>
            <a:r>
              <a:rPr lang="en-US" sz="2400" b="0" dirty="0">
                <a:solidFill>
                  <a:srgbClr val="A31515"/>
                </a:solidFill>
                <a:effectLst/>
                <a:latin typeface="Consolas" panose="020B0609020204030204" pitchFamily="49" charset="0"/>
              </a:rPr>
              <a:t>)s : %(message)s'</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endParaRPr lang="en-US" sz="2400" dirty="0"/>
          </a:p>
        </p:txBody>
      </p:sp>
      <p:sp>
        <p:nvSpPr>
          <p:cNvPr id="6" name="TextBox 5">
            <a:extLst>
              <a:ext uri="{FF2B5EF4-FFF2-40B4-BE49-F238E27FC236}">
                <a16:creationId xmlns:a16="http://schemas.microsoft.com/office/drawing/2014/main" xmlns="" id="{ABFBA0B8-72F4-4A44-8729-20B77BA546CD}"/>
              </a:ext>
            </a:extLst>
          </p:cNvPr>
          <p:cNvSpPr txBox="1"/>
          <p:nvPr/>
        </p:nvSpPr>
        <p:spPr>
          <a:xfrm>
            <a:off x="3048000" y="6277303"/>
            <a:ext cx="4579882" cy="369332"/>
          </a:xfrm>
          <a:prstGeom prst="rect">
            <a:avLst/>
          </a:prstGeom>
          <a:noFill/>
        </p:spPr>
        <p:txBody>
          <a:bodyPr wrap="square">
            <a:spAutoFit/>
          </a:bodyPr>
          <a:lstStyle/>
          <a:p>
            <a:r>
              <a:rPr lang="en-US" dirty="0">
                <a:hlinkClick r:id="rId2"/>
              </a:rPr>
              <a:t>https://realpython.com/python-logging/</a:t>
            </a:r>
            <a:r>
              <a:rPr lang="en-US" dirty="0"/>
              <a:t> </a:t>
            </a:r>
          </a:p>
        </p:txBody>
      </p:sp>
    </p:spTree>
    <p:extLst>
      <p:ext uri="{BB962C8B-B14F-4D97-AF65-F5344CB8AC3E}">
        <p14:creationId xmlns:p14="http://schemas.microsoft.com/office/powerpoint/2010/main" val="683961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006CEE-CEE2-44F7-B423-2FFDF2748E6B}"/>
              </a:ext>
            </a:extLst>
          </p:cNvPr>
          <p:cNvSpPr>
            <a:spLocks noGrp="1"/>
          </p:cNvSpPr>
          <p:nvPr>
            <p:ph type="title"/>
          </p:nvPr>
        </p:nvSpPr>
        <p:spPr/>
        <p:txBody>
          <a:bodyPr/>
          <a:lstStyle/>
          <a:p>
            <a:r>
              <a:rPr lang="en-US" dirty="0"/>
              <a:t>Message Format</a:t>
            </a:r>
          </a:p>
        </p:txBody>
      </p:sp>
      <p:sp>
        <p:nvSpPr>
          <p:cNvPr id="3" name="Content Placeholder 2">
            <a:extLst>
              <a:ext uri="{FF2B5EF4-FFF2-40B4-BE49-F238E27FC236}">
                <a16:creationId xmlns:a16="http://schemas.microsoft.com/office/drawing/2014/main" xmlns="" id="{D9C11038-9E9C-497C-A0B2-778F26AFCA0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6A2B7B9F-952D-4D29-800A-EBEFEF3ADF63}"/>
              </a:ext>
            </a:extLst>
          </p:cNvPr>
          <p:cNvPicPr>
            <a:picLocks noChangeAspect="1"/>
          </p:cNvPicPr>
          <p:nvPr/>
        </p:nvPicPr>
        <p:blipFill>
          <a:blip r:embed="rId2"/>
          <a:stretch>
            <a:fillRect/>
          </a:stretch>
        </p:blipFill>
        <p:spPr>
          <a:xfrm>
            <a:off x="304800" y="1295400"/>
            <a:ext cx="8663596" cy="3886200"/>
          </a:xfrm>
          <a:prstGeom prst="rect">
            <a:avLst/>
          </a:prstGeom>
        </p:spPr>
      </p:pic>
    </p:spTree>
    <p:extLst>
      <p:ext uri="{BB962C8B-B14F-4D97-AF65-F5344CB8AC3E}">
        <p14:creationId xmlns:p14="http://schemas.microsoft.com/office/powerpoint/2010/main" val="3098917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D174F1-5745-4B07-918F-3A1FBB34ACC9}"/>
              </a:ext>
            </a:extLst>
          </p:cNvPr>
          <p:cNvSpPr>
            <a:spLocks noGrp="1"/>
          </p:cNvSpPr>
          <p:nvPr>
            <p:ph type="title"/>
          </p:nvPr>
        </p:nvSpPr>
        <p:spPr/>
        <p:txBody>
          <a:bodyPr/>
          <a:lstStyle/>
          <a:p>
            <a:r>
              <a:rPr lang="en-US"/>
              <a:t>Send Mail</a:t>
            </a:r>
          </a:p>
        </p:txBody>
      </p:sp>
      <p:sp>
        <p:nvSpPr>
          <p:cNvPr id="3" name="Content Placeholder 2">
            <a:extLst>
              <a:ext uri="{FF2B5EF4-FFF2-40B4-BE49-F238E27FC236}">
                <a16:creationId xmlns:a16="http://schemas.microsoft.com/office/drawing/2014/main" xmlns="" id="{97C66485-AFC7-4658-9F0C-9DB7463BC080}"/>
              </a:ext>
            </a:extLst>
          </p:cNvPr>
          <p:cNvSpPr>
            <a:spLocks noGrp="1"/>
          </p:cNvSpPr>
          <p:nvPr>
            <p:ph idx="1"/>
          </p:nvPr>
        </p:nvSpPr>
        <p:spPr/>
        <p:txBody>
          <a:bodyPr/>
          <a:lstStyle/>
          <a:p>
            <a:r>
              <a:rPr lang="en-US">
                <a:hlinkClick r:id="rId2"/>
              </a:rPr>
              <a:t>https://docs.python.org/3/library/smtplib.html</a:t>
            </a:r>
            <a:endParaRPr lang="en-US"/>
          </a:p>
          <a:p>
            <a:r>
              <a:rPr lang="en-US"/>
              <a:t>import smtplib</a:t>
            </a:r>
          </a:p>
          <a:p>
            <a:r>
              <a:rPr lang="en-US" sz="2400"/>
              <a:t>smtplib.</a:t>
            </a:r>
            <a:r>
              <a:rPr lang="en-US" sz="2400">
                <a:solidFill>
                  <a:srgbClr val="FF0000"/>
                </a:solidFill>
              </a:rPr>
              <a:t>SMTP_SSL</a:t>
            </a:r>
            <a:r>
              <a:rPr lang="en-US" sz="2400"/>
              <a:t>(host='', port=0, local_hostname=None, keyfile=None, certfile=None, [timeout, ]context=None, source_address=None)</a:t>
            </a:r>
          </a:p>
          <a:p>
            <a:pPr lvl="1"/>
            <a:r>
              <a:rPr lang="en-US" altLang="en-US" sz="2800">
                <a:solidFill>
                  <a:srgbClr val="080808"/>
                </a:solidFill>
                <a:latin typeface="JetBrains Mono"/>
              </a:rPr>
              <a:t>server = smtplib.</a:t>
            </a:r>
            <a:r>
              <a:rPr lang="en-US" altLang="en-US" sz="2800">
                <a:solidFill>
                  <a:srgbClr val="FF0000"/>
                </a:solidFill>
                <a:latin typeface="JetBrains Mono"/>
              </a:rPr>
              <a:t>SMTP_SSL</a:t>
            </a:r>
            <a:r>
              <a:rPr lang="en-US" altLang="en-US" sz="2800">
                <a:solidFill>
                  <a:srgbClr val="080808"/>
                </a:solidFill>
                <a:latin typeface="JetBrains Mono"/>
              </a:rPr>
              <a:t>(</a:t>
            </a:r>
            <a:r>
              <a:rPr lang="en-US" altLang="en-US" sz="2800" b="1">
                <a:solidFill>
                  <a:srgbClr val="008080"/>
                </a:solidFill>
                <a:latin typeface="JetBrains Mono"/>
              </a:rPr>
              <a:t>'smtp.gmail.com'</a:t>
            </a:r>
            <a:r>
              <a:rPr lang="en-US" altLang="en-US" sz="2800">
                <a:solidFill>
                  <a:srgbClr val="080808"/>
                </a:solidFill>
                <a:latin typeface="JetBrains Mono"/>
              </a:rPr>
              <a:t>, </a:t>
            </a:r>
            <a:r>
              <a:rPr lang="en-US" altLang="en-US" sz="2800">
                <a:solidFill>
                  <a:srgbClr val="1750EB"/>
                </a:solidFill>
                <a:latin typeface="JetBrains Mono"/>
              </a:rPr>
              <a:t>465</a:t>
            </a:r>
            <a:r>
              <a:rPr lang="en-US" altLang="en-US" sz="2800">
                <a:solidFill>
                  <a:srgbClr val="080808"/>
                </a:solidFill>
                <a:latin typeface="JetBrains Mono"/>
              </a:rPr>
              <a:t>)</a:t>
            </a:r>
            <a:endParaRPr lang="en-US" sz="2800"/>
          </a:p>
          <a:p>
            <a:r>
              <a:rPr lang="en-US" altLang="en-US" sz="3200">
                <a:solidFill>
                  <a:srgbClr val="080808"/>
                </a:solidFill>
                <a:latin typeface="JetBrains Mono"/>
              </a:rPr>
              <a:t>server.</a:t>
            </a:r>
            <a:r>
              <a:rPr lang="en-US" altLang="en-US" sz="3200">
                <a:solidFill>
                  <a:srgbClr val="FF0000"/>
                </a:solidFill>
                <a:latin typeface="JetBrains Mono"/>
              </a:rPr>
              <a:t>ehlo</a:t>
            </a:r>
            <a:r>
              <a:rPr lang="en-US" altLang="en-US" sz="3200">
                <a:solidFill>
                  <a:srgbClr val="080808"/>
                </a:solidFill>
                <a:latin typeface="JetBrains Mono"/>
              </a:rPr>
              <a:t>() / server.</a:t>
            </a:r>
            <a:r>
              <a:rPr lang="en-US" altLang="en-US" sz="3200">
                <a:solidFill>
                  <a:srgbClr val="FF0000"/>
                </a:solidFill>
                <a:latin typeface="JetBrains Mono"/>
              </a:rPr>
              <a:t>starttls</a:t>
            </a:r>
            <a:r>
              <a:rPr lang="en-US" altLang="en-US" sz="3200">
                <a:solidFill>
                  <a:srgbClr val="080808"/>
                </a:solidFill>
                <a:latin typeface="JetBrains Mono"/>
              </a:rPr>
              <a:t>()</a:t>
            </a:r>
            <a:endParaRPr lang="en-US" altLang="en-US" sz="4000">
              <a:latin typeface="Arial" panose="020B0604020202020204" pitchFamily="34" charset="0"/>
            </a:endParaRPr>
          </a:p>
          <a:p>
            <a:r>
              <a:rPr lang="en-US"/>
              <a:t>server.</a:t>
            </a:r>
            <a:r>
              <a:rPr lang="en-US">
                <a:solidFill>
                  <a:srgbClr val="FF0000"/>
                </a:solidFill>
              </a:rPr>
              <a:t>login</a:t>
            </a:r>
            <a:r>
              <a:rPr lang="en-US"/>
              <a:t>(username, password)</a:t>
            </a:r>
          </a:p>
          <a:p>
            <a:r>
              <a:rPr lang="en-US"/>
              <a:t>server.</a:t>
            </a:r>
            <a:r>
              <a:rPr lang="en-US">
                <a:solidFill>
                  <a:srgbClr val="FF0000"/>
                </a:solidFill>
              </a:rPr>
              <a:t>sendmail</a:t>
            </a:r>
            <a:r>
              <a:rPr lang="en-US"/>
              <a:t>(sent_from, to, email_text)</a:t>
            </a:r>
          </a:p>
          <a:p>
            <a:r>
              <a:rPr lang="en-US"/>
              <a:t>server.</a:t>
            </a:r>
            <a:r>
              <a:rPr lang="en-US">
                <a:solidFill>
                  <a:srgbClr val="FF0000"/>
                </a:solidFill>
              </a:rPr>
              <a:t>close</a:t>
            </a:r>
            <a:r>
              <a:rPr lang="en-US"/>
              <a:t>()</a:t>
            </a:r>
            <a:endParaRPr lang="en-US" sz="3200"/>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149770607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305</Words>
  <Application>Microsoft Office PowerPoint</Application>
  <PresentationFormat>On-screen Show (4:3)</PresentationFormat>
  <Paragraphs>70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Andale Mono</vt:lpstr>
      <vt:lpstr>Arial</vt:lpstr>
      <vt:lpstr>Consolas</vt:lpstr>
      <vt:lpstr>JetBrains Mono</vt:lpstr>
      <vt:lpstr>Tahoma</vt:lpstr>
      <vt:lpstr>Verdana</vt:lpstr>
      <vt:lpstr>Wingdings</vt:lpstr>
      <vt:lpstr>Default Design</vt:lpstr>
      <vt:lpstr>Unit 11: Một số ứng dụng</vt:lpstr>
      <vt:lpstr>Execute Commands (Linux/Windows)</vt:lpstr>
      <vt:lpstr>os module</vt:lpstr>
      <vt:lpstr>os module (tt)</vt:lpstr>
      <vt:lpstr>Subprocess management</vt:lpstr>
      <vt:lpstr>Logger</vt:lpstr>
      <vt:lpstr>Config logger</vt:lpstr>
      <vt:lpstr>Message Format</vt:lpstr>
      <vt:lpstr>Send Mail</vt:lpstr>
      <vt:lpstr>Send Mail</vt:lpstr>
      <vt:lpstr>Crontab</vt:lpstr>
    </vt:vector>
  </TitlesOfParts>
  <Company>University of Washington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142 Python Slides</dc:title>
  <dc:creator>Marty Stepp</dc:creator>
  <cp:keywords>Python</cp:keywords>
  <dc:description>Slides used in the University of Washington's CSE 142 Python sessions.</dc:description>
  <cp:lastModifiedBy>Windows User</cp:lastModifiedBy>
  <cp:revision>200</cp:revision>
  <dcterms:created xsi:type="dcterms:W3CDTF">2008-06-28T20:57:21Z</dcterms:created>
  <dcterms:modified xsi:type="dcterms:W3CDTF">2021-04-12T13:03:07Z</dcterms:modified>
</cp:coreProperties>
</file>