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4"/>
  </p:notesMasterIdLst>
  <p:sldIdLst>
    <p:sldId id="256" r:id="rId3"/>
    <p:sldId id="258" r:id="rId4"/>
    <p:sldId id="259" r:id="rId5"/>
    <p:sldId id="260" r:id="rId6"/>
    <p:sldId id="261" r:id="rId7"/>
    <p:sldId id="262" r:id="rId8"/>
    <p:sldId id="263" r:id="rId9"/>
    <p:sldId id="351" r:id="rId10"/>
    <p:sldId id="264" r:id="rId11"/>
    <p:sldId id="276" r:id="rId12"/>
    <p:sldId id="279" r:id="rId13"/>
    <p:sldId id="282" r:id="rId14"/>
    <p:sldId id="285" r:id="rId15"/>
    <p:sldId id="288" r:id="rId16"/>
    <p:sldId id="257" r:id="rId17"/>
    <p:sldId id="352" r:id="rId18"/>
    <p:sldId id="355" r:id="rId19"/>
    <p:sldId id="356" r:id="rId20"/>
    <p:sldId id="357" r:id="rId21"/>
    <p:sldId id="358" r:id="rId22"/>
    <p:sldId id="359"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2" autoAdjust="0"/>
    <p:restoredTop sz="94660"/>
  </p:normalViewPr>
  <p:slideViewPr>
    <p:cSldViewPr>
      <p:cViewPr varScale="1">
        <p:scale>
          <a:sx n="68" d="100"/>
          <a:sy n="68" d="100"/>
        </p:scale>
        <p:origin x="158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408E82-9513-40F1-B235-A484C54832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id="{A6557D57-E0CF-48F7-801B-285537AF3C5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4BCD564A-9EE5-4DD4-837D-06362045490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E9D279A4-5A88-4D57-B86D-68FB9BCBA7D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63848DA2-C3C8-4EF7-B0C6-899512C9C0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id="{7FD26C6C-A7E2-4F65-BD2F-6F4F7067A43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1CB18D-CB61-44A2-9472-9FA435E69C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6581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403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1378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157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151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0686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359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0378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8514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555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4613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84403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9904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219F6A34-BBE7-48FD-8C2F-2EE0AAD5C383}"/>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id="{27862231-246E-4332-BEBA-5DF3C12541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850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434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50082" y="1152524"/>
            <a:ext cx="7836693" cy="2314573"/>
          </a:xfrm>
          <a:prstGeom prst="rect">
            <a:avLst/>
          </a:prstGeom>
          <a:noFill/>
          <a:ln>
            <a:noFill/>
          </a:ln>
        </p:spPr>
        <p:txBody>
          <a:bodyPr lIns="51425" tIns="51425" rIns="51425" bIns="51425" anchor="b" anchorCtr="0"/>
          <a:lstStyle>
            <a:lvl1pPr lvl="0" algn="ctr" rtl="0">
              <a:spcBef>
                <a:spcPts val="0"/>
              </a:spcBef>
              <a:spcAft>
                <a:spcPts val="0"/>
              </a:spcAft>
              <a:defRPr sz="54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
        <p:nvSpPr>
          <p:cNvPr id="55" name="Shape 55"/>
          <p:cNvSpPr txBox="1">
            <a:spLocks noGrp="1"/>
          </p:cNvSpPr>
          <p:nvPr>
            <p:ph type="body" idx="1"/>
          </p:nvPr>
        </p:nvSpPr>
        <p:spPr>
          <a:xfrm>
            <a:off x="650082" y="3533775"/>
            <a:ext cx="7836693" cy="790575"/>
          </a:xfrm>
          <a:prstGeom prst="rect">
            <a:avLst/>
          </a:prstGeom>
          <a:noFill/>
          <a:ln>
            <a:noFill/>
          </a:ln>
        </p:spPr>
        <p:txBody>
          <a:bodyPr lIns="51425" tIns="51425" rIns="51425" bIns="51425" anchor="t" anchorCtr="0"/>
          <a:lstStyle>
            <a:lvl1pPr marL="190500" lvl="0" indent="-190500" algn="ctr" rtl="0">
              <a:spcBef>
                <a:spcPts val="0"/>
              </a:spcBef>
              <a:spcAft>
                <a:spcPts val="0"/>
              </a:spcAft>
              <a:defRPr/>
            </a:lvl1pPr>
            <a:lvl2pPr marL="419100" lvl="1" indent="-165100" algn="ctr" rtl="0">
              <a:spcBef>
                <a:spcPts val="0"/>
              </a:spcBef>
              <a:spcAft>
                <a:spcPts val="0"/>
              </a:spcAft>
              <a:defRPr/>
            </a:lvl2pPr>
            <a:lvl3pPr marL="647700" lvl="2" indent="-127000" algn="ctr" rtl="0">
              <a:spcBef>
                <a:spcPts val="0"/>
              </a:spcBef>
              <a:spcAft>
                <a:spcPts val="0"/>
              </a:spcAft>
              <a:defRPr/>
            </a:lvl3pPr>
            <a:lvl4pPr marL="901700" lvl="3" indent="-127000" algn="ctr" rtl="0">
              <a:spcBef>
                <a:spcPts val="0"/>
              </a:spcBef>
              <a:spcAft>
                <a:spcPts val="0"/>
              </a:spcAft>
              <a:defRPr/>
            </a:lvl4pPr>
            <a:lvl5pPr marL="1155700" lvl="4" indent="-127000"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62626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50081" y="583986"/>
            <a:ext cx="7836750" cy="1320937"/>
          </a:xfrm>
          <a:prstGeom prst="rect">
            <a:avLst/>
          </a:prstGeom>
          <a:noFill/>
          <a:ln>
            <a:noFill/>
          </a:ln>
        </p:spPr>
        <p:txBody>
          <a:bodyPr lIns="51425" tIns="51425" rIns="51425" bIns="51425" anchor="ctr" anchorCtr="0"/>
          <a:lstStyle>
            <a:lvl1pPr lvl="0" algn="ctr" rtl="0">
              <a:spcBef>
                <a:spcPts val="0"/>
              </a:spcBef>
              <a:spcAft>
                <a:spcPts val="0"/>
              </a:spcAft>
              <a:defRPr sz="40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
        <p:nvSpPr>
          <p:cNvPr id="168" name="Shape 168"/>
          <p:cNvSpPr txBox="1">
            <a:spLocks noGrp="1"/>
          </p:cNvSpPr>
          <p:nvPr>
            <p:ph type="body" idx="1"/>
          </p:nvPr>
        </p:nvSpPr>
        <p:spPr>
          <a:xfrm>
            <a:off x="650081" y="1952625"/>
            <a:ext cx="7836750" cy="4276799"/>
          </a:xfrm>
          <a:prstGeom prst="rect">
            <a:avLst/>
          </a:prstGeom>
          <a:noFill/>
          <a:ln>
            <a:noFill/>
          </a:ln>
        </p:spPr>
        <p:txBody>
          <a:bodyPr lIns="51425" tIns="51425" rIns="51425" bIns="51425" anchor="t" anchorCtr="0"/>
          <a:lstStyle>
            <a:lvl1pPr marL="696913" lvl="0" indent="-328613" algn="l" rtl="0">
              <a:spcBef>
                <a:spcPts val="2000"/>
              </a:spcBef>
              <a:spcAft>
                <a:spcPts val="0"/>
              </a:spcAft>
              <a:buClr>
                <a:schemeClr val="lt1"/>
              </a:buClr>
              <a:buFont typeface="Cabin"/>
              <a:buChar char="•"/>
              <a:tabLst/>
              <a:defRPr sz="2800"/>
            </a:lvl1pPr>
            <a:lvl2pPr marL="558800" lvl="1" indent="-25400" algn="l" rtl="0">
              <a:spcBef>
                <a:spcPts val="2000"/>
              </a:spcBef>
              <a:spcAft>
                <a:spcPts val="0"/>
              </a:spcAft>
              <a:buClr>
                <a:schemeClr val="lt1"/>
              </a:buClr>
              <a:buFont typeface="Cabin"/>
              <a:buChar char="•"/>
              <a:defRPr/>
            </a:lvl2pPr>
            <a:lvl3pPr marL="723900" lvl="2" indent="-25400" algn="l" rtl="0">
              <a:spcBef>
                <a:spcPts val="2000"/>
              </a:spcBef>
              <a:spcAft>
                <a:spcPts val="0"/>
              </a:spcAft>
              <a:buClr>
                <a:schemeClr val="lt1"/>
              </a:buClr>
              <a:buFont typeface="Cabin"/>
              <a:buChar char="•"/>
              <a:defRPr/>
            </a:lvl3pPr>
            <a:lvl4pPr marL="901700" lvl="3" indent="-38100" algn="l" rtl="0">
              <a:spcBef>
                <a:spcPts val="2000"/>
              </a:spcBef>
              <a:spcAft>
                <a:spcPts val="0"/>
              </a:spcAft>
              <a:buClr>
                <a:schemeClr val="lt1"/>
              </a:buClr>
              <a:buFont typeface="Cabin"/>
              <a:buChar char="•"/>
              <a:defRPr/>
            </a:lvl4pPr>
            <a:lvl5pPr marL="1066800" lvl="4" indent="-38100" algn="l" rtl="0">
              <a:spcBef>
                <a:spcPts val="2000"/>
              </a:spcBef>
              <a:spcAft>
                <a:spcPts val="0"/>
              </a:spcAft>
              <a:buClr>
                <a:schemeClr val="lt1"/>
              </a:buClr>
              <a:buFont typeface="Cabin"/>
              <a:buChar char="•"/>
              <a:defRPr/>
            </a:lvl5pPr>
            <a:lvl6pPr marL="1320800" lvl="5" indent="-38100" algn="l" rtl="0">
              <a:spcBef>
                <a:spcPts val="2000"/>
              </a:spcBef>
              <a:spcAft>
                <a:spcPts val="0"/>
              </a:spcAft>
              <a:buClr>
                <a:schemeClr val="lt1"/>
              </a:buClr>
              <a:buFont typeface="Cabin"/>
              <a:buChar char="•"/>
              <a:defRPr/>
            </a:lvl6pPr>
            <a:lvl7pPr marL="1574800" lvl="6" indent="-25400" algn="l" rtl="0">
              <a:spcBef>
                <a:spcPts val="2000"/>
              </a:spcBef>
              <a:spcAft>
                <a:spcPts val="0"/>
              </a:spcAft>
              <a:buClr>
                <a:schemeClr val="lt1"/>
              </a:buClr>
              <a:buFont typeface="Cabin"/>
              <a:buChar char="•"/>
              <a:defRPr/>
            </a:lvl7pPr>
            <a:lvl8pPr marL="1841500" lvl="7" indent="-38100" algn="l" rtl="0">
              <a:spcBef>
                <a:spcPts val="2000"/>
              </a:spcBef>
              <a:spcAft>
                <a:spcPts val="0"/>
              </a:spcAft>
              <a:buClr>
                <a:schemeClr val="lt1"/>
              </a:buClr>
              <a:buFont typeface="Cabin"/>
              <a:buChar char="•"/>
              <a:defRPr/>
            </a:lvl8pPr>
            <a:lvl9pPr marL="2095500" lvl="8" indent="-38100" algn="l" rtl="0">
              <a:spcBef>
                <a:spcPts val="20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78994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50081" y="583986"/>
            <a:ext cx="7836750" cy="1320937"/>
          </a:xfrm>
          <a:prstGeom prst="rect">
            <a:avLst/>
          </a:prstGeom>
          <a:noFill/>
          <a:ln>
            <a:noFill/>
          </a:ln>
        </p:spPr>
        <p:txBody>
          <a:bodyPr lIns="51425" tIns="51425" rIns="51425" bIns="51425" anchor="ctr" anchorCtr="0"/>
          <a:lstStyle>
            <a:lvl1pPr lvl="0" algn="ctr" rtl="0">
              <a:spcBef>
                <a:spcPts val="0"/>
              </a:spcBef>
              <a:spcAft>
                <a:spcPts val="0"/>
              </a:spcAft>
              <a:defRPr sz="4000">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4000" lvl="5" algn="ctr" rtl="0">
              <a:spcBef>
                <a:spcPts val="0"/>
              </a:spcBef>
              <a:spcAft>
                <a:spcPts val="0"/>
              </a:spcAft>
              <a:defRPr/>
            </a:lvl6pPr>
            <a:lvl7pPr marL="520700" lvl="6" algn="ctr" rtl="0">
              <a:spcBef>
                <a:spcPts val="0"/>
              </a:spcBef>
              <a:spcAft>
                <a:spcPts val="0"/>
              </a:spcAft>
              <a:defRPr/>
            </a:lvl7pPr>
            <a:lvl8pPr marL="774700"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270368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66"/>
        <p:cNvGrpSpPr/>
        <p:nvPr/>
      </p:nvGrpSpPr>
      <p:grpSpPr>
        <a:xfrm>
          <a:off x="0" y="0"/>
          <a:ext cx="0" cy="0"/>
          <a:chOff x="0" y="0"/>
          <a:chExt cx="0" cy="0"/>
        </a:xfrm>
      </p:grpSpPr>
    </p:spTree>
    <p:extLst>
      <p:ext uri="{BB962C8B-B14F-4D97-AF65-F5344CB8AC3E}">
        <p14:creationId xmlns:p14="http://schemas.microsoft.com/office/powerpoint/2010/main" val="12994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6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502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2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2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643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6710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43666117-79D8-4276-89FC-822EBBD9F030}"/>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id="{FF9D01B5-25A0-42CE-BB67-E61451CBFE1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469F2A3E-B3D5-4BBF-96CB-148E8720FFA5}"/>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3EEB02A6-E3F8-479F-B9B3-32BF0F71A02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Slide Number Placeholder 3">
            <a:extLst>
              <a:ext uri="{FF2B5EF4-FFF2-40B4-BE49-F238E27FC236}">
                <a16:creationId xmlns:a16="http://schemas.microsoft.com/office/drawing/2014/main" id="{FE4B0C15-1F58-4060-89C5-D2749B9B0F4F}"/>
              </a:ext>
            </a:extLst>
          </p:cNvPr>
          <p:cNvSpPr txBox="1">
            <a:spLocks noGrp="1" noChangeArrowheads="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pPr>
            <a:fld id="{07AC385A-325C-4BCB-BE15-21918E1823BD}" type="slidenum">
              <a:rPr lang="en-US" altLang="en-US" sz="1200">
                <a:solidFill>
                  <a:srgbClr val="424242"/>
                </a:solidFill>
                <a:latin typeface="Verdana" panose="020B0604030504040204" pitchFamily="34" charset="0"/>
              </a:rPr>
              <a:pPr algn="r" eaLnBrk="1" hangingPunct="1">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anose="020B0604030504040204" pitchFamily="34" charset="0"/>
        </a:defRPr>
      </a:lvl2pPr>
      <a:lvl3pPr algn="ctr" rtl="0" eaLnBrk="0" fontAlgn="base" hangingPunct="0">
        <a:spcBef>
          <a:spcPct val="0"/>
        </a:spcBef>
        <a:spcAft>
          <a:spcPct val="0"/>
        </a:spcAft>
        <a:defRPr sz="4400" b="1">
          <a:solidFill>
            <a:schemeClr val="bg1"/>
          </a:solidFill>
          <a:latin typeface="Tahoma" panose="020B0604030504040204" pitchFamily="34" charset="0"/>
        </a:defRPr>
      </a:lvl3pPr>
      <a:lvl4pPr algn="ctr" rtl="0" eaLnBrk="0" fontAlgn="base" hangingPunct="0">
        <a:spcBef>
          <a:spcPct val="0"/>
        </a:spcBef>
        <a:spcAft>
          <a:spcPct val="0"/>
        </a:spcAft>
        <a:defRPr sz="4400" b="1">
          <a:solidFill>
            <a:schemeClr val="bg1"/>
          </a:solidFill>
          <a:latin typeface="Tahoma" panose="020B0604030504040204" pitchFamily="34" charset="0"/>
        </a:defRPr>
      </a:lvl4pPr>
      <a:lvl5pPr algn="ctr" rtl="0" eaLnBrk="0" fontAlgn="base" hangingPunct="0">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50082" y="1152524"/>
            <a:ext cx="7836693" cy="2314573"/>
          </a:xfrm>
          <a:prstGeom prst="rect">
            <a:avLst/>
          </a:prstGeom>
          <a:noFill/>
          <a:ln>
            <a:noFill/>
          </a:ln>
        </p:spPr>
        <p:txBody>
          <a:bodyPr lIns="51425" tIns="51425" rIns="51425" bIns="51425" anchor="b" anchorCtr="0"/>
          <a:lstStyle>
            <a:lvl1pPr marL="0" marR="0" lvl="0"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ct val="80000"/>
              <a:defRPr sz="1000" b="0" i="0" u="none" strike="noStrike" cap="none"/>
            </a:lvl3pPr>
            <a:lvl4pPr marL="0" marR="0" lvl="3" indent="0" algn="ctr" rtl="0">
              <a:spcBef>
                <a:spcPts val="0"/>
              </a:spcBef>
              <a:spcAft>
                <a:spcPts val="0"/>
              </a:spcAft>
              <a:buSzPct val="80000"/>
              <a:defRPr sz="1000" b="0" i="0" u="none" strike="noStrike" cap="none"/>
            </a:lvl4pPr>
            <a:lvl5pPr marL="0" marR="0" lvl="4" indent="0" algn="ctr" rtl="0">
              <a:spcBef>
                <a:spcPts val="0"/>
              </a:spcBef>
              <a:spcAft>
                <a:spcPts val="0"/>
              </a:spcAft>
              <a:buSzPct val="80000"/>
              <a:defRPr sz="1000" b="0" i="0" u="none" strike="noStrike" cap="none"/>
            </a:lvl5pPr>
            <a:lvl6pPr marL="254000" marR="0" lvl="5" indent="0" algn="ctr" rtl="0">
              <a:spcBef>
                <a:spcPts val="0"/>
              </a:spcBef>
              <a:spcAft>
                <a:spcPts val="0"/>
              </a:spcAft>
              <a:buSzPct val="80000"/>
              <a:defRPr sz="1000" b="0" i="0" u="none" strike="noStrike" cap="none"/>
            </a:lvl6pPr>
            <a:lvl7pPr marL="520700" marR="0" lvl="6" indent="0" algn="ctr" rtl="0">
              <a:spcBef>
                <a:spcPts val="0"/>
              </a:spcBef>
              <a:spcAft>
                <a:spcPts val="0"/>
              </a:spcAft>
              <a:buSzPct val="80000"/>
              <a:defRPr sz="1000" b="0" i="0" u="none" strike="noStrike" cap="none"/>
            </a:lvl7pPr>
            <a:lvl8pPr marL="774700" marR="0" lvl="7" indent="0" algn="ctr" rtl="0">
              <a:spcBef>
                <a:spcPts val="0"/>
              </a:spcBef>
              <a:spcAft>
                <a:spcPts val="0"/>
              </a:spcAft>
              <a:buSzPct val="80000"/>
              <a:defRPr sz="1000" b="0" i="0" u="none" strike="noStrike" cap="none"/>
            </a:lvl8pPr>
            <a:lvl9pPr marL="1028700" marR="0" lvl="8" indent="0" algn="ctr" rtl="0">
              <a:spcBef>
                <a:spcPts val="0"/>
              </a:spcBef>
              <a:spcAft>
                <a:spcPts val="0"/>
              </a:spcAft>
              <a:buSzPct val="80000"/>
              <a:defRPr sz="1000" b="0" i="0" u="none" strike="noStrike" cap="none"/>
            </a:lvl9pPr>
          </a:lstStyle>
          <a:p>
            <a:endParaRPr dirty="0"/>
          </a:p>
        </p:txBody>
      </p:sp>
      <p:sp>
        <p:nvSpPr>
          <p:cNvPr id="52" name="Shape 52"/>
          <p:cNvSpPr txBox="1">
            <a:spLocks noGrp="1"/>
          </p:cNvSpPr>
          <p:nvPr>
            <p:ph type="body" idx="1"/>
          </p:nvPr>
        </p:nvSpPr>
        <p:spPr>
          <a:xfrm>
            <a:off x="650082" y="3533775"/>
            <a:ext cx="7836693" cy="790575"/>
          </a:xfrm>
          <a:prstGeom prst="rect">
            <a:avLst/>
          </a:prstGeom>
          <a:noFill/>
          <a:ln>
            <a:noFill/>
          </a:ln>
        </p:spPr>
        <p:txBody>
          <a:bodyPr lIns="51425" tIns="51425" rIns="51425" bIns="51425" anchor="t" anchorCtr="0"/>
          <a:lstStyle>
            <a:lvl1pPr marL="190500" marR="0" lvl="0" indent="-1905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1pPr>
            <a:lvl2pPr marL="419100" marR="0" lvl="1" indent="-1651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2pPr>
            <a:lvl3pPr marL="647700" marR="0" lvl="2"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3pPr>
            <a:lvl4pPr marL="901700" marR="0" lvl="3"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4pPr>
            <a:lvl5pPr marL="1155700" marR="0" lvl="4" indent="-12700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5pPr>
            <a:lvl6pPr marL="254000" marR="0" lvl="5"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6pPr>
            <a:lvl7pPr marL="520700" marR="0" lvl="6"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7pPr>
            <a:lvl8pPr marL="774700" marR="0" lvl="7"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8pPr>
            <a:lvl9pPr marL="1028700" marR="0" lvl="8" indent="0" algn="ctr" rtl="0">
              <a:lnSpc>
                <a:spcPct val="100000"/>
              </a:lnSpc>
              <a:spcBef>
                <a:spcPts val="0"/>
              </a:spcBef>
              <a:spcAft>
                <a:spcPts val="0"/>
              </a:spcAft>
              <a:buClr>
                <a:srgbClr val="000000"/>
              </a:buClr>
              <a:buSzPct val="100000"/>
              <a:buFont typeface="Arial"/>
              <a:buNone/>
              <a:defRPr sz="800" b="0" i="0" u="none" strike="noStrike" cap="none">
                <a:solidFill>
                  <a:srgbClr val="000000"/>
                </a:solidFill>
                <a:latin typeface="Arial"/>
                <a:ea typeface="Arial"/>
                <a:cs typeface="Arial"/>
                <a:sym typeface="Arial"/>
              </a:defRPr>
            </a:lvl9pPr>
          </a:lstStyle>
          <a:p>
            <a:endParaRPr/>
          </a:p>
        </p:txBody>
      </p:sp>
      <p:sp>
        <p:nvSpPr>
          <p:cNvPr id="8" name="Rectangle 3"/>
          <p:cNvSpPr>
            <a:spLocks noChangeArrowheads="1"/>
          </p:cNvSpPr>
          <p:nvPr userDrawn="1"/>
        </p:nvSpPr>
        <p:spPr bwMode="auto">
          <a:xfrm>
            <a:off x="0" y="6234261"/>
            <a:ext cx="9144000" cy="623740"/>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9" name="Rectangle 3"/>
          <p:cNvSpPr>
            <a:spLocks noChangeArrowheads="1"/>
          </p:cNvSpPr>
          <p:nvPr userDrawn="1"/>
        </p:nvSpPr>
        <p:spPr bwMode="auto">
          <a:xfrm>
            <a:off x="0" y="-36765"/>
            <a:ext cx="9144000" cy="623740"/>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459975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8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qlitebrowser.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en.wikipedia.org/wiki/Row_(databa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4777C75-1513-4D41-82C2-F1489BE71BA7}"/>
              </a:ext>
            </a:extLst>
          </p:cNvPr>
          <p:cNvSpPr>
            <a:spLocks noGrp="1" noChangeArrowheads="1"/>
          </p:cNvSpPr>
          <p:nvPr>
            <p:ph type="ctrTitle"/>
          </p:nvPr>
        </p:nvSpPr>
        <p:spPr/>
        <p:txBody>
          <a:bodyPr/>
          <a:lstStyle/>
          <a:p>
            <a:pPr algn="l" eaLnBrk="1" hangingPunct="1"/>
            <a:r>
              <a:rPr lang="en-US" altLang="en-US"/>
              <a:t>Unit 10</a:t>
            </a:r>
          </a:p>
        </p:txBody>
      </p:sp>
      <p:sp>
        <p:nvSpPr>
          <p:cNvPr id="4099" name="Rectangle 3">
            <a:extLst>
              <a:ext uri="{FF2B5EF4-FFF2-40B4-BE49-F238E27FC236}">
                <a16:creationId xmlns:a16="http://schemas.microsoft.com/office/drawing/2014/main" id="{9BB860C0-F6E8-45A8-A81F-789D2BDA2E69}"/>
              </a:ext>
            </a:extLst>
          </p:cNvPr>
          <p:cNvSpPr>
            <a:spLocks noGrp="1" noChangeArrowheads="1"/>
          </p:cNvSpPr>
          <p:nvPr>
            <p:ph type="subTitle" idx="1"/>
          </p:nvPr>
        </p:nvSpPr>
        <p:spPr/>
        <p:txBody>
          <a:bodyPr/>
          <a:lstStyle/>
          <a:p>
            <a:pPr eaLnBrk="1" hangingPunct="1"/>
            <a:r>
              <a:rPr lang="en-US" altLang="en-US" sz="4800">
                <a:solidFill>
                  <a:srgbClr val="0070C0"/>
                </a:solidFill>
              </a:rPr>
              <a:t>Relational Database and SQLite</a:t>
            </a:r>
            <a:endParaRPr lang="en-US" altLang="en-US" sz="4800" u="sng">
              <a:solidFill>
                <a:srgbClr val="0070C0"/>
              </a:solidFill>
            </a:endParaRPr>
          </a:p>
        </p:txBody>
      </p:sp>
      <p:pic>
        <p:nvPicPr>
          <p:cNvPr id="4" name="Picture 12" descr="SQLite Logo">
            <a:extLst>
              <a:ext uri="{FF2B5EF4-FFF2-40B4-BE49-F238E27FC236}">
                <a16:creationId xmlns:a16="http://schemas.microsoft.com/office/drawing/2014/main" id="{DBE38384-7D78-478A-A685-E4F005311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759075"/>
            <a:ext cx="29527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212526" y="2321719"/>
            <a:ext cx="8849418" cy="791924"/>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Câu lệnh INSERT Chèn 1 dòng vào bảng</a:t>
            </a:r>
            <a:endParaRPr lang="en" sz="3200" dirty="0">
              <a:solidFill>
                <a:schemeClr val="lt1"/>
              </a:solidFill>
              <a:latin typeface="Arial" charset="0"/>
              <a:ea typeface="Arial" charset="0"/>
              <a:cs typeface="Arial" charset="0"/>
              <a:sym typeface="Cabin"/>
            </a:endParaRPr>
          </a:p>
        </p:txBody>
      </p:sp>
      <p:sp>
        <p:nvSpPr>
          <p:cNvPr id="382" name="Shape 382"/>
          <p:cNvSpPr txBox="1"/>
          <p:nvPr/>
        </p:nvSpPr>
        <p:spPr>
          <a:xfrm>
            <a:off x="212526" y="4191000"/>
            <a:ext cx="8849418" cy="955037"/>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INSERT </a:t>
            </a:r>
            <a:r>
              <a:rPr lang="en" sz="3200" kern="0">
                <a:solidFill>
                  <a:srgbClr val="FF7F00"/>
                </a:solidFill>
                <a:latin typeface="Arial" charset="0"/>
                <a:ea typeface="Arial" charset="0"/>
                <a:cs typeface="Arial" charset="0"/>
                <a:sym typeface="Cabin"/>
              </a:rPr>
              <a:t>INTO </a:t>
            </a:r>
            <a:r>
              <a:rPr lang="en" sz="3200" kern="0">
                <a:solidFill>
                  <a:srgbClr val="FFFF00"/>
                </a:solidFill>
                <a:latin typeface="Arial" charset="0"/>
                <a:ea typeface="Arial" charset="0"/>
                <a:cs typeface="Arial" charset="0"/>
                <a:sym typeface="Cabin"/>
              </a:rPr>
              <a:t>HocVien</a:t>
            </a:r>
            <a:r>
              <a:rPr lang="en" sz="3200" kern="0">
                <a:solidFill>
                  <a:srgbClr val="00FF00"/>
                </a:solidFill>
                <a:latin typeface="Arial" charset="0"/>
                <a:ea typeface="Arial" charset="0"/>
                <a:cs typeface="Arial" charset="0"/>
                <a:sym typeface="Cabin"/>
              </a:rPr>
              <a:t> (HoTen, DienThoai)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	VALUES</a:t>
            </a:r>
            <a:r>
              <a:rPr lang="en" sz="3200" kern="0">
                <a:solidFill>
                  <a:srgbClr val="00FF00"/>
                </a:solidFill>
                <a:latin typeface="Arial" charset="0"/>
                <a:ea typeface="Arial" charset="0"/>
                <a:cs typeface="Arial" charset="0"/>
                <a:sym typeface="Cabin"/>
              </a:rPr>
              <a:t> (‘Nhất Nghệ', '</a:t>
            </a:r>
            <a:r>
              <a:rPr lang="en-US" sz="3200" kern="0">
                <a:solidFill>
                  <a:srgbClr val="00FF00"/>
                </a:solidFill>
                <a:latin typeface="Arial" charset="0"/>
                <a:cs typeface="Arial" charset="0"/>
              </a:rPr>
              <a:t>028393 22735</a:t>
            </a:r>
            <a:r>
              <a:rPr lang="en" sz="3200" kern="0">
                <a:solidFill>
                  <a:srgbClr val="00FF00"/>
                </a:solidFill>
                <a:latin typeface="Arial" charset="0"/>
                <a:ea typeface="Arial" charset="0"/>
                <a:cs typeface="Arial" charset="0"/>
                <a:sym typeface="Cabin"/>
              </a:rPr>
              <a:t>')</a:t>
            </a:r>
            <a:endParaRPr lang="en" sz="3200" kern="0" dirty="0">
              <a:solidFill>
                <a:srgbClr val="00FF00"/>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650081" y="2321719"/>
            <a:ext cx="7836750" cy="871296"/>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Xóa các dòng dựa vào điều kiện chọn</a:t>
            </a:r>
            <a:endParaRPr lang="en" sz="3200" dirty="0">
              <a:solidFill>
                <a:schemeClr val="lt1"/>
              </a:solidFill>
              <a:latin typeface="Arial" charset="0"/>
              <a:ea typeface="Arial" charset="0"/>
              <a:cs typeface="Arial" charset="0"/>
              <a:sym typeface="Cabin"/>
            </a:endParaRPr>
          </a:p>
        </p:txBody>
      </p:sp>
      <p:sp>
        <p:nvSpPr>
          <p:cNvPr id="401" name="Shape 401"/>
          <p:cNvSpPr txBox="1"/>
          <p:nvPr/>
        </p:nvSpPr>
        <p:spPr>
          <a:xfrm>
            <a:off x="340340" y="4479132"/>
            <a:ext cx="8575706" cy="435711"/>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600" kern="0" dirty="0">
                <a:solidFill>
                  <a:srgbClr val="FF7F00"/>
                </a:solidFill>
                <a:latin typeface="Arial" charset="0"/>
                <a:ea typeface="Arial" charset="0"/>
                <a:cs typeface="Arial" charset="0"/>
                <a:sym typeface="Cabin"/>
              </a:rPr>
              <a:t>DELETE </a:t>
            </a:r>
            <a:r>
              <a:rPr lang="en" sz="3600" kern="0">
                <a:solidFill>
                  <a:srgbClr val="FF7F00"/>
                </a:solidFill>
                <a:latin typeface="Arial" charset="0"/>
                <a:ea typeface="Arial" charset="0"/>
                <a:cs typeface="Arial" charset="0"/>
                <a:sym typeface="Cabin"/>
              </a:rPr>
              <a:t>FROM</a:t>
            </a:r>
            <a:r>
              <a:rPr lang="en" sz="3600" kern="0">
                <a:solidFill>
                  <a:srgbClr val="FFFF00"/>
                </a:solidFill>
                <a:latin typeface="Arial" charset="0"/>
                <a:ea typeface="Arial" charset="0"/>
                <a:cs typeface="Arial" charset="0"/>
                <a:sym typeface="Cabin"/>
              </a:rPr>
              <a:t> HocVien </a:t>
            </a:r>
            <a:br>
              <a:rPr lang="en" sz="3600" kern="0">
                <a:solidFill>
                  <a:srgbClr val="FFFF00"/>
                </a:solidFill>
                <a:latin typeface="Arial" charset="0"/>
                <a:ea typeface="Arial" charset="0"/>
                <a:cs typeface="Arial" charset="0"/>
                <a:sym typeface="Cabin"/>
              </a:rPr>
            </a:br>
            <a:r>
              <a:rPr lang="en" sz="3600" kern="0">
                <a:solidFill>
                  <a:srgbClr val="FF7F00"/>
                </a:solidFill>
                <a:latin typeface="Arial" charset="0"/>
                <a:ea typeface="Arial" charset="0"/>
                <a:cs typeface="Arial" charset="0"/>
                <a:sym typeface="Cabin"/>
              </a:rPr>
              <a:t>WHERE</a:t>
            </a:r>
            <a:r>
              <a:rPr lang="en" sz="3600" kern="0">
                <a:solidFill>
                  <a:srgbClr val="FFFF00"/>
                </a:solidFill>
                <a:latin typeface="Arial" charset="0"/>
                <a:ea typeface="Arial" charset="0"/>
                <a:cs typeface="Arial" charset="0"/>
                <a:sym typeface="Cabin"/>
              </a:rPr>
              <a:t> DienThoai=‘0909123456'</a:t>
            </a:r>
            <a:endParaRPr lang="en" sz="3600" kern="0" dirty="0">
              <a:solidFill>
                <a:srgbClr val="FFFF00"/>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dirty="0">
                <a:solidFill>
                  <a:srgbClr val="FFD966"/>
                </a:solidFill>
                <a:latin typeface="Arial" charset="0"/>
                <a:ea typeface="Arial" charset="0"/>
                <a:cs typeface="Arial" charset="0"/>
                <a:sym typeface="Cabin"/>
              </a:rPr>
              <a:t>SQL:</a:t>
            </a:r>
            <a:r>
              <a:rPr lang="en" sz="4300"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650081" y="2321719"/>
            <a:ext cx="7836750" cy="837280"/>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3200">
                <a:solidFill>
                  <a:schemeClr val="lt1"/>
                </a:solidFill>
                <a:latin typeface="Arial" charset="0"/>
                <a:ea typeface="Arial" charset="0"/>
                <a:cs typeface="Arial" charset="0"/>
                <a:sym typeface="Cabin"/>
              </a:rPr>
              <a:t>Cập nhật một/một vài cột theo điều kiện</a:t>
            </a:r>
            <a:endParaRPr lang="en" sz="3200" dirty="0">
              <a:solidFill>
                <a:schemeClr val="lt1"/>
              </a:solidFill>
              <a:latin typeface="Arial" charset="0"/>
              <a:ea typeface="Arial" charset="0"/>
              <a:cs typeface="Arial" charset="0"/>
              <a:sym typeface="Cabin"/>
            </a:endParaRPr>
          </a:p>
        </p:txBody>
      </p:sp>
      <p:sp>
        <p:nvSpPr>
          <p:cNvPr id="420" name="Shape 420"/>
          <p:cNvSpPr txBox="1"/>
          <p:nvPr/>
        </p:nvSpPr>
        <p:spPr>
          <a:xfrm>
            <a:off x="122793" y="4011489"/>
            <a:ext cx="8853974" cy="87923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UPDATE</a:t>
            </a:r>
            <a:r>
              <a:rPr lang="en" sz="3200" kern="0">
                <a:solidFill>
                  <a:srgbClr val="FFFF00"/>
                </a:solidFill>
                <a:latin typeface="Arial" charset="0"/>
                <a:ea typeface="Arial" charset="0"/>
                <a:cs typeface="Arial" charset="0"/>
                <a:sym typeface="Cabin"/>
              </a:rPr>
              <a:t> HocVien </a:t>
            </a:r>
            <a:r>
              <a:rPr lang="en" sz="3200" kern="0">
                <a:solidFill>
                  <a:srgbClr val="FF7F00"/>
                </a:solidFill>
                <a:latin typeface="Arial" charset="0"/>
                <a:ea typeface="Arial" charset="0"/>
                <a:cs typeface="Arial" charset="0"/>
                <a:sym typeface="Cabin"/>
              </a:rPr>
              <a:t>SET</a:t>
            </a:r>
            <a:r>
              <a:rPr lang="en" sz="3200" kern="0">
                <a:solidFill>
                  <a:srgbClr val="FFFF00"/>
                </a:solidFill>
                <a:latin typeface="Arial" charset="0"/>
                <a:ea typeface="Arial" charset="0"/>
                <a:cs typeface="Arial" charset="0"/>
                <a:sym typeface="Cabin"/>
              </a:rPr>
              <a:t> HoTen=‘Hồng Anh’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WHERE</a:t>
            </a:r>
            <a:r>
              <a:rPr lang="en" sz="3200" kern="0">
                <a:solidFill>
                  <a:srgbClr val="FFFF00"/>
                </a:solidFill>
                <a:latin typeface="Arial" charset="0"/>
                <a:ea typeface="Arial" charset="0"/>
                <a:cs typeface="Arial" charset="0"/>
                <a:sym typeface="Cabin"/>
              </a:rPr>
              <a:t> MaHV=3</a:t>
            </a:r>
            <a:endParaRPr lang="en" sz="3200" kern="0" dirty="0">
              <a:solidFill>
                <a:srgbClr val="FFFF00"/>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lIns="21425" tIns="21425" rIns="21425" bIns="21425" anchor="ctr" anchorCtr="0">
            <a:noAutofit/>
          </a:bodyPr>
          <a:lstStyle/>
          <a:p>
            <a:pPr>
              <a:buClr>
                <a:schemeClr val="lt1"/>
              </a:buClr>
              <a:buSzPct val="25000"/>
            </a:pPr>
            <a:r>
              <a:rPr lang="en" sz="4300" dirty="0">
                <a:solidFill>
                  <a:srgbClr val="FFD966"/>
                </a:solidFill>
                <a:latin typeface="Arial" charset="0"/>
                <a:ea typeface="Arial" charset="0"/>
                <a:cs typeface="Arial" charset="0"/>
                <a:sym typeface="Cabin"/>
              </a:rPr>
              <a:t>Retrieving Records:</a:t>
            </a:r>
            <a:r>
              <a:rPr lang="en" sz="4300" dirty="0">
                <a:solidFill>
                  <a:schemeClr val="lt1"/>
                </a:solidFill>
                <a:latin typeface="Arial" charset="0"/>
                <a:ea typeface="Arial" charset="0"/>
                <a:cs typeface="Arial" charset="0"/>
                <a:sym typeface="Cabin"/>
              </a:rPr>
              <a:t> </a:t>
            </a:r>
            <a:r>
              <a:rPr lang="en" sz="4300"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650081" y="2285943"/>
            <a:ext cx="7836750" cy="1156523"/>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15136" y="3967915"/>
            <a:ext cx="8536178" cy="450055"/>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SELECT</a:t>
            </a:r>
            <a:r>
              <a:rPr lang="en" sz="3200" kern="0" dirty="0">
                <a:solidFill>
                  <a:srgbClr val="FFFF00"/>
                </a:solidFill>
                <a:latin typeface="Arial" charset="0"/>
                <a:ea typeface="Arial" charset="0"/>
                <a:cs typeface="Arial" charset="0"/>
                <a:sym typeface="Cabin"/>
              </a:rPr>
              <a:t> * </a:t>
            </a:r>
            <a:r>
              <a:rPr lang="en" sz="3200" kern="0">
                <a:solidFill>
                  <a:srgbClr val="FF7F00"/>
                </a:solidFill>
                <a:latin typeface="Arial" charset="0"/>
                <a:ea typeface="Arial" charset="0"/>
                <a:cs typeface="Arial" charset="0"/>
                <a:sym typeface="Cabin"/>
              </a:rPr>
              <a:t>FROM</a:t>
            </a:r>
            <a:r>
              <a:rPr lang="en" sz="3200" kern="0">
                <a:solidFill>
                  <a:srgbClr val="FFFF00"/>
                </a:solidFill>
                <a:latin typeface="Arial" charset="0"/>
                <a:ea typeface="Arial" charset="0"/>
                <a:cs typeface="Arial" charset="0"/>
                <a:sym typeface="Cabin"/>
              </a:rPr>
              <a:t> HocVien</a:t>
            </a:r>
            <a:endParaRPr lang="en" sz="3200" kern="0" dirty="0">
              <a:solidFill>
                <a:srgbClr val="FFFF00"/>
              </a:solidFill>
              <a:latin typeface="Arial" charset="0"/>
              <a:ea typeface="Arial" charset="0"/>
              <a:cs typeface="Arial" charset="0"/>
              <a:sym typeface="Cabin"/>
            </a:endParaRPr>
          </a:p>
        </p:txBody>
      </p:sp>
      <p:sp>
        <p:nvSpPr>
          <p:cNvPr id="440" name="Shape 440"/>
          <p:cNvSpPr txBox="1"/>
          <p:nvPr/>
        </p:nvSpPr>
        <p:spPr>
          <a:xfrm>
            <a:off x="223158" y="4660858"/>
            <a:ext cx="8920842" cy="450055"/>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3200" kern="0" dirty="0">
                <a:solidFill>
                  <a:srgbClr val="FF7F00"/>
                </a:solidFill>
                <a:latin typeface="Arial" charset="0"/>
                <a:ea typeface="Arial" charset="0"/>
                <a:cs typeface="Arial" charset="0"/>
                <a:sym typeface="Cabin"/>
              </a:rPr>
              <a:t>SELECT</a:t>
            </a:r>
            <a:r>
              <a:rPr lang="en" sz="3200" kern="0" dirty="0">
                <a:solidFill>
                  <a:srgbClr val="FFFF00"/>
                </a:solidFill>
                <a:latin typeface="Arial" charset="0"/>
                <a:ea typeface="Arial" charset="0"/>
                <a:cs typeface="Arial" charset="0"/>
                <a:sym typeface="Cabin"/>
              </a:rPr>
              <a:t> * </a:t>
            </a:r>
            <a:r>
              <a:rPr lang="en" sz="3200" kern="0">
                <a:solidFill>
                  <a:srgbClr val="FF7F00"/>
                </a:solidFill>
                <a:latin typeface="Arial" charset="0"/>
                <a:ea typeface="Arial" charset="0"/>
                <a:cs typeface="Arial" charset="0"/>
                <a:sym typeface="Cabin"/>
              </a:rPr>
              <a:t>FROM</a:t>
            </a:r>
            <a:r>
              <a:rPr lang="en" sz="3200" kern="0">
                <a:solidFill>
                  <a:srgbClr val="FFFF00"/>
                </a:solidFill>
                <a:latin typeface="Arial" charset="0"/>
                <a:ea typeface="Arial" charset="0"/>
                <a:cs typeface="Arial" charset="0"/>
                <a:sym typeface="Cabin"/>
              </a:rPr>
              <a:t> HocVien </a:t>
            </a:r>
          </a:p>
          <a:p>
            <a:pPr eaLnBrk="1" fontAlgn="auto" hangingPunct="1">
              <a:spcBef>
                <a:spcPts val="0"/>
              </a:spcBef>
              <a:spcAft>
                <a:spcPts val="0"/>
              </a:spcAft>
              <a:buClr>
                <a:srgbClr val="FF7F00"/>
              </a:buClr>
              <a:buSzPct val="25000"/>
            </a:pPr>
            <a:r>
              <a:rPr lang="en" sz="3200" kern="0">
                <a:solidFill>
                  <a:srgbClr val="FF7F00"/>
                </a:solidFill>
                <a:latin typeface="Arial" charset="0"/>
                <a:ea typeface="Arial" charset="0"/>
                <a:cs typeface="Arial" charset="0"/>
                <a:sym typeface="Cabin"/>
              </a:rPr>
              <a:t>WHERE</a:t>
            </a:r>
            <a:r>
              <a:rPr lang="en" sz="3200" kern="0">
                <a:solidFill>
                  <a:srgbClr val="FFFF00"/>
                </a:solidFill>
                <a:latin typeface="Arial" charset="0"/>
                <a:ea typeface="Arial" charset="0"/>
                <a:cs typeface="Arial" charset="0"/>
                <a:sym typeface="Cabin"/>
              </a:rPr>
              <a:t> DienThoai=‘0909123456'</a:t>
            </a:r>
            <a:endParaRPr lang="en" sz="3200" kern="0" dirty="0">
              <a:solidFill>
                <a:srgbClr val="FF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lIns="21425" tIns="21425" rIns="21425" bIns="21425" anchor="ctr" anchorCtr="0">
            <a:noAutofit/>
          </a:bodyPr>
          <a:lstStyle/>
          <a:p>
            <a:pPr>
              <a:buClr>
                <a:srgbClr val="FF7F00"/>
              </a:buClr>
              <a:buSzPct val="25000"/>
            </a:pPr>
            <a:r>
              <a:rPr lang="en" sz="4300">
                <a:solidFill>
                  <a:srgbClr val="FFD966"/>
                </a:solidFill>
                <a:latin typeface="Arial" charset="0"/>
                <a:ea typeface="Arial" charset="0"/>
                <a:cs typeface="Arial" charset="0"/>
                <a:sym typeface="Cabin"/>
              </a:rPr>
              <a:t>Sắp xếp với </a:t>
            </a:r>
            <a:r>
              <a:rPr lang="en" sz="4300">
                <a:solidFill>
                  <a:srgbClr val="FF7F00"/>
                </a:solidFill>
                <a:latin typeface="Arial" charset="0"/>
                <a:ea typeface="Arial" charset="0"/>
                <a:cs typeface="Arial" charset="0"/>
                <a:sym typeface="Cabin"/>
              </a:rPr>
              <a:t>ORDER </a:t>
            </a:r>
            <a:r>
              <a:rPr lang="en" sz="4300" dirty="0">
                <a:solidFill>
                  <a:srgbClr val="FF7F00"/>
                </a:solidFill>
                <a:latin typeface="Arial" charset="0"/>
                <a:ea typeface="Arial" charset="0"/>
                <a:cs typeface="Arial" charset="0"/>
                <a:sym typeface="Cabin"/>
              </a:rPr>
              <a:t>BY</a:t>
            </a:r>
          </a:p>
        </p:txBody>
      </p:sp>
      <p:sp>
        <p:nvSpPr>
          <p:cNvPr id="456" name="Shape 456"/>
          <p:cNvSpPr txBox="1">
            <a:spLocks noGrp="1"/>
          </p:cNvSpPr>
          <p:nvPr>
            <p:ph type="body" idx="1"/>
          </p:nvPr>
        </p:nvSpPr>
        <p:spPr>
          <a:xfrm>
            <a:off x="650081" y="2321719"/>
            <a:ext cx="7836750" cy="1018699"/>
          </a:xfrm>
          <a:prstGeom prst="rect">
            <a:avLst/>
          </a:prstGeom>
          <a:noFill/>
          <a:ln>
            <a:noFill/>
          </a:ln>
        </p:spPr>
        <p:txBody>
          <a:bodyPr lIns="21425" tIns="21425" rIns="21425" bIns="21425" anchor="t" anchorCtr="0">
            <a:noAutofit/>
          </a:bodyPr>
          <a:lstStyle/>
          <a:p>
            <a:pPr marL="120650" indent="0">
              <a:spcBef>
                <a:spcPts val="0"/>
              </a:spcBef>
              <a:buSzPct val="175000"/>
              <a:buNone/>
            </a:pPr>
            <a:r>
              <a:rPr lang="en" sz="2400">
                <a:solidFill>
                  <a:schemeClr val="lt1"/>
                </a:solidFill>
                <a:latin typeface="Arial" charset="0"/>
                <a:ea typeface="Arial" charset="0"/>
                <a:cs typeface="Arial" charset="0"/>
                <a:sym typeface="Cabin"/>
              </a:rPr>
              <a:t>Sử dụng </a:t>
            </a:r>
            <a:r>
              <a:rPr lang="en" sz="2400">
                <a:solidFill>
                  <a:srgbClr val="FF7F00"/>
                </a:solidFill>
                <a:latin typeface="Arial" charset="0"/>
                <a:ea typeface="Arial" charset="0"/>
                <a:cs typeface="Arial" charset="0"/>
                <a:sym typeface="Cabin"/>
              </a:rPr>
              <a:t>ORDER BY </a:t>
            </a:r>
            <a:r>
              <a:rPr lang="en" sz="2400">
                <a:solidFill>
                  <a:schemeClr val="lt1"/>
                </a:solidFill>
                <a:latin typeface="Arial" charset="0"/>
                <a:ea typeface="Arial" charset="0"/>
                <a:cs typeface="Arial" charset="0"/>
                <a:sym typeface="Cabin"/>
              </a:rPr>
              <a:t>ở câu lệnh </a:t>
            </a:r>
            <a:r>
              <a:rPr lang="en" sz="2400">
                <a:solidFill>
                  <a:srgbClr val="FF7F00"/>
                </a:solidFill>
                <a:latin typeface="Arial" charset="0"/>
                <a:ea typeface="Arial" charset="0"/>
                <a:cs typeface="Arial" charset="0"/>
                <a:sym typeface="Cabin"/>
              </a:rPr>
              <a:t>SELECT</a:t>
            </a:r>
            <a:r>
              <a:rPr lang="en" sz="2400">
                <a:solidFill>
                  <a:schemeClr val="lt1"/>
                </a:solidFill>
                <a:latin typeface="Arial" charset="0"/>
                <a:ea typeface="Arial" charset="0"/>
                <a:cs typeface="Arial" charset="0"/>
                <a:sym typeface="Cabin"/>
              </a:rPr>
              <a:t> để lấy kết quả có sắp xếp tăng hay giảm dần theo điều kiện nào đó.</a:t>
            </a:r>
            <a:endParaRPr lang="en" sz="2400" dirty="0">
              <a:solidFill>
                <a:schemeClr val="lt1"/>
              </a:solidFill>
              <a:latin typeface="Arial" charset="0"/>
              <a:ea typeface="Arial" charset="0"/>
              <a:cs typeface="Arial" charset="0"/>
              <a:sym typeface="Cabin"/>
            </a:endParaRPr>
          </a:p>
        </p:txBody>
      </p:sp>
      <p:sp>
        <p:nvSpPr>
          <p:cNvPr id="457" name="Shape 457"/>
          <p:cNvSpPr txBox="1"/>
          <p:nvPr/>
        </p:nvSpPr>
        <p:spPr>
          <a:xfrm>
            <a:off x="157528" y="4179093"/>
            <a:ext cx="8605472" cy="42148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2400" kern="0" dirty="0">
                <a:solidFill>
                  <a:srgbClr val="FF7F00"/>
                </a:solidFill>
                <a:latin typeface="Arial" charset="0"/>
                <a:ea typeface="Arial" charset="0"/>
                <a:cs typeface="Arial" charset="0"/>
                <a:sym typeface="Cabin"/>
              </a:rPr>
              <a:t>SELECT</a:t>
            </a:r>
            <a:r>
              <a:rPr lang="en" sz="2400" kern="0" dirty="0">
                <a:solidFill>
                  <a:srgbClr val="FFFFFF"/>
                </a:solidFill>
                <a:latin typeface="Arial" charset="0"/>
                <a:ea typeface="Arial" charset="0"/>
                <a:cs typeface="Arial" charset="0"/>
                <a:sym typeface="Cabin"/>
              </a:rPr>
              <a:t> </a:t>
            </a:r>
            <a:r>
              <a:rPr lang="en" sz="2400" kern="0" dirty="0">
                <a:solidFill>
                  <a:srgbClr val="FFFF00"/>
                </a:solidFill>
                <a:latin typeface="Arial" charset="0"/>
                <a:ea typeface="Arial" charset="0"/>
                <a:cs typeface="Arial" charset="0"/>
                <a:sym typeface="Cabin"/>
              </a:rPr>
              <a:t>*</a:t>
            </a:r>
            <a:r>
              <a:rPr lang="en" sz="2400" kern="0" dirty="0">
                <a:solidFill>
                  <a:srgbClr val="FFFFFF"/>
                </a:solidFill>
                <a:latin typeface="Arial" charset="0"/>
                <a:ea typeface="Arial" charset="0"/>
                <a:cs typeface="Arial" charset="0"/>
                <a:sym typeface="Cabin"/>
              </a:rPr>
              <a:t> </a:t>
            </a:r>
            <a:r>
              <a:rPr lang="en" sz="2400" kern="0">
                <a:solidFill>
                  <a:srgbClr val="FF7F00"/>
                </a:solidFill>
                <a:latin typeface="Arial" charset="0"/>
                <a:ea typeface="Arial" charset="0"/>
                <a:cs typeface="Arial" charset="0"/>
                <a:sym typeface="Cabin"/>
              </a:rPr>
              <a:t>FROM</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HocVien</a:t>
            </a:r>
            <a:r>
              <a:rPr lang="en" sz="2400" kern="0">
                <a:solidFill>
                  <a:srgbClr val="FFFFFF"/>
                </a:solidFill>
                <a:latin typeface="Arial" charset="0"/>
                <a:ea typeface="Arial" charset="0"/>
                <a:cs typeface="Arial" charset="0"/>
                <a:sym typeface="Cabin"/>
              </a:rPr>
              <a:t> </a:t>
            </a:r>
            <a:r>
              <a:rPr lang="en" sz="2400" kern="0" dirty="0">
                <a:solidFill>
                  <a:srgbClr val="FF7F00"/>
                </a:solidFill>
                <a:latin typeface="Arial" charset="0"/>
                <a:ea typeface="Arial" charset="0"/>
                <a:cs typeface="Arial" charset="0"/>
                <a:sym typeface="Cabin"/>
              </a:rPr>
              <a:t>ORDER </a:t>
            </a:r>
            <a:r>
              <a:rPr lang="en" sz="2400" kern="0">
                <a:solidFill>
                  <a:srgbClr val="FF7F00"/>
                </a:solidFill>
                <a:latin typeface="Arial" charset="0"/>
                <a:ea typeface="Arial" charset="0"/>
                <a:cs typeface="Arial" charset="0"/>
                <a:sym typeface="Cabin"/>
              </a:rPr>
              <a:t>BY</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HoTen</a:t>
            </a:r>
            <a:endParaRPr lang="en" sz="2400" kern="0" dirty="0">
              <a:solidFill>
                <a:srgbClr val="FFFF00"/>
              </a:solidFill>
              <a:latin typeface="Arial" charset="0"/>
              <a:ea typeface="Arial" charset="0"/>
              <a:cs typeface="Arial" charset="0"/>
              <a:sym typeface="Cabin"/>
            </a:endParaRPr>
          </a:p>
        </p:txBody>
      </p:sp>
      <p:sp>
        <p:nvSpPr>
          <p:cNvPr id="458" name="Shape 458"/>
          <p:cNvSpPr txBox="1"/>
          <p:nvPr/>
        </p:nvSpPr>
        <p:spPr>
          <a:xfrm>
            <a:off x="109904" y="4843462"/>
            <a:ext cx="8715374" cy="421480"/>
          </a:xfrm>
          <a:prstGeom prst="rect">
            <a:avLst/>
          </a:prstGeom>
          <a:noFill/>
          <a:ln>
            <a:noFill/>
          </a:ln>
        </p:spPr>
        <p:txBody>
          <a:bodyPr lIns="0" tIns="0" rIns="0" bIns="0" anchor="ctr" anchorCtr="0">
            <a:noAutofit/>
          </a:bodyPr>
          <a:lstStyle/>
          <a:p>
            <a:pPr eaLnBrk="1" fontAlgn="auto" hangingPunct="1">
              <a:spcBef>
                <a:spcPts val="0"/>
              </a:spcBef>
              <a:spcAft>
                <a:spcPts val="0"/>
              </a:spcAft>
              <a:buClr>
                <a:srgbClr val="FF7F00"/>
              </a:buClr>
              <a:buSzPct val="25000"/>
            </a:pPr>
            <a:r>
              <a:rPr lang="en" sz="2400" kern="0" dirty="0">
                <a:solidFill>
                  <a:srgbClr val="FF7F00"/>
                </a:solidFill>
                <a:latin typeface="Arial" charset="0"/>
                <a:ea typeface="Arial" charset="0"/>
                <a:cs typeface="Arial" charset="0"/>
                <a:sym typeface="Cabin"/>
              </a:rPr>
              <a:t>SELECT</a:t>
            </a:r>
            <a:r>
              <a:rPr lang="en" sz="2400" kern="0" dirty="0">
                <a:solidFill>
                  <a:srgbClr val="FFFFFF"/>
                </a:solidFill>
                <a:latin typeface="Arial" charset="0"/>
                <a:ea typeface="Arial" charset="0"/>
                <a:cs typeface="Arial" charset="0"/>
                <a:sym typeface="Cabin"/>
              </a:rPr>
              <a:t> </a:t>
            </a:r>
            <a:r>
              <a:rPr lang="en" sz="2400" kern="0" dirty="0">
                <a:solidFill>
                  <a:srgbClr val="FFFF00"/>
                </a:solidFill>
                <a:latin typeface="Arial" charset="0"/>
                <a:ea typeface="Arial" charset="0"/>
                <a:cs typeface="Arial" charset="0"/>
                <a:sym typeface="Cabin"/>
              </a:rPr>
              <a:t>*</a:t>
            </a:r>
            <a:r>
              <a:rPr lang="en" sz="2400" kern="0" dirty="0">
                <a:solidFill>
                  <a:srgbClr val="FFFFFF"/>
                </a:solidFill>
                <a:latin typeface="Arial" charset="0"/>
                <a:ea typeface="Arial" charset="0"/>
                <a:cs typeface="Arial" charset="0"/>
                <a:sym typeface="Cabin"/>
              </a:rPr>
              <a:t> </a:t>
            </a:r>
            <a:r>
              <a:rPr lang="en" sz="2400" kern="0">
                <a:solidFill>
                  <a:srgbClr val="FF7F00"/>
                </a:solidFill>
                <a:latin typeface="Arial" charset="0"/>
                <a:ea typeface="Arial" charset="0"/>
                <a:cs typeface="Arial" charset="0"/>
                <a:sym typeface="Cabin"/>
              </a:rPr>
              <a:t>FROM</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HocVien</a:t>
            </a:r>
            <a:r>
              <a:rPr lang="en" sz="2400" kern="0">
                <a:solidFill>
                  <a:srgbClr val="FFFFFF"/>
                </a:solidFill>
                <a:latin typeface="Arial" charset="0"/>
                <a:ea typeface="Arial" charset="0"/>
                <a:cs typeface="Arial" charset="0"/>
                <a:sym typeface="Cabin"/>
              </a:rPr>
              <a:t> </a:t>
            </a:r>
            <a:r>
              <a:rPr lang="en" sz="2400" kern="0" dirty="0">
                <a:solidFill>
                  <a:srgbClr val="FF7F00"/>
                </a:solidFill>
                <a:latin typeface="Arial" charset="0"/>
                <a:ea typeface="Arial" charset="0"/>
                <a:cs typeface="Arial" charset="0"/>
                <a:sym typeface="Cabin"/>
              </a:rPr>
              <a:t>ORDER </a:t>
            </a:r>
            <a:r>
              <a:rPr lang="en" sz="2400" kern="0">
                <a:solidFill>
                  <a:srgbClr val="FF7F00"/>
                </a:solidFill>
                <a:latin typeface="Arial" charset="0"/>
                <a:ea typeface="Arial" charset="0"/>
                <a:cs typeface="Arial" charset="0"/>
                <a:sym typeface="Cabin"/>
              </a:rPr>
              <a:t>BY</a:t>
            </a:r>
            <a:r>
              <a:rPr lang="en" sz="2400" kern="0">
                <a:solidFill>
                  <a:srgbClr val="FFFFFF"/>
                </a:solidFill>
                <a:latin typeface="Arial" charset="0"/>
                <a:ea typeface="Arial" charset="0"/>
                <a:cs typeface="Arial" charset="0"/>
                <a:sym typeface="Cabin"/>
              </a:rPr>
              <a:t> </a:t>
            </a:r>
            <a:r>
              <a:rPr lang="en" sz="2400" kern="0">
                <a:solidFill>
                  <a:srgbClr val="FFFF00"/>
                </a:solidFill>
                <a:latin typeface="Arial" charset="0"/>
                <a:ea typeface="Arial" charset="0"/>
                <a:cs typeface="Arial" charset="0"/>
                <a:sym typeface="Cabin"/>
              </a:rPr>
              <a:t>DienThoai</a:t>
            </a:r>
            <a:r>
              <a:rPr lang="en-US" sz="2400" kern="0">
                <a:solidFill>
                  <a:srgbClr val="FFFF00"/>
                </a:solidFill>
                <a:latin typeface="Arial" charset="0"/>
                <a:ea typeface="Arial" charset="0"/>
                <a:cs typeface="Arial" charset="0"/>
                <a:sym typeface="Cabin"/>
              </a:rPr>
              <a:t> </a:t>
            </a:r>
            <a:r>
              <a:rPr lang="en-US" sz="2400" kern="0">
                <a:solidFill>
                  <a:srgbClr val="FF7F00"/>
                </a:solidFill>
                <a:latin typeface="Arial" charset="0"/>
                <a:ea typeface="Arial" charset="0"/>
                <a:cs typeface="Arial" charset="0"/>
                <a:sym typeface="Cabin"/>
              </a:rPr>
              <a:t>DESC</a:t>
            </a:r>
            <a:endParaRPr lang="en" sz="2400" kern="0" dirty="0">
              <a:solidFill>
                <a:srgbClr val="FFFF00"/>
              </a:solidFill>
              <a:latin typeface="Arial" charset="0"/>
              <a:ea typeface="Arial" charset="0"/>
              <a:cs typeface="Arial" charset="0"/>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35C5-6EF6-4ED7-8A99-16BEFD7331B5}"/>
              </a:ext>
            </a:extLst>
          </p:cNvPr>
          <p:cNvSpPr>
            <a:spLocks noGrp="1"/>
          </p:cNvSpPr>
          <p:nvPr>
            <p:ph type="title"/>
          </p:nvPr>
        </p:nvSpPr>
        <p:spPr/>
        <p:txBody>
          <a:bodyPr/>
          <a:lstStyle/>
          <a:p>
            <a:r>
              <a:rPr lang="en-US"/>
              <a:t>Xem thêm</a:t>
            </a:r>
          </a:p>
        </p:txBody>
      </p:sp>
      <p:sp>
        <p:nvSpPr>
          <p:cNvPr id="3" name="Content Placeholder 2">
            <a:extLst>
              <a:ext uri="{FF2B5EF4-FFF2-40B4-BE49-F238E27FC236}">
                <a16:creationId xmlns:a16="http://schemas.microsoft.com/office/drawing/2014/main" id="{9BB70651-6599-4C60-9D69-1D4C307FB5DA}"/>
              </a:ext>
            </a:extLst>
          </p:cNvPr>
          <p:cNvSpPr>
            <a:spLocks noGrp="1"/>
          </p:cNvSpPr>
          <p:nvPr>
            <p:ph idx="1"/>
          </p:nvPr>
        </p:nvSpPr>
        <p:spPr/>
        <p:txBody>
          <a:bodyPr/>
          <a:lstStyle/>
          <a:p>
            <a:r>
              <a:rPr lang="en-US" sz="3200"/>
              <a:t>https://www.sqlitetutorial.net/</a:t>
            </a:r>
          </a:p>
        </p:txBody>
      </p:sp>
    </p:spTree>
    <p:extLst>
      <p:ext uri="{BB962C8B-B14F-4D97-AF65-F5344CB8AC3E}">
        <p14:creationId xmlns:p14="http://schemas.microsoft.com/office/powerpoint/2010/main" val="90600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375A43-2E69-4A37-989F-2991D2886D94}"/>
              </a:ext>
            </a:extLst>
          </p:cNvPr>
          <p:cNvSpPr>
            <a:spLocks noGrp="1"/>
          </p:cNvSpPr>
          <p:nvPr>
            <p:ph type="title"/>
          </p:nvPr>
        </p:nvSpPr>
        <p:spPr/>
        <p:txBody>
          <a:bodyPr/>
          <a:lstStyle/>
          <a:p>
            <a:r>
              <a:rPr lang="en-US"/>
              <a:t>Python vs SQLite</a:t>
            </a:r>
          </a:p>
        </p:txBody>
      </p:sp>
      <p:sp>
        <p:nvSpPr>
          <p:cNvPr id="6" name="Content Placeholder 5">
            <a:extLst>
              <a:ext uri="{FF2B5EF4-FFF2-40B4-BE49-F238E27FC236}">
                <a16:creationId xmlns:a16="http://schemas.microsoft.com/office/drawing/2014/main" id="{38F35F1B-CB07-4068-979A-682ED888C4DF}"/>
              </a:ext>
            </a:extLst>
          </p:cNvPr>
          <p:cNvSpPr>
            <a:spLocks noGrp="1"/>
          </p:cNvSpPr>
          <p:nvPr>
            <p:ph idx="1"/>
          </p:nvPr>
        </p:nvSpPr>
        <p:spPr/>
        <p:txBody>
          <a:bodyPr/>
          <a:lstStyle/>
          <a:p>
            <a:pPr eaLnBrk="1" hangingPunct="1"/>
            <a:r>
              <a:rPr lang="en-GB" altLang="en-US" sz="3200"/>
              <a:t>Chèn thư viện:</a:t>
            </a:r>
          </a:p>
          <a:p>
            <a:pPr marL="0" indent="0" eaLnBrk="1" hangingPunct="1">
              <a:buNone/>
            </a:pPr>
            <a:r>
              <a:rPr lang="en-GB" altLang="en-US" sz="3600" b="1">
                <a:solidFill>
                  <a:srgbClr val="FFC000"/>
                </a:solidFill>
                <a:latin typeface="Courier New" panose="02070309020205020404" pitchFamily="49" charset="0"/>
                <a:cs typeface="Courier New" panose="02070309020205020404" pitchFamily="49" charset="0"/>
              </a:rPr>
              <a:t>import</a:t>
            </a:r>
            <a:r>
              <a:rPr lang="en-GB" altLang="en-US" sz="3600" b="1">
                <a:latin typeface="Courier New" panose="02070309020205020404" pitchFamily="49" charset="0"/>
                <a:cs typeface="Courier New" panose="02070309020205020404" pitchFamily="49" charset="0"/>
              </a:rPr>
              <a:t> sqlite3</a:t>
            </a:r>
          </a:p>
          <a:p>
            <a:pPr eaLnBrk="1" hangingPunct="1"/>
            <a:endParaRPr lang="en-GB" altLang="en-US" sz="3200" b="1">
              <a:latin typeface="Courier New" panose="02070309020205020404" pitchFamily="49" charset="0"/>
              <a:cs typeface="Courier New" panose="02070309020205020404" pitchFamily="49" charset="0"/>
            </a:endParaRPr>
          </a:p>
          <a:p>
            <a:pPr eaLnBrk="1" hangingPunct="1"/>
            <a:r>
              <a:rPr lang="en-GB" altLang="en-US" sz="3200"/>
              <a:t>Mở database để thao tác:</a:t>
            </a:r>
          </a:p>
          <a:p>
            <a:pPr marL="0" indent="0" eaLnBrk="1" hangingPunct="1">
              <a:buNone/>
            </a:pPr>
            <a:r>
              <a:rPr lang="en-GB" altLang="en-US" sz="2800" b="1">
                <a:latin typeface="Courier New" panose="02070309020205020404" pitchFamily="49" charset="0"/>
                <a:cs typeface="Courier New" panose="02070309020205020404" pitchFamily="49" charset="0"/>
              </a:rPr>
              <a:t>MyDB=</a:t>
            </a:r>
            <a:r>
              <a:rPr lang="en-GB" altLang="en-US" sz="3200" b="1">
                <a:latin typeface="Courier New" panose="02070309020205020404" pitchFamily="49" charset="0"/>
                <a:cs typeface="Courier New" panose="02070309020205020404" pitchFamily="49" charset="0"/>
              </a:rPr>
              <a:t>sqlite3</a:t>
            </a:r>
            <a:r>
              <a:rPr lang="en-GB" altLang="en-US" sz="3200" b="1">
                <a:solidFill>
                  <a:srgbClr val="00B050"/>
                </a:solidFill>
                <a:latin typeface="Courier New" panose="02070309020205020404" pitchFamily="49" charset="0"/>
                <a:cs typeface="Courier New" panose="02070309020205020404" pitchFamily="49" charset="0"/>
              </a:rPr>
              <a:t>.connect</a:t>
            </a:r>
            <a:r>
              <a:rPr lang="en-GB" altLang="en-US" sz="2800" b="1">
                <a:latin typeface="Courier New" panose="02070309020205020404" pitchFamily="49" charset="0"/>
                <a:cs typeface="Courier New" panose="02070309020205020404" pitchFamily="49" charset="0"/>
              </a:rPr>
              <a:t>(‘NhatNgheDB.db’)</a:t>
            </a:r>
            <a:endParaRPr lang="en-GB" altLang="en-US" sz="4000" b="1">
              <a:latin typeface="Courier New" panose="02070309020205020404" pitchFamily="49" charset="0"/>
              <a:cs typeface="Courier New" panose="02070309020205020404" pitchFamily="49" charset="0"/>
            </a:endParaRPr>
          </a:p>
          <a:p>
            <a:pPr marL="0" indent="0" eaLnBrk="1" hangingPunct="1">
              <a:buNone/>
            </a:pPr>
            <a:endParaRPr lang="en-GB" altLang="en-US" sz="3200"/>
          </a:p>
          <a:p>
            <a:endParaRPr lang="en-US"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3D88AF-692C-40AB-93ED-DE39A1FD0228}"/>
              </a:ext>
            </a:extLst>
          </p:cNvPr>
          <p:cNvSpPr txBox="1"/>
          <p:nvPr/>
        </p:nvSpPr>
        <p:spPr>
          <a:xfrm>
            <a:off x="-5862" y="1219200"/>
            <a:ext cx="9144000" cy="4154488"/>
          </a:xfrm>
          <a:prstGeom prst="rect">
            <a:avLst/>
          </a:prstGeom>
          <a:noFill/>
        </p:spPr>
        <p:txBody>
          <a:bodyPr>
            <a:spAutoFit/>
          </a:bodyPr>
          <a:lstStyle/>
          <a:p>
            <a:pPr marL="457200" indent="-457200" algn="l">
              <a:buFontTx/>
              <a:buAutoNum type="arabicPeriod"/>
              <a:defRPr/>
            </a:pPr>
            <a:r>
              <a:rPr lang="en-GB" sz="2400" dirty="0" err="1">
                <a:latin typeface="Arial" charset="0"/>
              </a:rPr>
              <a:t>Sqlite</a:t>
            </a:r>
            <a:r>
              <a:rPr lang="en-GB" sz="2400" dirty="0">
                <a:latin typeface="Arial" charset="0"/>
              </a:rPr>
              <a:t> library imported – ok</a:t>
            </a:r>
          </a:p>
          <a:p>
            <a:pPr marL="457200" indent="-457200" algn="l">
              <a:buFontTx/>
              <a:buAutoNum type="arabicPeriod"/>
              <a:defRPr/>
            </a:pPr>
            <a:r>
              <a:rPr lang="en-GB" sz="2400" dirty="0">
                <a:latin typeface="Arial" charset="0"/>
              </a:rPr>
              <a:t>Connection to database – ok</a:t>
            </a:r>
          </a:p>
          <a:p>
            <a:pPr marL="457200" indent="-457200" algn="l">
              <a:defRPr/>
            </a:pPr>
            <a:r>
              <a:rPr lang="en-GB" sz="2400" dirty="0">
                <a:latin typeface="Arial" charset="0"/>
              </a:rPr>
              <a:t>3.   Next, we need to create a </a:t>
            </a:r>
            <a:r>
              <a:rPr lang="en-GB" sz="3200" b="1" dirty="0">
                <a:solidFill>
                  <a:srgbClr val="C00000"/>
                </a:solidFill>
                <a:latin typeface="Arial" charset="0"/>
              </a:rPr>
              <a:t>cursor object </a:t>
            </a:r>
            <a:r>
              <a:rPr lang="en-GB" sz="2400" dirty="0">
                <a:latin typeface="Arial" charset="0"/>
              </a:rPr>
              <a:t>(</a:t>
            </a:r>
            <a:r>
              <a:rPr lang="en-GB" sz="2400" i="1" dirty="0">
                <a:latin typeface="Arial" charset="0"/>
              </a:rPr>
              <a:t>this will allow us to work with and manipulate our database</a:t>
            </a:r>
            <a:r>
              <a:rPr lang="en-GB" sz="2400" dirty="0">
                <a:latin typeface="Arial" charset="0"/>
              </a:rPr>
              <a:t>)</a:t>
            </a:r>
          </a:p>
          <a:p>
            <a:pPr algn="l">
              <a:defRPr/>
            </a:pPr>
            <a:endParaRPr lang="en-GB" sz="2400" dirty="0">
              <a:latin typeface="Arial" charset="0"/>
            </a:endParaRPr>
          </a:p>
          <a:p>
            <a:pPr algn="l">
              <a:defRPr/>
            </a:pPr>
            <a:r>
              <a:rPr lang="en-GB" sz="2400" b="1" dirty="0">
                <a:solidFill>
                  <a:srgbClr val="FFC000"/>
                </a:solidFill>
                <a:latin typeface="Courier New" pitchFamily="49" charset="0"/>
                <a:cs typeface="Courier New" pitchFamily="49" charset="0"/>
              </a:rPr>
              <a:t>import</a:t>
            </a:r>
            <a:r>
              <a:rPr lang="en-GB" sz="2400" b="1" dirty="0">
                <a:latin typeface="Courier New" pitchFamily="49" charset="0"/>
                <a:cs typeface="Courier New" pitchFamily="49" charset="0"/>
              </a:rPr>
              <a:t> sqlite3</a:t>
            </a:r>
          </a:p>
          <a:p>
            <a:pPr algn="l">
              <a:defRPr/>
            </a:pPr>
            <a:endParaRPr lang="en-GB" sz="2400" b="1" dirty="0">
              <a:latin typeface="Courier New" pitchFamily="49" charset="0"/>
              <a:cs typeface="Courier New" pitchFamily="49" charset="0"/>
            </a:endParaRPr>
          </a:p>
          <a:p>
            <a:pPr algn="l">
              <a:defRPr/>
            </a:pPr>
            <a:r>
              <a:rPr lang="en-GB" sz="2400" b="1" dirty="0" err="1">
                <a:latin typeface="Courier New" pitchFamily="49" charset="0"/>
                <a:cs typeface="Courier New" pitchFamily="49" charset="0"/>
              </a:rPr>
              <a:t>MyDB</a:t>
            </a:r>
            <a:r>
              <a:rPr lang="en-GB" sz="2400" b="1" dirty="0">
                <a:latin typeface="Courier New" pitchFamily="49" charset="0"/>
                <a:cs typeface="Courier New" pitchFamily="49" charset="0"/>
              </a:rPr>
              <a:t> = sqlite3</a:t>
            </a:r>
            <a:r>
              <a:rPr lang="en-GB" sz="3200" b="1" dirty="0">
                <a:solidFill>
                  <a:srgbClr val="00B050"/>
                </a:solidFill>
                <a:latin typeface="Courier New" pitchFamily="49" charset="0"/>
                <a:cs typeface="Courier New" pitchFamily="49" charset="0"/>
              </a:rPr>
              <a:t>.connect</a:t>
            </a:r>
            <a:r>
              <a:rPr lang="en-GB" sz="2400" b="1" dirty="0">
                <a:latin typeface="Courier New" pitchFamily="49" charset="0"/>
                <a:cs typeface="Courier New" pitchFamily="49" charset="0"/>
              </a:rPr>
              <a:t>(‘</a:t>
            </a:r>
            <a:r>
              <a:rPr lang="en-GB" sz="2400" b="1">
                <a:latin typeface="Courier New" pitchFamily="49" charset="0"/>
                <a:cs typeface="Courier New" pitchFamily="49" charset="0"/>
              </a:rPr>
              <a:t>N:\\</a:t>
            </a:r>
            <a:r>
              <a:rPr lang="en-GB" sz="2000" b="1">
                <a:latin typeface="Courier New" pitchFamily="49" charset="0"/>
                <a:cs typeface="Courier New" pitchFamily="49" charset="0"/>
              </a:rPr>
              <a:t>NhatNgheDb.db</a:t>
            </a:r>
            <a:r>
              <a:rPr lang="en-GB" sz="2400" b="1">
                <a:latin typeface="Courier New" pitchFamily="49" charset="0"/>
                <a:cs typeface="Courier New" pitchFamily="49" charset="0"/>
              </a:rPr>
              <a:t>’)</a:t>
            </a:r>
            <a:endParaRPr lang="en-GB" sz="2400" b="1" dirty="0">
              <a:latin typeface="Courier New" pitchFamily="49" charset="0"/>
              <a:cs typeface="Courier New" pitchFamily="49" charset="0"/>
            </a:endParaRPr>
          </a:p>
          <a:p>
            <a:pPr algn="l">
              <a:defRPr/>
            </a:pPr>
            <a:endParaRPr lang="en-GB" sz="2400" b="1" dirty="0">
              <a:latin typeface="Courier New" pitchFamily="49" charset="0"/>
              <a:cs typeface="Courier New" pitchFamily="49" charset="0"/>
            </a:endParaRPr>
          </a:p>
          <a:p>
            <a:pPr algn="l">
              <a:defRPr/>
            </a:pPr>
            <a:r>
              <a:rPr lang="en-GB" sz="3200" b="1" dirty="0">
                <a:solidFill>
                  <a:srgbClr val="7030A0"/>
                </a:solidFill>
                <a:latin typeface="Courier New" pitchFamily="49" charset="0"/>
                <a:cs typeface="Courier New" pitchFamily="49" charset="0"/>
              </a:rPr>
              <a:t>c</a:t>
            </a:r>
            <a:r>
              <a:rPr lang="en-GB" sz="2400" b="1" dirty="0">
                <a:latin typeface="Courier New" pitchFamily="49" charset="0"/>
                <a:cs typeface="Courier New" pitchFamily="49" charset="0"/>
              </a:rPr>
              <a:t>=</a:t>
            </a:r>
            <a:r>
              <a:rPr lang="en-GB" sz="2400" b="1" dirty="0" err="1">
                <a:latin typeface="Courier New" pitchFamily="49" charset="0"/>
                <a:cs typeface="Courier New" pitchFamily="49" charset="0"/>
              </a:rPr>
              <a:t>MyDB</a:t>
            </a:r>
            <a:r>
              <a:rPr lang="en-GB" sz="3200" b="1" dirty="0" err="1">
                <a:solidFill>
                  <a:srgbClr val="7030A0"/>
                </a:solidFill>
                <a:latin typeface="Courier New" pitchFamily="49" charset="0"/>
                <a:cs typeface="Courier New" pitchFamily="49" charset="0"/>
              </a:rPr>
              <a:t>.cursor</a:t>
            </a:r>
            <a:r>
              <a:rPr lang="en-GB" sz="3200" b="1" dirty="0">
                <a:solidFill>
                  <a:srgbClr val="7030A0"/>
                </a:solidFill>
                <a:latin typeface="Courier New" pitchFamily="49" charset="0"/>
                <a:cs typeface="Courier New" pitchFamily="49" charset="0"/>
              </a:rPr>
              <a:t>()</a:t>
            </a:r>
            <a:endParaRPr lang="en-GB" sz="2400" b="1" dirty="0">
              <a:solidFill>
                <a:srgbClr val="7030A0"/>
              </a:solidFill>
              <a:latin typeface="Courier New" pitchFamily="49" charset="0"/>
              <a:cs typeface="Courier New" pitchFamily="49" charset="0"/>
            </a:endParaRPr>
          </a:p>
        </p:txBody>
      </p:sp>
      <p:sp>
        <p:nvSpPr>
          <p:cNvPr id="6" name="Rounded Rectangle 5">
            <a:extLst>
              <a:ext uri="{FF2B5EF4-FFF2-40B4-BE49-F238E27FC236}">
                <a16:creationId xmlns:a16="http://schemas.microsoft.com/office/drawing/2014/main" id="{A736608D-BBAE-492A-A32C-6CF5DEFC4E85}"/>
              </a:ext>
            </a:extLst>
          </p:cNvPr>
          <p:cNvSpPr/>
          <p:nvPr/>
        </p:nvSpPr>
        <p:spPr>
          <a:xfrm>
            <a:off x="857738" y="5373688"/>
            <a:ext cx="7067062"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800" dirty="0">
                <a:solidFill>
                  <a:srgbClr val="FF0000"/>
                </a:solidFill>
              </a:rPr>
              <a:t>Now we can create our first table of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7" name="TextBox 4">
            <a:extLst>
              <a:ext uri="{FF2B5EF4-FFF2-40B4-BE49-F238E27FC236}">
                <a16:creationId xmlns:a16="http://schemas.microsoft.com/office/drawing/2014/main" id="{8A10C173-8334-4905-BAC4-000B12A7D502}"/>
              </a:ext>
            </a:extLst>
          </p:cNvPr>
          <p:cNvSpPr txBox="1">
            <a:spLocks noChangeArrowheads="1"/>
          </p:cNvSpPr>
          <p:nvPr/>
        </p:nvSpPr>
        <p:spPr bwMode="auto">
          <a:xfrm>
            <a:off x="482600" y="642939"/>
            <a:ext cx="81772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lnSpc>
                <a:spcPct val="90000"/>
              </a:lnSpc>
              <a:spcAft>
                <a:spcPts val="600"/>
              </a:spcAft>
            </a:pPr>
            <a:r>
              <a:rPr lang="en-GB" altLang="en-US" sz="2400"/>
              <a:t>We use DDL (</a:t>
            </a:r>
            <a:r>
              <a:rPr lang="en-GB" altLang="en-US" sz="2400" i="1"/>
              <a:t>Data Definition Language</a:t>
            </a:r>
            <a:r>
              <a:rPr lang="en-GB" altLang="en-US" sz="2400"/>
              <a:t>) to create a table in SQlite.</a:t>
            </a:r>
          </a:p>
          <a:p>
            <a:pPr algn="l" eaLnBrk="1" hangingPunct="1">
              <a:lnSpc>
                <a:spcPct val="90000"/>
              </a:lnSpc>
              <a:spcAft>
                <a:spcPts val="600"/>
              </a:spcAft>
            </a:pPr>
            <a:endParaRPr lang="en-GB" altLang="en-US" sz="2400"/>
          </a:p>
        </p:txBody>
      </p:sp>
      <p:sp>
        <p:nvSpPr>
          <p:cNvPr id="6" name="Rounded Rectangle 5">
            <a:extLst>
              <a:ext uri="{FF2B5EF4-FFF2-40B4-BE49-F238E27FC236}">
                <a16:creationId xmlns:a16="http://schemas.microsoft.com/office/drawing/2014/main" id="{419E4844-4580-42AD-97AB-000F7FE0995D}"/>
              </a:ext>
            </a:extLst>
          </p:cNvPr>
          <p:cNvSpPr/>
          <p:nvPr/>
        </p:nvSpPr>
        <p:spPr>
          <a:xfrm>
            <a:off x="482600" y="1775461"/>
            <a:ext cx="8177213" cy="4438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anchor="t">
            <a:normAutofit fontScale="77500" lnSpcReduction="20000"/>
          </a:bodyPr>
          <a:lstStyle/>
          <a:p>
            <a:pPr algn="l">
              <a:lnSpc>
                <a:spcPct val="90000"/>
              </a:lnSpc>
              <a:spcAft>
                <a:spcPts val="600"/>
              </a:spcAft>
              <a:defRPr/>
            </a:pPr>
            <a:r>
              <a:rPr lang="en-GB" sz="3200">
                <a:solidFill>
                  <a:srgbClr val="FF0000"/>
                </a:solidFill>
                <a:latin typeface="Courier New" pitchFamily="49" charset="0"/>
                <a:cs typeface="Courier New" pitchFamily="49" charset="0"/>
              </a:rPr>
              <a:t>#</a:t>
            </a:r>
            <a:r>
              <a:rPr lang="en-GB" sz="3200" b="1">
                <a:solidFill>
                  <a:srgbClr val="FF0000"/>
                </a:solidFill>
                <a:latin typeface="Courier New" pitchFamily="49" charset="0"/>
                <a:cs typeface="Courier New" pitchFamily="49" charset="0"/>
              </a:rPr>
              <a:t>create a table of students</a:t>
            </a:r>
          </a:p>
          <a:p>
            <a:pPr>
              <a:lnSpc>
                <a:spcPct val="90000"/>
              </a:lnSpc>
              <a:spcAft>
                <a:spcPts val="600"/>
              </a:spcAft>
              <a:defRPr/>
            </a:pPr>
            <a:r>
              <a:rPr lang="en-GB" sz="3200" err="1">
                <a:solidFill>
                  <a:srgbClr val="FF0000"/>
                </a:solidFill>
                <a:latin typeface="Courier New" pitchFamily="49" charset="0"/>
                <a:cs typeface="Courier New" pitchFamily="49" charset="0"/>
              </a:rPr>
              <a:t>c</a:t>
            </a:r>
            <a:r>
              <a:rPr lang="en-GB" sz="3200" b="1" err="1">
                <a:solidFill>
                  <a:srgbClr val="0070C0"/>
                </a:solidFill>
                <a:latin typeface="Courier New" pitchFamily="49" charset="0"/>
                <a:cs typeface="Courier New" pitchFamily="49" charset="0"/>
              </a:rPr>
              <a:t>.</a:t>
            </a:r>
            <a:r>
              <a:rPr lang="en-GB" sz="3500" b="1">
                <a:solidFill>
                  <a:srgbClr val="0070C0"/>
                </a:solidFill>
                <a:latin typeface="Courier New" pitchFamily="49" charset="0"/>
                <a:cs typeface="Courier New" pitchFamily="49" charset="0"/>
              </a:rPr>
              <a:t>execute</a:t>
            </a: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a:solidFill>
                  <a:srgbClr val="FF0000"/>
                </a:solidFill>
                <a:latin typeface="Courier New" pitchFamily="49" charset="0"/>
                <a:cs typeface="Courier New" pitchFamily="49" charset="0"/>
              </a:rPr>
              <a:t>CREATE TABLE Student</a:t>
            </a:r>
          </a:p>
          <a:p>
            <a:pPr algn="l">
              <a:lnSpc>
                <a:spcPct val="90000"/>
              </a:lnSpc>
              <a:spcAft>
                <a:spcPts val="600"/>
              </a:spcAft>
              <a:defRPr/>
            </a:pP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b="1">
                <a:solidFill>
                  <a:srgbClr val="FF0000"/>
                </a:solidFill>
                <a:latin typeface="Courier New" pitchFamily="49" charset="0"/>
                <a:cs typeface="Courier New" pitchFamily="49" charset="0"/>
              </a:rPr>
              <a:t>	StudentID</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Firstname</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Surname</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b="1">
                <a:solidFill>
                  <a:srgbClr val="FF0000"/>
                </a:solidFill>
                <a:latin typeface="Courier New" pitchFamily="49" charset="0"/>
                <a:cs typeface="Courier New" pitchFamily="49" charset="0"/>
              </a:rPr>
              <a:t>	DOB</a:t>
            </a:r>
            <a:r>
              <a:rPr lang="en-GB" sz="3200">
                <a:solidFill>
                  <a:srgbClr val="FF0000"/>
                </a:solidFill>
                <a:latin typeface="Courier New" pitchFamily="49" charset="0"/>
                <a:cs typeface="Courier New" pitchFamily="49" charset="0"/>
              </a:rPr>
              <a:t> date,</a:t>
            </a:r>
          </a:p>
          <a:p>
            <a:pPr algn="l">
              <a:lnSpc>
                <a:spcPct val="90000"/>
              </a:lnSpc>
              <a:spcAft>
                <a:spcPts val="600"/>
              </a:spcAft>
              <a:defRPr/>
            </a:pPr>
            <a:r>
              <a:rPr lang="en-GB" sz="3200" b="1">
                <a:solidFill>
                  <a:srgbClr val="FF0000"/>
                </a:solidFill>
                <a:latin typeface="Courier New" pitchFamily="49" charset="0"/>
                <a:cs typeface="Courier New" pitchFamily="49" charset="0"/>
              </a:rPr>
              <a:t>	FormGroup</a:t>
            </a:r>
            <a:r>
              <a:rPr lang="en-GB" sz="3200">
                <a:solidFill>
                  <a:srgbClr val="FF0000"/>
                </a:solidFill>
                <a:latin typeface="Courier New" pitchFamily="49" charset="0"/>
                <a:cs typeface="Courier New" pitchFamily="49" charset="0"/>
              </a:rPr>
              <a:t> text</a:t>
            </a:r>
          </a:p>
          <a:p>
            <a:pPr algn="l">
              <a:lnSpc>
                <a:spcPct val="90000"/>
              </a:lnSpc>
              <a:spcAft>
                <a:spcPts val="600"/>
              </a:spcAft>
              <a:defRPr/>
            </a:pPr>
            <a:r>
              <a:rPr lang="en-GB" sz="3200">
                <a:solidFill>
                  <a:srgbClr val="FF0000"/>
                </a:solidFill>
                <a:latin typeface="Courier New" pitchFamily="49" charset="0"/>
                <a:cs typeface="Courier New" pitchFamily="49" charset="0"/>
              </a:rPr>
              <a:t>)</a:t>
            </a:r>
          </a:p>
          <a:p>
            <a:pPr algn="l">
              <a:lnSpc>
                <a:spcPct val="90000"/>
              </a:lnSpc>
              <a:spcAft>
                <a:spcPts val="600"/>
              </a:spcAft>
              <a:defRPr/>
            </a:pPr>
            <a:r>
              <a:rPr lang="en-GB" sz="3200">
                <a:solidFill>
                  <a:srgbClr val="FF0000"/>
                </a:solidFill>
                <a:latin typeface="Courier New" pitchFamily="49" charset="0"/>
                <a:cs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a:extLst>
              <a:ext uri="{FF2B5EF4-FFF2-40B4-BE49-F238E27FC236}">
                <a16:creationId xmlns:a16="http://schemas.microsoft.com/office/drawing/2014/main" id="{FF559B8E-14BD-4FA2-B14F-09FD15AF74B9}"/>
              </a:ext>
            </a:extLst>
          </p:cNvPr>
          <p:cNvSpPr txBox="1">
            <a:spLocks noChangeArrowheads="1"/>
          </p:cNvSpPr>
          <p:nvPr/>
        </p:nvSpPr>
        <p:spPr bwMode="auto">
          <a:xfrm>
            <a:off x="130175" y="1339849"/>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800"/>
              <a:t>The standard DDL for creating a table in SQLite is:</a:t>
            </a:r>
            <a:endParaRPr lang="en-GB" altLang="en-US" sz="2000" b="1">
              <a:solidFill>
                <a:srgbClr val="7030A0"/>
              </a:solidFill>
              <a:latin typeface="Courier New" panose="02070309020205020404" pitchFamily="49" charset="0"/>
              <a:cs typeface="Courier New" panose="02070309020205020404" pitchFamily="49" charset="0"/>
            </a:endParaRPr>
          </a:p>
        </p:txBody>
      </p:sp>
      <p:sp>
        <p:nvSpPr>
          <p:cNvPr id="7172" name="Rectangle 6">
            <a:extLst>
              <a:ext uri="{FF2B5EF4-FFF2-40B4-BE49-F238E27FC236}">
                <a16:creationId xmlns:a16="http://schemas.microsoft.com/office/drawing/2014/main" id="{0E34DE0E-01E8-47B7-8804-89EFFBDDE45A}"/>
              </a:ext>
            </a:extLst>
          </p:cNvPr>
          <p:cNvSpPr>
            <a:spLocks noChangeArrowheads="1"/>
          </p:cNvSpPr>
          <p:nvPr/>
        </p:nvSpPr>
        <p:spPr bwMode="auto">
          <a:xfrm>
            <a:off x="381000" y="2058987"/>
            <a:ext cx="864235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800">
                <a:latin typeface="Courier New" panose="02070309020205020404" pitchFamily="49" charset="0"/>
                <a:cs typeface="Courier New" panose="02070309020205020404" pitchFamily="49" charset="0"/>
              </a:rPr>
              <a:t>#create a table example</a:t>
            </a:r>
          </a:p>
          <a:p>
            <a:pPr algn="l" eaLnBrk="1" hangingPunct="1"/>
            <a:endParaRPr lang="en-GB" altLang="en-US" sz="2800">
              <a:latin typeface="Courier New" panose="02070309020205020404" pitchFamily="49" charset="0"/>
              <a:cs typeface="Courier New" panose="02070309020205020404" pitchFamily="49" charset="0"/>
            </a:endParaRPr>
          </a:p>
          <a:p>
            <a:pPr algn="l" eaLnBrk="1" hangingPunct="1"/>
            <a:r>
              <a:rPr lang="en-GB" altLang="en-US" sz="3200" b="1">
                <a:solidFill>
                  <a:srgbClr val="00B050"/>
                </a:solidFill>
                <a:latin typeface="Courier New" panose="02070309020205020404" pitchFamily="49" charset="0"/>
                <a:cs typeface="Courier New" panose="02070309020205020404" pitchFamily="49" charset="0"/>
              </a:rPr>
              <a:t>c.execute</a:t>
            </a:r>
            <a:r>
              <a:rPr lang="en-GB" altLang="en-US" sz="2800">
                <a:latin typeface="Courier New" panose="02070309020205020404" pitchFamily="49" charset="0"/>
                <a:cs typeface="Courier New" panose="02070309020205020404" pitchFamily="49" charset="0"/>
              </a:rPr>
              <a:t>('''CREATE TABLE </a:t>
            </a:r>
            <a:r>
              <a:rPr lang="en-GB" altLang="en-US" sz="2800" b="1">
                <a:latin typeface="Courier New" panose="02070309020205020404" pitchFamily="49" charset="0"/>
                <a:cs typeface="Courier New" panose="02070309020205020404" pitchFamily="49" charset="0"/>
              </a:rPr>
              <a:t>NameOfTable</a:t>
            </a:r>
          </a:p>
          <a:p>
            <a:pPr algn="l" eaLnBrk="1" hangingPunct="1"/>
            <a:r>
              <a:rPr lang="en-GB" altLang="en-US" sz="2800">
                <a:latin typeface="Courier New" panose="02070309020205020404" pitchFamily="49" charset="0"/>
                <a:cs typeface="Courier New" panose="02070309020205020404" pitchFamily="49" charset="0"/>
              </a:rPr>
              <a:t>(</a:t>
            </a:r>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b="1">
                <a:latin typeface="Courier New" panose="02070309020205020404" pitchFamily="49" charset="0"/>
                <a:cs typeface="Courier New" panose="02070309020205020404" pitchFamily="49" charset="0"/>
              </a:rPr>
              <a:t>Field</a:t>
            </a:r>
            <a:r>
              <a:rPr lang="en-GB" altLang="en-US" sz="2800">
                <a:latin typeface="Courier New" panose="02070309020205020404" pitchFamily="49" charset="0"/>
                <a:cs typeface="Courier New" panose="02070309020205020404" pitchFamily="49" charset="0"/>
              </a:rPr>
              <a:t> </a:t>
            </a:r>
            <a:r>
              <a:rPr lang="en-GB" altLang="en-US" sz="2800">
                <a:solidFill>
                  <a:srgbClr val="C00000"/>
                </a:solidFill>
                <a:latin typeface="Courier New" panose="02070309020205020404" pitchFamily="49" charset="0"/>
                <a:cs typeface="Courier New" panose="02070309020205020404" pitchFamily="49" charset="0"/>
              </a:rPr>
              <a:t>Data type</a:t>
            </a:r>
            <a:r>
              <a:rPr lang="en-GB" altLang="en-US" sz="2800">
                <a:latin typeface="Courier New" panose="02070309020205020404" pitchFamily="49" charset="0"/>
                <a:cs typeface="Courier New" panose="02070309020205020404" pitchFamily="49" charset="0"/>
              </a:rPr>
              <a:t>)</a:t>
            </a:r>
          </a:p>
          <a:p>
            <a:pPr algn="l" eaLnBrk="1" hangingPunct="1"/>
            <a:r>
              <a:rPr lang="en-GB" altLang="en-US" sz="2800">
                <a:latin typeface="Courier New" panose="02070309020205020404" pitchFamily="49" charset="0"/>
                <a:cs typeface="Courier New" panose="02070309020205020404"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idx="4294967295"/>
          </p:nvPr>
        </p:nvSpPr>
        <p:spPr>
          <a:xfrm>
            <a:off x="0" y="1295400"/>
            <a:ext cx="7837488" cy="990600"/>
          </a:xfrm>
        </p:spPr>
        <p:txBody>
          <a:bodyPr/>
          <a:lstStyle/>
          <a:p>
            <a:pPr lvl="0"/>
            <a:r>
              <a:rPr lang="en" dirty="0">
                <a:sym typeface="Cabin"/>
              </a:rPr>
              <a:t>SQLite Browser</a:t>
            </a:r>
          </a:p>
        </p:txBody>
      </p:sp>
      <p:sp>
        <p:nvSpPr>
          <p:cNvPr id="215" name="Shape 215"/>
          <p:cNvSpPr txBox="1"/>
          <p:nvPr/>
        </p:nvSpPr>
        <p:spPr>
          <a:xfrm>
            <a:off x="1066800" y="6172200"/>
            <a:ext cx="7407951" cy="435711"/>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800" u="sng" dirty="0">
                <a:solidFill>
                  <a:srgbClr val="FFFF00"/>
                </a:solidFill>
                <a:latin typeface="Arial" charset="0"/>
                <a:ea typeface="Arial" charset="0"/>
                <a:cs typeface="Arial" charset="0"/>
                <a:sym typeface="Cabin"/>
                <a:hlinkClick r:id="rId3"/>
              </a:rPr>
              <a:t>http://sqlitebrowser.org/</a:t>
            </a:r>
          </a:p>
        </p:txBody>
      </p:sp>
      <p:pic>
        <p:nvPicPr>
          <p:cNvPr id="216" name="Shape 216" descr="Untitled.png"/>
          <p:cNvPicPr preferRelativeResize="0"/>
          <p:nvPr/>
        </p:nvPicPr>
        <p:blipFill rotWithShape="1">
          <a:blip r:embed="rId4">
            <a:alphaModFix/>
          </a:blip>
          <a:srcRect/>
          <a:stretch/>
        </p:blipFill>
        <p:spPr>
          <a:xfrm>
            <a:off x="0" y="0"/>
            <a:ext cx="9144000" cy="601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4">
            <a:extLst>
              <a:ext uri="{FF2B5EF4-FFF2-40B4-BE49-F238E27FC236}">
                <a16:creationId xmlns:a16="http://schemas.microsoft.com/office/drawing/2014/main" id="{61AD66EE-6F82-4A18-9F37-D253FE39098B}"/>
              </a:ext>
            </a:extLst>
          </p:cNvPr>
          <p:cNvSpPr txBox="1">
            <a:spLocks noChangeArrowheads="1"/>
          </p:cNvSpPr>
          <p:nvPr/>
        </p:nvSpPr>
        <p:spPr bwMode="auto">
          <a:xfrm>
            <a:off x="152400" y="1278841"/>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400"/>
              <a:t>Now, to insert data into our new table called </a:t>
            </a:r>
            <a:r>
              <a:rPr lang="en-GB" altLang="en-US" sz="3200" b="1">
                <a:solidFill>
                  <a:srgbClr val="00B050"/>
                </a:solidFill>
                <a:latin typeface="Courier New" panose="02070309020205020404" pitchFamily="49" charset="0"/>
                <a:cs typeface="Courier New" panose="02070309020205020404" pitchFamily="49" charset="0"/>
              </a:rPr>
              <a:t>Student</a:t>
            </a:r>
            <a:endParaRPr lang="en-GB" altLang="en-US" sz="2400" b="1">
              <a:solidFill>
                <a:srgbClr val="00B050"/>
              </a:solidFill>
              <a:latin typeface="Courier New" panose="02070309020205020404" pitchFamily="49" charset="0"/>
              <a:cs typeface="Courier New" panose="02070309020205020404" pitchFamily="49" charset="0"/>
            </a:endParaRPr>
          </a:p>
        </p:txBody>
      </p:sp>
      <p:sp>
        <p:nvSpPr>
          <p:cNvPr id="6" name="Rounded Rectangle 5">
            <a:extLst>
              <a:ext uri="{FF2B5EF4-FFF2-40B4-BE49-F238E27FC236}">
                <a16:creationId xmlns:a16="http://schemas.microsoft.com/office/drawing/2014/main" id="{6B8DDA82-A751-49EC-B121-692E685A36FC}"/>
              </a:ext>
            </a:extLst>
          </p:cNvPr>
          <p:cNvSpPr/>
          <p:nvPr/>
        </p:nvSpPr>
        <p:spPr>
          <a:xfrm>
            <a:off x="-1" y="2209800"/>
            <a:ext cx="9144001" cy="2995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2800" dirty="0">
                <a:solidFill>
                  <a:srgbClr val="FF0000"/>
                </a:solidFill>
                <a:latin typeface="Courier New" pitchFamily="49" charset="0"/>
                <a:cs typeface="Courier New" pitchFamily="49" charset="0"/>
              </a:rPr>
              <a:t>#</a:t>
            </a:r>
            <a:r>
              <a:rPr lang="en-GB" sz="2800" b="1" dirty="0">
                <a:solidFill>
                  <a:srgbClr val="FF0000"/>
                </a:solidFill>
                <a:latin typeface="Courier New" pitchFamily="49" charset="0"/>
                <a:cs typeface="Courier New" pitchFamily="49" charset="0"/>
              </a:rPr>
              <a:t>insert data into our table</a:t>
            </a:r>
          </a:p>
          <a:p>
            <a:pPr algn="l">
              <a:defRPr/>
            </a:pPr>
            <a:r>
              <a:rPr lang="en-GB" sz="2800" dirty="0" err="1">
                <a:solidFill>
                  <a:srgbClr val="FF0000"/>
                </a:solidFill>
                <a:latin typeface="Courier New" pitchFamily="49" charset="0"/>
                <a:cs typeface="Courier New" pitchFamily="49" charset="0"/>
              </a:rPr>
              <a:t>c</a:t>
            </a:r>
            <a:r>
              <a:rPr lang="en-GB" sz="3200" b="1" dirty="0" err="1">
                <a:solidFill>
                  <a:srgbClr val="0070C0"/>
                </a:solidFill>
                <a:latin typeface="Courier New" pitchFamily="49" charset="0"/>
                <a:cs typeface="Courier New" pitchFamily="49" charset="0"/>
              </a:rPr>
              <a:t>.execute</a:t>
            </a:r>
            <a:r>
              <a:rPr lang="en-GB" sz="2800" dirty="0">
                <a:solidFill>
                  <a:srgbClr val="FF0000"/>
                </a:solidFill>
                <a:latin typeface="Courier New" pitchFamily="49" charset="0"/>
                <a:cs typeface="Courier New" pitchFamily="49" charset="0"/>
              </a:rPr>
              <a:t>(''‘INSERT INTO Student</a:t>
            </a:r>
          </a:p>
          <a:p>
            <a:pPr algn="l">
              <a:defRPr/>
            </a:pPr>
            <a:r>
              <a:rPr lang="en-GB" sz="2800" dirty="0">
                <a:solidFill>
                  <a:srgbClr val="FF0000"/>
                </a:solidFill>
                <a:latin typeface="Courier New" pitchFamily="49" charset="0"/>
                <a:cs typeface="Courier New" pitchFamily="49" charset="0"/>
              </a:rPr>
              <a:t>VALUES </a:t>
            </a:r>
            <a:r>
              <a:rPr lang="en-GB" sz="2400" dirty="0">
                <a:solidFill>
                  <a:srgbClr val="FF0000"/>
                </a:solidFill>
                <a:latin typeface="Courier New" pitchFamily="49" charset="0"/>
                <a:cs typeface="Courier New" pitchFamily="49" charset="0"/>
              </a:rPr>
              <a:t>(‘001</a:t>
            </a:r>
            <a:r>
              <a:rPr lang="en-GB" sz="2400">
                <a:solidFill>
                  <a:srgbClr val="FF0000"/>
                </a:solidFill>
                <a:latin typeface="Courier New" pitchFamily="49" charset="0"/>
                <a:cs typeface="Courier New" pitchFamily="49" charset="0"/>
              </a:rPr>
              <a:t>’,’Hien’,’Luong’,’1/1/1981’,</a:t>
            </a:r>
            <a:r>
              <a:rPr lang="en-GB" sz="2400" dirty="0">
                <a:solidFill>
                  <a:srgbClr val="FF0000"/>
                </a:solidFill>
                <a:latin typeface="Courier New" pitchFamily="49" charset="0"/>
                <a:cs typeface="Courier New" pitchFamily="49" charset="0"/>
              </a:rPr>
              <a:t>’11W’)</a:t>
            </a:r>
            <a:endParaRPr lang="en-GB" sz="2800" dirty="0">
              <a:solidFill>
                <a:srgbClr val="FF0000"/>
              </a:solidFill>
              <a:latin typeface="Courier New" pitchFamily="49" charset="0"/>
              <a:cs typeface="Courier New" pitchFamily="49" charset="0"/>
            </a:endParaRPr>
          </a:p>
          <a:p>
            <a:pPr algn="l">
              <a:defRPr/>
            </a:pPr>
            <a:r>
              <a:rPr lang="en-GB" sz="2800" dirty="0">
                <a:solidFill>
                  <a:srgbClr val="FF0000"/>
                </a:solidFill>
                <a:latin typeface="Courier New" pitchFamily="49" charset="0"/>
                <a:cs typeface="Courier New" pitchFamily="49" charset="0"/>
              </a:rPr>
              <a:t>‘’’)</a:t>
            </a:r>
          </a:p>
        </p:txBody>
      </p:sp>
      <p:sp>
        <p:nvSpPr>
          <p:cNvPr id="8197" name="TextBox 6">
            <a:extLst>
              <a:ext uri="{FF2B5EF4-FFF2-40B4-BE49-F238E27FC236}">
                <a16:creationId xmlns:a16="http://schemas.microsoft.com/office/drawing/2014/main" id="{D615C0AB-D242-4A36-B579-9265B391441B}"/>
              </a:ext>
            </a:extLst>
          </p:cNvPr>
          <p:cNvSpPr txBox="1">
            <a:spLocks noChangeArrowheads="1"/>
          </p:cNvSpPr>
          <p:nvPr/>
        </p:nvSpPr>
        <p:spPr bwMode="auto">
          <a:xfrm>
            <a:off x="0" y="5300663"/>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GB" altLang="en-US" sz="2400"/>
              <a:t>Make sure you are inserting data in the right order and with an appropriate data type.</a:t>
            </a:r>
            <a:endParaRPr lang="en-GB" altLang="en-US" sz="2400" b="1">
              <a:solidFill>
                <a:srgbClr val="00B050"/>
              </a:solidFill>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D8E019-80D9-491C-A26C-5228B0CD681F}"/>
              </a:ext>
            </a:extLst>
          </p:cNvPr>
          <p:cNvSpPr txBox="1"/>
          <p:nvPr/>
        </p:nvSpPr>
        <p:spPr>
          <a:xfrm>
            <a:off x="0" y="1219200"/>
            <a:ext cx="9144000" cy="1077913"/>
          </a:xfrm>
          <a:prstGeom prst="rect">
            <a:avLst/>
          </a:prstGeom>
          <a:noFill/>
        </p:spPr>
        <p:txBody>
          <a:bodyPr>
            <a:spAutoFit/>
          </a:bodyPr>
          <a:lstStyle/>
          <a:p>
            <a:pPr algn="l">
              <a:defRPr/>
            </a:pPr>
            <a:r>
              <a:rPr lang="en-GB" sz="2400" dirty="0">
                <a:latin typeface="Arial" charset="0"/>
              </a:rPr>
              <a:t>Now you need to save changes using the </a:t>
            </a:r>
            <a:r>
              <a:rPr lang="en-GB" sz="3200" b="1" dirty="0">
                <a:solidFill>
                  <a:srgbClr val="00B050"/>
                </a:solidFill>
                <a:latin typeface="Courier New" pitchFamily="49" charset="0"/>
                <a:cs typeface="Courier New" pitchFamily="49" charset="0"/>
              </a:rPr>
              <a:t>COMMIT() </a:t>
            </a:r>
            <a:r>
              <a:rPr lang="en-GB" sz="2400" dirty="0">
                <a:latin typeface="+mj-lt"/>
                <a:cs typeface="Courier New" pitchFamily="49" charset="0"/>
              </a:rPr>
              <a:t>function and close using the </a:t>
            </a:r>
            <a:r>
              <a:rPr lang="en-GB" sz="3200" b="1" dirty="0">
                <a:solidFill>
                  <a:srgbClr val="00B050"/>
                </a:solidFill>
                <a:latin typeface="Courier New" pitchFamily="49" charset="0"/>
                <a:cs typeface="Courier New" pitchFamily="49" charset="0"/>
              </a:rPr>
              <a:t>close() </a:t>
            </a:r>
            <a:r>
              <a:rPr lang="en-GB" sz="2400" dirty="0">
                <a:latin typeface="+mj-lt"/>
                <a:cs typeface="Courier New" pitchFamily="49" charset="0"/>
              </a:rPr>
              <a:t>function</a:t>
            </a:r>
          </a:p>
        </p:txBody>
      </p:sp>
      <p:sp>
        <p:nvSpPr>
          <p:cNvPr id="6" name="Rounded Rectangle 5">
            <a:extLst>
              <a:ext uri="{FF2B5EF4-FFF2-40B4-BE49-F238E27FC236}">
                <a16:creationId xmlns:a16="http://schemas.microsoft.com/office/drawing/2014/main" id="{E5730210-010E-4B41-9115-49CA7A2017CE}"/>
              </a:ext>
            </a:extLst>
          </p:cNvPr>
          <p:cNvSpPr/>
          <p:nvPr/>
        </p:nvSpPr>
        <p:spPr>
          <a:xfrm>
            <a:off x="215106" y="2314698"/>
            <a:ext cx="8713788" cy="37703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2800" dirty="0">
                <a:solidFill>
                  <a:schemeClr val="bg2">
                    <a:lumMod val="75000"/>
                  </a:schemeClr>
                </a:solidFill>
                <a:latin typeface="Courier New" pitchFamily="49" charset="0"/>
                <a:cs typeface="Courier New" pitchFamily="49" charset="0"/>
              </a:rPr>
              <a:t>#</a:t>
            </a:r>
            <a:r>
              <a:rPr lang="en-GB" sz="2800" b="1" dirty="0">
                <a:solidFill>
                  <a:schemeClr val="bg2">
                    <a:lumMod val="75000"/>
                  </a:schemeClr>
                </a:solidFill>
                <a:latin typeface="Courier New" pitchFamily="49" charset="0"/>
                <a:cs typeface="Courier New" pitchFamily="49" charset="0"/>
              </a:rPr>
              <a:t>insert data into our table</a:t>
            </a:r>
          </a:p>
          <a:p>
            <a:pPr algn="l">
              <a:defRPr/>
            </a:pPr>
            <a:r>
              <a:rPr lang="en-GB" sz="2800" dirty="0" err="1">
                <a:solidFill>
                  <a:schemeClr val="bg2">
                    <a:lumMod val="75000"/>
                  </a:schemeClr>
                </a:solidFill>
                <a:latin typeface="Courier New" pitchFamily="49" charset="0"/>
                <a:cs typeface="Courier New" pitchFamily="49" charset="0"/>
              </a:rPr>
              <a:t>c</a:t>
            </a:r>
            <a:r>
              <a:rPr lang="en-GB" sz="3200" b="1" dirty="0" err="1">
                <a:solidFill>
                  <a:schemeClr val="bg2">
                    <a:lumMod val="75000"/>
                  </a:schemeClr>
                </a:solidFill>
                <a:latin typeface="Courier New" pitchFamily="49" charset="0"/>
                <a:cs typeface="Courier New" pitchFamily="49" charset="0"/>
              </a:rPr>
              <a:t>.execute</a:t>
            </a:r>
            <a:r>
              <a:rPr lang="en-GB" sz="2800" dirty="0">
                <a:solidFill>
                  <a:schemeClr val="bg2">
                    <a:lumMod val="75000"/>
                  </a:schemeClr>
                </a:solidFill>
                <a:latin typeface="Courier New" pitchFamily="49" charset="0"/>
                <a:cs typeface="Courier New" pitchFamily="49" charset="0"/>
              </a:rPr>
              <a:t>(''‘INSERT INTO Student</a:t>
            </a:r>
          </a:p>
          <a:p>
            <a:pPr algn="l">
              <a:defRPr/>
            </a:pPr>
            <a:r>
              <a:rPr lang="en-GB" sz="2400" dirty="0">
                <a:solidFill>
                  <a:schemeClr val="bg2">
                    <a:lumMod val="75000"/>
                  </a:schemeClr>
                </a:solidFill>
                <a:latin typeface="Courier New" pitchFamily="49" charset="0"/>
                <a:cs typeface="Courier New" pitchFamily="49" charset="0"/>
              </a:rPr>
              <a:t>VALUES </a:t>
            </a:r>
            <a:r>
              <a:rPr lang="en-GB" sz="2000" dirty="0">
                <a:solidFill>
                  <a:schemeClr val="bg2">
                    <a:lumMod val="75000"/>
                  </a:schemeClr>
                </a:solidFill>
                <a:latin typeface="Courier New" pitchFamily="49" charset="0"/>
                <a:cs typeface="Courier New" pitchFamily="49" charset="0"/>
              </a:rPr>
              <a:t>(‘</a:t>
            </a:r>
            <a:r>
              <a:rPr lang="en-GB" sz="2000">
                <a:solidFill>
                  <a:schemeClr val="bg2">
                    <a:lumMod val="75000"/>
                  </a:schemeClr>
                </a:solidFill>
                <a:latin typeface="Courier New" pitchFamily="49" charset="0"/>
                <a:cs typeface="Courier New" pitchFamily="49" charset="0"/>
              </a:rPr>
              <a:t>001’,’Hien’,’Luong’,’1/1/1981’,</a:t>
            </a:r>
            <a:r>
              <a:rPr lang="en-GB" sz="2000" dirty="0">
                <a:solidFill>
                  <a:schemeClr val="bg2">
                    <a:lumMod val="75000"/>
                  </a:schemeClr>
                </a:solidFill>
                <a:latin typeface="Courier New" pitchFamily="49" charset="0"/>
                <a:cs typeface="Courier New" pitchFamily="49" charset="0"/>
              </a:rPr>
              <a:t>’11W’)</a:t>
            </a:r>
            <a:r>
              <a:rPr lang="en-GB" sz="2400" dirty="0">
                <a:solidFill>
                  <a:schemeClr val="bg2">
                    <a:lumMod val="75000"/>
                  </a:schemeClr>
                </a:solidFill>
                <a:latin typeface="Courier New" pitchFamily="49" charset="0"/>
                <a:cs typeface="Courier New" pitchFamily="49" charset="0"/>
              </a:rPr>
              <a:t>’’’)</a:t>
            </a:r>
          </a:p>
          <a:p>
            <a:pPr algn="l">
              <a:defRPr/>
            </a:pPr>
            <a:endParaRPr lang="en-GB" sz="2400" dirty="0">
              <a:solidFill>
                <a:schemeClr val="bg2">
                  <a:lumMod val="75000"/>
                </a:schemeClr>
              </a:solidFill>
              <a:latin typeface="Courier New" pitchFamily="49" charset="0"/>
              <a:cs typeface="Courier New" pitchFamily="49" charset="0"/>
            </a:endParaRPr>
          </a:p>
          <a:p>
            <a:pPr algn="l">
              <a:defRPr/>
            </a:pPr>
            <a:r>
              <a:rPr lang="en-GB" sz="2400" dirty="0">
                <a:solidFill>
                  <a:schemeClr val="tx1"/>
                </a:solidFill>
                <a:latin typeface="Courier New" pitchFamily="49" charset="0"/>
                <a:cs typeface="Courier New" pitchFamily="49" charset="0"/>
              </a:rPr>
              <a:t>#Save changes using the commit() function</a:t>
            </a:r>
          </a:p>
          <a:p>
            <a:pPr algn="l">
              <a:defRPr/>
            </a:pPr>
            <a:r>
              <a:rPr lang="en-GB" sz="3200" b="1" dirty="0" err="1">
                <a:solidFill>
                  <a:schemeClr val="tx1"/>
                </a:solidFill>
                <a:latin typeface="Courier New" pitchFamily="49" charset="0"/>
                <a:cs typeface="Courier New" pitchFamily="49" charset="0"/>
              </a:rPr>
              <a:t>MyDB.</a:t>
            </a:r>
            <a:r>
              <a:rPr lang="en-GB" sz="3200" b="1" dirty="0" err="1">
                <a:solidFill>
                  <a:srgbClr val="FF0000"/>
                </a:solidFill>
                <a:latin typeface="Courier New" pitchFamily="49" charset="0"/>
                <a:cs typeface="Courier New" pitchFamily="49" charset="0"/>
              </a:rPr>
              <a:t>commit</a:t>
            </a:r>
            <a:r>
              <a:rPr lang="en-GB" sz="3200" b="1" dirty="0">
                <a:solidFill>
                  <a:srgbClr val="FF0000"/>
                </a:solidFill>
                <a:latin typeface="Courier New" pitchFamily="49" charset="0"/>
                <a:cs typeface="Courier New" pitchFamily="49" charset="0"/>
              </a:rPr>
              <a:t>()</a:t>
            </a:r>
          </a:p>
          <a:p>
            <a:pPr algn="l">
              <a:defRPr/>
            </a:pPr>
            <a:endParaRPr lang="en-GB" sz="2400" dirty="0">
              <a:solidFill>
                <a:schemeClr val="tx1"/>
              </a:solidFill>
              <a:latin typeface="Courier New" pitchFamily="49" charset="0"/>
              <a:cs typeface="Courier New" pitchFamily="49" charset="0"/>
            </a:endParaRPr>
          </a:p>
          <a:p>
            <a:pPr algn="l">
              <a:defRPr/>
            </a:pPr>
            <a:r>
              <a:rPr lang="en-GB" sz="2400" dirty="0">
                <a:solidFill>
                  <a:schemeClr val="tx1"/>
                </a:solidFill>
                <a:latin typeface="Courier New" pitchFamily="49" charset="0"/>
                <a:cs typeface="Courier New" pitchFamily="49" charset="0"/>
              </a:rPr>
              <a:t>#Close the database connection</a:t>
            </a:r>
          </a:p>
          <a:p>
            <a:pPr algn="l">
              <a:defRPr/>
            </a:pPr>
            <a:r>
              <a:rPr lang="en-GB" sz="3200" b="1" dirty="0" err="1">
                <a:solidFill>
                  <a:schemeClr val="tx1"/>
                </a:solidFill>
                <a:latin typeface="Courier New" pitchFamily="49" charset="0"/>
                <a:cs typeface="Courier New" pitchFamily="49" charset="0"/>
              </a:rPr>
              <a:t>MyDB.</a:t>
            </a:r>
            <a:r>
              <a:rPr lang="en-GB" sz="3200" b="1" dirty="0" err="1">
                <a:solidFill>
                  <a:srgbClr val="FF0000"/>
                </a:solidFill>
                <a:latin typeface="Courier New" pitchFamily="49" charset="0"/>
                <a:cs typeface="Courier New" pitchFamily="49" charset="0"/>
              </a:rPr>
              <a:t>close()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00FF00"/>
              </a:buClr>
              <a:buSzPct val="25000"/>
            </a:pPr>
            <a:r>
              <a:rPr lang="en" sz="4300"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1780311" y="5244952"/>
            <a:ext cx="5783906" cy="349986"/>
          </a:xfrm>
          <a:prstGeom prst="rect">
            <a:avLst/>
          </a:prstGeom>
          <a:noFill/>
          <a:ln>
            <a:noFill/>
          </a:ln>
        </p:spPr>
        <p:txBody>
          <a:bodyPr lIns="0" tIns="0" rIns="0" bIns="0" anchor="ctr" anchorCtr="0">
            <a:noAutofit/>
          </a:bodyPr>
          <a:lstStyle/>
          <a:p>
            <a:pPr algn="ctr">
              <a:spcBef>
                <a:spcPts val="0"/>
              </a:spcBef>
              <a:spcAft>
                <a:spcPts val="0"/>
              </a:spcAft>
              <a:buClr>
                <a:schemeClr val="lt1"/>
              </a:buClr>
              <a:buSzPct val="25000"/>
            </a:pPr>
            <a:r>
              <a:rPr lang="en" sz="2000"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082843" y="2353866"/>
            <a:ext cx="7178842" cy="2557461"/>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500" dirty="0">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00FF00"/>
              </a:buClr>
              <a:buSzPct val="25000"/>
            </a:pPr>
            <a:r>
              <a:rPr lang="en" sz="4300" dirty="0">
                <a:solidFill>
                  <a:srgbClr val="FFD966"/>
                </a:solidFill>
                <a:latin typeface="Arial" charset="0"/>
                <a:ea typeface="Arial" charset="0"/>
                <a:cs typeface="Arial" charset="0"/>
                <a:sym typeface="Cabin"/>
              </a:rPr>
              <a:t>Terminology</a:t>
            </a:r>
          </a:p>
        </p:txBody>
      </p:sp>
      <p:sp>
        <p:nvSpPr>
          <p:cNvPr id="229" name="Shape 229"/>
          <p:cNvSpPr txBox="1">
            <a:spLocks noGrp="1"/>
          </p:cNvSpPr>
          <p:nvPr>
            <p:ph type="body" idx="1"/>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marL="254000" indent="-254000">
              <a:spcBef>
                <a:spcPts val="0"/>
              </a:spcBef>
              <a:spcAft>
                <a:spcPts val="0"/>
              </a:spcAft>
              <a:buClr>
                <a:schemeClr val="lt1"/>
              </a:buClr>
              <a:buSzPct val="100000"/>
              <a:buFont typeface="Cabin"/>
              <a:buChar char="•"/>
            </a:pPr>
            <a:r>
              <a:rPr lang="en" sz="2800" dirty="0">
                <a:solidFill>
                  <a:srgbClr val="FFFF00"/>
                </a:solidFill>
                <a:latin typeface="Arial" charset="0"/>
                <a:ea typeface="Arial" charset="0"/>
                <a:cs typeface="Arial" charset="0"/>
                <a:sym typeface="Cabin"/>
              </a:rPr>
              <a:t>Database</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contains many tables</a:t>
            </a:r>
          </a:p>
          <a:p>
            <a:pPr marL="254000" indent="-254000">
              <a:spcBef>
                <a:spcPts val="2500"/>
              </a:spcBef>
              <a:spcAft>
                <a:spcPts val="0"/>
              </a:spcAft>
              <a:buClr>
                <a:schemeClr val="lt1"/>
              </a:buClr>
              <a:buSzPct val="100000"/>
              <a:buFont typeface="Cabin"/>
              <a:buChar char="•"/>
            </a:pPr>
            <a:r>
              <a:rPr lang="en" sz="2800" dirty="0">
                <a:solidFill>
                  <a:srgbClr val="00FF00"/>
                </a:solidFill>
                <a:latin typeface="Arial" charset="0"/>
                <a:ea typeface="Arial" charset="0"/>
                <a:cs typeface="Arial" charset="0"/>
                <a:sym typeface="Cabin"/>
              </a:rPr>
              <a:t>Relation (or table)</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contains tuples and attributes</a:t>
            </a:r>
          </a:p>
          <a:p>
            <a:pPr marL="254000" indent="-254000">
              <a:spcBef>
                <a:spcPts val="2500"/>
              </a:spcBef>
              <a:spcAft>
                <a:spcPts val="0"/>
              </a:spcAft>
              <a:buClr>
                <a:schemeClr val="lt1"/>
              </a:buClr>
              <a:buSzPct val="100000"/>
              <a:buFont typeface="Cabin"/>
              <a:buChar char="•"/>
            </a:pPr>
            <a:r>
              <a:rPr lang="en" sz="2800" dirty="0">
                <a:solidFill>
                  <a:srgbClr val="FF7F00"/>
                </a:solidFill>
                <a:latin typeface="Arial" charset="0"/>
                <a:ea typeface="Arial" charset="0"/>
                <a:cs typeface="Arial" charset="0"/>
                <a:sym typeface="Cabin"/>
              </a:rPr>
              <a:t>Tuple (or row)</a:t>
            </a:r>
            <a:r>
              <a:rPr lang="en" sz="2800" dirty="0">
                <a:solidFill>
                  <a:schemeClr val="lt1"/>
                </a:solidFill>
                <a:latin typeface="Arial" charset="0"/>
                <a:ea typeface="Arial" charset="0"/>
                <a:cs typeface="Arial" charset="0"/>
                <a:sym typeface="Cabin"/>
              </a:rPr>
              <a:t> </a:t>
            </a:r>
            <a:r>
              <a:rPr lang="en" sz="2800" dirty="0">
                <a:latin typeface="Arial" charset="0"/>
                <a:ea typeface="Arial" charset="0"/>
                <a:cs typeface="Arial" charset="0"/>
                <a:sym typeface="Cabin"/>
              </a:rPr>
              <a:t>- a set of fields that generally represents an </a:t>
            </a:r>
            <a:r>
              <a:rPr lang="en" sz="2800" dirty="0">
                <a:latin typeface="Arial"/>
                <a:ea typeface="Arial"/>
                <a:cs typeface="Arial"/>
                <a:sym typeface="Arial"/>
              </a:rPr>
              <a:t>“</a:t>
            </a:r>
            <a:r>
              <a:rPr lang="en" sz="2800" dirty="0">
                <a:latin typeface="Arial" charset="0"/>
                <a:ea typeface="Arial" charset="0"/>
                <a:cs typeface="Arial" charset="0"/>
                <a:sym typeface="Cabin"/>
              </a:rPr>
              <a:t>object</a:t>
            </a:r>
            <a:r>
              <a:rPr lang="en" sz="2800" dirty="0">
                <a:latin typeface="Arial"/>
                <a:ea typeface="Arial"/>
                <a:cs typeface="Arial"/>
                <a:sym typeface="Arial"/>
              </a:rPr>
              <a:t>”</a:t>
            </a:r>
            <a:r>
              <a:rPr lang="en" sz="2800" dirty="0">
                <a:latin typeface="Arial" charset="0"/>
                <a:ea typeface="Arial" charset="0"/>
                <a:cs typeface="Arial" charset="0"/>
                <a:sym typeface="Cabin"/>
              </a:rPr>
              <a:t> like a person or a music track</a:t>
            </a:r>
          </a:p>
          <a:p>
            <a:pPr marL="254000" indent="-254000">
              <a:spcBef>
                <a:spcPts val="2500"/>
              </a:spcBef>
              <a:spcAft>
                <a:spcPts val="600"/>
              </a:spcAft>
              <a:buClr>
                <a:schemeClr val="lt1"/>
              </a:buClr>
              <a:buSzPct val="100000"/>
              <a:buFont typeface="Cabin"/>
              <a:buChar char="•"/>
            </a:pPr>
            <a:r>
              <a:rPr lang="en" sz="2800" dirty="0">
                <a:solidFill>
                  <a:srgbClr val="FF00FF"/>
                </a:solidFill>
                <a:latin typeface="Arial" charset="0"/>
                <a:ea typeface="Arial" charset="0"/>
                <a:cs typeface="Arial" charset="0"/>
                <a:sym typeface="Cabin"/>
              </a:rPr>
              <a:t>Attribute (also column or field)</a:t>
            </a:r>
            <a:r>
              <a:rPr lang="en" sz="2800" dirty="0">
                <a:solidFill>
                  <a:schemeClr val="lt1"/>
                </a:solidFill>
                <a:latin typeface="Arial" charset="0"/>
                <a:ea typeface="Arial" charset="0"/>
                <a:cs typeface="Arial" charset="0"/>
                <a:sym typeface="Cabin"/>
              </a:rPr>
              <a:t> - </a:t>
            </a:r>
            <a:r>
              <a:rPr lang="en" sz="2800" dirty="0">
                <a:latin typeface="Arial" charset="0"/>
                <a:ea typeface="Arial" charset="0"/>
                <a:cs typeface="Arial" charset="0"/>
                <a:sym typeface="Cabin"/>
              </a:rPr>
              <a:t>one of possibly many elements of data corresponding to the object represented by the row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a:stretch/>
        </p:blipFill>
        <p:spPr>
          <a:xfrm>
            <a:off x="914400" y="0"/>
            <a:ext cx="7315200" cy="3429000"/>
          </a:xfrm>
          <a:prstGeom prst="rect">
            <a:avLst/>
          </a:prstGeom>
          <a:noFill/>
          <a:ln>
            <a:noFill/>
          </a:ln>
        </p:spPr>
      </p:pic>
      <p:sp>
        <p:nvSpPr>
          <p:cNvPr id="235" name="Shape 235"/>
          <p:cNvSpPr txBox="1"/>
          <p:nvPr/>
        </p:nvSpPr>
        <p:spPr>
          <a:xfrm>
            <a:off x="225060" y="4142748"/>
            <a:ext cx="8651081" cy="1521618"/>
          </a:xfrm>
          <a:prstGeom prst="rect">
            <a:avLst/>
          </a:prstGeom>
          <a:noFill/>
          <a:ln>
            <a:noFill/>
          </a:ln>
        </p:spPr>
        <p:txBody>
          <a:bodyPr lIns="0" tIns="0" rIns="0" bIns="0" anchor="ctr" anchorCtr="0">
            <a:noAutofit/>
          </a:bodyPr>
          <a:lstStyle/>
          <a:p>
            <a:pPr algn="ctr">
              <a:spcBef>
                <a:spcPts val="0"/>
              </a:spcBef>
              <a:spcAft>
                <a:spcPts val="0"/>
              </a:spcAft>
              <a:buClr>
                <a:srgbClr val="FFFF00"/>
              </a:buClr>
              <a:buSzPct val="25000"/>
            </a:pPr>
            <a:r>
              <a:rPr lang="en" sz="2400" dirty="0">
                <a:solidFill>
                  <a:srgbClr val="FFFF00"/>
                </a:solidFill>
                <a:latin typeface="Arial" charset="0"/>
                <a:ea typeface="Arial" charset="0"/>
                <a:cs typeface="Arial" charset="0"/>
                <a:sym typeface="Cabin"/>
              </a:rPr>
              <a:t>A </a:t>
            </a:r>
            <a:r>
              <a:rPr lang="en" sz="2400" dirty="0">
                <a:solidFill>
                  <a:srgbClr val="00FF00"/>
                </a:solidFill>
                <a:latin typeface="Arial" charset="0"/>
                <a:ea typeface="Arial" charset="0"/>
                <a:cs typeface="Arial" charset="0"/>
                <a:sym typeface="Cabin"/>
              </a:rPr>
              <a:t>relation</a:t>
            </a:r>
            <a:r>
              <a:rPr lang="en" sz="2400" dirty="0">
                <a:solidFill>
                  <a:srgbClr val="FFFF00"/>
                </a:solidFill>
                <a:latin typeface="Arial" charset="0"/>
                <a:ea typeface="Arial" charset="0"/>
                <a:cs typeface="Arial" charset="0"/>
                <a:sym typeface="Cabin"/>
              </a:rPr>
              <a:t> is defined as a </a:t>
            </a:r>
            <a:r>
              <a:rPr lang="en" sz="2400" dirty="0">
                <a:solidFill>
                  <a:srgbClr val="00FF00"/>
                </a:solidFill>
                <a:latin typeface="Arial" charset="0"/>
                <a:ea typeface="Arial" charset="0"/>
                <a:cs typeface="Arial" charset="0"/>
                <a:sym typeface="Cabin"/>
              </a:rPr>
              <a:t>set of </a:t>
            </a:r>
            <a:r>
              <a:rPr lang="en" sz="2400" dirty="0">
                <a:solidFill>
                  <a:srgbClr val="FF7F00"/>
                </a:solidFill>
                <a:latin typeface="Arial" charset="0"/>
                <a:ea typeface="Arial" charset="0"/>
                <a:cs typeface="Arial" charset="0"/>
                <a:sym typeface="Cabin"/>
              </a:rPr>
              <a:t>tuples</a:t>
            </a:r>
            <a:r>
              <a:rPr lang="en" sz="2400" dirty="0">
                <a:solidFill>
                  <a:srgbClr val="FFFF00"/>
                </a:solidFill>
                <a:latin typeface="Arial" charset="0"/>
                <a:ea typeface="Arial" charset="0"/>
                <a:cs typeface="Arial" charset="0"/>
                <a:sym typeface="Cabin"/>
              </a:rPr>
              <a:t> that have the same </a:t>
            </a:r>
            <a:r>
              <a:rPr lang="en" sz="2400" dirty="0">
                <a:solidFill>
                  <a:srgbClr val="FF00FF"/>
                </a:solidFill>
                <a:latin typeface="Arial" charset="0"/>
                <a:ea typeface="Arial" charset="0"/>
                <a:cs typeface="Arial" charset="0"/>
                <a:sym typeface="Cabin"/>
              </a:rPr>
              <a:t>attributes</a:t>
            </a:r>
            <a:r>
              <a:rPr lang="en" sz="2400" dirty="0">
                <a:solidFill>
                  <a:srgbClr val="FFFF00"/>
                </a:solidFill>
                <a:latin typeface="Arial" charset="0"/>
                <a:ea typeface="Arial" charset="0"/>
                <a:cs typeface="Arial" charset="0"/>
                <a:sym typeface="Cabin"/>
              </a:rPr>
              <a:t>.   A </a:t>
            </a:r>
            <a:r>
              <a:rPr lang="en" sz="2400" dirty="0">
                <a:solidFill>
                  <a:srgbClr val="FF7F00"/>
                </a:solidFill>
                <a:latin typeface="Arial" charset="0"/>
                <a:ea typeface="Arial" charset="0"/>
                <a:cs typeface="Arial" charset="0"/>
                <a:sym typeface="Cabin"/>
              </a:rPr>
              <a:t>tuple</a:t>
            </a:r>
            <a:r>
              <a:rPr lang="en" sz="2400" dirty="0">
                <a:solidFill>
                  <a:srgbClr val="FFFF00"/>
                </a:solidFill>
                <a:latin typeface="Arial" charset="0"/>
                <a:ea typeface="Arial" charset="0"/>
                <a:cs typeface="Arial" charset="0"/>
                <a:sym typeface="Cabin"/>
              </a:rPr>
              <a:t> usually represents </a:t>
            </a:r>
            <a:r>
              <a:rPr lang="en" sz="2400" dirty="0">
                <a:solidFill>
                  <a:srgbClr val="FF7F00"/>
                </a:solidFill>
                <a:latin typeface="Arial" charset="0"/>
                <a:ea typeface="Arial" charset="0"/>
                <a:cs typeface="Arial" charset="0"/>
                <a:sym typeface="Cabin"/>
              </a:rPr>
              <a:t>an object</a:t>
            </a:r>
            <a:r>
              <a:rPr lang="en" sz="2400" dirty="0">
                <a:solidFill>
                  <a:srgbClr val="FFFF00"/>
                </a:solidFill>
                <a:latin typeface="Arial" charset="0"/>
                <a:ea typeface="Arial" charset="0"/>
                <a:cs typeface="Arial" charset="0"/>
                <a:sym typeface="Cabin"/>
              </a:rPr>
              <a:t> and information about that object.  </a:t>
            </a:r>
            <a:r>
              <a:rPr lang="en" sz="2400" dirty="0">
                <a:solidFill>
                  <a:srgbClr val="FF7F00"/>
                </a:solidFill>
                <a:latin typeface="Arial" charset="0"/>
                <a:ea typeface="Arial" charset="0"/>
                <a:cs typeface="Arial" charset="0"/>
                <a:sym typeface="Cabin"/>
              </a:rPr>
              <a:t>Objects</a:t>
            </a:r>
            <a:r>
              <a:rPr lang="en" sz="2400" dirty="0">
                <a:solidFill>
                  <a:srgbClr val="FFFF00"/>
                </a:solidFill>
                <a:latin typeface="Arial" charset="0"/>
                <a:ea typeface="Arial" charset="0"/>
                <a:cs typeface="Arial" charset="0"/>
                <a:sym typeface="Cabin"/>
              </a:rPr>
              <a:t> are typically physical objects or concepts.   A </a:t>
            </a:r>
            <a:r>
              <a:rPr lang="en" sz="2400" dirty="0">
                <a:solidFill>
                  <a:srgbClr val="00FF00"/>
                </a:solidFill>
                <a:latin typeface="Arial" charset="0"/>
                <a:ea typeface="Arial" charset="0"/>
                <a:cs typeface="Arial" charset="0"/>
                <a:sym typeface="Cabin"/>
              </a:rPr>
              <a:t>relation</a:t>
            </a:r>
            <a:r>
              <a:rPr lang="en" sz="2400" dirty="0">
                <a:solidFill>
                  <a:srgbClr val="FFFF00"/>
                </a:solidFill>
                <a:latin typeface="Arial" charset="0"/>
                <a:ea typeface="Arial" charset="0"/>
                <a:cs typeface="Arial" charset="0"/>
                <a:sym typeface="Cabin"/>
              </a:rPr>
              <a:t> is usually described as a </a:t>
            </a:r>
            <a:r>
              <a:rPr lang="en" sz="2400" dirty="0">
                <a:solidFill>
                  <a:srgbClr val="00FF00"/>
                </a:solidFill>
                <a:latin typeface="Arial" charset="0"/>
                <a:ea typeface="Arial" charset="0"/>
                <a:cs typeface="Arial" charset="0"/>
                <a:sym typeface="Cabin"/>
              </a:rPr>
              <a:t>table</a:t>
            </a:r>
            <a:r>
              <a:rPr lang="en" sz="2400" dirty="0">
                <a:solidFill>
                  <a:srgbClr val="FFFF00"/>
                </a:solidFill>
                <a:latin typeface="Arial" charset="0"/>
                <a:ea typeface="Arial" charset="0"/>
                <a:cs typeface="Arial" charset="0"/>
                <a:sym typeface="Cabin"/>
              </a:rPr>
              <a:t>, which is organized into </a:t>
            </a:r>
            <a:r>
              <a:rPr lang="en" sz="2400" dirty="0">
                <a:solidFill>
                  <a:srgbClr val="FF7F00"/>
                </a:solidFill>
                <a:latin typeface="Arial" charset="0"/>
                <a:ea typeface="Arial" charset="0"/>
                <a:cs typeface="Arial" charset="0"/>
                <a:sym typeface="Cabin"/>
              </a:rPr>
              <a:t>rows</a:t>
            </a:r>
            <a:r>
              <a:rPr lang="en" sz="2400" dirty="0">
                <a:solidFill>
                  <a:srgbClr val="FFFF00"/>
                </a:solidFill>
                <a:latin typeface="Arial" charset="0"/>
                <a:ea typeface="Arial" charset="0"/>
                <a:cs typeface="Arial" charset="0"/>
                <a:sym typeface="Cabin"/>
              </a:rPr>
              <a:t> and </a:t>
            </a:r>
            <a:r>
              <a:rPr lang="en" sz="2400" dirty="0">
                <a:solidFill>
                  <a:srgbClr val="FF00FF"/>
                </a:solidFill>
                <a:latin typeface="Arial" charset="0"/>
                <a:ea typeface="Arial" charset="0"/>
                <a:cs typeface="Arial" charset="0"/>
                <a:sym typeface="Cabin"/>
              </a:rPr>
              <a:t>columns</a:t>
            </a:r>
            <a:r>
              <a:rPr lang="en" sz="2400" dirty="0">
                <a:solidFill>
                  <a:srgbClr val="FFFF00"/>
                </a:solidFill>
                <a:latin typeface="Arial" charset="0"/>
                <a:ea typeface="Arial" charset="0"/>
                <a:cs typeface="Arial" charset="0"/>
                <a:sym typeface="Cabin"/>
              </a:rPr>
              <a:t>.   All the data</a:t>
            </a:r>
            <a:r>
              <a:rPr lang="en" sz="2400" u="sng" dirty="0">
                <a:solidFill>
                  <a:schemeClr val="hlink"/>
                </a:solidFill>
                <a:latin typeface="Arial" charset="0"/>
                <a:ea typeface="Arial" charset="0"/>
                <a:cs typeface="Arial" charset="0"/>
                <a:sym typeface="Cabin"/>
                <a:hlinkClick r:id="rId4"/>
              </a:rPr>
              <a:t> </a:t>
            </a:r>
            <a:r>
              <a:rPr lang="en" sz="2400" dirty="0">
                <a:solidFill>
                  <a:srgbClr val="FFFF00"/>
                </a:solidFill>
                <a:latin typeface="Arial" charset="0"/>
                <a:ea typeface="Arial" charset="0"/>
                <a:cs typeface="Arial" charset="0"/>
                <a:sym typeface="Cabin"/>
              </a:rPr>
              <a:t>referenced by an </a:t>
            </a:r>
            <a:r>
              <a:rPr lang="en" sz="2400" dirty="0">
                <a:solidFill>
                  <a:srgbClr val="FF00FF"/>
                </a:solidFill>
                <a:latin typeface="Arial" charset="0"/>
                <a:ea typeface="Arial" charset="0"/>
                <a:cs typeface="Arial" charset="0"/>
                <a:sym typeface="Cabin"/>
              </a:rPr>
              <a:t>attribute</a:t>
            </a:r>
            <a:r>
              <a:rPr lang="en" sz="2400" dirty="0">
                <a:solidFill>
                  <a:srgbClr val="FFFF00"/>
                </a:solidFill>
                <a:latin typeface="Arial" charset="0"/>
                <a:ea typeface="Arial" charset="0"/>
                <a:cs typeface="Arial" charset="0"/>
                <a:sym typeface="Cabin"/>
              </a:rPr>
              <a:t> are in the same domain and </a:t>
            </a:r>
            <a:r>
              <a:rPr lang="en" sz="2400" dirty="0">
                <a:solidFill>
                  <a:srgbClr val="FF00FF"/>
                </a:solidFill>
                <a:latin typeface="Arial" charset="0"/>
                <a:ea typeface="Arial" charset="0"/>
                <a:cs typeface="Arial" charset="0"/>
                <a:sym typeface="Cabin"/>
              </a:rPr>
              <a:t>conform to the same constraints.</a:t>
            </a:r>
            <a:r>
              <a:rPr lang="en" sz="2400" dirty="0">
                <a:solidFill>
                  <a:srgbClr val="FFFF00"/>
                </a:solidFill>
                <a:latin typeface="Arial" charset="0"/>
                <a:ea typeface="Arial" charset="0"/>
                <a:cs typeface="Arial" charset="0"/>
                <a:sym typeface="Cabin"/>
              </a:rPr>
              <a:t>  (Wikipedia)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4" name="Group 3"/>
          <p:cNvGrpSpPr/>
          <p:nvPr/>
        </p:nvGrpSpPr>
        <p:grpSpPr>
          <a:xfrm>
            <a:off x="1453369" y="1370597"/>
            <a:ext cx="6244063" cy="4115259"/>
            <a:chOff x="1164431" y="271462"/>
            <a:chExt cx="6972300" cy="4595216"/>
          </a:xfrm>
        </p:grpSpPr>
        <p:pic>
          <p:nvPicPr>
            <p:cNvPr id="240" name="Shape 240"/>
            <p:cNvPicPr preferRelativeResize="0"/>
            <p:nvPr/>
          </p:nvPicPr>
          <p:blipFill rotWithShape="1">
            <a:blip r:embed="rId3">
              <a:alphaModFix/>
            </a:blip>
            <a:srcRect/>
            <a:stretch/>
          </p:blipFill>
          <p:spPr>
            <a:xfrm>
              <a:off x="1164431" y="271462"/>
              <a:ext cx="6972300" cy="4595216"/>
            </a:xfrm>
            <a:prstGeom prst="rect">
              <a:avLst/>
            </a:prstGeom>
            <a:noFill/>
            <a:ln>
              <a:noFill/>
            </a:ln>
          </p:spPr>
        </p:pic>
        <p:sp>
          <p:nvSpPr>
            <p:cNvPr id="241" name="Shape 241"/>
            <p:cNvSpPr txBox="1"/>
            <p:nvPr/>
          </p:nvSpPr>
          <p:spPr>
            <a:xfrm>
              <a:off x="4507706" y="3678412"/>
              <a:ext cx="1875318" cy="600749"/>
            </a:xfrm>
            <a:prstGeom prst="rect">
              <a:avLst/>
            </a:prstGeom>
            <a:noFill/>
            <a:ln>
              <a:noFill/>
            </a:ln>
          </p:spPr>
          <p:txBody>
            <a:bodyPr lIns="0" tIns="0" rIns="0" bIns="0" anchor="ctr" anchorCtr="0">
              <a:noAutofit/>
            </a:bodyPr>
            <a:lstStyle/>
            <a:p>
              <a:pPr algn="ct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Tables / Relations</a:t>
              </a:r>
            </a:p>
          </p:txBody>
        </p:sp>
        <p:sp>
          <p:nvSpPr>
            <p:cNvPr id="242" name="Shape 242"/>
            <p:cNvSpPr txBox="1"/>
            <p:nvPr/>
          </p:nvSpPr>
          <p:spPr>
            <a:xfrm>
              <a:off x="2957424" y="2340098"/>
              <a:ext cx="3561637" cy="349986"/>
            </a:xfrm>
            <a:prstGeom prst="rect">
              <a:avLst/>
            </a:prstGeom>
            <a:noFill/>
            <a:ln>
              <a:noFill/>
            </a:ln>
          </p:spPr>
          <p:txBody>
            <a:bodyPr lIns="0" tIns="0" rIns="0" bIns="0" anchor="ctr" anchorCtr="0">
              <a:noAutofit/>
            </a:bodyPr>
            <a:lstStyle/>
            <a:p>
              <a:pPr algn="ct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Columns / Attributes</a:t>
              </a:r>
            </a:p>
          </p:txBody>
        </p:sp>
        <p:sp>
          <p:nvSpPr>
            <p:cNvPr id="243" name="Shape 243"/>
            <p:cNvSpPr txBox="1"/>
            <p:nvPr/>
          </p:nvSpPr>
          <p:spPr>
            <a:xfrm>
              <a:off x="7005339" y="2832496"/>
              <a:ext cx="786711" cy="642937"/>
            </a:xfrm>
            <a:prstGeom prst="rect">
              <a:avLst/>
            </a:prstGeom>
            <a:noFill/>
            <a:ln>
              <a:noFill/>
            </a:ln>
          </p:spPr>
          <p:txBody>
            <a:bodyPr lIns="0" tIns="0" rIns="0" bIns="0" anchor="ctr" anchorCtr="0">
              <a:noAutofit/>
            </a:bodyPr>
            <a:lstStyle/>
            <a:p>
              <a:pP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Rows /</a:t>
              </a:r>
            </a:p>
            <a:p>
              <a:pPr>
                <a:spcBef>
                  <a:spcPts val="0"/>
                </a:spcBef>
                <a:spcAft>
                  <a:spcPts val="0"/>
                </a:spcAft>
                <a:buClr>
                  <a:srgbClr val="0000FF"/>
                </a:buClr>
                <a:buSzPct val="25000"/>
              </a:pPr>
              <a:r>
                <a:rPr lang="en" dirty="0">
                  <a:solidFill>
                    <a:srgbClr val="0000FF"/>
                  </a:solidFill>
                  <a:latin typeface="Arial" charset="0"/>
                  <a:ea typeface="Arial" charset="0"/>
                  <a:cs typeface="Arial" charset="0"/>
                  <a:sym typeface="Cabin"/>
                </a:rPr>
                <a:t>Tuples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a:spcBef>
                <a:spcPts val="0"/>
              </a:spcBef>
              <a:spcAft>
                <a:spcPts val="0"/>
              </a:spcAft>
              <a:buClr>
                <a:srgbClr val="FFFF00"/>
              </a:buClr>
              <a:buSzPct val="25000"/>
            </a:pPr>
            <a:r>
              <a:rPr lang="en">
                <a:solidFill>
                  <a:srgbClr val="FFD966"/>
                </a:solidFill>
                <a:latin typeface="Arial" charset="0"/>
                <a:ea typeface="Arial" charset="0"/>
                <a:cs typeface="Arial" charset="0"/>
                <a:sym typeface="Cabin"/>
              </a:rPr>
              <a:t>SQL</a:t>
            </a:r>
            <a:endParaRPr lang="en" dirty="0">
              <a:solidFill>
                <a:srgbClr val="FFD966"/>
              </a:solidFill>
              <a:latin typeface="Arial" charset="0"/>
              <a:ea typeface="Arial" charset="0"/>
              <a:cs typeface="Arial" charset="0"/>
              <a:sym typeface="Cabin"/>
            </a:endParaRPr>
          </a:p>
        </p:txBody>
      </p:sp>
      <p:sp>
        <p:nvSpPr>
          <p:cNvPr id="249" name="Shape 249"/>
          <p:cNvSpPr txBox="1">
            <a:spLocks noGrp="1"/>
          </p:cNvSpPr>
          <p:nvPr>
            <p:ph type="body" idx="1"/>
          </p:nvPr>
        </p:nvSpPr>
        <p:spPr>
          <a:prstGeom prst="rect">
            <a:avLst/>
          </a:prstGeom>
          <a:noFill/>
          <a:ln>
            <a:noFill/>
          </a:ln>
        </p:spPr>
        <p:txBody>
          <a:bodyPr vert="horz" wrap="square" lIns="21425" tIns="21425" rIns="21425" bIns="21425" numCol="1" anchor="ctr" anchorCtr="0" compatLnSpc="1">
            <a:prstTxWarp prst="textNoShape">
              <a:avLst/>
            </a:prstTxWarp>
            <a:noAutofit/>
          </a:bodyPr>
          <a:lstStyle/>
          <a:p>
            <a:pPr marL="0" indent="0">
              <a:spcBef>
                <a:spcPts val="0"/>
              </a:spcBef>
              <a:spcAft>
                <a:spcPts val="0"/>
              </a:spcAft>
              <a:buClr>
                <a:schemeClr val="lt1"/>
              </a:buClr>
              <a:buSzPct val="100000"/>
              <a:buNone/>
            </a:pPr>
            <a:r>
              <a:rPr lang="en" sz="3200" dirty="0">
                <a:solidFill>
                  <a:srgbClr val="FF0000"/>
                </a:solidFill>
                <a:latin typeface="Arial" charset="0"/>
                <a:ea typeface="Arial" charset="0"/>
                <a:cs typeface="Arial" charset="0"/>
                <a:sym typeface="Cabin"/>
              </a:rPr>
              <a:t>Structured Query Language </a:t>
            </a:r>
            <a:r>
              <a:rPr lang="en" sz="3200" dirty="0">
                <a:latin typeface="Arial" charset="0"/>
                <a:ea typeface="Arial" charset="0"/>
                <a:cs typeface="Arial" charset="0"/>
                <a:sym typeface="Cabin"/>
              </a:rPr>
              <a:t>is the language we use to issue commands to the database</a:t>
            </a: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Create </a:t>
            </a:r>
            <a:r>
              <a:rPr lang="en-US" sz="3200" dirty="0">
                <a:latin typeface="Arial" charset="0"/>
                <a:ea typeface="Arial" charset="0"/>
                <a:cs typeface="Arial" charset="0"/>
                <a:sym typeface="Cabin"/>
              </a:rPr>
              <a:t>data (</a:t>
            </a:r>
            <a:r>
              <a:rPr lang="en-US" sz="3200" dirty="0" err="1">
                <a:latin typeface="Arial" charset="0"/>
                <a:ea typeface="Arial" charset="0"/>
                <a:cs typeface="Arial" charset="0"/>
                <a:sym typeface="Cabin"/>
              </a:rPr>
              <a:t>a.k.a</a:t>
            </a:r>
            <a:r>
              <a:rPr lang="en-US" sz="3200" dirty="0">
                <a:latin typeface="Arial" charset="0"/>
                <a:ea typeface="Arial" charset="0"/>
                <a:cs typeface="Arial" charset="0"/>
                <a:sym typeface="Cabin"/>
              </a:rPr>
              <a:t> Insert)</a:t>
            </a:r>
            <a:endParaRPr lang="en" sz="3200" dirty="0">
              <a:latin typeface="Arial" charset="0"/>
              <a:ea typeface="Arial" charset="0"/>
              <a:cs typeface="Arial" charset="0"/>
              <a:sym typeface="Cabin"/>
            </a:endParaRP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Retrieve data</a:t>
            </a:r>
          </a:p>
          <a:p>
            <a:pPr marL="254000" lvl="1" indent="0">
              <a:spcBef>
                <a:spcPts val="2500"/>
              </a:spcBef>
              <a:spcAft>
                <a:spcPts val="0"/>
              </a:spcAft>
              <a:buClr>
                <a:schemeClr val="lt1"/>
              </a:buClr>
              <a:buSzPct val="100000"/>
              <a:buNone/>
            </a:pPr>
            <a:r>
              <a:rPr lang="en-US" sz="3200" dirty="0">
                <a:latin typeface="Arial" charset="0"/>
                <a:ea typeface="Arial" charset="0"/>
                <a:cs typeface="Arial" charset="0"/>
                <a:sym typeface="Cabin"/>
              </a:rPr>
              <a:t>-  Update data</a:t>
            </a:r>
            <a:endParaRPr lang="en" sz="3200" dirty="0">
              <a:latin typeface="Arial" charset="0"/>
              <a:ea typeface="Arial" charset="0"/>
              <a:cs typeface="Arial" charset="0"/>
              <a:sym typeface="Cabin"/>
            </a:endParaRPr>
          </a:p>
          <a:p>
            <a:pPr marL="254000" lvl="1" indent="0">
              <a:spcBef>
                <a:spcPts val="2500"/>
              </a:spcBef>
              <a:spcAft>
                <a:spcPts val="600"/>
              </a:spcAft>
              <a:buClr>
                <a:schemeClr val="lt1"/>
              </a:buClr>
              <a:buSzPct val="100000"/>
              <a:buNone/>
            </a:pPr>
            <a:r>
              <a:rPr lang="en-US" sz="3200" dirty="0">
                <a:latin typeface="Arial" charset="0"/>
                <a:ea typeface="Arial" charset="0"/>
                <a:cs typeface="Arial" charset="0"/>
                <a:sym typeface="Cabin"/>
              </a:rPr>
              <a:t>-  </a:t>
            </a:r>
            <a:r>
              <a:rPr lang="en" sz="3200" dirty="0">
                <a:latin typeface="Arial" charset="0"/>
                <a:ea typeface="Arial" charset="0"/>
                <a:cs typeface="Arial" charset="0"/>
                <a:sym typeface="Cabin"/>
              </a:rPr>
              <a:t>Delete data </a:t>
            </a:r>
          </a:p>
        </p:txBody>
      </p:sp>
      <p:sp>
        <p:nvSpPr>
          <p:cNvPr id="250" name="Shape 250"/>
          <p:cNvSpPr txBox="1"/>
          <p:nvPr/>
        </p:nvSpPr>
        <p:spPr>
          <a:xfrm>
            <a:off x="4812496" y="5354324"/>
            <a:ext cx="4206768" cy="349986"/>
          </a:xfrm>
          <a:prstGeom prst="rect">
            <a:avLst/>
          </a:prstGeom>
          <a:noFill/>
          <a:ln>
            <a:noFill/>
          </a:ln>
        </p:spPr>
        <p:txBody>
          <a:bodyPr lIns="0" tIns="0" rIns="0" bIns="0" anchor="ctr" anchorCtr="0">
            <a:noAutofit/>
          </a:bodyPr>
          <a:lstStyle/>
          <a:p>
            <a:pPr algn="ctr">
              <a:spcBef>
                <a:spcPts val="0"/>
              </a:spcBef>
              <a:spcAft>
                <a:spcPts val="0"/>
              </a:spcAft>
              <a:buClr>
                <a:schemeClr val="lt1"/>
              </a:buClr>
              <a:buSzPct val="25000"/>
            </a:pPr>
            <a:r>
              <a:rPr lang="en" sz="2000" u="sng" dirty="0">
                <a:solidFill>
                  <a:srgbClr val="FFFF00"/>
                </a:solidFill>
                <a:latin typeface="Arial" charset="0"/>
                <a:ea typeface="Arial" charset="0"/>
                <a:cs typeface="Arial" charset="0"/>
                <a:sym typeface="Cabin"/>
                <a:hlinkClick r:id="rId3"/>
              </a:rPr>
              <a:t>http://en.wikipedia.org/wiki/SQL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Shape 286"/>
          <p:cNvSpPr txBox="1"/>
          <p:nvPr/>
        </p:nvSpPr>
        <p:spPr>
          <a:xfrm>
            <a:off x="6684920" y="1809267"/>
            <a:ext cx="2193074" cy="1235924"/>
          </a:xfrm>
          <a:prstGeom prst="rect">
            <a:avLst/>
          </a:prstGeom>
          <a:noFill/>
          <a:ln w="101600" cap="rnd" cmpd="sng">
            <a:solidFill>
              <a:srgbClr val="FF00FF"/>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 </a:t>
            </a:r>
          </a:p>
          <a:p>
            <a:pPr algn="ctr">
              <a:spcBef>
                <a:spcPts val="0"/>
              </a:spcBef>
              <a:spcAft>
                <a:spcPts val="0"/>
              </a:spcAft>
              <a:buClr>
                <a:schemeClr val="lt1"/>
              </a:buClr>
              <a:buSzPct val="25000"/>
            </a:pPr>
            <a:r>
              <a:rPr lang="en" sz="2500" dirty="0">
                <a:latin typeface="Arial" charset="0"/>
                <a:ea typeface="Arial" charset="0"/>
                <a:cs typeface="Arial" charset="0"/>
                <a:sym typeface="Cabin"/>
              </a:rPr>
              <a:t>File</a:t>
            </a:r>
          </a:p>
        </p:txBody>
      </p:sp>
      <p:sp>
        <p:nvSpPr>
          <p:cNvPr id="287" name="Shape 287"/>
          <p:cNvSpPr txBox="1"/>
          <p:nvPr/>
        </p:nvSpPr>
        <p:spPr>
          <a:xfrm>
            <a:off x="3580193" y="1809267"/>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Python</a:t>
            </a:r>
          </a:p>
          <a:p>
            <a:pPr algn="ctr">
              <a:spcBef>
                <a:spcPts val="0"/>
              </a:spcBef>
              <a:spcAft>
                <a:spcPts val="0"/>
              </a:spcAft>
              <a:buClr>
                <a:schemeClr val="lt1"/>
              </a:buClr>
              <a:buSzPct val="25000"/>
            </a:pPr>
            <a:r>
              <a:rPr lang="en" sz="2500" dirty="0">
                <a:latin typeface="Arial" charset="0"/>
                <a:ea typeface="Arial" charset="0"/>
                <a:cs typeface="Arial" charset="0"/>
                <a:sym typeface="Cabin"/>
              </a:rPr>
              <a:t>Programs</a:t>
            </a:r>
          </a:p>
        </p:txBody>
      </p:sp>
      <p:sp>
        <p:nvSpPr>
          <p:cNvPr id="288" name="Shape 288"/>
          <p:cNvSpPr txBox="1"/>
          <p:nvPr/>
        </p:nvSpPr>
        <p:spPr>
          <a:xfrm>
            <a:off x="4015974" y="4182097"/>
            <a:ext cx="1221581"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You</a:t>
            </a:r>
          </a:p>
        </p:txBody>
      </p:sp>
      <p:sp>
        <p:nvSpPr>
          <p:cNvPr id="289" name="Shape 289"/>
          <p:cNvSpPr txBox="1"/>
          <p:nvPr/>
        </p:nvSpPr>
        <p:spPr>
          <a:xfrm>
            <a:off x="6684920" y="3724897"/>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SQLite</a:t>
            </a:r>
          </a:p>
          <a:p>
            <a:pPr algn="ctr">
              <a:spcBef>
                <a:spcPts val="0"/>
              </a:spcBef>
              <a:spcAft>
                <a:spcPts val="0"/>
              </a:spcAft>
              <a:buClr>
                <a:schemeClr val="lt1"/>
              </a:buClr>
              <a:buSzPct val="25000"/>
            </a:pPr>
            <a:r>
              <a:rPr lang="en" sz="2500" dirty="0">
                <a:latin typeface="Arial" charset="0"/>
                <a:ea typeface="Arial" charset="0"/>
                <a:cs typeface="Arial" charset="0"/>
                <a:sym typeface="Cabin"/>
              </a:rPr>
              <a:t>Browser</a:t>
            </a:r>
          </a:p>
        </p:txBody>
      </p:sp>
      <p:sp>
        <p:nvSpPr>
          <p:cNvPr id="290" name="Shape 290"/>
          <p:cNvSpPr/>
          <p:nvPr/>
        </p:nvSpPr>
        <p:spPr>
          <a:xfrm>
            <a:off x="5773269" y="1973573"/>
            <a:ext cx="854515" cy="842906"/>
          </a:xfrm>
          <a:prstGeom prst="leftRightArrow">
            <a:avLst>
              <a:gd name="adj1" fmla="val 42186"/>
              <a:gd name="adj2" fmla="val 17802"/>
            </a:avLst>
          </a:prstGeom>
          <a:blipFill rotWithShape="1">
            <a:blip r:embed="rId3">
              <a:alphaModFix/>
            </a:blip>
            <a:tile tx="0" ty="0" sx="100000" sy="100000" flip="none" algn="tl"/>
          </a:blipFill>
          <a:ln>
            <a:noFill/>
          </a:ln>
        </p:spPr>
        <p:txBody>
          <a:bodyPr lIns="0" tIns="0" rIns="0" bIns="0" anchor="ctr" anchorCtr="0">
            <a:noAutofit/>
          </a:bodyPr>
          <a:lstStyle/>
          <a:p>
            <a:pPr algn="ctr">
              <a:spcBef>
                <a:spcPts val="0"/>
              </a:spcBef>
              <a:spcAft>
                <a:spcPts val="0"/>
              </a:spcAft>
              <a:buClr>
                <a:srgbClr val="000000"/>
              </a:buClr>
              <a:buSzPct val="25000"/>
            </a:pPr>
            <a:r>
              <a:rPr lang="en" sz="1500" dirty="0">
                <a:latin typeface="Arial" charset="0"/>
                <a:ea typeface="Arial" charset="0"/>
                <a:cs typeface="Arial" charset="0"/>
                <a:sym typeface="Cabin"/>
              </a:rPr>
              <a:t>SQL</a:t>
            </a:r>
          </a:p>
        </p:txBody>
      </p:sp>
      <p:sp>
        <p:nvSpPr>
          <p:cNvPr id="291" name="Shape 291"/>
          <p:cNvSpPr/>
          <p:nvPr/>
        </p:nvSpPr>
        <p:spPr>
          <a:xfrm rot="5400000">
            <a:off x="7474303" y="2805764"/>
            <a:ext cx="621450" cy="1128768"/>
          </a:xfrm>
          <a:prstGeom prst="leftRightArrow">
            <a:avLst>
              <a:gd name="adj1" fmla="val 60467"/>
              <a:gd name="adj2" fmla="val 19531"/>
            </a:avLst>
          </a:prstGeom>
          <a:blipFill rotWithShape="0">
            <a:blip r:embed="rId3">
              <a:alphaModFix/>
            </a:blip>
            <a:stretch>
              <a:fillRect t="-1" b="-1"/>
            </a:stretch>
          </a:blipFill>
          <a:ln>
            <a:noFill/>
          </a:ln>
        </p:spPr>
        <p:txBody>
          <a:bodyPr lIns="0" tIns="0" rIns="0" bIns="0" anchor="t" anchorCtr="0">
            <a:noAutofit/>
          </a:bodyPr>
          <a:lstStyle/>
          <a:p>
            <a:pPr algn="ctr">
              <a:spcBef>
                <a:spcPts val="0"/>
              </a:spcBef>
              <a:spcAft>
                <a:spcPts val="0"/>
              </a:spcAft>
              <a:buClr>
                <a:srgbClr val="000000"/>
              </a:buClr>
            </a:pPr>
            <a:endParaRPr sz="800">
              <a:latin typeface="Arial"/>
              <a:ea typeface="Arial"/>
              <a:cs typeface="Arial"/>
              <a:sym typeface="Arial"/>
            </a:endParaRPr>
          </a:p>
        </p:txBody>
      </p:sp>
      <p:sp>
        <p:nvSpPr>
          <p:cNvPr id="292" name="Shape 292"/>
          <p:cNvSpPr txBox="1"/>
          <p:nvPr/>
        </p:nvSpPr>
        <p:spPr>
          <a:xfrm>
            <a:off x="7519846" y="3190611"/>
            <a:ext cx="519749" cy="349986"/>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 sz="2000" dirty="0">
                <a:latin typeface="Arial" charset="0"/>
                <a:ea typeface="Arial" charset="0"/>
                <a:cs typeface="Arial" charset="0"/>
                <a:sym typeface="Cabin"/>
              </a:rPr>
              <a:t>SQL</a:t>
            </a:r>
          </a:p>
        </p:txBody>
      </p:sp>
      <p:cxnSp>
        <p:nvCxnSpPr>
          <p:cNvPr id="293" name="Shape 293"/>
          <p:cNvCxnSpPr/>
          <p:nvPr/>
        </p:nvCxnSpPr>
        <p:spPr>
          <a:xfrm rot="10800000">
            <a:off x="4626764" y="3059424"/>
            <a:ext cx="0" cy="1122673"/>
          </a:xfrm>
          <a:prstGeom prst="straightConnector1">
            <a:avLst/>
          </a:prstGeom>
          <a:noFill/>
          <a:ln w="63500" cap="rnd" cmpd="sng">
            <a:solidFill>
              <a:schemeClr val="lt1"/>
            </a:solidFill>
            <a:prstDash val="solid"/>
            <a:miter/>
            <a:headEnd type="stealth" w="med" len="med"/>
            <a:tailEnd type="stealth" w="med" len="med"/>
          </a:ln>
        </p:spPr>
      </p:cxnSp>
      <p:cxnSp>
        <p:nvCxnSpPr>
          <p:cNvPr id="294" name="Shape 294"/>
          <p:cNvCxnSpPr/>
          <p:nvPr/>
        </p:nvCxnSpPr>
        <p:spPr>
          <a:xfrm rot="10800000">
            <a:off x="5237555" y="4439272"/>
            <a:ext cx="1384857" cy="0"/>
          </a:xfrm>
          <a:prstGeom prst="straightConnector1">
            <a:avLst/>
          </a:prstGeom>
          <a:noFill/>
          <a:ln w="63500" cap="rnd" cmpd="sng">
            <a:solidFill>
              <a:schemeClr val="lt1"/>
            </a:solidFill>
            <a:prstDash val="solid"/>
            <a:miter/>
            <a:headEnd type="stealth" w="med" len="med"/>
            <a:tailEnd type="stealth" w="med" len="med"/>
          </a:ln>
        </p:spPr>
      </p:cxnSp>
      <p:sp>
        <p:nvSpPr>
          <p:cNvPr id="295" name="Shape 295"/>
          <p:cNvSpPr/>
          <p:nvPr/>
        </p:nvSpPr>
        <p:spPr>
          <a:xfrm>
            <a:off x="1805740" y="1549893"/>
            <a:ext cx="901211" cy="847360"/>
          </a:xfrm>
          <a:prstGeom prst="can">
            <a:avLst>
              <a:gd name="adj" fmla="val 25000"/>
            </a:avLst>
          </a:prstGeom>
          <a:gradFill>
            <a:gsLst>
              <a:gs pos="0">
                <a:schemeClr val="accent1"/>
              </a:gs>
              <a:gs pos="100000">
                <a:srgbClr val="FFFF63"/>
              </a:gs>
            </a:gsLst>
            <a:lin ang="16200000" scaled="0"/>
          </a:gradFill>
          <a:ln w="9525" cap="flat" cmpd="sng">
            <a:solidFill>
              <a:schemeClr val="accent1"/>
            </a:solidFill>
            <a:prstDash val="solid"/>
            <a:round/>
            <a:headEnd type="none" w="med" len="med"/>
            <a:tailEnd type="none" w="med" len="med"/>
          </a:ln>
        </p:spPr>
        <p:txBody>
          <a:bodyPr lIns="51425" tIns="25700" rIns="51425" bIns="25700" anchor="ctr" anchorCtr="0">
            <a:noAutofit/>
          </a:bodyPr>
          <a:lstStyle/>
          <a:p>
            <a:pPr algn="ctr">
              <a:spcBef>
                <a:spcPts val="0"/>
              </a:spcBef>
              <a:spcAft>
                <a:spcPts val="0"/>
              </a:spcAft>
              <a:buClr>
                <a:schemeClr val="dk2"/>
              </a:buClr>
              <a:buSzPct val="25000"/>
            </a:pPr>
            <a:r>
              <a:rPr lang="en">
                <a:latin typeface="Arial"/>
                <a:ea typeface="Arial"/>
                <a:cs typeface="Arial"/>
                <a:sym typeface="Arial"/>
              </a:rPr>
              <a:t>Input</a:t>
            </a:r>
          </a:p>
          <a:p>
            <a:pPr algn="ctr">
              <a:spcBef>
                <a:spcPts val="0"/>
              </a:spcBef>
              <a:spcAft>
                <a:spcPts val="0"/>
              </a:spcAft>
              <a:buClr>
                <a:schemeClr val="dk2"/>
              </a:buClr>
              <a:buSzPct val="25000"/>
            </a:pPr>
            <a:r>
              <a:rPr lang="en">
                <a:latin typeface="Arial"/>
                <a:ea typeface="Arial"/>
                <a:cs typeface="Arial"/>
                <a:sym typeface="Arial"/>
              </a:rPr>
              <a:t>Files</a:t>
            </a:r>
          </a:p>
        </p:txBody>
      </p:sp>
      <p:sp>
        <p:nvSpPr>
          <p:cNvPr id="296" name="Shape 296"/>
          <p:cNvSpPr/>
          <p:nvPr/>
        </p:nvSpPr>
        <p:spPr>
          <a:xfrm>
            <a:off x="2575066" y="3334736"/>
            <a:ext cx="901211" cy="847360"/>
          </a:xfrm>
          <a:prstGeom prst="can">
            <a:avLst>
              <a:gd name="adj" fmla="val 25000"/>
            </a:avLst>
          </a:prstGeom>
          <a:gradFill>
            <a:gsLst>
              <a:gs pos="0">
                <a:schemeClr val="accent1"/>
              </a:gs>
              <a:gs pos="100000">
                <a:srgbClr val="FFFF63"/>
              </a:gs>
            </a:gsLst>
            <a:lin ang="16200000" scaled="0"/>
          </a:gradFill>
          <a:ln w="9525" cap="flat" cmpd="sng">
            <a:solidFill>
              <a:schemeClr val="accent1"/>
            </a:solidFill>
            <a:prstDash val="solid"/>
            <a:round/>
            <a:headEnd type="none" w="med" len="med"/>
            <a:tailEnd type="none" w="med" len="med"/>
          </a:ln>
        </p:spPr>
        <p:txBody>
          <a:bodyPr lIns="51425" tIns="25700" rIns="51425" bIns="25700" anchor="ctr" anchorCtr="0">
            <a:noAutofit/>
          </a:bodyPr>
          <a:lstStyle/>
          <a:p>
            <a:pPr algn="ctr">
              <a:spcBef>
                <a:spcPts val="0"/>
              </a:spcBef>
              <a:spcAft>
                <a:spcPts val="0"/>
              </a:spcAft>
              <a:buClr>
                <a:schemeClr val="dk2"/>
              </a:buClr>
              <a:buSzPct val="25000"/>
            </a:pPr>
            <a:r>
              <a:rPr lang="en">
                <a:latin typeface="Arial"/>
                <a:ea typeface="Arial"/>
                <a:cs typeface="Arial"/>
                <a:sym typeface="Arial"/>
              </a:rPr>
              <a:t>Output</a:t>
            </a:r>
          </a:p>
          <a:p>
            <a:pPr algn="ctr">
              <a:spcBef>
                <a:spcPts val="0"/>
              </a:spcBef>
              <a:spcAft>
                <a:spcPts val="0"/>
              </a:spcAft>
              <a:buClr>
                <a:schemeClr val="dk2"/>
              </a:buClr>
              <a:buSzPct val="25000"/>
            </a:pPr>
            <a:r>
              <a:rPr lang="en">
                <a:latin typeface="Arial"/>
                <a:ea typeface="Arial"/>
                <a:cs typeface="Arial"/>
                <a:sym typeface="Arial"/>
              </a:rPr>
              <a:t>Files</a:t>
            </a:r>
          </a:p>
        </p:txBody>
      </p:sp>
      <p:sp>
        <p:nvSpPr>
          <p:cNvPr id="297" name="Shape 297"/>
          <p:cNvSpPr txBox="1"/>
          <p:nvPr/>
        </p:nvSpPr>
        <p:spPr>
          <a:xfrm>
            <a:off x="683688" y="2917349"/>
            <a:ext cx="1221600" cy="650100"/>
          </a:xfrm>
          <a:prstGeom prst="rect">
            <a:avLst/>
          </a:prstGeom>
          <a:noFill/>
          <a:ln w="101600" cap="rnd" cmpd="sng">
            <a:solidFill>
              <a:schemeClr val="accent1"/>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R</a:t>
            </a:r>
          </a:p>
        </p:txBody>
      </p:sp>
      <p:sp>
        <p:nvSpPr>
          <p:cNvPr id="298" name="Shape 298"/>
          <p:cNvSpPr txBox="1"/>
          <p:nvPr/>
        </p:nvSpPr>
        <p:spPr>
          <a:xfrm>
            <a:off x="683688" y="3747364"/>
            <a:ext cx="1221600" cy="650100"/>
          </a:xfrm>
          <a:prstGeom prst="rect">
            <a:avLst/>
          </a:prstGeom>
          <a:noFill/>
          <a:ln w="101600" cap="rnd" cmpd="sng">
            <a:solidFill>
              <a:srgbClr val="FF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Excel</a:t>
            </a:r>
          </a:p>
        </p:txBody>
      </p:sp>
      <p:sp>
        <p:nvSpPr>
          <p:cNvPr id="299" name="Shape 299"/>
          <p:cNvSpPr txBox="1"/>
          <p:nvPr/>
        </p:nvSpPr>
        <p:spPr>
          <a:xfrm>
            <a:off x="683688" y="4559609"/>
            <a:ext cx="1221600" cy="650100"/>
          </a:xfrm>
          <a:prstGeom prst="rect">
            <a:avLst/>
          </a:prstGeom>
          <a:noFill/>
          <a:ln w="101600" cap="rnd" cmpd="sng">
            <a:solidFill>
              <a:srgbClr val="FF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D3.js</a:t>
            </a:r>
          </a:p>
        </p:txBody>
      </p:sp>
      <p:cxnSp>
        <p:nvCxnSpPr>
          <p:cNvPr id="300" name="Shape 300"/>
          <p:cNvCxnSpPr>
            <a:stCxn id="287" idx="1"/>
            <a:endCxn id="296" idx="1"/>
          </p:cNvCxnSpPr>
          <p:nvPr/>
        </p:nvCxnSpPr>
        <p:spPr>
          <a:xfrm flipH="1">
            <a:off x="3025793" y="2427229"/>
            <a:ext cx="554400" cy="907500"/>
          </a:xfrm>
          <a:prstGeom prst="straightConnector1">
            <a:avLst/>
          </a:prstGeom>
          <a:noFill/>
          <a:ln w="63500" cap="rnd" cmpd="sng">
            <a:solidFill>
              <a:schemeClr val="lt1"/>
            </a:solidFill>
            <a:prstDash val="solid"/>
            <a:miter/>
            <a:headEnd type="none" w="med" len="med"/>
            <a:tailEnd type="stealth" w="lg" len="lg"/>
          </a:ln>
        </p:spPr>
      </p:cxnSp>
      <p:cxnSp>
        <p:nvCxnSpPr>
          <p:cNvPr id="301" name="Shape 301"/>
          <p:cNvCxnSpPr>
            <a:stCxn id="295" idx="4"/>
            <a:endCxn id="287" idx="1"/>
          </p:cNvCxnSpPr>
          <p:nvPr/>
        </p:nvCxnSpPr>
        <p:spPr>
          <a:xfrm>
            <a:off x="2706950" y="1973573"/>
            <a:ext cx="873300" cy="453600"/>
          </a:xfrm>
          <a:prstGeom prst="straightConnector1">
            <a:avLst/>
          </a:prstGeom>
          <a:noFill/>
          <a:ln w="63500" cap="rnd" cmpd="sng">
            <a:solidFill>
              <a:schemeClr val="lt1"/>
            </a:solidFill>
            <a:prstDash val="solid"/>
            <a:miter/>
            <a:headEnd type="none" w="med" len="med"/>
            <a:tailEnd type="stealth" w="lg" len="lg"/>
          </a:ln>
        </p:spPr>
      </p:cxnSp>
      <p:cxnSp>
        <p:nvCxnSpPr>
          <p:cNvPr id="302" name="Shape 302"/>
          <p:cNvCxnSpPr>
            <a:stCxn id="296" idx="2"/>
            <a:endCxn id="297" idx="3"/>
          </p:cNvCxnSpPr>
          <p:nvPr/>
        </p:nvCxnSpPr>
        <p:spPr>
          <a:xfrm rot="10800000">
            <a:off x="1905165" y="3242416"/>
            <a:ext cx="669900" cy="516000"/>
          </a:xfrm>
          <a:prstGeom prst="straightConnector1">
            <a:avLst/>
          </a:prstGeom>
          <a:noFill/>
          <a:ln w="63500" cap="rnd" cmpd="sng">
            <a:solidFill>
              <a:schemeClr val="lt1"/>
            </a:solidFill>
            <a:prstDash val="solid"/>
            <a:miter/>
            <a:headEnd type="none" w="med" len="med"/>
            <a:tailEnd type="stealth" w="lg" len="lg"/>
          </a:ln>
        </p:spPr>
      </p:cxnSp>
      <p:cxnSp>
        <p:nvCxnSpPr>
          <p:cNvPr id="303" name="Shape 303"/>
          <p:cNvCxnSpPr>
            <a:stCxn id="296" idx="2"/>
            <a:endCxn id="298" idx="3"/>
          </p:cNvCxnSpPr>
          <p:nvPr/>
        </p:nvCxnSpPr>
        <p:spPr>
          <a:xfrm flipH="1">
            <a:off x="1905165" y="3758416"/>
            <a:ext cx="669900" cy="314100"/>
          </a:xfrm>
          <a:prstGeom prst="straightConnector1">
            <a:avLst/>
          </a:prstGeom>
          <a:noFill/>
          <a:ln w="63500" cap="rnd" cmpd="sng">
            <a:solidFill>
              <a:schemeClr val="lt1"/>
            </a:solidFill>
            <a:prstDash val="solid"/>
            <a:miter/>
            <a:headEnd type="none" w="med" len="med"/>
            <a:tailEnd type="stealth" w="lg" len="lg"/>
          </a:ln>
        </p:spPr>
      </p:cxnSp>
      <p:cxnSp>
        <p:nvCxnSpPr>
          <p:cNvPr id="304" name="Shape 304"/>
          <p:cNvCxnSpPr>
            <a:stCxn id="296" idx="2"/>
            <a:endCxn id="299" idx="3"/>
          </p:cNvCxnSpPr>
          <p:nvPr/>
        </p:nvCxnSpPr>
        <p:spPr>
          <a:xfrm flipH="1">
            <a:off x="1905165" y="3758416"/>
            <a:ext cx="669900" cy="1126200"/>
          </a:xfrm>
          <a:prstGeom prst="straightConnector1">
            <a:avLst/>
          </a:prstGeom>
          <a:noFill/>
          <a:ln w="63500" cap="rnd" cmpd="sng">
            <a:solidFill>
              <a:schemeClr val="lt1"/>
            </a:solidFill>
            <a:prstDash val="solid"/>
            <a:miter/>
            <a:headEnd type="none" w="med" len="med"/>
            <a:tailEnd type="stealth" w="lg" len="lg"/>
          </a:ln>
        </p:spPr>
      </p:cxnSp>
    </p:spTree>
    <p:extLst>
      <p:ext uri="{BB962C8B-B14F-4D97-AF65-F5344CB8AC3E}">
        <p14:creationId xmlns:p14="http://schemas.microsoft.com/office/powerpoint/2010/main" val="159380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Shape 262"/>
          <p:cNvSpPr txBox="1"/>
          <p:nvPr/>
        </p:nvSpPr>
        <p:spPr>
          <a:xfrm>
            <a:off x="6508456" y="1751350"/>
            <a:ext cx="2193074" cy="1235924"/>
          </a:xfrm>
          <a:prstGeom prst="rect">
            <a:avLst/>
          </a:prstGeom>
          <a:noFill/>
          <a:ln w="101600" cap="rnd" cmpd="sng">
            <a:solidFill>
              <a:srgbClr val="FF00FF"/>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 </a:t>
            </a:r>
          </a:p>
          <a:p>
            <a:pPr algn="ctr">
              <a:spcBef>
                <a:spcPts val="0"/>
              </a:spcBef>
              <a:spcAft>
                <a:spcPts val="0"/>
              </a:spcAft>
              <a:buClr>
                <a:schemeClr val="lt1"/>
              </a:buClr>
              <a:buSzPct val="25000"/>
            </a:pPr>
            <a:r>
              <a:rPr lang="en" sz="2500" dirty="0">
                <a:latin typeface="Arial" charset="0"/>
                <a:ea typeface="Arial" charset="0"/>
                <a:cs typeface="Arial" charset="0"/>
                <a:sym typeface="Cabin"/>
              </a:rPr>
              <a:t>Data Server</a:t>
            </a:r>
          </a:p>
        </p:txBody>
      </p:sp>
      <p:sp>
        <p:nvSpPr>
          <p:cNvPr id="263" name="Shape 263"/>
          <p:cNvSpPr txBox="1"/>
          <p:nvPr/>
        </p:nvSpPr>
        <p:spPr>
          <a:xfrm>
            <a:off x="2443662" y="1751350"/>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Application</a:t>
            </a:r>
          </a:p>
          <a:p>
            <a:pPr algn="ctr">
              <a:spcBef>
                <a:spcPts val="0"/>
              </a:spcBef>
              <a:spcAft>
                <a:spcPts val="0"/>
              </a:spcAft>
              <a:buClr>
                <a:schemeClr val="lt1"/>
              </a:buClr>
              <a:buSzPct val="25000"/>
            </a:pPr>
            <a:r>
              <a:rPr lang="en" sz="2500" dirty="0">
                <a:latin typeface="Arial" charset="0"/>
                <a:ea typeface="Arial" charset="0"/>
                <a:cs typeface="Arial" charset="0"/>
                <a:sym typeface="Cabin"/>
              </a:rPr>
              <a:t>Software</a:t>
            </a:r>
          </a:p>
        </p:txBody>
      </p:sp>
      <p:sp>
        <p:nvSpPr>
          <p:cNvPr id="264" name="Shape 264"/>
          <p:cNvSpPr txBox="1"/>
          <p:nvPr/>
        </p:nvSpPr>
        <p:spPr>
          <a:xfrm>
            <a:off x="664869" y="1915657"/>
            <a:ext cx="971493" cy="907199"/>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End</a:t>
            </a:r>
          </a:p>
          <a:p>
            <a:pPr algn="ctr">
              <a:spcBef>
                <a:spcPts val="0"/>
              </a:spcBef>
              <a:spcAft>
                <a:spcPts val="0"/>
              </a:spcAft>
              <a:buClr>
                <a:schemeClr val="lt1"/>
              </a:buClr>
              <a:buSzPct val="25000"/>
            </a:pPr>
            <a:r>
              <a:rPr lang="en" sz="2500" dirty="0">
                <a:latin typeface="Arial" charset="0"/>
                <a:ea typeface="Arial" charset="0"/>
                <a:cs typeface="Arial" charset="0"/>
                <a:sym typeface="Cabin"/>
              </a:rPr>
              <a:t>User</a:t>
            </a:r>
          </a:p>
        </p:txBody>
      </p:sp>
      <p:sp>
        <p:nvSpPr>
          <p:cNvPr id="265" name="Shape 265"/>
          <p:cNvSpPr txBox="1"/>
          <p:nvPr/>
        </p:nvSpPr>
        <p:spPr>
          <a:xfrm>
            <a:off x="2615112" y="3644444"/>
            <a:ext cx="1700156"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Developer</a:t>
            </a:r>
          </a:p>
        </p:txBody>
      </p:sp>
      <p:sp>
        <p:nvSpPr>
          <p:cNvPr id="266" name="Shape 266"/>
          <p:cNvSpPr txBox="1"/>
          <p:nvPr/>
        </p:nvSpPr>
        <p:spPr>
          <a:xfrm>
            <a:off x="4536782" y="4365963"/>
            <a:ext cx="1221581" cy="650024"/>
          </a:xfrm>
          <a:prstGeom prst="rect">
            <a:avLst/>
          </a:prstGeom>
          <a:noFill/>
          <a:ln w="101600" cap="rnd" cmpd="sng">
            <a:solidFill>
              <a:srgbClr val="00F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DBA</a:t>
            </a:r>
          </a:p>
        </p:txBody>
      </p:sp>
      <p:sp>
        <p:nvSpPr>
          <p:cNvPr id="267" name="Shape 267"/>
          <p:cNvSpPr txBox="1"/>
          <p:nvPr/>
        </p:nvSpPr>
        <p:spPr>
          <a:xfrm>
            <a:off x="6508456" y="3908763"/>
            <a:ext cx="2193074" cy="1235924"/>
          </a:xfrm>
          <a:prstGeom prst="rect">
            <a:avLst/>
          </a:prstGeom>
          <a:noFill/>
          <a:ln w="101600" cap="rnd" cmpd="sng">
            <a:solidFill>
              <a:srgbClr val="FF7F00"/>
            </a:solidFill>
            <a:prstDash val="solid"/>
            <a:miter/>
            <a:headEnd type="none" w="med" len="med"/>
            <a:tailEnd type="none" w="med" len="med"/>
          </a:ln>
        </p:spPr>
        <p:txBody>
          <a:bodyPr lIns="0" tIns="0" rIns="0" bIns="0" anchor="ctr" anchorCtr="0">
            <a:noAutofit/>
          </a:bodyPr>
          <a:lstStyle/>
          <a:p>
            <a:pPr algn="ctr">
              <a:spcBef>
                <a:spcPts val="0"/>
              </a:spcBef>
              <a:spcAft>
                <a:spcPts val="0"/>
              </a:spcAft>
              <a:buClr>
                <a:schemeClr val="lt1"/>
              </a:buClr>
              <a:buSzPct val="25000"/>
            </a:pPr>
            <a:r>
              <a:rPr lang="en" sz="2500" dirty="0">
                <a:latin typeface="Arial" charset="0"/>
                <a:ea typeface="Arial" charset="0"/>
                <a:cs typeface="Arial" charset="0"/>
                <a:sym typeface="Cabin"/>
              </a:rPr>
              <a:t>Database</a:t>
            </a:r>
          </a:p>
          <a:p>
            <a:pPr algn="ctr">
              <a:spcBef>
                <a:spcPts val="0"/>
              </a:spcBef>
              <a:spcAft>
                <a:spcPts val="0"/>
              </a:spcAft>
              <a:buClr>
                <a:schemeClr val="lt1"/>
              </a:buClr>
              <a:buSzPct val="25000"/>
            </a:pPr>
            <a:r>
              <a:rPr lang="en" sz="2500" dirty="0">
                <a:latin typeface="Arial" charset="0"/>
                <a:ea typeface="Arial" charset="0"/>
                <a:cs typeface="Arial" charset="0"/>
                <a:sym typeface="Cabin"/>
              </a:rPr>
              <a:t>Tools</a:t>
            </a:r>
          </a:p>
        </p:txBody>
      </p:sp>
      <p:sp>
        <p:nvSpPr>
          <p:cNvPr id="268" name="Shape 268"/>
          <p:cNvSpPr/>
          <p:nvPr/>
        </p:nvSpPr>
        <p:spPr>
          <a:xfrm>
            <a:off x="4688390" y="1915656"/>
            <a:ext cx="1762931" cy="842906"/>
          </a:xfrm>
          <a:prstGeom prst="leftRightArrow">
            <a:avLst>
              <a:gd name="adj1" fmla="val 42186"/>
              <a:gd name="adj2" fmla="val 17802"/>
            </a:avLst>
          </a:prstGeom>
          <a:blipFill rotWithShape="1">
            <a:blip r:embed="rId3">
              <a:alphaModFix/>
            </a:blip>
            <a:tile tx="0" ty="0" sx="100000" sy="100000" flip="none" algn="tl"/>
          </a:blipFill>
          <a:ln>
            <a:noFill/>
          </a:ln>
        </p:spPr>
        <p:txBody>
          <a:bodyPr lIns="0" tIns="0" rIns="0" bIns="0" anchor="ctr" anchorCtr="0">
            <a:noAutofit/>
          </a:bodyPr>
          <a:lstStyle/>
          <a:p>
            <a:pPr algn="ctr">
              <a:spcBef>
                <a:spcPts val="0"/>
              </a:spcBef>
              <a:spcAft>
                <a:spcPts val="0"/>
              </a:spcAft>
              <a:buClr>
                <a:srgbClr val="000000"/>
              </a:buClr>
              <a:buSzPct val="25000"/>
            </a:pPr>
            <a:r>
              <a:rPr lang="en" sz="1500" dirty="0">
                <a:latin typeface="Arial" charset="0"/>
                <a:ea typeface="Arial" charset="0"/>
                <a:cs typeface="Arial" charset="0"/>
                <a:sym typeface="Cabin"/>
              </a:rPr>
              <a:t>SQL</a:t>
            </a:r>
          </a:p>
        </p:txBody>
      </p:sp>
      <p:sp>
        <p:nvSpPr>
          <p:cNvPr id="269" name="Shape 269"/>
          <p:cNvSpPr/>
          <p:nvPr/>
        </p:nvSpPr>
        <p:spPr>
          <a:xfrm rot="5400000">
            <a:off x="7158509" y="2887178"/>
            <a:ext cx="900111" cy="1128768"/>
          </a:xfrm>
          <a:prstGeom prst="leftRightArrow">
            <a:avLst>
              <a:gd name="adj1" fmla="val 60467"/>
              <a:gd name="adj2" fmla="val 19531"/>
            </a:avLst>
          </a:prstGeom>
          <a:blipFill rotWithShape="0">
            <a:blip r:embed="rId3">
              <a:alphaModFix/>
            </a:blip>
            <a:stretch>
              <a:fillRect t="-1" b="-1"/>
            </a:stretch>
          </a:blipFill>
          <a:ln>
            <a:noFill/>
          </a:ln>
        </p:spPr>
        <p:txBody>
          <a:bodyPr lIns="0" tIns="0" rIns="0" bIns="0" anchor="t" anchorCtr="0">
            <a:noAutofit/>
          </a:bodyPr>
          <a:lstStyle/>
          <a:p>
            <a:pPr algn="ctr">
              <a:spcBef>
                <a:spcPts val="0"/>
              </a:spcBef>
              <a:spcAft>
                <a:spcPts val="0"/>
              </a:spcAft>
              <a:buClr>
                <a:srgbClr val="000000"/>
              </a:buClr>
            </a:pPr>
            <a:endParaRPr sz="800">
              <a:latin typeface="Arial"/>
              <a:ea typeface="Arial"/>
              <a:cs typeface="Arial"/>
              <a:sym typeface="Arial"/>
            </a:endParaRPr>
          </a:p>
        </p:txBody>
      </p:sp>
      <p:sp>
        <p:nvSpPr>
          <p:cNvPr id="270" name="Shape 270"/>
          <p:cNvSpPr txBox="1"/>
          <p:nvPr/>
        </p:nvSpPr>
        <p:spPr>
          <a:xfrm>
            <a:off x="7343382" y="3272969"/>
            <a:ext cx="519749" cy="349986"/>
          </a:xfrm>
          <a:prstGeom prst="rect">
            <a:avLst/>
          </a:prstGeom>
          <a:noFill/>
          <a:ln>
            <a:noFill/>
          </a:ln>
        </p:spPr>
        <p:txBody>
          <a:bodyPr lIns="0" tIns="0" rIns="0" bIns="0" anchor="ctr" anchorCtr="0">
            <a:noAutofit/>
          </a:bodyPr>
          <a:lstStyle/>
          <a:p>
            <a:pPr algn="ctr">
              <a:spcBef>
                <a:spcPts val="0"/>
              </a:spcBef>
              <a:spcAft>
                <a:spcPts val="0"/>
              </a:spcAft>
              <a:buClr>
                <a:srgbClr val="000000"/>
              </a:buClr>
              <a:buSzPct val="25000"/>
            </a:pPr>
            <a:r>
              <a:rPr lang="en" sz="2000" dirty="0">
                <a:latin typeface="Arial" charset="0"/>
                <a:ea typeface="Arial" charset="0"/>
                <a:cs typeface="Arial" charset="0"/>
                <a:sym typeface="Cabin"/>
              </a:rPr>
              <a:t>SQL</a:t>
            </a:r>
          </a:p>
        </p:txBody>
      </p:sp>
      <p:cxnSp>
        <p:nvCxnSpPr>
          <p:cNvPr id="271" name="Shape 271"/>
          <p:cNvCxnSpPr/>
          <p:nvPr/>
        </p:nvCxnSpPr>
        <p:spPr>
          <a:xfrm rot="10800000">
            <a:off x="3516117" y="3028219"/>
            <a:ext cx="0" cy="531393"/>
          </a:xfrm>
          <a:prstGeom prst="straightConnector1">
            <a:avLst/>
          </a:prstGeom>
          <a:noFill/>
          <a:ln w="63500" cap="rnd" cmpd="sng">
            <a:solidFill>
              <a:schemeClr val="lt1"/>
            </a:solidFill>
            <a:prstDash val="solid"/>
            <a:miter/>
            <a:headEnd type="stealth" w="med" len="med"/>
            <a:tailEnd type="stealth" w="med" len="med"/>
          </a:ln>
        </p:spPr>
      </p:cxnSp>
      <p:cxnSp>
        <p:nvCxnSpPr>
          <p:cNvPr id="272" name="Shape 272"/>
          <p:cNvCxnSpPr/>
          <p:nvPr/>
        </p:nvCxnSpPr>
        <p:spPr>
          <a:xfrm rot="10800000">
            <a:off x="1722179" y="2384465"/>
            <a:ext cx="631293" cy="0"/>
          </a:xfrm>
          <a:prstGeom prst="straightConnector1">
            <a:avLst/>
          </a:prstGeom>
          <a:noFill/>
          <a:ln w="63500" cap="rnd" cmpd="sng">
            <a:solidFill>
              <a:schemeClr val="lt1"/>
            </a:solidFill>
            <a:prstDash val="solid"/>
            <a:miter/>
            <a:headEnd type="stealth" w="med" len="med"/>
            <a:tailEnd type="stealth" w="med" len="med"/>
          </a:ln>
        </p:spPr>
      </p:cxnSp>
      <p:cxnSp>
        <p:nvCxnSpPr>
          <p:cNvPr id="273" name="Shape 273"/>
          <p:cNvCxnSpPr/>
          <p:nvPr/>
        </p:nvCxnSpPr>
        <p:spPr>
          <a:xfrm rot="10800000">
            <a:off x="5815498" y="4623138"/>
            <a:ext cx="630450" cy="0"/>
          </a:xfrm>
          <a:prstGeom prst="straightConnector1">
            <a:avLst/>
          </a:prstGeom>
          <a:noFill/>
          <a:ln w="63500" cap="rnd" cmpd="sng">
            <a:solidFill>
              <a:schemeClr val="lt1"/>
            </a:solidFill>
            <a:prstDash val="solid"/>
            <a:miter/>
            <a:headEnd type="stealth" w="med" len="med"/>
            <a:tailEnd type="stealth" w="med" len="med"/>
          </a:ln>
        </p:spPr>
      </p:cxn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766</Words>
  <Application>Microsoft Office PowerPoint</Application>
  <PresentationFormat>On-screen Show (4:3)</PresentationFormat>
  <Paragraphs>126</Paragraphs>
  <Slides>21</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Andale Mono</vt:lpstr>
      <vt:lpstr>Arial</vt:lpstr>
      <vt:lpstr>Cabin</vt:lpstr>
      <vt:lpstr>Courier New</vt:lpstr>
      <vt:lpstr>Gill Sans</vt:lpstr>
      <vt:lpstr>Tahoma</vt:lpstr>
      <vt:lpstr>Verdana</vt:lpstr>
      <vt:lpstr>Default Design</vt:lpstr>
      <vt:lpstr>Title &amp; Subtitle</vt:lpstr>
      <vt:lpstr>Unit 10</vt:lpstr>
      <vt:lpstr>SQLite Browser</vt:lpstr>
      <vt:lpstr>Relational Databases</vt:lpstr>
      <vt:lpstr>Terminology</vt:lpstr>
      <vt:lpstr>PowerPoint Presentation</vt:lpstr>
      <vt:lpstr>PowerPoint Presentation</vt:lpstr>
      <vt:lpstr>SQL</vt:lpstr>
      <vt:lpstr>PowerPoint Presentation</vt:lpstr>
      <vt:lpstr>PowerPoint Presentation</vt:lpstr>
      <vt:lpstr>SQL: Insert</vt:lpstr>
      <vt:lpstr>SQL: Delete</vt:lpstr>
      <vt:lpstr>SQL: Update</vt:lpstr>
      <vt:lpstr>Retrieving Records: Select</vt:lpstr>
      <vt:lpstr>Sắp xếp với ORDER BY</vt:lpstr>
      <vt:lpstr>Xem thêm</vt:lpstr>
      <vt:lpstr>Python vs SQLite</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Luong Tran Hy Hien</cp:lastModifiedBy>
  <cp:revision>131</cp:revision>
  <dcterms:created xsi:type="dcterms:W3CDTF">2008-06-28T20:57:21Z</dcterms:created>
  <dcterms:modified xsi:type="dcterms:W3CDTF">2021-04-04T15:50:13Z</dcterms:modified>
</cp:coreProperties>
</file>