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3" r:id="rId6"/>
    <p:sldId id="264" r:id="rId7"/>
    <p:sldId id="265" r:id="rId8"/>
    <p:sldId id="266" r:id="rId9"/>
    <p:sldId id="267" r:id="rId10"/>
    <p:sldId id="268" r:id="rId11"/>
    <p:sldId id="286" r:id="rId12"/>
    <p:sldId id="294" r:id="rId13"/>
    <p:sldId id="303" r:id="rId14"/>
    <p:sldId id="295" r:id="rId15"/>
    <p:sldId id="297" r:id="rId16"/>
    <p:sldId id="298" r:id="rId17"/>
    <p:sldId id="299" r:id="rId18"/>
    <p:sldId id="300" r:id="rId19"/>
    <p:sldId id="314" r:id="rId20"/>
    <p:sldId id="309" r:id="rId21"/>
    <p:sldId id="310" r:id="rId22"/>
    <p:sldId id="311" r:id="rId23"/>
    <p:sldId id="288" r:id="rId24"/>
    <p:sldId id="289" r:id="rId25"/>
    <p:sldId id="290" r:id="rId26"/>
    <p:sldId id="291"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8000"/>
    <a:srgbClr val="FFFFC0"/>
    <a:srgbClr val="FFF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p:cViewPr varScale="1">
        <p:scale>
          <a:sx n="68" d="100"/>
          <a:sy n="68" d="100"/>
        </p:scale>
        <p:origin x="136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4408E82-9513-40F1-B235-A484C54832D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id="{A6557D57-E0CF-48F7-801B-285537AF3C5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4BCD564A-9EE5-4DD4-837D-06362045490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E9D279A4-5A88-4D57-B86D-68FB9BCBA7D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a:extLst>
              <a:ext uri="{FF2B5EF4-FFF2-40B4-BE49-F238E27FC236}">
                <a16:creationId xmlns:a16="http://schemas.microsoft.com/office/drawing/2014/main" id="{63848DA2-C3C8-4EF7-B0C6-899512C9C0C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127" name="Rectangle 7">
            <a:extLst>
              <a:ext uri="{FF2B5EF4-FFF2-40B4-BE49-F238E27FC236}">
                <a16:creationId xmlns:a16="http://schemas.microsoft.com/office/drawing/2014/main" id="{7FD26C6C-A7E2-4F65-BD2F-6F4F7067A43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B1CB18D-CB61-44A2-9472-9FA435E69CA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219F6A34-BBE7-48FD-8C2F-2EE0AAD5C383}"/>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pic>
        <p:nvPicPr>
          <p:cNvPr id="5" name="Picture 1">
            <a:extLst>
              <a:ext uri="{FF2B5EF4-FFF2-40B4-BE49-F238E27FC236}">
                <a16:creationId xmlns:a16="http://schemas.microsoft.com/office/drawing/2014/main" id="{27862231-246E-4332-BEBA-5DF3C12541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057400" y="1447800"/>
            <a:ext cx="49530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5" name="Rectangle 3"/>
          <p:cNvSpPr>
            <a:spLocks noGrp="1" noChangeArrowheads="1"/>
          </p:cNvSpPr>
          <p:nvPr>
            <p:ph type="ctrTitle"/>
          </p:nvPr>
        </p:nvSpPr>
        <p:spPr>
          <a:xfrm>
            <a:off x="685800" y="2644775"/>
            <a:ext cx="7772400" cy="1470025"/>
          </a:xfrm>
        </p:spPr>
        <p:txBody>
          <a:bodyPr/>
          <a:lstStyle>
            <a:lvl1pPr>
              <a:defRPr>
                <a:solidFill>
                  <a:schemeClr val="tx1"/>
                </a:solidFill>
              </a:defRPr>
            </a:lvl1pPr>
          </a:lstStyle>
          <a:p>
            <a:pPr lvl="0"/>
            <a:r>
              <a:rPr lang="en-US" altLang="en-US" noProof="0"/>
              <a:t>Click to edit title style</a:t>
            </a:r>
          </a:p>
        </p:txBody>
      </p:sp>
      <p:sp>
        <p:nvSpPr>
          <p:cNvPr id="18436" name="Rectangle 4"/>
          <p:cNvSpPr>
            <a:spLocks noGrp="1" noChangeArrowheads="1"/>
          </p:cNvSpPr>
          <p:nvPr>
            <p:ph type="subTitle" idx="1"/>
          </p:nvPr>
        </p:nvSpPr>
        <p:spPr>
          <a:xfrm>
            <a:off x="1371600" y="42672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348506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22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543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60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5022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232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21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05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7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6435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6710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id="{43666117-79D8-4276-89FC-822EBBD9F030}"/>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sp>
        <p:nvSpPr>
          <p:cNvPr id="1027" name="Rectangle 2">
            <a:extLst>
              <a:ext uri="{FF2B5EF4-FFF2-40B4-BE49-F238E27FC236}">
                <a16:creationId xmlns:a16="http://schemas.microsoft.com/office/drawing/2014/main" id="{FF9D01B5-25A0-42CE-BB67-E61451CBFE12}"/>
              </a:ext>
            </a:extLst>
          </p:cNvPr>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8" name="Rectangle 3">
            <a:extLst>
              <a:ext uri="{FF2B5EF4-FFF2-40B4-BE49-F238E27FC236}">
                <a16:creationId xmlns:a16="http://schemas.microsoft.com/office/drawing/2014/main" id="{469F2A3E-B3D5-4BBF-96CB-148E8720FFA5}"/>
              </a:ext>
            </a:extLst>
          </p:cNvPr>
          <p:cNvSpPr>
            <a:spLocks noGrp="1" noChangeArrowheads="1"/>
          </p:cNvSpPr>
          <p:nvPr>
            <p:ph type="body" idx="1"/>
          </p:nvPr>
        </p:nvSpPr>
        <p:spPr bwMode="auto">
          <a:xfrm>
            <a:off x="304800" y="12954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
            <a:extLst>
              <a:ext uri="{FF2B5EF4-FFF2-40B4-BE49-F238E27FC236}">
                <a16:creationId xmlns:a16="http://schemas.microsoft.com/office/drawing/2014/main" id="{3EEB02A6-E3F8-479F-B9B3-32BF0F71A02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30" name="Slide Number Placeholder 3">
            <a:extLst>
              <a:ext uri="{FF2B5EF4-FFF2-40B4-BE49-F238E27FC236}">
                <a16:creationId xmlns:a16="http://schemas.microsoft.com/office/drawing/2014/main" id="{FE4B0C15-1F58-4060-89C5-D2749B9B0F4F}"/>
              </a:ext>
            </a:extLst>
          </p:cNvPr>
          <p:cNvSpPr txBox="1">
            <a:spLocks noGrp="1" noChangeArrowheads="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ts val="500"/>
              </a:spcBef>
            </a:pPr>
            <a:fld id="{07AC385A-325C-4BCB-BE15-21918E1823BD}" type="slidenum">
              <a:rPr lang="en-US" altLang="en-US" sz="1200">
                <a:solidFill>
                  <a:srgbClr val="424242"/>
                </a:solidFill>
                <a:latin typeface="Verdana" panose="020B0604030504040204" pitchFamily="34" charset="0"/>
              </a:rPr>
              <a:pPr algn="r" eaLnBrk="1" hangingPunct="1">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b="1" kern="1200">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Tahoma" panose="020B0604030504040204" pitchFamily="34" charset="0"/>
        </a:defRPr>
      </a:lvl2pPr>
      <a:lvl3pPr algn="ctr" rtl="0" eaLnBrk="0" fontAlgn="base" hangingPunct="0">
        <a:spcBef>
          <a:spcPct val="0"/>
        </a:spcBef>
        <a:spcAft>
          <a:spcPct val="0"/>
        </a:spcAft>
        <a:defRPr sz="4400" b="1">
          <a:solidFill>
            <a:schemeClr val="bg1"/>
          </a:solidFill>
          <a:latin typeface="Tahoma" panose="020B0604030504040204" pitchFamily="34" charset="0"/>
        </a:defRPr>
      </a:lvl3pPr>
      <a:lvl4pPr algn="ctr" rtl="0" eaLnBrk="0" fontAlgn="base" hangingPunct="0">
        <a:spcBef>
          <a:spcPct val="0"/>
        </a:spcBef>
        <a:spcAft>
          <a:spcPct val="0"/>
        </a:spcAft>
        <a:defRPr sz="4400" b="1">
          <a:solidFill>
            <a:schemeClr val="bg1"/>
          </a:solidFill>
          <a:latin typeface="Tahoma" panose="020B0604030504040204" pitchFamily="34" charset="0"/>
        </a:defRPr>
      </a:lvl4pPr>
      <a:lvl5pPr algn="ctr" rtl="0" eaLnBrk="0" fontAlgn="base" hangingPunct="0">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jetbrains.com/pycharm/downloa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pythonfiddl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pythonanywhere.com/try-ipyth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4777C75-1513-4D41-82C2-F1489BE71BA7}"/>
              </a:ext>
            </a:extLst>
          </p:cNvPr>
          <p:cNvSpPr>
            <a:spLocks noGrp="1" noChangeArrowheads="1"/>
          </p:cNvSpPr>
          <p:nvPr>
            <p:ph type="ctrTitle"/>
          </p:nvPr>
        </p:nvSpPr>
        <p:spPr/>
        <p:txBody>
          <a:bodyPr/>
          <a:lstStyle/>
          <a:p>
            <a:pPr eaLnBrk="1" hangingPunct="1"/>
            <a:r>
              <a:rPr lang="en-US" altLang="en-US"/>
              <a:t>Unit 1</a:t>
            </a:r>
          </a:p>
        </p:txBody>
      </p:sp>
      <p:sp>
        <p:nvSpPr>
          <p:cNvPr id="4099" name="Rectangle 3">
            <a:extLst>
              <a:ext uri="{FF2B5EF4-FFF2-40B4-BE49-F238E27FC236}">
                <a16:creationId xmlns:a16="http://schemas.microsoft.com/office/drawing/2014/main" id="{9BB860C0-F6E8-45A8-A81F-789D2BDA2E69}"/>
              </a:ext>
            </a:extLst>
          </p:cNvPr>
          <p:cNvSpPr>
            <a:spLocks noGrp="1" noChangeArrowheads="1"/>
          </p:cNvSpPr>
          <p:nvPr>
            <p:ph type="subTitle" idx="1"/>
          </p:nvPr>
        </p:nvSpPr>
        <p:spPr/>
        <p:txBody>
          <a:bodyPr/>
          <a:lstStyle/>
          <a:p>
            <a:pPr eaLnBrk="1" hangingPunct="1"/>
            <a:r>
              <a:rPr lang="en-US" altLang="en-US" sz="4800">
                <a:solidFill>
                  <a:srgbClr val="0070C0"/>
                </a:solidFill>
              </a:rPr>
              <a:t>Giới thiệu</a:t>
            </a:r>
            <a:endParaRPr lang="en-US" altLang="en-US" sz="4800" u="sng">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a:extLst>
              <a:ext uri="{FF2B5EF4-FFF2-40B4-BE49-F238E27FC236}">
                <a16:creationId xmlns:a16="http://schemas.microsoft.com/office/drawing/2014/main" id="{5027874F-E178-42F0-BF16-50B767A5DEDC}"/>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eaLnBrk="1" hangingPunct="1">
              <a:lnSpc>
                <a:spcPct val="90000"/>
              </a:lnSpc>
            </a:pPr>
            <a:r>
              <a:rPr lang="en-US" kern="1200">
                <a:solidFill>
                  <a:srgbClr val="FFFFFF"/>
                </a:solidFill>
                <a:latin typeface="+mj-lt"/>
                <a:ea typeface="+mj-ea"/>
                <a:cs typeface="+mj-cs"/>
              </a:rPr>
              <a:t>Cài đặt</a:t>
            </a:r>
          </a:p>
        </p:txBody>
      </p:sp>
      <p:sp>
        <p:nvSpPr>
          <p:cNvPr id="2" name="Text Placeholder 1">
            <a:extLst>
              <a:ext uri="{FF2B5EF4-FFF2-40B4-BE49-F238E27FC236}">
                <a16:creationId xmlns:a16="http://schemas.microsoft.com/office/drawing/2014/main" id="{51235B0E-E064-4B8F-933B-E615D773BE9A}"/>
              </a:ext>
            </a:extLst>
          </p:cNvPr>
          <p:cNvSpPr>
            <a:spLocks noGrp="1"/>
          </p:cNvSpPr>
          <p:nvPr>
            <p:ph type="body" idx="1"/>
          </p:nvPr>
        </p:nvSpPr>
        <p:spPr>
          <a:xfrm>
            <a:off x="2284026" y="4074718"/>
            <a:ext cx="4578895" cy="682079"/>
          </a:xfrm>
        </p:spPr>
        <p:txBody>
          <a:bodyPr vert="horz" lIns="91440" tIns="45720" rIns="91440" bIns="45720" rtlCol="0">
            <a:normAutofit/>
          </a:bodyPr>
          <a:lstStyle/>
          <a:p>
            <a:pPr algn="ctr" eaLnBrk="1" hangingPunct="1">
              <a:lnSpc>
                <a:spcPct val="90000"/>
              </a:lnSpc>
              <a:spcBef>
                <a:spcPts val="1000"/>
              </a:spcBef>
            </a:pPr>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337169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endParaRPr lang="en-US" dirty="0"/>
          </a:p>
        </p:txBody>
      </p:sp>
      <p:sp>
        <p:nvSpPr>
          <p:cNvPr id="3" name="Content Placeholder 2"/>
          <p:cNvSpPr>
            <a:spLocks noGrp="1"/>
          </p:cNvSpPr>
          <p:nvPr>
            <p:ph idx="1"/>
          </p:nvPr>
        </p:nvSpPr>
        <p:spPr/>
        <p:txBody>
          <a:bodyPr>
            <a:noAutofit/>
          </a:bodyPr>
          <a:lstStyle/>
          <a:p>
            <a:pPr>
              <a:buNone/>
            </a:pPr>
            <a:r>
              <a:rPr lang="en-US" b="1" dirty="0">
                <a:solidFill>
                  <a:srgbClr val="FF0000"/>
                </a:solidFill>
                <a:latin typeface="Times New Roman" pitchFamily="18" charset="0"/>
                <a:cs typeface="Times New Roman" pitchFamily="18" charset="0"/>
              </a:rPr>
              <a:t>1. </a:t>
            </a:r>
            <a:r>
              <a:rPr lang="en-US" b="1" dirty="0" err="1">
                <a:solidFill>
                  <a:srgbClr val="FF0000"/>
                </a:solidFill>
                <a:latin typeface="Times New Roman" pitchFamily="18" charset="0"/>
                <a:cs typeface="Times New Roman" pitchFamily="18" charset="0"/>
              </a:rPr>
              <a:t>Cài</a:t>
            </a:r>
            <a:r>
              <a:rPr lang="en-US"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đặt</a:t>
            </a:r>
            <a:r>
              <a:rPr lang="en-US" b="1" dirty="0">
                <a:solidFill>
                  <a:srgbClr val="FF0000"/>
                </a:solidFill>
                <a:latin typeface="Times New Roman" pitchFamily="18" charset="0"/>
                <a:cs typeface="Times New Roman" pitchFamily="18" charset="0"/>
              </a:rPr>
              <a:t> Python 3 + IDE </a:t>
            </a:r>
            <a:r>
              <a:rPr lang="en-US" b="1" dirty="0" err="1">
                <a:solidFill>
                  <a:srgbClr val="FF0000"/>
                </a:solidFill>
                <a:latin typeface="Times New Roman" pitchFamily="18" charset="0"/>
                <a:cs typeface="Times New Roman" pitchFamily="18" charset="0"/>
              </a:rPr>
              <a:t>Pycharm</a:t>
            </a:r>
            <a:endParaRPr lang="en-US" b="1" dirty="0">
              <a:solidFill>
                <a:srgbClr val="FF00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None/>
            </a:pPr>
            <a:r>
              <a:rPr lang="en-US" dirty="0">
                <a:solidFill>
                  <a:srgbClr val="FF0000"/>
                </a:solidFill>
                <a:latin typeface="Times New Roman" pitchFamily="18" charset="0"/>
                <a:cs typeface="Times New Roman" pitchFamily="18" charset="0"/>
              </a:rPr>
              <a:t>2. </a:t>
            </a:r>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phối</a:t>
            </a:r>
            <a:r>
              <a:rPr lang="en-US" dirty="0">
                <a:latin typeface="Times New Roman" pitchFamily="18" charset="0"/>
                <a:cs typeface="Times New Roman" pitchFamily="18" charset="0"/>
              </a:rPr>
              <a:t> Anaconda (RAM &gt; 4GB)</a:t>
            </a:r>
          </a:p>
          <a:p>
            <a:pPr lvl="1"/>
            <a:r>
              <a:rPr lang="en-US" sz="2800" dirty="0" err="1">
                <a:latin typeface="Times New Roman" pitchFamily="18" charset="0"/>
                <a:cs typeface="Times New Roman" pitchFamily="18" charset="0"/>
              </a:rPr>
              <a:t>Cài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r>
              <a:rPr lang="en-US" sz="2800" dirty="0">
                <a:latin typeface="Times New Roman" pitchFamily="18" charset="0"/>
                <a:cs typeface="Times New Roman" pitchFamily="18" charset="0"/>
              </a:rPr>
              <a:t> IDE </a:t>
            </a:r>
            <a:r>
              <a:rPr lang="en-US" sz="2800" dirty="0" err="1">
                <a:latin typeface="Times New Roman" pitchFamily="18" charset="0"/>
                <a:cs typeface="Times New Roman" pitchFamily="18" charset="0"/>
              </a:rPr>
              <a:t>Pycharm</a:t>
            </a:r>
            <a:endParaRPr lang="en-US" sz="2800" dirty="0">
              <a:latin typeface="Times New Roman" pitchFamily="18" charset="0"/>
              <a:cs typeface="Times New Roman" pitchFamily="18" charset="0"/>
            </a:endParaRPr>
          </a:p>
          <a:p>
            <a:pPr lvl="1"/>
            <a:r>
              <a:rPr lang="en-US" sz="2800" dirty="0">
                <a:latin typeface="Times New Roman" pitchFamily="18" charset="0"/>
                <a:cs typeface="Times New Roman" pitchFamily="18" charset="0"/>
              </a:rPr>
              <a:t>Anaconda </a:t>
            </a:r>
            <a:r>
              <a:rPr lang="en-US" sz="2800" dirty="0" err="1">
                <a:latin typeface="Times New Roman" pitchFamily="18" charset="0"/>
                <a:cs typeface="Times New Roman" pitchFamily="18" charset="0"/>
              </a:rPr>
              <a:t>hỗ</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trợ</a:t>
            </a:r>
            <a:r>
              <a:rPr lang="en-US" sz="2800" dirty="0">
                <a:latin typeface="Times New Roman" pitchFamily="18" charset="0"/>
                <a:cs typeface="Times New Roman" pitchFamily="18" charset="0"/>
              </a:rPr>
              <a:t> IDE </a:t>
            </a:r>
            <a:r>
              <a:rPr lang="en-US" sz="2800" dirty="0" err="1">
                <a:latin typeface="Times New Roman" pitchFamily="18" charset="0"/>
                <a:cs typeface="Times New Roman" pitchFamily="18" charset="0"/>
              </a:rPr>
              <a:t>Spyder</a:t>
            </a:r>
            <a:endParaRPr lang="en-US" sz="2800" b="1" dirty="0">
              <a:solidFill>
                <a:srgbClr val="FF0000"/>
              </a:solidFill>
              <a:latin typeface="Times New Roman" pitchFamily="18" charset="0"/>
              <a:cs typeface="Times New Roman" pitchFamily="18" charset="0"/>
            </a:endParaRPr>
          </a:p>
          <a:p>
            <a:pPr lvl="1"/>
            <a:endParaRPr lang="en-US" sz="2800" dirty="0">
              <a:latin typeface="Times New Roman" pitchFamily="18" charset="0"/>
              <a:cs typeface="Times New Roman" pitchFamily="18" charset="0"/>
            </a:endParaRPr>
          </a:p>
          <a:p>
            <a:r>
              <a:rPr lang="en-US" dirty="0">
                <a:latin typeface="Times New Roman" pitchFamily="18" charset="0"/>
                <a:cs typeface="Times New Roman" pitchFamily="18" charset="0"/>
              </a:rPr>
              <a:t> Code Python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p>
          <a:p>
            <a:pPr lvl="1"/>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endParaRPr lang="en-US" sz="2800" dirty="0">
              <a:latin typeface="Times New Roman" pitchFamily="18" charset="0"/>
              <a:cs typeface="Times New Roman" pitchFamily="18" charset="0"/>
            </a:endParaRPr>
          </a:p>
          <a:p>
            <a:pPr lvl="1"/>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nối</a:t>
            </a:r>
            <a:r>
              <a:rPr lang="en-US" sz="2800" dirty="0">
                <a:latin typeface="Times New Roman" pitchFamily="18" charset="0"/>
                <a:cs typeface="Times New Roman" pitchFamily="18" charset="0"/>
              </a:rPr>
              <a:t> internet</a:t>
            </a:r>
          </a:p>
          <a:p>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Run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endParaRPr lang="en-US" dirty="0">
              <a:latin typeface="Times New Roman" pitchFamily="18" charset="0"/>
              <a:cs typeface="Times New Roman" pitchFamily="18" charset="0"/>
            </a:endParaRPr>
          </a:p>
          <a:p>
            <a:pPr marL="385763" indent="-385763">
              <a:buAutoNum type="arabicPeriod"/>
            </a:pP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Command </a:t>
            </a:r>
            <a:r>
              <a:rPr lang="en-US" dirty="0" err="1">
                <a:latin typeface="Times New Roman" pitchFamily="18" charset="0"/>
                <a:cs typeface="Times New Roman" pitchFamily="18" charset="0"/>
              </a:rPr>
              <a:t>Promt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a:t>
            </a:r>
            <a:r>
              <a:rPr lang="en-US" dirty="0">
                <a:latin typeface="Times New Roman" pitchFamily="18" charset="0"/>
                <a:cs typeface="Times New Roman" pitchFamily="18" charset="0"/>
              </a:rPr>
              <a:t>)</a:t>
            </a:r>
          </a:p>
          <a:p>
            <a:pPr marL="385763" indent="-385763">
              <a:buAutoNum type="arabicPeriod"/>
            </a:pPr>
            <a:r>
              <a:rPr lang="en-US" dirty="0">
                <a:latin typeface="Times New Roman" pitchFamily="18" charset="0"/>
                <a:cs typeface="Times New Roman" pitchFamily="18" charset="0"/>
              </a:rPr>
              <a:t>Type : python  --version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python</a:t>
            </a:r>
          </a:p>
        </p:txBody>
      </p:sp>
      <p:pic>
        <p:nvPicPr>
          <p:cNvPr id="8196" name="Picture 4"/>
          <p:cNvPicPr>
            <a:picLocks noChangeAspect="1" noChangeArrowheads="1"/>
          </p:cNvPicPr>
          <p:nvPr/>
        </p:nvPicPr>
        <p:blipFill>
          <a:blip r:embed="rId2"/>
          <a:srcRect/>
          <a:stretch>
            <a:fillRect/>
          </a:stretch>
        </p:blipFill>
        <p:spPr bwMode="auto">
          <a:xfrm>
            <a:off x="318883" y="3492185"/>
            <a:ext cx="8590813" cy="218931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pPr>
              <a:buNone/>
            </a:pPr>
            <a:r>
              <a:rPr lang="en-US" b="1" dirty="0" err="1">
                <a:solidFill>
                  <a:srgbClr val="FF0000"/>
                </a:solidFill>
                <a:latin typeface="Times New Roman" pitchFamily="18" charset="0"/>
                <a:cs typeface="Times New Roman" pitchFamily="18" charset="0"/>
              </a:rPr>
              <a:t>Hoặc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 Python Shell</a:t>
            </a:r>
          </a:p>
          <a:p>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“Start menu” search “ idle” and run  file “idle.exe”</a:t>
            </a:r>
          </a:p>
        </p:txBody>
      </p:sp>
      <p:pic>
        <p:nvPicPr>
          <p:cNvPr id="10242" name="Picture 2"/>
          <p:cNvPicPr>
            <a:picLocks noChangeAspect="1" noChangeArrowheads="1"/>
          </p:cNvPicPr>
          <p:nvPr/>
        </p:nvPicPr>
        <p:blipFill>
          <a:blip r:embed="rId2"/>
          <a:srcRect/>
          <a:stretch>
            <a:fillRect/>
          </a:stretch>
        </p:blipFill>
        <p:spPr bwMode="auto">
          <a:xfrm>
            <a:off x="507099" y="3291092"/>
            <a:ext cx="8325533" cy="247317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3"/>
          <a:srcRect/>
          <a:stretch>
            <a:fillRect/>
          </a:stretch>
        </p:blipFill>
        <p:spPr bwMode="auto">
          <a:xfrm>
            <a:off x="7115458" y="4953815"/>
            <a:ext cx="1196209" cy="121757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r>
              <a:rPr lang="en-US" dirty="0" err="1">
                <a:latin typeface="+mj-lt"/>
                <a:cs typeface="Times New Roman" pitchFamily="18" charset="0"/>
              </a:rPr>
              <a:t>Thực</a:t>
            </a:r>
            <a:r>
              <a:rPr lang="en-US" dirty="0">
                <a:latin typeface="+mj-lt"/>
                <a:cs typeface="Times New Roman" pitchFamily="18" charset="0"/>
              </a:rPr>
              <a:t> </a:t>
            </a:r>
            <a:r>
              <a:rPr lang="en-US" dirty="0" err="1">
                <a:latin typeface="+mj-lt"/>
                <a:cs typeface="Times New Roman" pitchFamily="18" charset="0"/>
              </a:rPr>
              <a:t>thi</a:t>
            </a:r>
            <a:r>
              <a:rPr lang="en-US" dirty="0">
                <a:latin typeface="+mj-lt"/>
                <a:cs typeface="Times New Roman" pitchFamily="18" charset="0"/>
              </a:rPr>
              <a:t>: </a:t>
            </a:r>
            <a:r>
              <a:rPr lang="vi-VN" dirty="0">
                <a:latin typeface="+mj-lt"/>
                <a:cs typeface="Times New Roman" pitchFamily="18" charset="0"/>
              </a:rPr>
              <a:t>Python có 2 chế độ thực thi</a:t>
            </a:r>
            <a:endParaRPr lang="en-US" dirty="0">
              <a:latin typeface="+mj-lt"/>
              <a:cs typeface="Times New Roman" pitchFamily="18" charset="0"/>
            </a:endParaRPr>
          </a:p>
          <a:p>
            <a:pPr lvl="1"/>
            <a:r>
              <a:rPr lang="vi-VN" sz="2800" dirty="0">
                <a:latin typeface="+mj-lt"/>
              </a:rPr>
              <a:t>Chế độ dòng lệnh: chạy từng lệnh một</a:t>
            </a:r>
            <a:endParaRPr lang="en-US" sz="2800" dirty="0">
              <a:latin typeface="+mj-lt"/>
            </a:endParaRPr>
          </a:p>
          <a:p>
            <a:pPr lvl="1"/>
            <a:r>
              <a:rPr lang="vi-VN" sz="2800" dirty="0">
                <a:latin typeface="+mj-lt"/>
              </a:rPr>
              <a:t>Chế độ thực thi: chỉ ra chương trình cần thực hiện</a:t>
            </a:r>
            <a:r>
              <a:rPr lang="en-US" sz="2800" dirty="0">
                <a:latin typeface="+mj-lt"/>
              </a:rPr>
              <a:t> (file script *.</a:t>
            </a:r>
            <a:r>
              <a:rPr lang="en-US" sz="2800" dirty="0" err="1">
                <a:latin typeface="+mj-lt"/>
              </a:rPr>
              <a:t>py</a:t>
            </a:r>
            <a:r>
              <a:rPr lang="en-US" sz="2800" dirty="0">
                <a:latin typeface="+mj-lt"/>
              </a:rPr>
              <a:t>)</a:t>
            </a:r>
            <a:endParaRPr lang="vi-VN" sz="2800" dirty="0">
              <a:latin typeface="+mj-lt"/>
            </a:endParaRPr>
          </a:p>
          <a:p>
            <a:pPr lvl="2"/>
            <a:r>
              <a:rPr lang="vi-VN" sz="2800" dirty="0">
                <a:latin typeface="+mj-lt"/>
              </a:rPr>
              <a:t>Trình dịch python sẽ nạp, dịch và chạy chương trình đó</a:t>
            </a:r>
          </a:p>
          <a:p>
            <a:pPr lvl="1"/>
            <a:endParaRPr lang="vi-VN" sz="2800" dirty="0">
              <a:latin typeface="+mj-lt"/>
              <a:cs typeface="Times New Roman" pitchFamily="18" charset="0"/>
            </a:endParaRPr>
          </a:p>
          <a:p>
            <a:endParaRPr lang="en-US" dirty="0">
              <a:latin typeface="+mj-lt"/>
              <a:cs typeface="Times New Roman" pitchFamily="18" charset="0"/>
            </a:endParaRPr>
          </a:p>
          <a:p>
            <a:pPr lvl="1"/>
            <a:endParaRPr lang="en-US" sz="2800" dirty="0">
              <a:latin typeface="+mj-lt"/>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pPr>
              <a:buNone/>
            </a:pPr>
            <a:r>
              <a:rPr lang="vi-VN" sz="2200" dirty="0"/>
              <a:t>Chế độ dòng lệnh</a:t>
            </a:r>
            <a:r>
              <a:rPr lang="en-US" sz="2200" dirty="0"/>
              <a:t>: open </a:t>
            </a:r>
            <a:r>
              <a:rPr lang="en-US" sz="2200" dirty="0" err="1"/>
              <a:t>cmd</a:t>
            </a:r>
            <a:r>
              <a:rPr lang="en-US" sz="2200" dirty="0"/>
              <a:t> -&gt; type python  / </a:t>
            </a:r>
            <a:r>
              <a:rPr lang="en-US" sz="2200" dirty="0" err="1"/>
              <a:t>hoặc</a:t>
            </a:r>
            <a:r>
              <a:rPr lang="en-US" sz="2200" dirty="0"/>
              <a:t> open Python Shell</a:t>
            </a:r>
          </a:p>
          <a:p>
            <a:pPr lvl="1"/>
            <a:r>
              <a:rPr lang="vi-VN" sz="2200" dirty="0">
                <a:latin typeface="Times New Roman" pitchFamily="18" charset="0"/>
                <a:cs typeface="Times New Roman" pitchFamily="18" charset="0"/>
              </a:rPr>
              <a:t>Lúc này trình thông dịch python sẽ chờ người dùng gõ từng dòng lệnh</a:t>
            </a:r>
          </a:p>
          <a:p>
            <a:pPr lvl="1"/>
            <a:r>
              <a:rPr lang="vi-VN" sz="2200" dirty="0">
                <a:latin typeface="Times New Roman" pitchFamily="18" charset="0"/>
                <a:cs typeface="Times New Roman" pitchFamily="18" charset="0"/>
              </a:rPr>
              <a:t>Gõ dòng lệnh nào xong, python chạy liền dòng đó</a:t>
            </a:r>
          </a:p>
          <a:p>
            <a:pPr lvl="1"/>
            <a:r>
              <a:rPr lang="vi-VN" sz="2200" dirty="0">
                <a:latin typeface="Times New Roman" pitchFamily="18" charset="0"/>
                <a:cs typeface="Times New Roman" pitchFamily="18" charset="0"/>
              </a:rPr>
              <a:t>Chấm dứt chế độ này bằng cách gõ lệnh: “quit()”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hoặc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Ctrl+Z</a:t>
            </a:r>
            <a:endParaRPr lang="en-US" sz="22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srcRect/>
          <a:stretch>
            <a:fillRect/>
          </a:stretch>
        </p:blipFill>
        <p:spPr bwMode="auto">
          <a:xfrm>
            <a:off x="879024" y="3581400"/>
            <a:ext cx="7538351" cy="24302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pPr>
              <a:buNone/>
            </a:pPr>
            <a:r>
              <a:rPr lang="en-US" dirty="0" err="1">
                <a:latin typeface="Times New Roman" pitchFamily="18" charset="0"/>
                <a:cs typeface="Times New Roman" pitchFamily="18" charset="0"/>
              </a:rPr>
              <a:t>Chế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file script *.</a:t>
            </a:r>
            <a:r>
              <a:rPr lang="en-US" dirty="0" err="1">
                <a:latin typeface="Times New Roman" pitchFamily="18" charset="0"/>
                <a:cs typeface="Times New Roman" pitchFamily="18" charset="0"/>
              </a:rPr>
              <a:t>py</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Ví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 Notepad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text editor)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file test.py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dưới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py</a:t>
            </a:r>
            <a:r>
              <a:rPr lang="en-US" dirty="0">
                <a:latin typeface="Times New Roman" pitchFamily="18" charset="0"/>
                <a:cs typeface="Times New Roman" pitchFamily="18" charset="0"/>
              </a:rPr>
              <a:t>)</a:t>
            </a:r>
          </a:p>
          <a:p>
            <a:pPr lvl="1"/>
            <a:r>
              <a:rPr lang="en-US" sz="2000" dirty="0"/>
              <a:t>Open </a:t>
            </a:r>
            <a:r>
              <a:rPr lang="en-US" sz="2000" dirty="0">
                <a:latin typeface="Times New Roman" pitchFamily="18" charset="0"/>
                <a:cs typeface="Times New Roman" pitchFamily="18" charset="0"/>
              </a:rPr>
              <a:t>Command </a:t>
            </a:r>
            <a:r>
              <a:rPr lang="en-US" sz="2000" dirty="0" err="1">
                <a:latin typeface="Times New Roman" pitchFamily="18" charset="0"/>
                <a:cs typeface="Times New Roman" pitchFamily="18" charset="0"/>
              </a:rPr>
              <a:t>Promt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cmd</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type: python  &lt;</a:t>
            </a:r>
            <a:r>
              <a:rPr lang="en-US" sz="2000" dirty="0" err="1">
                <a:latin typeface="Times New Roman" pitchFamily="18" charset="0"/>
                <a:cs typeface="Times New Roman" pitchFamily="18" charset="0"/>
              </a:rPr>
              <a:t>đường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dẫn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tới</a:t>
            </a:r>
            <a:r>
              <a:rPr lang="en-US" sz="2000" dirty="0">
                <a:latin typeface="Times New Roman" pitchFamily="18" charset="0"/>
                <a:cs typeface="Times New Roman" pitchFamily="18" charset="0"/>
              </a:rPr>
              <a:t> file test.py&gt;  </a:t>
            </a:r>
          </a:p>
          <a:p>
            <a:pPr lvl="1"/>
            <a:r>
              <a:rPr lang="en-US" sz="2000" dirty="0" err="1">
                <a:latin typeface="Times New Roman" pitchFamily="18" charset="0"/>
                <a:cs typeface="Times New Roman" pitchFamily="18" charset="0"/>
              </a:rPr>
              <a:t>Ví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a:t>
            </a:r>
            <a:r>
              <a:rPr lang="en-US" sz="2000" dirty="0">
                <a:latin typeface="Times New Roman" pitchFamily="18" charset="0"/>
                <a:cs typeface="Times New Roman" pitchFamily="18" charset="0"/>
              </a:rPr>
              <a:t>:  python C:\Users\sony\Desktop\python_co_ban\test\test.py</a:t>
            </a:r>
            <a:endParaRPr lang="en-US" sz="2000"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4656" y="4163850"/>
          <a:ext cx="1891865" cy="1765959"/>
        </p:xfrm>
        <a:graphic>
          <a:graphicData uri="http://schemas.openxmlformats.org/drawingml/2006/table">
            <a:tbl>
              <a:tblPr firstRow="1" bandRow="1">
                <a:tableStyleId>{5940675A-B579-460E-94D1-54222C63F5DA}</a:tableStyleId>
              </a:tblPr>
              <a:tblGrid>
                <a:gridCol w="1891865">
                  <a:extLst>
                    <a:ext uri="{9D8B030D-6E8A-4147-A177-3AD203B41FA5}">
                      <a16:colId xmlns:a16="http://schemas.microsoft.com/office/drawing/2014/main" val="20000"/>
                    </a:ext>
                  </a:extLst>
                </a:gridCol>
              </a:tblGrid>
              <a:tr h="310639">
                <a:tc>
                  <a:txBody>
                    <a:bodyPr/>
                    <a:lstStyle/>
                    <a:p>
                      <a:r>
                        <a:rPr lang="en-US" sz="1400" dirty="0"/>
                        <a:t>test.py</a:t>
                      </a:r>
                    </a:p>
                  </a:txBody>
                  <a:tcPr marL="68580" marR="68580" marT="34290" marB="34290"/>
                </a:tc>
                <a:extLst>
                  <a:ext uri="{0D108BD9-81ED-4DB2-BD59-A6C34878D82A}">
                    <a16:rowId xmlns:a16="http://schemas.microsoft.com/office/drawing/2014/main" val="10000"/>
                  </a:ext>
                </a:extLst>
              </a:tr>
              <a:tr h="1455320">
                <a:tc>
                  <a:txBody>
                    <a:bodyPr/>
                    <a:lstStyle/>
                    <a:p>
                      <a:r>
                        <a:rPr lang="en-US" sz="1400" dirty="0"/>
                        <a:t># -*- coding: utf-8 -*</a:t>
                      </a:r>
                    </a:p>
                    <a:p>
                      <a:r>
                        <a:rPr lang="en-US" sz="1400" dirty="0"/>
                        <a:t>print("Hello world")</a:t>
                      </a:r>
                    </a:p>
                    <a:p>
                      <a:r>
                        <a:rPr lang="en-US" sz="1400" dirty="0"/>
                        <a:t>a = 1</a:t>
                      </a:r>
                    </a:p>
                    <a:p>
                      <a:r>
                        <a:rPr lang="en-US" sz="1400" dirty="0"/>
                        <a:t>b = 2</a:t>
                      </a:r>
                    </a:p>
                    <a:p>
                      <a:r>
                        <a:rPr lang="en-US" sz="1400" dirty="0"/>
                        <a:t>c = </a:t>
                      </a:r>
                      <a:r>
                        <a:rPr lang="en-US" sz="1400" dirty="0" err="1"/>
                        <a:t>a+b</a:t>
                      </a:r>
                      <a:endParaRPr lang="en-US" sz="1400" dirty="0"/>
                    </a:p>
                    <a:p>
                      <a:r>
                        <a:rPr lang="en-US" sz="1400" dirty="0"/>
                        <a:t>print("c=%d" %c) </a:t>
                      </a:r>
                    </a:p>
                  </a:txBody>
                  <a:tcPr marL="68580" marR="68580" marT="34290" marB="34290"/>
                </a:tc>
                <a:extLst>
                  <a:ext uri="{0D108BD9-81ED-4DB2-BD59-A6C34878D82A}">
                    <a16:rowId xmlns:a16="http://schemas.microsoft.com/office/drawing/2014/main" val="10001"/>
                  </a:ext>
                </a:extLst>
              </a:tr>
            </a:tbl>
          </a:graphicData>
        </a:graphic>
      </p:graphicFrame>
      <p:pic>
        <p:nvPicPr>
          <p:cNvPr id="12291" name="Picture 3"/>
          <p:cNvPicPr>
            <a:picLocks noChangeAspect="1" noChangeArrowheads="1"/>
          </p:cNvPicPr>
          <p:nvPr/>
        </p:nvPicPr>
        <p:blipFill>
          <a:blip r:embed="rId2"/>
          <a:srcRect/>
          <a:stretch>
            <a:fillRect/>
          </a:stretch>
        </p:blipFill>
        <p:spPr bwMode="auto">
          <a:xfrm>
            <a:off x="2175642" y="4087456"/>
            <a:ext cx="6270734" cy="636287"/>
          </a:xfrm>
          <a:prstGeom prst="rect">
            <a:avLst/>
          </a:prstGeom>
          <a:noFill/>
          <a:ln w="9525">
            <a:noFill/>
            <a:miter lim="800000"/>
            <a:headEnd/>
            <a:tailEnd/>
          </a:ln>
          <a:effectLst/>
        </p:spPr>
      </p:pic>
      <p:sp>
        <p:nvSpPr>
          <p:cNvPr id="8" name="TextBox 7"/>
          <p:cNvSpPr txBox="1"/>
          <p:nvPr/>
        </p:nvSpPr>
        <p:spPr>
          <a:xfrm>
            <a:off x="2151992" y="4711920"/>
            <a:ext cx="6128846" cy="1323439"/>
          </a:xfrm>
          <a:prstGeom prst="rect">
            <a:avLst/>
          </a:prstGeom>
          <a:noFill/>
        </p:spPr>
        <p:txBody>
          <a:bodyPr wrap="square" rtlCol="0">
            <a:spAutoFit/>
          </a:bodyPr>
          <a:lstStyle/>
          <a:p>
            <a:r>
              <a:rPr lang="en-US" sz="2000" dirty="0" err="1"/>
              <a:t>Hoặc</a:t>
            </a:r>
            <a:r>
              <a:rPr lang="en-US" sz="2000" dirty="0"/>
              <a:t> </a:t>
            </a:r>
            <a:r>
              <a:rPr lang="en-US" sz="2000" dirty="0" err="1"/>
              <a:t>di</a:t>
            </a:r>
            <a:r>
              <a:rPr lang="en-US" sz="2000" dirty="0"/>
              <a:t> </a:t>
            </a:r>
            <a:r>
              <a:rPr lang="en-US" sz="2000" dirty="0" err="1"/>
              <a:t>chuyển</a:t>
            </a:r>
            <a:r>
              <a:rPr lang="en-US" sz="2000" dirty="0"/>
              <a:t>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chứa</a:t>
            </a:r>
            <a:r>
              <a:rPr lang="en-US" sz="2000" dirty="0"/>
              <a:t> file </a:t>
            </a:r>
            <a:r>
              <a:rPr lang="en-US" sz="2000" dirty="0" err="1"/>
              <a:t>cần</a:t>
            </a:r>
            <a:r>
              <a:rPr lang="en-US" sz="2000" dirty="0"/>
              <a:t> </a:t>
            </a:r>
            <a:r>
              <a:rPr lang="en-US" sz="2000" dirty="0" err="1"/>
              <a:t>thực</a:t>
            </a:r>
            <a:r>
              <a:rPr lang="en-US" sz="2000" dirty="0"/>
              <a:t> </a:t>
            </a:r>
            <a:r>
              <a:rPr lang="en-US" sz="2000" dirty="0" err="1"/>
              <a:t>thi</a:t>
            </a:r>
            <a:endParaRPr lang="en-US" sz="2000" dirty="0"/>
          </a:p>
          <a:p>
            <a:r>
              <a:rPr lang="en-US" sz="2000" dirty="0"/>
              <a:t>Type: </a:t>
            </a:r>
            <a:r>
              <a:rPr lang="en-US" sz="2000" dirty="0" err="1"/>
              <a:t>cd</a:t>
            </a:r>
            <a:r>
              <a:rPr lang="en-US" sz="2000" dirty="0"/>
              <a:t> &lt;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đường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dẫn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mục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chứa</a:t>
            </a:r>
            <a:r>
              <a:rPr lang="en-US" sz="2000" dirty="0">
                <a:latin typeface="Times New Roman" pitchFamily="18" charset="0"/>
                <a:cs typeface="Times New Roman" pitchFamily="18" charset="0"/>
              </a:rPr>
              <a:t> file </a:t>
            </a:r>
            <a:r>
              <a:rPr lang="en-US" sz="2000" dirty="0"/>
              <a:t>&gt;</a:t>
            </a:r>
          </a:p>
          <a:p>
            <a:r>
              <a:rPr lang="en-US" sz="2000" dirty="0" err="1"/>
              <a:t>Ví</a:t>
            </a:r>
            <a:r>
              <a:rPr lang="en-US" sz="2000" dirty="0"/>
              <a:t> </a:t>
            </a:r>
            <a:r>
              <a:rPr lang="en-US" sz="2000" dirty="0" err="1"/>
              <a:t>dụ</a:t>
            </a:r>
            <a:r>
              <a:rPr lang="en-US" sz="2000" dirty="0"/>
              <a:t>: </a:t>
            </a:r>
            <a:r>
              <a:rPr lang="en-US" sz="2000" dirty="0" err="1"/>
              <a:t>cd</a:t>
            </a:r>
            <a:r>
              <a:rPr lang="en-US" sz="2000" dirty="0"/>
              <a:t>  </a:t>
            </a:r>
            <a:r>
              <a:rPr lang="en-US" sz="2000" dirty="0">
                <a:latin typeface="Times New Roman" pitchFamily="18" charset="0"/>
                <a:cs typeface="Times New Roman" pitchFamily="18" charset="0"/>
              </a:rPr>
              <a:t>C:\Users\sony\Desktop\python_co_ban\test</a:t>
            </a:r>
          </a:p>
          <a:p>
            <a:r>
              <a:rPr lang="en-US" sz="2000" dirty="0">
                <a:latin typeface="Times New Roman" pitchFamily="18" charset="0"/>
                <a:cs typeface="Times New Roman" pitchFamily="18" charset="0"/>
              </a:rPr>
              <a:t>             python test.py</a:t>
            </a:r>
            <a:endParaRPr lang="en-US" sz="2000" dirty="0"/>
          </a:p>
        </p:txBody>
      </p:sp>
      <p:pic>
        <p:nvPicPr>
          <p:cNvPr id="12292" name="Picture 4"/>
          <p:cNvPicPr>
            <a:picLocks noChangeAspect="1" noChangeArrowheads="1"/>
          </p:cNvPicPr>
          <p:nvPr/>
        </p:nvPicPr>
        <p:blipFill>
          <a:blip r:embed="rId3"/>
          <a:srcRect/>
          <a:stretch>
            <a:fillRect/>
          </a:stretch>
        </p:blipFill>
        <p:spPr bwMode="auto">
          <a:xfrm>
            <a:off x="4035104" y="6123916"/>
            <a:ext cx="4217599" cy="59120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Autofit/>
          </a:bodyPr>
          <a:lstStyle/>
          <a:p>
            <a:pPr algn="just"/>
            <a:r>
              <a:rPr lang="en-US" dirty="0" err="1">
                <a:latin typeface="Times New Roman" pitchFamily="18" charset="0"/>
                <a:cs typeface="Times New Roman" pitchFamily="18" charset="0"/>
              </a:rPr>
              <a:t>Hạn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text editors (notepad, notepad++, </a:t>
            </a:r>
            <a:r>
              <a:rPr lang="en-US" dirty="0" err="1">
                <a:latin typeface="Times New Roman" pitchFamily="18" charset="0"/>
                <a:cs typeface="Times New Roman" pitchFamily="18" charset="0"/>
              </a:rPr>
              <a:t>wordpad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gedit</a:t>
            </a:r>
            <a:r>
              <a:rPr lang="en-US" dirty="0">
                <a:latin typeface="Times New Roman" pitchFamily="18" charset="0"/>
                <a:cs typeface="Times New Roman" pitchFamily="18" charset="0"/>
              </a:rPr>
              <a:t>, vi, ...)</a:t>
            </a:r>
          </a:p>
          <a:p>
            <a:pPr lvl="1" algn="just"/>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nhắc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sữa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cú</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thừa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thiếu</a:t>
            </a:r>
            <a:r>
              <a:rPr lang="en-US" dirty="0">
                <a:latin typeface="Times New Roman" pitchFamily="18" charset="0"/>
                <a:cs typeface="Times New Roman" pitchFamily="18" charset="0"/>
              </a:rPr>
              <a:t> space/tab ,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viện</a:t>
            </a:r>
            <a:r>
              <a:rPr lang="en-US" dirty="0">
                <a:latin typeface="Times New Roman" pitchFamily="18" charset="0"/>
                <a:cs typeface="Times New Roman" pitchFamily="18" charset="0"/>
              </a:rPr>
              <a:t>,  …)</a:t>
            </a:r>
          </a:p>
          <a:p>
            <a:pPr lvl="1" algn="just"/>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debug</a:t>
            </a:r>
          </a:p>
          <a:p>
            <a:pPr lvl="1" algn="just"/>
            <a:r>
              <a:rPr lang="en-US">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m</a:t>
            </a:r>
            <a:r>
              <a:rPr lang="vi-VN" dirty="0">
                <a:latin typeface="Times New Roman" pitchFamily="18" charset="0"/>
                <a:cs typeface="Times New Roman" pitchFamily="18" charset="0"/>
              </a:rPr>
              <a:t>ôi trường phát triển tích hợp (Integrated Development Environment</a:t>
            </a:r>
            <a:r>
              <a:rPr lang="en-US" dirty="0">
                <a:latin typeface="Times New Roman" pitchFamily="18" charset="0"/>
                <a:cs typeface="Times New Roman" pitchFamily="18" charset="0"/>
              </a:rPr>
              <a:t>-</a:t>
            </a:r>
            <a:r>
              <a:rPr lang="vi-VN" b="1" dirty="0">
                <a:latin typeface="Times New Roman" pitchFamily="18" charset="0"/>
                <a:cs typeface="Times New Roman" pitchFamily="18" charset="0"/>
              </a:rPr>
              <a:t>IDE</a:t>
            </a:r>
            <a:r>
              <a:rPr lang="vi-VN" dirty="0">
                <a:latin typeface="Times New Roman" pitchFamily="18" charset="0"/>
                <a:cs typeface="Times New Roman" pitchFamily="18" charset="0"/>
              </a:rPr>
              <a:t>)</a:t>
            </a:r>
          </a:p>
          <a:p>
            <a:pPr lvl="1" algn="just"/>
            <a:r>
              <a:rPr lang="en-US" b="1" dirty="0" err="1">
                <a:solidFill>
                  <a:srgbClr val="FF0000"/>
                </a:solidFill>
                <a:latin typeface="Times New Roman" pitchFamily="18" charset="0"/>
                <a:cs typeface="Times New Roman" pitchFamily="18" charset="0"/>
              </a:rPr>
              <a:t>PyCharm</a:t>
            </a:r>
            <a:endParaRPr lang="en-US" b="1" dirty="0">
              <a:solidFill>
                <a:srgbClr val="FF0000"/>
              </a:solidFill>
              <a:latin typeface="Times New Roman" pitchFamily="18" charset="0"/>
              <a:cs typeface="Times New Roman" pitchFamily="18" charset="0"/>
            </a:endParaRPr>
          </a:p>
          <a:p>
            <a:pPr lvl="1" algn="just"/>
            <a:r>
              <a:rPr lang="en-US" dirty="0" err="1">
                <a:latin typeface="Times New Roman" pitchFamily="18" charset="0"/>
                <a:cs typeface="Times New Roman" pitchFamily="18" charset="0"/>
              </a:rPr>
              <a:t>Spyder</a:t>
            </a:r>
            <a:endParaRPr lang="en-US" dirty="0">
              <a:latin typeface="Times New Roman" pitchFamily="18" charset="0"/>
              <a:cs typeface="Times New Roman" pitchFamily="18" charset="0"/>
            </a:endParaRPr>
          </a:p>
          <a:p>
            <a:pPr lvl="1" algn="just"/>
            <a:r>
              <a:rPr lang="en-US">
                <a:latin typeface="Times New Roman" pitchFamily="18" charset="0"/>
                <a:cs typeface="Times New Roman" pitchFamily="18" charset="0"/>
              </a:rPr>
              <a:t>PyDev </a:t>
            </a: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pPr>
              <a:buNone/>
            </a:pPr>
            <a:r>
              <a:rPr lang="vi-VN" sz="2400" dirty="0">
                <a:latin typeface="Times New Roman" pitchFamily="18" charset="0"/>
                <a:cs typeface="Times New Roman" pitchFamily="18" charset="0"/>
              </a:rPr>
              <a:t>Cách cài đặt Pycharm IDE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đặt</a:t>
            </a:r>
            <a:r>
              <a:rPr lang="en-US" sz="2400" dirty="0">
                <a:latin typeface="Times New Roman" pitchFamily="18" charset="0"/>
                <a:cs typeface="Times New Roman" pitchFamily="18" charset="0"/>
              </a:rPr>
              <a:t> python</a:t>
            </a:r>
          </a:p>
          <a:p>
            <a:r>
              <a:rPr lang="vi-VN" sz="2400" dirty="0">
                <a:latin typeface="Times New Roman" pitchFamily="18" charset="0"/>
                <a:cs typeface="Times New Roman" pitchFamily="18" charset="0"/>
              </a:rPr>
              <a:t>Bước 1: Để tải PyCharm, hãy truy cập vào trang web:</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hlinkClick r:id="rId2"/>
              </a:rPr>
              <a:t>https://www.jetbrains.com/pycharm/download/</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sau đó click vào đường dẫn “Download” nằm dưới mục Community:</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3"/>
          <a:srcRect/>
          <a:stretch>
            <a:fillRect/>
          </a:stretch>
        </p:blipFill>
        <p:spPr bwMode="auto">
          <a:xfrm>
            <a:off x="1322422" y="3183033"/>
            <a:ext cx="5848289" cy="267582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pPr>
              <a:buNone/>
            </a:pPr>
            <a:r>
              <a:rPr lang="vi-VN" dirty="0">
                <a:latin typeface="+mj-lt"/>
                <a:cs typeface="Times New Roman" pitchFamily="18" charset="0"/>
              </a:rPr>
              <a:t>Cách cài đặt Pycharm IDE</a:t>
            </a:r>
            <a:r>
              <a:rPr lang="en-US" dirty="0">
                <a:latin typeface="+mj-lt"/>
                <a:cs typeface="Times New Roman" pitchFamily="18" charset="0"/>
              </a:rPr>
              <a:t> </a:t>
            </a:r>
            <a:r>
              <a:rPr lang="en-US" dirty="0" err="1">
                <a:latin typeface="+mj-lt"/>
                <a:cs typeface="Times New Roman" pitchFamily="18" charset="0"/>
              </a:rPr>
              <a:t>sau</a:t>
            </a:r>
            <a:r>
              <a:rPr lang="en-US" dirty="0">
                <a:latin typeface="+mj-lt"/>
                <a:cs typeface="Times New Roman" pitchFamily="18" charset="0"/>
              </a:rPr>
              <a:t> </a:t>
            </a:r>
            <a:r>
              <a:rPr lang="en-US" dirty="0" err="1">
                <a:latin typeface="+mj-lt"/>
                <a:cs typeface="Times New Roman" pitchFamily="18" charset="0"/>
              </a:rPr>
              <a:t>khi</a:t>
            </a:r>
            <a:r>
              <a:rPr lang="en-US" dirty="0">
                <a:latin typeface="+mj-lt"/>
                <a:cs typeface="Times New Roman" pitchFamily="18" charset="0"/>
              </a:rPr>
              <a:t> </a:t>
            </a:r>
            <a:r>
              <a:rPr lang="en-US" dirty="0" err="1">
                <a:latin typeface="+mj-lt"/>
                <a:cs typeface="Times New Roman" pitchFamily="18" charset="0"/>
              </a:rPr>
              <a:t>đã</a:t>
            </a:r>
            <a:r>
              <a:rPr lang="en-US" dirty="0">
                <a:latin typeface="+mj-lt"/>
                <a:cs typeface="Times New Roman" pitchFamily="18" charset="0"/>
              </a:rPr>
              <a:t> </a:t>
            </a:r>
            <a:r>
              <a:rPr lang="en-US" dirty="0" err="1">
                <a:latin typeface="+mj-lt"/>
                <a:cs typeface="Times New Roman" pitchFamily="18" charset="0"/>
              </a:rPr>
              <a:t>cài</a:t>
            </a:r>
            <a:r>
              <a:rPr lang="en-US" dirty="0">
                <a:latin typeface="+mj-lt"/>
                <a:cs typeface="Times New Roman" pitchFamily="18" charset="0"/>
              </a:rPr>
              <a:t> </a:t>
            </a:r>
            <a:r>
              <a:rPr lang="en-US" dirty="0" err="1">
                <a:latin typeface="+mj-lt"/>
                <a:cs typeface="Times New Roman" pitchFamily="18" charset="0"/>
              </a:rPr>
              <a:t>đặt</a:t>
            </a:r>
            <a:r>
              <a:rPr lang="en-US" dirty="0">
                <a:latin typeface="+mj-lt"/>
                <a:cs typeface="Times New Roman" pitchFamily="18" charset="0"/>
              </a:rPr>
              <a:t> python</a:t>
            </a:r>
            <a:endParaRPr lang="en-US" dirty="0">
              <a:latin typeface="+mj-lt"/>
            </a:endParaRPr>
          </a:p>
          <a:p>
            <a:r>
              <a:rPr lang="vi-VN" dirty="0"/>
              <a:t>Bước 2: Khi quá trình download đã hoàn tất, chạy tập tin exe để cài đặt PyCharm.</a:t>
            </a:r>
            <a:endParaRPr lang="en-US" dirty="0"/>
          </a:p>
        </p:txBody>
      </p:sp>
      <p:pic>
        <p:nvPicPr>
          <p:cNvPr id="18434" name="Picture 2"/>
          <p:cNvPicPr>
            <a:picLocks noChangeAspect="1" noChangeArrowheads="1"/>
          </p:cNvPicPr>
          <p:nvPr/>
        </p:nvPicPr>
        <p:blipFill>
          <a:blip r:embed="rId2"/>
          <a:srcRect/>
          <a:stretch>
            <a:fillRect/>
          </a:stretch>
        </p:blipFill>
        <p:spPr bwMode="auto">
          <a:xfrm>
            <a:off x="304800" y="2872704"/>
            <a:ext cx="3861183" cy="2992989"/>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4580206" y="2775158"/>
            <a:ext cx="4038763" cy="318807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EB35-FB4B-4B80-BBE5-20E2C878FE87}"/>
              </a:ext>
            </a:extLst>
          </p:cNvPr>
          <p:cNvSpPr>
            <a:spLocks noGrp="1"/>
          </p:cNvSpPr>
          <p:nvPr>
            <p:ph type="title"/>
          </p:nvPr>
        </p:nvSpPr>
        <p:spPr/>
        <p:txBody>
          <a:bodyPr/>
          <a:lstStyle/>
          <a:p>
            <a:r>
              <a:rPr lang="en-US"/>
              <a:t>Thông tin</a:t>
            </a:r>
          </a:p>
        </p:txBody>
      </p:sp>
      <p:sp>
        <p:nvSpPr>
          <p:cNvPr id="3" name="Content Placeholder 2">
            <a:extLst>
              <a:ext uri="{FF2B5EF4-FFF2-40B4-BE49-F238E27FC236}">
                <a16:creationId xmlns:a16="http://schemas.microsoft.com/office/drawing/2014/main" id="{D1323DE9-E723-4509-9C1A-0359D9A3E578}"/>
              </a:ext>
            </a:extLst>
          </p:cNvPr>
          <p:cNvSpPr>
            <a:spLocks noGrp="1"/>
          </p:cNvSpPr>
          <p:nvPr>
            <p:ph idx="1"/>
          </p:nvPr>
        </p:nvSpPr>
        <p:spPr/>
        <p:txBody>
          <a:bodyPr/>
          <a:lstStyle/>
          <a:p>
            <a:r>
              <a:rPr lang="en-US" sz="2800"/>
              <a:t>18 buổi, 3h/buổi</a:t>
            </a:r>
          </a:p>
          <a:p>
            <a:r>
              <a:rPr lang="en-US" sz="2800"/>
              <a:t>Python cơ bản: biến, kiểu dữ liệu</a:t>
            </a:r>
          </a:p>
          <a:p>
            <a:r>
              <a:rPr lang="en-US" sz="2800"/>
              <a:t>Rẽ nhánh, lặp</a:t>
            </a:r>
          </a:p>
          <a:p>
            <a:r>
              <a:rPr lang="en-US" sz="2800"/>
              <a:t>List, Dict, Tuple. Set</a:t>
            </a:r>
          </a:p>
          <a:p>
            <a:r>
              <a:rPr lang="en-US" sz="2800"/>
              <a:t>Làm việc với file text, JSON, CSV</a:t>
            </a:r>
          </a:p>
          <a:p>
            <a:r>
              <a:rPr lang="en-US" sz="2800"/>
              <a:t>GUI – Tkinter</a:t>
            </a:r>
          </a:p>
          <a:p>
            <a:r>
              <a:rPr lang="en-US" sz="2800"/>
              <a:t>Xử lý số liệu và vẽ đồ thị</a:t>
            </a:r>
          </a:p>
          <a:p>
            <a:r>
              <a:rPr lang="en-US"/>
              <a:t>Xây dựng API</a:t>
            </a:r>
            <a:endParaRPr lang="en-US" sz="2800"/>
          </a:p>
        </p:txBody>
      </p:sp>
    </p:spTree>
    <p:extLst>
      <p:ext uri="{BB962C8B-B14F-4D97-AF65-F5344CB8AC3E}">
        <p14:creationId xmlns:p14="http://schemas.microsoft.com/office/powerpoint/2010/main" val="213642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en-US">
                <a:latin typeface="Times New Roman" pitchFamily="18" charset="0"/>
                <a:cs typeface="Times New Roman" pitchFamily="18" charset="0"/>
              </a:rPr>
              <a:t>V</a:t>
            </a:r>
            <a:r>
              <a:rPr lang="en-US"/>
              <a:t>ào </a:t>
            </a:r>
            <a:r>
              <a:rPr lang="en-US" dirty="0"/>
              <a:t>menu “File” </a:t>
            </a:r>
            <a:r>
              <a:rPr lang="en-US" dirty="0" err="1"/>
              <a:t>và</a:t>
            </a:r>
            <a:r>
              <a:rPr lang="en-US" dirty="0"/>
              <a:t> </a:t>
            </a:r>
            <a:r>
              <a:rPr lang="en-US" dirty="0" err="1"/>
              <a:t>chọn</a:t>
            </a:r>
            <a:r>
              <a:rPr lang="en-US" dirty="0"/>
              <a:t> “New”. </a:t>
            </a:r>
            <a:r>
              <a:rPr lang="en-US" dirty="0" err="1"/>
              <a:t>Tiếp</a:t>
            </a:r>
            <a:r>
              <a:rPr lang="en-US" dirty="0"/>
              <a:t> </a:t>
            </a:r>
            <a:r>
              <a:rPr lang="en-US" dirty="0" err="1"/>
              <a:t>theo</a:t>
            </a:r>
            <a:r>
              <a:rPr lang="en-US" dirty="0"/>
              <a:t>, </a:t>
            </a:r>
            <a:r>
              <a:rPr lang="en-US" dirty="0" err="1"/>
              <a:t>chọn</a:t>
            </a:r>
            <a:r>
              <a:rPr lang="en-US" dirty="0"/>
              <a:t> “Python File”.</a:t>
            </a:r>
          </a:p>
        </p:txBody>
      </p:sp>
      <p:pic>
        <p:nvPicPr>
          <p:cNvPr id="3074" name="Picture 2"/>
          <p:cNvPicPr>
            <a:picLocks noChangeAspect="1" noChangeArrowheads="1"/>
          </p:cNvPicPr>
          <p:nvPr/>
        </p:nvPicPr>
        <p:blipFill>
          <a:blip r:embed="rId2"/>
          <a:srcRect/>
          <a:stretch>
            <a:fillRect/>
          </a:stretch>
        </p:blipFill>
        <p:spPr bwMode="auto">
          <a:xfrm>
            <a:off x="1162294" y="2362200"/>
            <a:ext cx="6819411" cy="368149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vi-VN"/>
              <a:t>Một </a:t>
            </a:r>
            <a:r>
              <a:rPr lang="vi-VN" dirty="0"/>
              <a:t>cửa sổ mới sẽ xuất hiện. Giờ hãy nhập tên bạn muốn đặt cho tệp</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1526309" y="2667000"/>
            <a:ext cx="6091381" cy="271109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en-US">
                <a:latin typeface="Times New Roman" pitchFamily="18" charset="0"/>
                <a:cs typeface="Times New Roman" pitchFamily="18" charset="0"/>
              </a:rPr>
              <a:t>Viết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giản</a:t>
            </a:r>
            <a:r>
              <a:rPr lang="en-US" dirty="0">
                <a:latin typeface="Times New Roman" pitchFamily="18" charset="0"/>
                <a:cs typeface="Times New Roman" pitchFamily="18" charset="0"/>
              </a:rPr>
              <a:t> </a:t>
            </a:r>
          </a:p>
        </p:txBody>
      </p:sp>
      <p:pic>
        <p:nvPicPr>
          <p:cNvPr id="5122" name="Picture 2"/>
          <p:cNvPicPr>
            <a:picLocks noChangeAspect="1" noChangeArrowheads="1"/>
          </p:cNvPicPr>
          <p:nvPr/>
        </p:nvPicPr>
        <p:blipFill>
          <a:blip r:embed="rId2"/>
          <a:srcRect/>
          <a:stretch>
            <a:fillRect/>
          </a:stretch>
        </p:blipFill>
        <p:spPr bwMode="auto">
          <a:xfrm>
            <a:off x="609600" y="3444240"/>
            <a:ext cx="7639402" cy="2558202"/>
          </a:xfrm>
          <a:prstGeom prst="rect">
            <a:avLst/>
          </a:prstGeom>
          <a:noFill/>
          <a:ln w="9525">
            <a:noFill/>
            <a:miter lim="800000"/>
            <a:headEnd/>
            <a:tailEnd/>
          </a:ln>
          <a:effectLst/>
        </p:spPr>
      </p:pic>
      <p:sp>
        <p:nvSpPr>
          <p:cNvPr id="5" name="Rectangle 4"/>
          <p:cNvSpPr/>
          <p:nvPr/>
        </p:nvSpPr>
        <p:spPr>
          <a:xfrm>
            <a:off x="6119649" y="1352848"/>
            <a:ext cx="2719551" cy="1938992"/>
          </a:xfrm>
          <a:prstGeom prst="rect">
            <a:avLst/>
          </a:prstGeom>
        </p:spPr>
        <p:txBody>
          <a:bodyPr wrap="square">
            <a:spAutoFit/>
          </a:bodyPr>
          <a:lstStyle/>
          <a:p>
            <a:r>
              <a:rPr lang="en-US" sz="2000" dirty="0"/>
              <a:t>print("hello world")</a:t>
            </a:r>
          </a:p>
          <a:p>
            <a:r>
              <a:rPr lang="en-US" sz="2000" dirty="0"/>
              <a:t>a = 'string1'</a:t>
            </a:r>
          </a:p>
          <a:p>
            <a:r>
              <a:rPr lang="en-US" sz="2000" dirty="0"/>
              <a:t>b = 'string2'</a:t>
            </a:r>
          </a:p>
          <a:p>
            <a:r>
              <a:rPr lang="en-US" sz="2000" dirty="0"/>
              <a:t>print(a)</a:t>
            </a:r>
          </a:p>
          <a:p>
            <a:r>
              <a:rPr lang="en-US" sz="2000" dirty="0"/>
              <a:t>print(b)</a:t>
            </a:r>
          </a:p>
          <a:p>
            <a:r>
              <a:rPr lang="en-US" sz="2000" dirty="0"/>
              <a:t>print(</a:t>
            </a:r>
            <a:r>
              <a:rPr lang="en-US" sz="2000" dirty="0" err="1"/>
              <a:t>a+b</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 Code Python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endParaRPr lang="en-US" dirty="0"/>
          </a:p>
        </p:txBody>
      </p:sp>
      <p:sp>
        <p:nvSpPr>
          <p:cNvPr id="3" name="Content Placeholder 2"/>
          <p:cNvSpPr>
            <a:spLocks noGrp="1"/>
          </p:cNvSpPr>
          <p:nvPr>
            <p:ph idx="1"/>
          </p:nvPr>
        </p:nvSpPr>
        <p:spPr/>
        <p:txBody>
          <a:bodyPr/>
          <a:lstStyle/>
          <a:p>
            <a:r>
              <a:rPr lang="en-US" dirty="0">
                <a:hlinkClick r:id="rId2"/>
              </a:rPr>
              <a:t>http://pythonfiddle.com/</a:t>
            </a:r>
            <a:endParaRPr lang="en-US" dirty="0"/>
          </a:p>
        </p:txBody>
      </p:sp>
      <p:pic>
        <p:nvPicPr>
          <p:cNvPr id="2050" name="Picture 2"/>
          <p:cNvPicPr>
            <a:picLocks noChangeAspect="1" noChangeArrowheads="1"/>
          </p:cNvPicPr>
          <p:nvPr/>
        </p:nvPicPr>
        <p:blipFill>
          <a:blip r:embed="rId3"/>
          <a:srcRect/>
          <a:stretch>
            <a:fillRect/>
          </a:stretch>
        </p:blipFill>
        <p:spPr bwMode="auto">
          <a:xfrm>
            <a:off x="709450" y="2772762"/>
            <a:ext cx="6692462" cy="306207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 Code Python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endParaRPr lang="en-US" dirty="0"/>
          </a:p>
        </p:txBody>
      </p:sp>
      <p:sp>
        <p:nvSpPr>
          <p:cNvPr id="3" name="Content Placeholder 2"/>
          <p:cNvSpPr>
            <a:spLocks noGrp="1"/>
          </p:cNvSpPr>
          <p:nvPr>
            <p:ph idx="1"/>
          </p:nvPr>
        </p:nvSpPr>
        <p:spPr/>
        <p:txBody>
          <a:bodyPr/>
          <a:lstStyle/>
          <a:p>
            <a:r>
              <a:rPr lang="en-US" dirty="0">
                <a:hlinkClick r:id="rId2"/>
              </a:rPr>
              <a:t>https://www.pythonanywhere.com/try-ipython/</a:t>
            </a:r>
            <a:endParaRPr lang="en-US" dirty="0"/>
          </a:p>
        </p:txBody>
      </p:sp>
      <p:pic>
        <p:nvPicPr>
          <p:cNvPr id="3074" name="Picture 2"/>
          <p:cNvPicPr>
            <a:picLocks noChangeAspect="1" noChangeArrowheads="1"/>
          </p:cNvPicPr>
          <p:nvPr/>
        </p:nvPicPr>
        <p:blipFill>
          <a:blip r:embed="rId3"/>
          <a:srcRect/>
          <a:stretch>
            <a:fillRect/>
          </a:stretch>
        </p:blipFill>
        <p:spPr bwMode="auto">
          <a:xfrm>
            <a:off x="603032" y="2820058"/>
            <a:ext cx="6951721" cy="318069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a:t>
            </a:r>
            <a:r>
              <a:rPr lang="vi-VN" dirty="0">
                <a:latin typeface="Times New Roman" pitchFamily="18" charset="0"/>
                <a:cs typeface="Times New Roman" pitchFamily="18" charset="0"/>
              </a:rPr>
              <a:t>hững Lỗi Thường Gặp</a:t>
            </a:r>
            <a:endParaRPr lang="en-US"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425668" y="4564714"/>
            <a:ext cx="8143796" cy="1067696"/>
          </a:xfrm>
          <a:prstGeom prst="rect">
            <a:avLst/>
          </a:prstGeom>
          <a:noFill/>
          <a:ln w="9525">
            <a:noFill/>
            <a:miter lim="800000"/>
            <a:headEnd/>
            <a:tailEnd/>
          </a:ln>
          <a:effectLst/>
        </p:spPr>
      </p:pic>
      <p:sp>
        <p:nvSpPr>
          <p:cNvPr id="6" name="Content Placeholder 3"/>
          <p:cNvSpPr txBox="1">
            <a:spLocks/>
          </p:cNvSpPr>
          <p:nvPr/>
        </p:nvSpPr>
        <p:spPr>
          <a:xfrm>
            <a:off x="503972" y="1447800"/>
            <a:ext cx="8229600" cy="3291840"/>
          </a:xfrm>
          <a:prstGeom prst="rect">
            <a:avLst/>
          </a:prstGeom>
        </p:spPr>
        <p:txBody>
          <a:bodyPr vert="horz">
            <a:normAutofit/>
          </a:bodyPr>
          <a:lstStyle/>
          <a:p>
            <a:pPr marL="205740" indent="-205740" defTabSz="685800" eaLnBrk="1" fontAlgn="auto" hangingPunct="1">
              <a:spcBef>
                <a:spcPct val="20000"/>
              </a:spcBef>
              <a:spcAft>
                <a:spcPts val="0"/>
              </a:spcAft>
              <a:buClr>
                <a:schemeClr val="accent3"/>
              </a:buClr>
              <a:buSzPct val="95000"/>
              <a:buFont typeface="Arial" pitchFamily="34" charset="0"/>
              <a:buChar char="•"/>
              <a:defRPr/>
            </a:pPr>
            <a:r>
              <a:rPr lang="en-US" sz="3200" dirty="0" err="1">
                <a:latin typeface="Times New Roman" pitchFamily="18" charset="0"/>
                <a:cs typeface="Times New Roman" pitchFamily="18" charset="0"/>
              </a:rPr>
              <a:t>Lỗi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thiếu</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thừa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khoảng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trắng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hoặc</a:t>
            </a:r>
            <a:r>
              <a:rPr lang="en-US" sz="3200" dirty="0">
                <a:latin typeface="Times New Roman" pitchFamily="18" charset="0"/>
                <a:cs typeface="Times New Roman" pitchFamily="18" charset="0"/>
              </a:rPr>
              <a:t> tab </a:t>
            </a:r>
          </a:p>
        </p:txBody>
      </p:sp>
      <p:sp>
        <p:nvSpPr>
          <p:cNvPr id="7" name="Rectangle 6"/>
          <p:cNvSpPr/>
          <p:nvPr/>
        </p:nvSpPr>
        <p:spPr>
          <a:xfrm>
            <a:off x="1600200" y="1990762"/>
            <a:ext cx="4572000" cy="2308324"/>
          </a:xfrm>
          <a:prstGeom prst="rect">
            <a:avLst/>
          </a:prstGeom>
        </p:spPr>
        <p:txBody>
          <a:bodyPr>
            <a:spAutoFit/>
          </a:bodyPr>
          <a:lstStyle/>
          <a:p>
            <a:r>
              <a:rPr lang="en-US" sz="2400" dirty="0"/>
              <a:t># -*- coding: utf-8 -*</a:t>
            </a:r>
          </a:p>
          <a:p>
            <a:r>
              <a:rPr lang="en-US" sz="2400" dirty="0"/>
              <a:t>print("Hello world")</a:t>
            </a:r>
          </a:p>
          <a:p>
            <a:r>
              <a:rPr lang="en-US" sz="2400" dirty="0"/>
              <a:t>  </a:t>
            </a:r>
            <a:r>
              <a:rPr lang="en-US" sz="2400" b="1" dirty="0">
                <a:solidFill>
                  <a:srgbClr val="FF0000"/>
                </a:solidFill>
              </a:rPr>
              <a:t>a = 1  # </a:t>
            </a:r>
            <a:r>
              <a:rPr lang="en-US" sz="2400" b="1" dirty="0" err="1">
                <a:solidFill>
                  <a:srgbClr val="FF0000"/>
                </a:solidFill>
              </a:rPr>
              <a:t>thua</a:t>
            </a:r>
            <a:r>
              <a:rPr lang="en-US" sz="2400" b="1" dirty="0">
                <a:solidFill>
                  <a:srgbClr val="FF0000"/>
                </a:solidFill>
              </a:rPr>
              <a:t> </a:t>
            </a:r>
            <a:r>
              <a:rPr lang="en-US" sz="2400" b="1" dirty="0" err="1">
                <a:solidFill>
                  <a:srgbClr val="FF0000"/>
                </a:solidFill>
              </a:rPr>
              <a:t>khoang</a:t>
            </a:r>
            <a:r>
              <a:rPr lang="en-US" sz="2400" b="1" dirty="0">
                <a:solidFill>
                  <a:srgbClr val="FF0000"/>
                </a:solidFill>
              </a:rPr>
              <a:t> </a:t>
            </a:r>
            <a:r>
              <a:rPr lang="en-US" sz="2400" b="1" dirty="0" err="1">
                <a:solidFill>
                  <a:srgbClr val="FF0000"/>
                </a:solidFill>
              </a:rPr>
              <a:t>trang</a:t>
            </a:r>
            <a:endParaRPr lang="en-US" sz="2400" b="1" dirty="0">
              <a:solidFill>
                <a:srgbClr val="FF0000"/>
              </a:solidFill>
            </a:endParaRPr>
          </a:p>
          <a:p>
            <a:r>
              <a:rPr lang="en-US" sz="2400" dirty="0"/>
              <a:t>b = 2</a:t>
            </a:r>
          </a:p>
          <a:p>
            <a:r>
              <a:rPr lang="en-US" sz="2400" dirty="0"/>
              <a:t>c = </a:t>
            </a:r>
            <a:r>
              <a:rPr lang="en-US" sz="2400" dirty="0" err="1"/>
              <a:t>a+b</a:t>
            </a:r>
            <a:endParaRPr lang="en-US" sz="2400" dirty="0"/>
          </a:p>
          <a:p>
            <a:r>
              <a:rPr lang="en-US" sz="2400" dirty="0"/>
              <a:t>print("c=%d" %c)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a:t>
            </a:r>
            <a:r>
              <a:rPr lang="vi-VN" dirty="0">
                <a:latin typeface="Times New Roman" pitchFamily="18" charset="0"/>
                <a:cs typeface="Times New Roman" pitchFamily="18" charset="0"/>
              </a:rPr>
              <a:t>hững Lỗi Thường Gặp</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r>
              <a:rPr lang="en-US" sz="3200" dirty="0" err="1">
                <a:latin typeface="Times New Roman" pitchFamily="18" charset="0"/>
                <a:cs typeface="Times New Roman" pitchFamily="18" charset="0"/>
              </a:rPr>
              <a:t>Sai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đường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dẫn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tới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thư</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mục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chứa</a:t>
            </a:r>
            <a:r>
              <a:rPr lang="en-US" sz="3200" dirty="0">
                <a:latin typeface="Times New Roman" pitchFamily="18" charset="0"/>
                <a:cs typeface="Times New Roman" pitchFamily="18" charset="0"/>
              </a:rPr>
              <a:t> file </a:t>
            </a:r>
            <a:r>
              <a:rPr lang="en-US" sz="3200" dirty="0" err="1">
                <a:latin typeface="Times New Roman" pitchFamily="18" charset="0"/>
                <a:cs typeface="Times New Roman" pitchFamily="18" charset="0"/>
              </a:rPr>
              <a:t>cần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thực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py</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hoặc</a:t>
            </a:r>
            <a:r>
              <a:rPr lang="en-US" sz="3200" dirty="0">
                <a:latin typeface="Times New Roman" pitchFamily="18" charset="0"/>
                <a:cs typeface="Times New Roman" pitchFamily="18" charset="0"/>
              </a:rPr>
              <a:t> file </a:t>
            </a:r>
            <a:r>
              <a:rPr lang="en-US" sz="3200" dirty="0" err="1">
                <a:latin typeface="Times New Roman" pitchFamily="18" charset="0"/>
                <a:cs typeface="Times New Roman" pitchFamily="18" charset="0"/>
              </a:rPr>
              <a:t>không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tồn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tại</a:t>
            </a:r>
            <a:endParaRPr lang="en-US" sz="3200" dirty="0">
              <a:latin typeface="Times New Roman" pitchFamily="18" charset="0"/>
              <a:cs typeface="Times New Roman" pitchFamily="18" charset="0"/>
            </a:endParaRPr>
          </a:p>
        </p:txBody>
      </p:sp>
      <p:pic>
        <p:nvPicPr>
          <p:cNvPr id="13315" name="Picture 3"/>
          <p:cNvPicPr>
            <a:picLocks noChangeAspect="1" noChangeArrowheads="1"/>
          </p:cNvPicPr>
          <p:nvPr/>
        </p:nvPicPr>
        <p:blipFill>
          <a:blip r:embed="rId2"/>
          <a:srcRect/>
          <a:stretch>
            <a:fillRect/>
          </a:stretch>
        </p:blipFill>
        <p:spPr bwMode="auto">
          <a:xfrm>
            <a:off x="103340" y="2968966"/>
            <a:ext cx="8981538" cy="132910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1EFF-557C-4C68-88FF-785891F8D642}"/>
              </a:ext>
            </a:extLst>
          </p:cNvPr>
          <p:cNvSpPr>
            <a:spLocks noGrp="1"/>
          </p:cNvSpPr>
          <p:nvPr>
            <p:ph type="title"/>
          </p:nvPr>
        </p:nvSpPr>
        <p:spPr/>
        <p:txBody>
          <a:bodyPr/>
          <a:lstStyle/>
          <a:p>
            <a:r>
              <a:rPr lang="en-US"/>
              <a:t>Tài liệu học tập</a:t>
            </a:r>
          </a:p>
        </p:txBody>
      </p:sp>
      <p:sp>
        <p:nvSpPr>
          <p:cNvPr id="3" name="Content Placeholder 2">
            <a:extLst>
              <a:ext uri="{FF2B5EF4-FFF2-40B4-BE49-F238E27FC236}">
                <a16:creationId xmlns:a16="http://schemas.microsoft.com/office/drawing/2014/main" id="{5298B575-D3D3-488C-A916-BFB77A2B36CC}"/>
              </a:ext>
            </a:extLst>
          </p:cNvPr>
          <p:cNvSpPr>
            <a:spLocks noGrp="1"/>
          </p:cNvSpPr>
          <p:nvPr>
            <p:ph idx="1"/>
          </p:nvPr>
        </p:nvSpPr>
        <p:spPr/>
        <p:txBody>
          <a:bodyPr/>
          <a:lstStyle/>
          <a:p>
            <a:pPr marL="274320" lvl="0" indent="-274320">
              <a:spcBef>
                <a:spcPts val="0"/>
              </a:spcBef>
              <a:spcAft>
                <a:spcPts val="0"/>
              </a:spcAft>
              <a:buSzPts val="2470"/>
              <a:buChar char="⚫"/>
            </a:pPr>
            <a:r>
              <a:rPr lang="vi-VN" sz="3600"/>
              <a:t>Các tài liệu tham khảo </a:t>
            </a:r>
          </a:p>
          <a:p>
            <a:pPr marL="640080" lvl="1" indent="-246888">
              <a:spcBef>
                <a:spcPts val="480"/>
              </a:spcBef>
              <a:buSzPts val="2040"/>
            </a:pPr>
            <a:r>
              <a:rPr lang="vi-VN" sz="3600" b="1">
                <a:solidFill>
                  <a:srgbClr val="FF0000"/>
                </a:solidFill>
              </a:rPr>
              <a:t>em-hoc-python-1.1 </a:t>
            </a:r>
            <a:r>
              <a:rPr lang="vi-VN" sz="3600"/>
              <a:t>– Phan Chương dịch 2021</a:t>
            </a:r>
          </a:p>
          <a:p>
            <a:pPr marL="640080" lvl="1" indent="-246888">
              <a:spcBef>
                <a:spcPts val="480"/>
              </a:spcBef>
              <a:buSzPts val="2040"/>
            </a:pPr>
            <a:r>
              <a:rPr lang="vi-VN" sz="3600"/>
              <a:t>Python cơ bản- Võ Duy Tuấn</a:t>
            </a:r>
          </a:p>
          <a:p>
            <a:pPr marL="640080" lvl="1" indent="-246888">
              <a:spcBef>
                <a:spcPts val="480"/>
              </a:spcBef>
              <a:buSzPts val="2040"/>
            </a:pPr>
            <a:r>
              <a:rPr lang="vi-VN" sz="3600">
                <a:latin typeface="Times New Roman"/>
                <a:ea typeface="Times New Roman"/>
                <a:cs typeface="Times New Roman"/>
                <a:sym typeface="Times New Roman"/>
              </a:rPr>
              <a:t>Bản DRAFT – </a:t>
            </a:r>
            <a:r>
              <a:rPr lang="vi-VN" sz="3600" b="1">
                <a:solidFill>
                  <a:srgbClr val="0070C0"/>
                </a:solidFill>
                <a:latin typeface="Times New Roman"/>
                <a:ea typeface="Times New Roman"/>
                <a:cs typeface="Times New Roman"/>
                <a:sym typeface="Times New Roman"/>
              </a:rPr>
              <a:t>NN-Python</a:t>
            </a:r>
          </a:p>
          <a:p>
            <a:pPr marL="274320" lvl="0" indent="-274320">
              <a:spcBef>
                <a:spcPts val="520"/>
              </a:spcBef>
              <a:spcAft>
                <a:spcPts val="0"/>
              </a:spcAft>
              <a:buSzPts val="2470"/>
              <a:buChar char="⚫"/>
            </a:pPr>
            <a:r>
              <a:rPr lang="vi-VN" sz="3600">
                <a:latin typeface="Times New Roman"/>
                <a:ea typeface="Times New Roman"/>
                <a:cs typeface="Times New Roman"/>
                <a:sym typeface="Times New Roman"/>
              </a:rPr>
              <a:t>Các nguồn từ Internet</a:t>
            </a:r>
            <a:endParaRPr lang="vi-VN" sz="3600"/>
          </a:p>
          <a:p>
            <a:endParaRPr lang="en-US"/>
          </a:p>
        </p:txBody>
      </p:sp>
    </p:spTree>
    <p:extLst>
      <p:ext uri="{BB962C8B-B14F-4D97-AF65-F5344CB8AC3E}">
        <p14:creationId xmlns:p14="http://schemas.microsoft.com/office/powerpoint/2010/main" val="31850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78CC-8E15-466D-AED5-E40324B1C37A}"/>
              </a:ext>
            </a:extLst>
          </p:cNvPr>
          <p:cNvSpPr>
            <a:spLocks noGrp="1"/>
          </p:cNvSpPr>
          <p:nvPr>
            <p:ph type="title"/>
          </p:nvPr>
        </p:nvSpPr>
        <p:spPr/>
        <p:txBody>
          <a:bodyPr/>
          <a:lstStyle/>
          <a:p>
            <a:r>
              <a:rPr lang="en-US"/>
              <a:t>Python</a:t>
            </a:r>
          </a:p>
        </p:txBody>
      </p:sp>
      <p:sp>
        <p:nvSpPr>
          <p:cNvPr id="3" name="Content Placeholder 2">
            <a:extLst>
              <a:ext uri="{FF2B5EF4-FFF2-40B4-BE49-F238E27FC236}">
                <a16:creationId xmlns:a16="http://schemas.microsoft.com/office/drawing/2014/main" id="{DE7B3270-7B6C-4B8B-BD1B-CB5AA6DEE089}"/>
              </a:ext>
            </a:extLst>
          </p:cNvPr>
          <p:cNvSpPr>
            <a:spLocks noGrp="1"/>
          </p:cNvSpPr>
          <p:nvPr>
            <p:ph idx="1"/>
          </p:nvPr>
        </p:nvSpPr>
        <p:spPr/>
        <p:txBody>
          <a:bodyPr/>
          <a:lstStyle/>
          <a:p>
            <a:pPr marL="274320" lvl="0" indent="-274320">
              <a:spcBef>
                <a:spcPts val="0"/>
              </a:spcBef>
              <a:spcAft>
                <a:spcPts val="0"/>
              </a:spcAft>
              <a:buSzPts val="2660"/>
              <a:buChar char="⚫"/>
            </a:pPr>
            <a:r>
              <a:rPr lang="vi-VN"/>
              <a:t>Python </a:t>
            </a:r>
          </a:p>
          <a:p>
            <a:pPr marL="640080" lvl="1" indent="-246888">
              <a:spcBef>
                <a:spcPts val="480"/>
              </a:spcBef>
              <a:spcAft>
                <a:spcPts val="0"/>
              </a:spcAft>
              <a:buSzPts val="2040"/>
              <a:buChar char="⚫"/>
            </a:pPr>
            <a:r>
              <a:rPr lang="vi-VN"/>
              <a:t>ngôn ngữ thông dịch</a:t>
            </a:r>
          </a:p>
          <a:p>
            <a:pPr marL="640080" lvl="1" indent="-246888">
              <a:spcBef>
                <a:spcPts val="480"/>
              </a:spcBef>
              <a:spcAft>
                <a:spcPts val="0"/>
              </a:spcAft>
              <a:buSzPts val="2040"/>
              <a:buChar char="⚫"/>
            </a:pPr>
            <a:r>
              <a:rPr lang="vi-VN"/>
              <a:t>ngôn ngữ lập trình hướng đối tượng.</a:t>
            </a:r>
          </a:p>
          <a:p>
            <a:pPr marL="640080" lvl="1" indent="-246888">
              <a:spcBef>
                <a:spcPts val="480"/>
              </a:spcBef>
              <a:spcAft>
                <a:spcPts val="0"/>
              </a:spcAft>
              <a:buSzPts val="2040"/>
              <a:buChar char="⚫"/>
            </a:pPr>
            <a:r>
              <a:rPr lang="vi-VN"/>
              <a:t>hoàn toàn tạo kiểu động và sử dụng cơ chế cấp phát bộ nhớ tự động.</a:t>
            </a:r>
          </a:p>
          <a:p>
            <a:pPr marL="640080" lvl="1" indent="-246888">
              <a:spcBef>
                <a:spcPts val="480"/>
              </a:spcBef>
              <a:spcAft>
                <a:spcPts val="0"/>
              </a:spcAft>
              <a:buSzPts val="2040"/>
              <a:buChar char="⚫"/>
            </a:pPr>
            <a:r>
              <a:rPr lang="vi-VN"/>
              <a:t>có cấu trúc dữ liệu cấp cao mạnh mẽ. </a:t>
            </a:r>
          </a:p>
          <a:p>
            <a:pPr marL="640080" lvl="1" indent="-246888">
              <a:spcBef>
                <a:spcPts val="480"/>
              </a:spcBef>
              <a:spcAft>
                <a:spcPts val="0"/>
              </a:spcAft>
              <a:buSzPts val="2040"/>
              <a:buChar char="⚫"/>
            </a:pPr>
            <a:r>
              <a:rPr lang="vi-VN">
                <a:latin typeface="Times New Roman"/>
                <a:ea typeface="Times New Roman"/>
                <a:cs typeface="Times New Roman"/>
                <a:sym typeface="Times New Roman"/>
              </a:rPr>
              <a:t>cú </a:t>
            </a:r>
            <a:r>
              <a:rPr lang="vi-VN"/>
              <a:t>pháp lệnh là điểm cộng vô cùng lớn vì sự rõ ràng, dễ hiểu và cách gõ linh động.</a:t>
            </a:r>
          </a:p>
          <a:p>
            <a:pPr marL="640080" lvl="1" indent="-246888">
              <a:spcBef>
                <a:spcPts val="480"/>
              </a:spcBef>
              <a:spcAft>
                <a:spcPts val="0"/>
              </a:spcAft>
              <a:buSzPts val="2040"/>
              <a:buChar char="⚫"/>
            </a:pPr>
            <a:r>
              <a:rPr lang="vi-VN"/>
              <a:t>thuận tiện cho người mới học lập trình.</a:t>
            </a:r>
          </a:p>
          <a:p>
            <a:pPr marL="274320" lvl="0" indent="-274320">
              <a:spcBef>
                <a:spcPts val="560"/>
              </a:spcBef>
              <a:spcAft>
                <a:spcPts val="0"/>
              </a:spcAft>
              <a:buSzPts val="2660"/>
              <a:buChar char="⚫"/>
            </a:pPr>
            <a:r>
              <a:rPr lang="vi-VN"/>
              <a:t>Có thể chạy trên nhiều hệ điều hành khác nhau : </a:t>
            </a:r>
            <a:r>
              <a:rPr lang="vi-VN" i="1"/>
              <a:t>Unix, Windows,Mac OS, Linux…</a:t>
            </a:r>
            <a:endParaRPr lang="vi-VN"/>
          </a:p>
          <a:p>
            <a:pPr marL="274320" lvl="0" indent="-105410">
              <a:spcBef>
                <a:spcPts val="560"/>
              </a:spcBef>
              <a:spcAft>
                <a:spcPts val="0"/>
              </a:spcAft>
              <a:buSzPts val="2660"/>
              <a:buNone/>
            </a:pPr>
            <a:endParaRPr lang="vi-VN"/>
          </a:p>
          <a:p>
            <a:endParaRPr lang="en-US"/>
          </a:p>
        </p:txBody>
      </p:sp>
    </p:spTree>
    <p:extLst>
      <p:ext uri="{BB962C8B-B14F-4D97-AF65-F5344CB8AC3E}">
        <p14:creationId xmlns:p14="http://schemas.microsoft.com/office/powerpoint/2010/main" val="414135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prstGeom prst="rect">
            <a:avLst/>
          </a:prstGeom>
          <a:noFill/>
          <a:ln>
            <a:noFill/>
          </a:ln>
        </p:spPr>
        <p:txBody>
          <a:bodyPr spcFirstLastPara="1" vert="horz" wrap="square" lIns="0" tIns="34275" rIns="0" bIns="0" numCol="1" anchor="b" anchorCtr="0" compatLnSpc="1">
            <a:prstTxWarp prst="textNoShape">
              <a:avLst/>
            </a:prstTxWarp>
            <a:normAutofit/>
          </a:bodyPr>
          <a:lstStyle/>
          <a:p>
            <a:pPr algn="l">
              <a:spcBef>
                <a:spcPts val="0"/>
              </a:spcBef>
              <a:spcAft>
                <a:spcPts val="0"/>
              </a:spcAft>
              <a:buClr>
                <a:schemeClr val="dk2"/>
              </a:buClr>
              <a:buSzPts val="5000"/>
            </a:pPr>
            <a:r>
              <a:rPr lang="en-US"/>
              <a:t>Giới thiệu ngôn ngữ python </a:t>
            </a:r>
            <a:endParaRPr/>
          </a:p>
        </p:txBody>
      </p:sp>
      <p:sp>
        <p:nvSpPr>
          <p:cNvPr id="154" name="Google Shape;154;p8"/>
          <p:cNvSpPr txBox="1">
            <a:spLocks noGrp="1"/>
          </p:cNvSpPr>
          <p:nvPr>
            <p:ph idx="1"/>
          </p:nvPr>
        </p:nvSpPr>
        <p:spPr>
          <a:prstGeom prst="rect">
            <a:avLst/>
          </a:prstGeom>
          <a:noFill/>
          <a:ln>
            <a:noFill/>
          </a:ln>
        </p:spPr>
        <p:txBody>
          <a:bodyPr spcFirstLastPara="1" vert="horz" wrap="square" lIns="68569" tIns="34275" rIns="68569" bIns="34275" numCol="1" anchor="t" anchorCtr="0" compatLnSpc="1">
            <a:prstTxWarp prst="textNoShape">
              <a:avLst/>
            </a:prstTxWarp>
            <a:normAutofit/>
          </a:bodyPr>
          <a:lstStyle/>
          <a:p>
            <a:pPr marL="205740" indent="-205740">
              <a:spcBef>
                <a:spcPts val="0"/>
              </a:spcBef>
              <a:spcAft>
                <a:spcPts val="0"/>
              </a:spcAft>
              <a:buSzPts val="2470"/>
              <a:buChar char="⚫"/>
            </a:pPr>
            <a:r>
              <a:rPr lang="en-US"/>
              <a:t>Ví dụ : một đoạn python script</a:t>
            </a:r>
            <a:endParaRPr/>
          </a:p>
        </p:txBody>
      </p:sp>
      <p:pic>
        <p:nvPicPr>
          <p:cNvPr id="155" name="Google Shape;155;p8"/>
          <p:cNvPicPr preferRelativeResize="0"/>
          <p:nvPr/>
        </p:nvPicPr>
        <p:blipFill rotWithShape="1">
          <a:blip r:embed="rId3">
            <a:alphaModFix/>
          </a:blip>
          <a:srcRect/>
          <a:stretch/>
        </p:blipFill>
        <p:spPr>
          <a:xfrm>
            <a:off x="762000" y="1905000"/>
            <a:ext cx="6934200" cy="434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prstGeom prst="rect">
            <a:avLst/>
          </a:prstGeom>
          <a:noFill/>
          <a:ln>
            <a:noFill/>
          </a:ln>
        </p:spPr>
        <p:txBody>
          <a:bodyPr spcFirstLastPara="1" vert="horz" wrap="square" lIns="0" tIns="34275" rIns="0" bIns="0" numCol="1" anchor="b" anchorCtr="0" compatLnSpc="1">
            <a:prstTxWarp prst="textNoShape">
              <a:avLst/>
            </a:prstTxWarp>
            <a:normAutofit/>
          </a:bodyPr>
          <a:lstStyle/>
          <a:p>
            <a:pPr algn="l">
              <a:spcBef>
                <a:spcPts val="0"/>
              </a:spcBef>
              <a:spcAft>
                <a:spcPts val="0"/>
              </a:spcAft>
              <a:buClr>
                <a:schemeClr val="dk2"/>
              </a:buClr>
              <a:buSzPts val="5000"/>
            </a:pPr>
            <a:r>
              <a:rPr lang="en-US"/>
              <a:t>Giới thiệu ngôn ngữ python </a:t>
            </a:r>
            <a:endParaRPr/>
          </a:p>
        </p:txBody>
      </p:sp>
      <p:sp>
        <p:nvSpPr>
          <p:cNvPr id="161" name="Google Shape;161;p9"/>
          <p:cNvSpPr txBox="1">
            <a:spLocks noGrp="1"/>
          </p:cNvSpPr>
          <p:nvPr>
            <p:ph idx="1"/>
          </p:nvPr>
        </p:nvSpPr>
        <p:spPr>
          <a:prstGeom prst="rect">
            <a:avLst/>
          </a:prstGeom>
          <a:noFill/>
          <a:ln>
            <a:noFill/>
          </a:ln>
        </p:spPr>
        <p:txBody>
          <a:bodyPr spcFirstLastPara="1" vert="horz" wrap="square" lIns="68569" tIns="34275" rIns="68569" bIns="34275" numCol="1" anchor="t" anchorCtr="0" compatLnSpc="1">
            <a:prstTxWarp prst="textNoShape">
              <a:avLst/>
            </a:prstTxWarp>
            <a:normAutofit/>
          </a:bodyPr>
          <a:lstStyle/>
          <a:p>
            <a:pPr marL="205740" indent="-205740" algn="just">
              <a:lnSpc>
                <a:spcPct val="80000"/>
              </a:lnSpc>
              <a:spcBef>
                <a:spcPts val="0"/>
              </a:spcBef>
              <a:spcAft>
                <a:spcPts val="0"/>
              </a:spcAft>
              <a:buSzPts val="2100"/>
              <a:buChar char="⚫"/>
            </a:pPr>
            <a:r>
              <a:rPr lang="en-US" sz="2400">
                <a:latin typeface="Times New Roman"/>
                <a:ea typeface="Times New Roman"/>
                <a:cs typeface="Times New Roman"/>
                <a:sym typeface="Times New Roman"/>
              </a:rPr>
              <a:t>Được tạo ra bởi Guido Van Rossum (sinh năm  1956). Thiết kế bắt đầu vào cuối những năm 1980 và được phát hành lần đầu tiên vào tháng 2 năm 1991.</a:t>
            </a:r>
            <a:endParaRPr sz="2400">
              <a:latin typeface="Times New Roman"/>
              <a:ea typeface="Times New Roman"/>
              <a:cs typeface="Times New Roman"/>
              <a:sym typeface="Times New Roman"/>
            </a:endParaRPr>
          </a:p>
          <a:p>
            <a:pPr marL="205740" indent="-205740" algn="just">
              <a:lnSpc>
                <a:spcPct val="80000"/>
              </a:lnSpc>
              <a:spcBef>
                <a:spcPts val="332"/>
              </a:spcBef>
              <a:spcAft>
                <a:spcPts val="0"/>
              </a:spcAft>
              <a:buSzPts val="2100"/>
              <a:buChar char="⚫"/>
            </a:pPr>
            <a:r>
              <a:rPr lang="en-US" sz="2400">
                <a:latin typeface="Times New Roman"/>
                <a:ea typeface="Times New Roman"/>
                <a:cs typeface="Times New Roman"/>
                <a:sym typeface="Times New Roman"/>
              </a:rPr>
              <a:t>Python kế thừa từ ngôn ngữ ABC</a:t>
            </a:r>
            <a:endParaRPr sz="2400">
              <a:latin typeface="Times New Roman"/>
              <a:ea typeface="Times New Roman"/>
              <a:cs typeface="Times New Roman"/>
              <a:sym typeface="Times New Roman"/>
            </a:endParaRPr>
          </a:p>
          <a:p>
            <a:pPr marL="205740" indent="-205740" algn="just">
              <a:lnSpc>
                <a:spcPct val="80000"/>
              </a:lnSpc>
              <a:spcBef>
                <a:spcPts val="332"/>
              </a:spcBef>
              <a:spcAft>
                <a:spcPts val="0"/>
              </a:spcAft>
              <a:buSzPts val="2100"/>
              <a:buChar char="⚫"/>
            </a:pPr>
            <a:r>
              <a:rPr lang="en-US" sz="2400">
                <a:latin typeface="Times New Roman"/>
                <a:ea typeface="Times New Roman"/>
                <a:cs typeface="Times New Roman"/>
                <a:sym typeface="Times New Roman"/>
              </a:rPr>
              <a:t>Tại sao lại có tên là Python?</a:t>
            </a:r>
            <a:endParaRPr sz="4000"/>
          </a:p>
          <a:p>
            <a:pPr marL="480060" lvl="1" indent="-185166" algn="just">
              <a:lnSpc>
                <a:spcPct val="80000"/>
              </a:lnSpc>
              <a:spcBef>
                <a:spcPts val="306"/>
              </a:spcBef>
              <a:spcAft>
                <a:spcPts val="0"/>
              </a:spcAft>
              <a:buSzPts val="1734"/>
              <a:buChar char="⚫"/>
            </a:pPr>
            <a:r>
              <a:rPr lang="en-US" sz="2000">
                <a:latin typeface="Times New Roman"/>
                <a:ea typeface="Times New Roman"/>
                <a:cs typeface="Times New Roman"/>
                <a:sym typeface="Times New Roman"/>
              </a:rPr>
              <a:t>Rossum là fan của một chương trình hài cuối những năm 1970, và cái tên “Python” được lấy từ tên một phần trong  đó “</a:t>
            </a:r>
            <a:r>
              <a:rPr lang="en-US" sz="2000" b="1">
                <a:solidFill>
                  <a:srgbClr val="FF0000"/>
                </a:solidFill>
                <a:latin typeface="Times New Roman"/>
                <a:ea typeface="Times New Roman"/>
                <a:cs typeface="Times New Roman"/>
                <a:sym typeface="Times New Roman"/>
              </a:rPr>
              <a:t>Monty Python’s Flying Circus</a:t>
            </a:r>
            <a:r>
              <a:rPr lang="en-US" sz="2000">
                <a:latin typeface="Times New Roman"/>
                <a:ea typeface="Times New Roman"/>
                <a:cs typeface="Times New Roman"/>
                <a:sym typeface="Times New Roman"/>
              </a:rPr>
              <a:t>”.</a:t>
            </a:r>
            <a:endParaRPr sz="3600"/>
          </a:p>
          <a:p>
            <a:pPr marL="205740" indent="-205740" algn="just">
              <a:lnSpc>
                <a:spcPct val="80000"/>
              </a:lnSpc>
              <a:spcBef>
                <a:spcPts val="332"/>
              </a:spcBef>
              <a:spcAft>
                <a:spcPts val="0"/>
              </a:spcAft>
              <a:buSzPts val="2100"/>
              <a:buChar char="⚫"/>
            </a:pPr>
            <a:r>
              <a:rPr lang="en-US" sz="2400">
                <a:latin typeface="Times New Roman"/>
                <a:ea typeface="Times New Roman"/>
                <a:cs typeface="Times New Roman"/>
                <a:sym typeface="Times New Roman"/>
              </a:rPr>
              <a:t>Python 2 được giới thiệu năm 2000</a:t>
            </a:r>
            <a:endParaRPr sz="4000"/>
          </a:p>
          <a:p>
            <a:pPr marL="480060" lvl="1" indent="-185166" algn="just">
              <a:lnSpc>
                <a:spcPct val="80000"/>
              </a:lnSpc>
              <a:spcBef>
                <a:spcPts val="306"/>
              </a:spcBef>
              <a:spcAft>
                <a:spcPts val="0"/>
              </a:spcAft>
              <a:buSzPts val="1734"/>
              <a:buChar char="⚫"/>
            </a:pPr>
            <a:r>
              <a:rPr lang="en-US" sz="2000">
                <a:latin typeface="Times New Roman"/>
                <a:ea typeface="Times New Roman"/>
                <a:cs typeface="Times New Roman"/>
                <a:sym typeface="Times New Roman"/>
              </a:rPr>
              <a:t>Hỗ trợ unicode</a:t>
            </a:r>
            <a:endParaRPr sz="3600"/>
          </a:p>
          <a:p>
            <a:pPr marL="480060" lvl="1" indent="-185166" algn="just">
              <a:lnSpc>
                <a:spcPct val="80000"/>
              </a:lnSpc>
              <a:spcBef>
                <a:spcPts val="306"/>
              </a:spcBef>
              <a:spcAft>
                <a:spcPts val="0"/>
              </a:spcAft>
              <a:buSzPts val="1734"/>
              <a:buChar char="⚫"/>
            </a:pPr>
            <a:r>
              <a:rPr lang="en-US" sz="2000">
                <a:latin typeface="Times New Roman"/>
                <a:ea typeface="Times New Roman"/>
                <a:cs typeface="Times New Roman"/>
                <a:sym typeface="Times New Roman"/>
              </a:rPr>
              <a:t>Mã python 2 rất phổ biến</a:t>
            </a:r>
            <a:endParaRPr sz="3600"/>
          </a:p>
          <a:p>
            <a:pPr marL="205740" indent="-205740" algn="just">
              <a:lnSpc>
                <a:spcPct val="80000"/>
              </a:lnSpc>
              <a:spcBef>
                <a:spcPts val="332"/>
              </a:spcBef>
              <a:spcAft>
                <a:spcPts val="0"/>
              </a:spcAft>
              <a:buSzPts val="2100"/>
              <a:buChar char="⚫"/>
            </a:pPr>
            <a:r>
              <a:rPr lang="en-US" sz="2400">
                <a:latin typeface="Times New Roman"/>
                <a:ea typeface="Times New Roman"/>
                <a:cs typeface="Times New Roman"/>
                <a:sym typeface="Times New Roman"/>
              </a:rPr>
              <a:t> Python 3 được phát hành năm 2008</a:t>
            </a:r>
            <a:endParaRPr sz="4000"/>
          </a:p>
          <a:p>
            <a:pPr marL="480060" lvl="1" indent="-185166" algn="just">
              <a:lnSpc>
                <a:spcPct val="80000"/>
              </a:lnSpc>
              <a:spcBef>
                <a:spcPts val="306"/>
              </a:spcBef>
              <a:spcAft>
                <a:spcPts val="0"/>
              </a:spcAft>
              <a:buSzPts val="1734"/>
              <a:buChar char="⚫"/>
            </a:pPr>
            <a:r>
              <a:rPr lang="en-US" sz="2000">
                <a:latin typeface="Times New Roman"/>
                <a:ea typeface="Times New Roman"/>
                <a:cs typeface="Times New Roman"/>
                <a:sym typeface="Times New Roman"/>
              </a:rPr>
              <a:t>Hiện đã có phiên bản 3.9</a:t>
            </a:r>
            <a:endParaRPr sz="3600"/>
          </a:p>
          <a:p>
            <a:pPr marL="205740" indent="-205740" algn="just">
              <a:lnSpc>
                <a:spcPct val="80000"/>
              </a:lnSpc>
              <a:spcBef>
                <a:spcPts val="332"/>
              </a:spcBef>
              <a:spcAft>
                <a:spcPts val="0"/>
              </a:spcAft>
              <a:buSzPts val="2100"/>
              <a:buChar char="⚫"/>
            </a:pPr>
            <a:r>
              <a:rPr lang="en-US" sz="2400">
                <a:latin typeface="Times New Roman"/>
                <a:ea typeface="Times New Roman"/>
                <a:cs typeface="Times New Roman"/>
                <a:sym typeface="Times New Roman"/>
              </a:rPr>
              <a:t>Bản phân phối python Anaconda </a:t>
            </a:r>
            <a:endParaRPr sz="4000"/>
          </a:p>
          <a:p>
            <a:pPr marL="480060" lvl="1" indent="-185166" algn="just">
              <a:lnSpc>
                <a:spcPct val="80000"/>
              </a:lnSpc>
              <a:spcBef>
                <a:spcPts val="306"/>
              </a:spcBef>
              <a:spcAft>
                <a:spcPts val="0"/>
              </a:spcAft>
              <a:buSzPts val="1734"/>
              <a:buChar char="⚫"/>
            </a:pPr>
            <a:r>
              <a:rPr lang="en-US" sz="2000"/>
              <a:t>hỗ trợ rất nhiều thư viện (numpy, scipy, matplotlib , sklearn)</a:t>
            </a:r>
            <a:endParaRPr sz="3600"/>
          </a:p>
          <a:p>
            <a:pPr marL="480060" lvl="1" indent="-185166" algn="just">
              <a:lnSpc>
                <a:spcPct val="80000"/>
              </a:lnSpc>
              <a:spcBef>
                <a:spcPts val="306"/>
              </a:spcBef>
              <a:spcAft>
                <a:spcPts val="0"/>
              </a:spcAft>
              <a:buSzPts val="1734"/>
              <a:buChar char="⚫"/>
            </a:pPr>
            <a:r>
              <a:rPr lang="en-US" sz="2000">
                <a:latin typeface="Times New Roman"/>
                <a:ea typeface="Times New Roman"/>
                <a:cs typeface="Times New Roman"/>
                <a:sym typeface="Times New Roman"/>
              </a:rPr>
              <a:t>dùng nhiều trong machine learning, data science, AI</a:t>
            </a:r>
            <a:endParaRPr sz="3600"/>
          </a:p>
          <a:p>
            <a:pPr marL="205740" indent="-205740" algn="just">
              <a:lnSpc>
                <a:spcPct val="80000"/>
              </a:lnSpc>
              <a:spcBef>
                <a:spcPts val="332"/>
              </a:spcBef>
              <a:spcAft>
                <a:spcPts val="0"/>
              </a:spcAft>
              <a:buSzPts val="2100"/>
              <a:buNone/>
            </a:pPr>
            <a:endParaRPr sz="2400">
              <a:latin typeface="Times New Roman"/>
              <a:ea typeface="Times New Roman"/>
              <a:cs typeface="Times New Roman"/>
              <a:sym typeface="Times New Roman"/>
            </a:endParaRPr>
          </a:p>
        </p:txBody>
      </p:sp>
      <p:pic>
        <p:nvPicPr>
          <p:cNvPr id="162" name="Google Shape;162;p9"/>
          <p:cNvPicPr preferRelativeResize="0"/>
          <p:nvPr/>
        </p:nvPicPr>
        <p:blipFill rotWithShape="1">
          <a:blip r:embed="rId3">
            <a:alphaModFix/>
          </a:blip>
          <a:srcRect/>
          <a:stretch/>
        </p:blipFill>
        <p:spPr>
          <a:xfrm>
            <a:off x="6231576" y="5057241"/>
            <a:ext cx="2675846" cy="830886"/>
          </a:xfrm>
          <a:prstGeom prst="rect">
            <a:avLst/>
          </a:prstGeom>
          <a:noFill/>
          <a:ln>
            <a:noFill/>
          </a:ln>
        </p:spPr>
      </p:pic>
      <p:pic>
        <p:nvPicPr>
          <p:cNvPr id="163" name="Google Shape;163;p9"/>
          <p:cNvPicPr preferRelativeResize="0"/>
          <p:nvPr/>
        </p:nvPicPr>
        <p:blipFill rotWithShape="1">
          <a:blip r:embed="rId4">
            <a:alphaModFix/>
          </a:blip>
          <a:srcRect/>
          <a:stretch/>
        </p:blipFill>
        <p:spPr>
          <a:xfrm>
            <a:off x="6230404" y="3868072"/>
            <a:ext cx="2284398" cy="8288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prstGeom prst="rect">
            <a:avLst/>
          </a:prstGeom>
          <a:noFill/>
          <a:ln>
            <a:noFill/>
          </a:ln>
        </p:spPr>
        <p:txBody>
          <a:bodyPr spcFirstLastPara="1" vert="horz" wrap="square" lIns="0" tIns="34275" rIns="0" bIns="0" numCol="1" anchor="b" anchorCtr="0" compatLnSpc="1">
            <a:prstTxWarp prst="textNoShape">
              <a:avLst/>
            </a:prstTxWarp>
            <a:normAutofit/>
          </a:bodyPr>
          <a:lstStyle/>
          <a:p>
            <a:pPr algn="l">
              <a:spcBef>
                <a:spcPts val="0"/>
              </a:spcBef>
              <a:spcAft>
                <a:spcPts val="0"/>
              </a:spcAft>
              <a:buClr>
                <a:schemeClr val="dk2"/>
              </a:buClr>
              <a:buSzPts val="5000"/>
            </a:pPr>
            <a:r>
              <a:rPr lang="en-US"/>
              <a:t>Tại Sao Sử Dụng Python</a:t>
            </a:r>
            <a:endParaRPr/>
          </a:p>
        </p:txBody>
      </p:sp>
      <p:sp>
        <p:nvSpPr>
          <p:cNvPr id="169" name="Google Shape;169;p10"/>
          <p:cNvSpPr txBox="1">
            <a:spLocks noGrp="1"/>
          </p:cNvSpPr>
          <p:nvPr>
            <p:ph idx="1"/>
          </p:nvPr>
        </p:nvSpPr>
        <p:spPr>
          <a:prstGeom prst="rect">
            <a:avLst/>
          </a:prstGeom>
          <a:noFill/>
          <a:ln>
            <a:noFill/>
          </a:ln>
        </p:spPr>
        <p:txBody>
          <a:bodyPr spcFirstLastPara="1" vert="horz" wrap="square" lIns="68569" tIns="34275" rIns="68569" bIns="34275" numCol="1" anchor="t" anchorCtr="0" compatLnSpc="1">
            <a:prstTxWarp prst="textNoShape">
              <a:avLst/>
            </a:prstTxWarp>
            <a:noAutofit/>
          </a:bodyPr>
          <a:lstStyle/>
          <a:p>
            <a:pPr marL="205740" indent="-205740">
              <a:spcBef>
                <a:spcPts val="0"/>
              </a:spcBef>
              <a:spcAft>
                <a:spcPts val="0"/>
              </a:spcAft>
              <a:buSzPts val="1900"/>
              <a:buNone/>
            </a:pPr>
            <a:r>
              <a:rPr lang="en-US" sz="2000"/>
              <a:t>Tính năng chính của Python (Ưu điểm)</a:t>
            </a:r>
            <a:endParaRPr sz="2000"/>
          </a:p>
          <a:p>
            <a:pPr marL="205740" indent="-205740">
              <a:spcBef>
                <a:spcPts val="300"/>
              </a:spcBef>
              <a:spcAft>
                <a:spcPts val="0"/>
              </a:spcAft>
              <a:buSzPts val="1900"/>
              <a:buChar char="⚫"/>
            </a:pPr>
            <a:r>
              <a:rPr lang="en-US" sz="2000" b="1"/>
              <a:t>Ngôn ngữ lập trình đơn giản, dễ học</a:t>
            </a:r>
            <a:r>
              <a:rPr lang="en-US" sz="2000"/>
              <a:t>: Python có cú pháp rất đơn giản, rõ ràng. </a:t>
            </a:r>
            <a:endParaRPr sz="4000"/>
          </a:p>
          <a:p>
            <a:pPr marL="205740" indent="-205740">
              <a:spcBef>
                <a:spcPts val="300"/>
              </a:spcBef>
              <a:spcAft>
                <a:spcPts val="0"/>
              </a:spcAft>
              <a:buSzPts val="1900"/>
              <a:buChar char="⚫"/>
            </a:pPr>
            <a:r>
              <a:rPr lang="en-US" sz="2000" b="1"/>
              <a:t>Miễn phí, mã nguồn mở</a:t>
            </a:r>
            <a:r>
              <a:rPr lang="en-US" sz="2000"/>
              <a:t>: Python có một cộng đồng rộng lớn, không ngừng cải thiện nó mỗi lần cập nhật.</a:t>
            </a:r>
            <a:endParaRPr sz="4000"/>
          </a:p>
          <a:p>
            <a:pPr marL="205740" indent="-205740">
              <a:spcBef>
                <a:spcPts val="300"/>
              </a:spcBef>
              <a:spcAft>
                <a:spcPts val="0"/>
              </a:spcAft>
              <a:buSzPts val="1900"/>
              <a:buChar char="⚫"/>
            </a:pPr>
            <a:r>
              <a:rPr lang="en-US" sz="2000" b="1"/>
              <a:t>Khả năng di chuyển</a:t>
            </a:r>
            <a:r>
              <a:rPr lang="en-US" sz="2000"/>
              <a:t>: Các chương trình Python có thể di chuyển từ nền tảng này sang nền tảng khác và chạy nó mà không có bất kỳ thay đổi nào.</a:t>
            </a:r>
            <a:endParaRPr sz="2000"/>
          </a:p>
          <a:p>
            <a:pPr marL="205740" indent="-205740">
              <a:spcBef>
                <a:spcPts val="300"/>
              </a:spcBef>
              <a:spcAft>
                <a:spcPts val="0"/>
              </a:spcAft>
              <a:buSzPts val="1900"/>
              <a:buChar char="⚫"/>
            </a:pPr>
            <a:r>
              <a:rPr lang="en-US" sz="2000" b="1"/>
              <a:t>Khả năng mở rộng và có thể nhúng</a:t>
            </a:r>
            <a:r>
              <a:rPr lang="en-US" sz="2000"/>
              <a:t>: Giả sử một ứng dụng đòi hỏi sự phức tạp rất lớn, bạn có thể dễ dàng kết hợp các phần code bằng C, C++  </a:t>
            </a:r>
            <a:r>
              <a:rPr lang="en-US" sz="2000" b="1">
                <a:solidFill>
                  <a:srgbClr val="FF0000"/>
                </a:solidFill>
              </a:rPr>
              <a:t>(module ctypes) </a:t>
            </a:r>
            <a:r>
              <a:rPr lang="en-US" sz="2000"/>
              <a:t>vào code Python.</a:t>
            </a:r>
            <a:endParaRPr sz="2000"/>
          </a:p>
          <a:p>
            <a:pPr marL="205740" indent="-205740">
              <a:spcBef>
                <a:spcPts val="300"/>
              </a:spcBef>
              <a:spcAft>
                <a:spcPts val="0"/>
              </a:spcAft>
              <a:buSzPts val="1900"/>
              <a:buChar char="⚫"/>
            </a:pPr>
            <a:r>
              <a:rPr lang="en-US" sz="2000" b="1"/>
              <a:t>Ngôn ngữ thông dịch cấp cao</a:t>
            </a:r>
            <a:r>
              <a:rPr lang="en-US" sz="2000"/>
              <a:t>: Không giống như </a:t>
            </a:r>
            <a:r>
              <a:rPr lang="en-US" sz="2000" b="1"/>
              <a:t>C/C++ (ngôn ngữ biên dịch), </a:t>
            </a:r>
            <a:r>
              <a:rPr lang="en-US" sz="2000"/>
              <a:t>với Python, bạn không phải lo lắng những nhiệm vụ khó khăn như quản lý bộ nhớ, dọn dẹp những dữ liệu.</a:t>
            </a:r>
            <a:endParaRPr sz="2000"/>
          </a:p>
          <a:p>
            <a:pPr marL="205740" indent="-205740">
              <a:spcBef>
                <a:spcPts val="300"/>
              </a:spcBef>
              <a:spcAft>
                <a:spcPts val="0"/>
              </a:spcAft>
              <a:buSzPts val="1900"/>
              <a:buChar char="⚫"/>
            </a:pPr>
            <a:r>
              <a:rPr lang="en-US" sz="2000" b="1"/>
              <a:t>Thư viện tiêu chuẩn lớn để giải quyết những tác vụ phổ biến</a:t>
            </a:r>
            <a:endParaRPr sz="2000"/>
          </a:p>
          <a:p>
            <a:pPr marL="205740" indent="-205740">
              <a:spcBef>
                <a:spcPts val="300"/>
              </a:spcBef>
              <a:spcAft>
                <a:spcPts val="0"/>
              </a:spcAft>
              <a:buSzPts val="1900"/>
              <a:buChar char="⚫"/>
            </a:pPr>
            <a:r>
              <a:rPr lang="en-US" sz="2000" b="1"/>
              <a:t>Hướng đối tượng</a:t>
            </a:r>
            <a:r>
              <a:rPr lang="en-US" sz="2000"/>
              <a:t>: Mọi thứ trong Python đều là hướng đối tượng</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title"/>
          </p:nvPr>
        </p:nvSpPr>
        <p:spPr>
          <a:prstGeom prst="rect">
            <a:avLst/>
          </a:prstGeom>
          <a:noFill/>
          <a:ln>
            <a:noFill/>
          </a:ln>
        </p:spPr>
        <p:txBody>
          <a:bodyPr spcFirstLastPara="1" vert="horz" wrap="square" lIns="0" tIns="34275" rIns="0" bIns="0" numCol="1" anchor="b" anchorCtr="0" compatLnSpc="1">
            <a:prstTxWarp prst="textNoShape">
              <a:avLst/>
            </a:prstTxWarp>
            <a:normAutofit/>
          </a:bodyPr>
          <a:lstStyle/>
          <a:p>
            <a:pPr algn="l">
              <a:spcBef>
                <a:spcPts val="0"/>
              </a:spcBef>
              <a:spcAft>
                <a:spcPts val="0"/>
              </a:spcAft>
              <a:buClr>
                <a:schemeClr val="dk2"/>
              </a:buClr>
              <a:buSzPts val="5000"/>
            </a:pPr>
            <a:r>
              <a:rPr lang="en-US"/>
              <a:t>Hạn chế</a:t>
            </a:r>
            <a:endParaRPr/>
          </a:p>
        </p:txBody>
      </p:sp>
      <p:sp>
        <p:nvSpPr>
          <p:cNvPr id="175" name="Google Shape;175;p11"/>
          <p:cNvSpPr txBox="1">
            <a:spLocks noGrp="1"/>
          </p:cNvSpPr>
          <p:nvPr>
            <p:ph idx="1"/>
          </p:nvPr>
        </p:nvSpPr>
        <p:spPr>
          <a:prstGeom prst="rect">
            <a:avLst/>
          </a:prstGeom>
          <a:noFill/>
          <a:ln>
            <a:noFill/>
          </a:ln>
        </p:spPr>
        <p:txBody>
          <a:bodyPr spcFirstLastPara="1" vert="horz" wrap="square" lIns="68569" tIns="34275" rIns="68569" bIns="34275" numCol="1" anchor="t" anchorCtr="0" compatLnSpc="1">
            <a:prstTxWarp prst="textNoShape">
              <a:avLst/>
            </a:prstTxWarp>
            <a:normAutofit/>
          </a:bodyPr>
          <a:lstStyle/>
          <a:p>
            <a:pPr marL="205740" indent="-205740">
              <a:spcBef>
                <a:spcPts val="0"/>
              </a:spcBef>
              <a:spcAft>
                <a:spcPts val="0"/>
              </a:spcAft>
              <a:buSzPts val="2470"/>
              <a:buNone/>
            </a:pPr>
            <a:r>
              <a:rPr lang="en-US"/>
              <a:t>Ngôn ngữ này có những mặt hạn chế nhất định như sau:</a:t>
            </a:r>
            <a:endParaRPr/>
          </a:p>
          <a:p>
            <a:pPr marL="205740" indent="-205740">
              <a:spcBef>
                <a:spcPts val="390"/>
              </a:spcBef>
              <a:spcAft>
                <a:spcPts val="0"/>
              </a:spcAft>
              <a:buSzPts val="2470"/>
              <a:buChar char="⚫"/>
            </a:pPr>
            <a:r>
              <a:rPr lang="en-US"/>
              <a:t> Python không có các thuộc tính như: protected, private hay public, không có vòng lặp do…while và switch….case.</a:t>
            </a:r>
            <a:endParaRPr/>
          </a:p>
          <a:p>
            <a:pPr marL="205740" indent="-205740">
              <a:spcBef>
                <a:spcPts val="390"/>
              </a:spcBef>
              <a:spcAft>
                <a:spcPts val="0"/>
              </a:spcAft>
              <a:buSzPts val="2470"/>
              <a:buChar char="⚫"/>
            </a:pPr>
            <a:r>
              <a:rPr lang="en-US"/>
              <a:t> Python mặc dù nhanh hơn so với PHP, nhưng lại không nhanh hơn so với C/C++, 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txBox="1">
            <a:spLocks noGrp="1"/>
          </p:cNvSpPr>
          <p:nvPr>
            <p:ph type="title"/>
          </p:nvPr>
        </p:nvSpPr>
        <p:spPr>
          <a:prstGeom prst="rect">
            <a:avLst/>
          </a:prstGeom>
          <a:noFill/>
          <a:ln>
            <a:noFill/>
          </a:ln>
        </p:spPr>
        <p:txBody>
          <a:bodyPr spcFirstLastPara="1" vert="horz" wrap="square" lIns="0" tIns="34275" rIns="0" bIns="0" numCol="1" anchor="b" anchorCtr="0" compatLnSpc="1">
            <a:prstTxWarp prst="textNoShape">
              <a:avLst/>
            </a:prstTxWarp>
            <a:normAutofit/>
          </a:bodyPr>
          <a:lstStyle/>
          <a:p>
            <a:pPr algn="l">
              <a:spcBef>
                <a:spcPts val="0"/>
              </a:spcBef>
              <a:spcAft>
                <a:spcPts val="0"/>
              </a:spcAft>
              <a:buClr>
                <a:schemeClr val="dk2"/>
              </a:buClr>
              <a:buSzPts val="5000"/>
            </a:pPr>
            <a:r>
              <a:rPr lang="en-US"/>
              <a:t>Sử Dụng Python Để Làm Gì</a:t>
            </a:r>
            <a:endParaRPr/>
          </a:p>
        </p:txBody>
      </p:sp>
      <p:sp>
        <p:nvSpPr>
          <p:cNvPr id="181" name="Google Shape;181;p12"/>
          <p:cNvSpPr txBox="1">
            <a:spLocks noGrp="1"/>
          </p:cNvSpPr>
          <p:nvPr>
            <p:ph idx="1"/>
          </p:nvPr>
        </p:nvSpPr>
        <p:spPr>
          <a:prstGeom prst="rect">
            <a:avLst/>
          </a:prstGeom>
          <a:noFill/>
          <a:ln>
            <a:noFill/>
          </a:ln>
        </p:spPr>
        <p:txBody>
          <a:bodyPr spcFirstLastPara="1" vert="horz" wrap="square" lIns="68569" tIns="34275" rIns="68569" bIns="34275" numCol="1" anchor="t" anchorCtr="0" compatLnSpc="1">
            <a:prstTxWarp prst="textNoShape">
              <a:avLst/>
            </a:prstTxWarp>
            <a:noAutofit/>
          </a:bodyPr>
          <a:lstStyle/>
          <a:p>
            <a:pPr marL="205740" indent="-205740" algn="just">
              <a:spcBef>
                <a:spcPts val="0"/>
              </a:spcBef>
              <a:spcAft>
                <a:spcPts val="0"/>
              </a:spcAft>
              <a:buSzPts val="2280"/>
              <a:buNone/>
            </a:pPr>
            <a:r>
              <a:rPr lang="en-US" sz="2400">
                <a:latin typeface="Times New Roman"/>
                <a:ea typeface="Times New Roman"/>
                <a:cs typeface="Times New Roman"/>
                <a:sym typeface="Times New Roman"/>
              </a:rPr>
              <a:t>Python được dùng ở đâu?</a:t>
            </a:r>
            <a:endParaRPr sz="3600"/>
          </a:p>
          <a:p>
            <a:pPr marL="205740" indent="-205740" algn="just">
              <a:spcBef>
                <a:spcPts val="0"/>
              </a:spcBef>
              <a:spcAft>
                <a:spcPts val="0"/>
              </a:spcAft>
              <a:buSzPts val="2280"/>
              <a:buChar char="⚫"/>
            </a:pPr>
            <a:r>
              <a:rPr lang="en-US" sz="2400" b="1">
                <a:latin typeface="Times New Roman"/>
                <a:ea typeface="Times New Roman"/>
                <a:cs typeface="Times New Roman"/>
                <a:sym typeface="Times New Roman"/>
              </a:rPr>
              <a:t>Lập trình ứng dụng web</a:t>
            </a:r>
            <a:r>
              <a:rPr lang="en-US" sz="2400">
                <a:latin typeface="Times New Roman"/>
                <a:ea typeface="Times New Roman"/>
                <a:cs typeface="Times New Roman"/>
                <a:sym typeface="Times New Roman"/>
              </a:rPr>
              <a:t>: Bạn có thể tạo web app có khả năng mở rộng (scalable). Các trang như Mozilla, Reddit, Instagram đều được viết bằng Python.</a:t>
            </a:r>
            <a:endParaRPr sz="3600"/>
          </a:p>
          <a:p>
            <a:pPr marL="205740" indent="-205740" algn="just">
              <a:spcBef>
                <a:spcPts val="0"/>
              </a:spcBef>
              <a:spcAft>
                <a:spcPts val="0"/>
              </a:spcAft>
              <a:buSzPts val="2280"/>
              <a:buChar char="⚫"/>
            </a:pPr>
            <a:r>
              <a:rPr lang="en-US" sz="2400" b="1">
                <a:latin typeface="Times New Roman"/>
                <a:ea typeface="Times New Roman"/>
                <a:cs typeface="Times New Roman"/>
                <a:sym typeface="Times New Roman"/>
              </a:rPr>
              <a:t>Khoa học và tính toán: </a:t>
            </a:r>
            <a:r>
              <a:rPr lang="en-US" sz="2400">
                <a:latin typeface="Times New Roman"/>
                <a:ea typeface="Times New Roman"/>
                <a:cs typeface="Times New Roman"/>
                <a:sym typeface="Times New Roman"/>
              </a:rPr>
              <a:t>Có nhiều thư viện trong Python cho khoa học và tính toán số liệu, như SciPy và NumPy. Ngoài ra, Python còn được sử dụng nhiều trong machine learning, data mining và deep learning (scikit-learn, tensorflow , keras, pytorch, …)</a:t>
            </a:r>
            <a:endParaRPr sz="2400">
              <a:latin typeface="Times New Roman"/>
              <a:ea typeface="Times New Roman"/>
              <a:cs typeface="Times New Roman"/>
              <a:sym typeface="Times New Roman"/>
            </a:endParaRPr>
          </a:p>
          <a:p>
            <a:pPr marL="205740" indent="-205740" algn="just">
              <a:spcBef>
                <a:spcPts val="0"/>
              </a:spcBef>
              <a:spcAft>
                <a:spcPts val="0"/>
              </a:spcAft>
              <a:buSzPts val="2280"/>
              <a:buChar char="⚫"/>
            </a:pPr>
            <a:r>
              <a:rPr lang="en-US" sz="2400" b="1">
                <a:latin typeface="Times New Roman"/>
                <a:ea typeface="Times New Roman"/>
                <a:cs typeface="Times New Roman"/>
                <a:sym typeface="Times New Roman"/>
              </a:rPr>
              <a:t>Tạo nguyên mẫu phần mềm</a:t>
            </a:r>
            <a:r>
              <a:rPr lang="en-US" sz="2400">
                <a:latin typeface="Times New Roman"/>
                <a:ea typeface="Times New Roman"/>
                <a:cs typeface="Times New Roman"/>
                <a:sym typeface="Times New Roman"/>
              </a:rPr>
              <a:t>: Python là ngôn ngữ tuyệt vời để tạo những nguyên mẫu (bản chạy thử - prototype). Ví dụ, bạn có thể sử dụng Pygame (thư viện viết game) để tạo nguyên mẫu game trước. Nếu thích nguyên mẫu đó có thể dùng C++ để viết game thực sự.</a:t>
            </a:r>
            <a:endParaRPr sz="3600"/>
          </a:p>
          <a:p>
            <a:pPr marL="205740" indent="-205740" algn="just">
              <a:spcBef>
                <a:spcPts val="0"/>
              </a:spcBef>
              <a:spcAft>
                <a:spcPts val="0"/>
              </a:spcAft>
              <a:buSzPts val="2280"/>
              <a:buChar char="⚫"/>
            </a:pPr>
            <a:r>
              <a:rPr lang="en-US" sz="2400" b="1">
                <a:latin typeface="Times New Roman"/>
                <a:ea typeface="Times New Roman"/>
                <a:cs typeface="Times New Roman"/>
                <a:sym typeface="Times New Roman"/>
              </a:rPr>
              <a:t>Ngôn ngữ tốt để dạy lập trình</a:t>
            </a:r>
            <a:r>
              <a:rPr lang="en-US" sz="2400">
                <a:latin typeface="Times New Roman"/>
                <a:ea typeface="Times New Roman"/>
                <a:cs typeface="Times New Roman"/>
                <a:sym typeface="Times New Roman"/>
              </a:rPr>
              <a:t>: Python được nhiều công ty, trường học sử dụng để dạy lập trình cho trẻ em và những người mới lần đầu học lập trình. </a:t>
            </a:r>
            <a:endParaRPr sz="2400">
              <a:latin typeface="Times New Roman"/>
              <a:ea typeface="Times New Roman"/>
              <a:cs typeface="Times New Roman"/>
              <a:sym typeface="Times New Roman"/>
            </a:endParaRPr>
          </a:p>
          <a:p>
            <a:pPr marL="205740" indent="-115253">
              <a:spcBef>
                <a:spcPts val="0"/>
              </a:spcBef>
              <a:spcAft>
                <a:spcPts val="0"/>
              </a:spcAft>
              <a:buSzPts val="1900"/>
              <a:buNone/>
            </a:pP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1535</Words>
  <Application>Microsoft Office PowerPoint</Application>
  <PresentationFormat>On-screen Show (4:3)</PresentationFormat>
  <Paragraphs>148</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Andale Mono</vt:lpstr>
      <vt:lpstr>Arial</vt:lpstr>
      <vt:lpstr>Tahoma</vt:lpstr>
      <vt:lpstr>Times New Roman</vt:lpstr>
      <vt:lpstr>Verdana</vt:lpstr>
      <vt:lpstr>Default Design</vt:lpstr>
      <vt:lpstr>Unit 1</vt:lpstr>
      <vt:lpstr>Thông tin</vt:lpstr>
      <vt:lpstr>Tài liệu học tập</vt:lpstr>
      <vt:lpstr>Python</vt:lpstr>
      <vt:lpstr>Giới thiệu ngôn ngữ python </vt:lpstr>
      <vt:lpstr>Giới thiệu ngôn ngữ python </vt:lpstr>
      <vt:lpstr>Tại Sao Sử Dụng Python</vt:lpstr>
      <vt:lpstr>Hạn chế</vt:lpstr>
      <vt:lpstr>Sử Dụng Python Để Làm Gì</vt:lpstr>
      <vt:lpstr>Cài đặt</vt:lpstr>
      <vt:lpstr>Cài Đặt</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 Code Python trên trình duyệt </vt:lpstr>
      <vt:lpstr> Code Python trên trình duyệt </vt:lpstr>
      <vt:lpstr>Những Lỗi Thường Gặp</vt:lpstr>
      <vt:lpstr>Những Lỗi Thường Gặp</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Luong Tran Hy Hien</cp:lastModifiedBy>
  <cp:revision>97</cp:revision>
  <dcterms:created xsi:type="dcterms:W3CDTF">2008-06-28T20:57:21Z</dcterms:created>
  <dcterms:modified xsi:type="dcterms:W3CDTF">2021-04-03T15:24:04Z</dcterms:modified>
</cp:coreProperties>
</file>