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1" r:id="rId7"/>
    <p:sldId id="262" r:id="rId8"/>
    <p:sldId id="270" r:id="rId9"/>
    <p:sldId id="263" r:id="rId10"/>
    <p:sldId id="264" r:id="rId11"/>
    <p:sldId id="265" r:id="rId12"/>
    <p:sldId id="269" r:id="rId13"/>
    <p:sldId id="271" r:id="rId14"/>
    <p:sldId id="268" r:id="rId15"/>
    <p:sldId id="266" r:id="rId16"/>
    <p:sldId id="267" r:id="rId17"/>
    <p:sldId id="27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8000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4408E82-9513-40F1-B235-A484C54832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6557D57-E0CF-48F7-801B-285537AF3C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BCD564A-9EE5-4DD4-837D-0636204549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9D279A4-5A88-4D57-B86D-68FB9BCBA7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3848DA2-C3C8-4EF7-B0C6-899512C9C0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FD26C6C-A7E2-4F65-BD2F-6F4F7067A4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1CB18D-CB61-44A2-9472-9FA435E69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F996DE4-7771-45AA-81A5-59F7EE99CB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1B1E2E-B97C-4C75-A0D0-43E36A7974C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543F450F-3258-4296-9F85-B3669B4573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4AD5A46-B865-462F-9BF3-831FACE17236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06B42ED2-4C4C-48EE-91B8-DEC907E12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223B2768-5C67-48AC-ABC8-BBC19B22E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6AA1F7F-4A6F-4E83-97FE-E177C427E9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801220-4EA2-4A2F-AF18-0CDBABB1123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7A8A9A62-B4D5-428C-B889-14E8154260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3E7B323-D960-4CD6-8708-B87F31F98FF9}" type="slidenum">
              <a:rPr lang="en-US" altLang="en-US" sz="1200"/>
              <a:pPr algn="r" eaLnBrk="1" hangingPunct="1"/>
              <a:t>4</a:t>
            </a:fld>
            <a:endParaRPr lang="en-US" altLang="en-US" sz="12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3192B0BD-405E-41AF-B13A-AED35069D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6A83B008-8CAF-4738-821D-890D78C67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3014A0F-0053-4169-8EDA-B51E7F183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6224A8-3E04-48EE-9500-43A68DDF345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id="{9EF1486F-03DF-4485-8F43-AD23241FF1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B788F1E-103D-448D-8E51-F61170EDFF74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E57E5B66-AC2F-4CDE-B631-8A6CDDAFFE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79F11CFD-5859-4442-8500-857C222AA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D0079D5-CFC9-4E0F-BE92-FC542E88D2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E7CB49-2BA0-4E67-81D2-363A338DDB7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6FD082B4-E72A-452E-AB6E-D4E2409E6E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2779AFF-ED1C-4355-9518-A6A0F600E8A2}" type="slidenum">
              <a:rPr lang="en-US" altLang="en-US" sz="1200"/>
              <a:pPr algn="r" eaLnBrk="1" hangingPunct="1"/>
              <a:t>9</a:t>
            </a:fld>
            <a:endParaRPr lang="en-US" altLang="en-US" sz="12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8954082C-05C5-4867-82CF-0A09F9E6AE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E59A6F89-1A02-4DDF-B105-0BA2D5930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F033482-BA22-4454-8F75-AABA25E6D1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926E15-DA15-48F5-8264-C0E26F19B7F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12CE4FF1-6C08-4B36-A5C6-9D54B26DB8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2E451EB-E057-4503-9425-B5D52D4772C1}" type="slidenum">
              <a:rPr lang="en-US" altLang="en-US" sz="1200"/>
              <a:pPr algn="r" eaLnBrk="1" hangingPunct="1"/>
              <a:t>14</a:t>
            </a:fld>
            <a:endParaRPr lang="en-US" altLang="en-US" sz="12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07BF6A8C-037B-437A-BA1D-7035F45094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A0422F8F-887B-4E80-B518-92AB1EBF1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52AA6808-244A-4C5B-80B2-C072EE643D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FFC10D-E686-4191-AB04-AE7B515C03C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8A417ED7-649A-472A-B9B6-A8FF0555D89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0720675-FB8E-4463-B71B-5B4BC743D019}" type="slidenum">
              <a:rPr lang="en-US" altLang="en-US" sz="1200"/>
              <a:pPr algn="r" eaLnBrk="1" hangingPunct="1"/>
              <a:t>15</a:t>
            </a:fld>
            <a:endParaRPr lang="en-US" altLang="en-US" sz="12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8363BF60-0253-4F28-8471-406E8D0B0B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2C70388B-F12F-48F7-9883-88E1FD7C0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ED05EA26-C05B-492D-9854-BC25E7D91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9A638B-078A-42D4-9EA0-2F4C0D567FB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6627" name="Rectangle 7">
            <a:extLst>
              <a:ext uri="{FF2B5EF4-FFF2-40B4-BE49-F238E27FC236}">
                <a16:creationId xmlns:a16="http://schemas.microsoft.com/office/drawing/2014/main" id="{494435C8-3429-4A42-A131-0D884C83EA6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C08B27-3350-4D35-B33B-4A640D83D7B4}" type="slidenum">
              <a:rPr lang="en-US" altLang="en-US" sz="1200"/>
              <a:pPr algn="r" eaLnBrk="1" hangingPunct="1"/>
              <a:t>16</a:t>
            </a:fld>
            <a:endParaRPr lang="en-US" altLang="en-US" sz="12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7B60D9CF-05CF-4378-A215-52E7C6A93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602F2334-FD9B-4230-A2FD-737BCB4AF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219F6A34-BBE7-48FD-8C2F-2EE0AAD5C3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7862231-246E-4332-BEBA-5DF3C1254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057400" y="1447800"/>
            <a:ext cx="4953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506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22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4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6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22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32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2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0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1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35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71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>
            <a:extLst>
              <a:ext uri="{FF2B5EF4-FFF2-40B4-BE49-F238E27FC236}">
                <a16:creationId xmlns:a16="http://schemas.microsoft.com/office/drawing/2014/main" id="{43666117-79D8-4276-89FC-822EBBD9F0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FF9D01B5-25A0-42CE-BB67-E61451CBF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69F2A3E-B3D5-4BBF-96CB-148E8720F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:a16="http://schemas.microsoft.com/office/drawing/2014/main" id="{3EEB02A6-E3F8-479F-B9B3-32BF0F71A0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0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Slide Number Placeholder 3">
            <a:extLst>
              <a:ext uri="{FF2B5EF4-FFF2-40B4-BE49-F238E27FC236}">
                <a16:creationId xmlns:a16="http://schemas.microsoft.com/office/drawing/2014/main" id="{FE4B0C15-1F58-4060-89C5-D2749B9B0F4F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07AC385A-325C-4BCB-BE15-21918E1823BD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ref/customiza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4777C75-1513-4D41-82C2-F1489BE71B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 8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BB860C0-F6E8-45A8-A81F-789D2BDA2E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solidFill>
                  <a:srgbClr val="FF0000"/>
                </a:solidFill>
              </a:rPr>
              <a:t>Classes and Objects;  Inheritance</a:t>
            </a:r>
          </a:p>
          <a:p>
            <a:pPr eaLnBrk="1" hangingPunct="1"/>
            <a:endParaRPr lang="en-US" altLang="en-US" sz="1100"/>
          </a:p>
          <a:p>
            <a:pPr eaLnBrk="1" hangingPunct="1"/>
            <a:r>
              <a:rPr lang="en-US" altLang="en-US" sz="4800">
                <a:solidFill>
                  <a:srgbClr val="0070C0"/>
                </a:solidFill>
              </a:rPr>
              <a:t>Hướng đối tượng</a:t>
            </a:r>
            <a:endParaRPr lang="en-US" altLang="en-US" sz="4800" u="sng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55E2B76-28BC-492E-B2B1-F0E99A5DCA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toString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__str__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51849348-3530-4828-A935-6E2944A1B3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def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__str__</a:t>
            </a:r>
            <a:r>
              <a:rPr lang="en-US" altLang="en-US">
                <a:latin typeface="Courier New" panose="02070309020205020404" pitchFamily="49" charset="0"/>
              </a:rPr>
              <a:t>(self):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return </a:t>
            </a:r>
            <a:r>
              <a:rPr lang="en-US" altLang="en-US" b="1"/>
              <a:t>string</a:t>
            </a:r>
          </a:p>
          <a:p>
            <a:pPr lvl="1" eaLnBrk="1" hangingPunct="1">
              <a:buFontTx/>
              <a:buNone/>
            </a:pPr>
            <a:endParaRPr lang="en-US" altLang="en-US" sz="800" b="1"/>
          </a:p>
          <a:p>
            <a:pPr lvl="1" eaLnBrk="1" hangingPunct="1"/>
            <a:r>
              <a:rPr lang="en-US" altLang="en-US"/>
              <a:t>equivalent to Java's </a:t>
            </a:r>
            <a:r>
              <a:rPr lang="en-US" altLang="en-US">
                <a:latin typeface="Courier New" panose="02070309020205020404" pitchFamily="49" charset="0"/>
              </a:rPr>
              <a:t>toString</a:t>
            </a:r>
            <a:r>
              <a:rPr lang="en-US" altLang="en-US"/>
              <a:t> (converts object to a string)</a:t>
            </a:r>
          </a:p>
          <a:p>
            <a:pPr lvl="1" eaLnBrk="1" hangingPunct="1"/>
            <a:r>
              <a:rPr lang="en-US" altLang="en-US"/>
              <a:t>invoked automatically when </a:t>
            </a:r>
            <a:r>
              <a:rPr lang="en-US" altLang="en-US">
                <a:latin typeface="Courier New" panose="02070309020205020404" pitchFamily="49" charset="0"/>
              </a:rPr>
              <a:t>str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print</a:t>
            </a:r>
            <a:r>
              <a:rPr lang="en-US" altLang="en-US"/>
              <a:t> is called</a:t>
            </a:r>
          </a:p>
          <a:p>
            <a:pPr lvl="1" eaLnBrk="1" hangingPunct="1"/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/>
              <a:t>Exercise: Write a </a:t>
            </a:r>
            <a:r>
              <a:rPr lang="en-US" altLang="en-US">
                <a:latin typeface="Courier New" panose="02070309020205020404" pitchFamily="49" charset="0"/>
              </a:rPr>
              <a:t>__str__</a:t>
            </a:r>
            <a:r>
              <a:rPr lang="en-US" altLang="en-US"/>
              <a:t> method for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diem</a:t>
            </a:r>
            <a:r>
              <a:rPr lang="en-US" altLang="en-US"/>
              <a:t> objects that returns strings like  </a:t>
            </a:r>
            <a:r>
              <a:rPr lang="en-US" altLang="en-US">
                <a:latin typeface="Courier New" panose="02070309020205020404" pitchFamily="49" charset="0"/>
              </a:rPr>
              <a:t>"(3, -14)"</a:t>
            </a:r>
            <a:endParaRPr lang="en-US" altLang="en-US"/>
          </a:p>
          <a:p>
            <a:pPr lvl="2" eaLnBrk="1" hangingPunct="1"/>
            <a:endParaRPr lang="en-US" altLang="en-US" sz="800"/>
          </a:p>
          <a:p>
            <a:pPr lvl="1" eaLnBrk="1" hangingPunct="1"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def __str__(self):</a:t>
            </a:r>
          </a:p>
          <a:p>
            <a:pPr lvl="1" eaLnBrk="1" hangingPunct="1">
              <a:buFontTx/>
              <a:buNone/>
            </a:pPr>
            <a:r>
              <a:rPr lang="en-US" altLang="en-US" sz="1900" b="1">
                <a:latin typeface="Courier New" panose="02070309020205020404" pitchFamily="49" charset="0"/>
              </a:rPr>
              <a:t>    return "(" + str(self.x) + ", " + str(self.y) + ")"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EF37A32-B6B7-446E-A3C8-B2A8FA29DE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Complete Point Class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FF012E7-426C-4E65-A356-5749EBE1B1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81949" name="Group 29">
            <a:extLst>
              <a:ext uri="{FF2B5EF4-FFF2-40B4-BE49-F238E27FC236}">
                <a16:creationId xmlns:a16="http://schemas.microsoft.com/office/drawing/2014/main" id="{36CB6DC3-C865-40C5-BDA4-B17AEAFC3C1D}"/>
              </a:ext>
            </a:extLst>
          </p:cNvPr>
          <p:cNvGraphicFramePr>
            <a:graphicFrameLocks noGrp="1"/>
          </p:cNvGraphicFramePr>
          <p:nvPr/>
        </p:nvGraphicFramePr>
        <p:xfrm>
          <a:off x="0" y="1143000"/>
          <a:ext cx="9144000" cy="5775997"/>
        </p:xfrm>
        <a:graphic>
          <a:graphicData uri="http://schemas.openxmlformats.org/drawingml/2006/table">
            <a:tbl>
              <a:tblPr/>
              <a:tblGrid>
                <a:gridCol w="54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4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570">
                <a:tc gridSpan="2"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diem.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py</a:t>
                      </a:r>
                    </a:p>
                  </a:txBody>
                  <a:tcPr marL="41477" marR="41477" marT="41539" marB="41539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3755">
                <a:tc>
                  <a:txBody>
                    <a:bodyPr/>
                    <a:lstStyle/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21</a:t>
                      </a:r>
                    </a:p>
                  </a:txBody>
                  <a:tcPr marL="41477" marR="82954" marT="207696" marB="20769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from math import *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Diem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: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def __init__(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x, y):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x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y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def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khoang_cach_tu_tam_o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return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sqrt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+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def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khoang_cach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other):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-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other.x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-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other.y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return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sqrt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+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def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dich_chuyen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+=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+=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def __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__(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return "(" +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+ ", " +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+ ")"</a:t>
                      </a:r>
                    </a:p>
                  </a:txBody>
                  <a:tcPr marL="41477" marR="165909" marT="207696" marB="20769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66C584F-C38B-44D1-8B23-7EE1DB5F2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Overloading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12669E6-2EA9-45C6-A65D-9B8B024D7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operator overloading</a:t>
            </a:r>
            <a:r>
              <a:rPr lang="en-US" altLang="en-US"/>
              <a:t>: You can define functions so that Python's built-in operators can be used with your class.</a:t>
            </a:r>
          </a:p>
          <a:p>
            <a:pPr lvl="2" eaLnBrk="1" hangingPunct="1"/>
            <a:r>
              <a:rPr lang="en-US" altLang="en-US"/>
              <a:t>See also: </a:t>
            </a:r>
            <a:r>
              <a:rPr lang="en-US" altLang="en-US">
                <a:hlinkClick r:id="rId2"/>
              </a:rPr>
              <a:t>http://docs.python.org/ref/customization.html</a:t>
            </a:r>
            <a:endParaRPr lang="en-US" altLang="en-US"/>
          </a:p>
          <a:p>
            <a:pPr lvl="2" eaLnBrk="1" hangingPunct="1"/>
            <a:endParaRPr lang="en-US" altLang="en-US" sz="800"/>
          </a:p>
        </p:txBody>
      </p:sp>
      <p:graphicFrame>
        <p:nvGraphicFramePr>
          <p:cNvPr id="141390" name="Group 78">
            <a:extLst>
              <a:ext uri="{FF2B5EF4-FFF2-40B4-BE49-F238E27FC236}">
                <a16:creationId xmlns:a16="http://schemas.microsoft.com/office/drawing/2014/main" id="{7C3CB84D-807D-4E0B-8954-86B2CBE1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36488"/>
              </p:ext>
            </p:extLst>
          </p:nvPr>
        </p:nvGraphicFramePr>
        <p:xfrm>
          <a:off x="304800" y="2755900"/>
          <a:ext cx="4191000" cy="176375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045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Operator</a:t>
                      </a:r>
                    </a:p>
                  </a:txBody>
                  <a:tcPr marL="50800" marR="50800" marT="50798" marB="5079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Class Method</a:t>
                      </a:r>
                    </a:p>
                  </a:txBody>
                  <a:tcPr marL="50800" marR="50800" marT="50798" marB="5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67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-</a:t>
                      </a:r>
                    </a:p>
                  </a:txBody>
                  <a:tcPr marL="50800" marR="50800" marT="50798" marB="5079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__sub__(self, other)</a:t>
                      </a:r>
                    </a:p>
                  </a:txBody>
                  <a:tcPr marL="50800" marR="50800" marT="50798" marB="5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67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+</a:t>
                      </a:r>
                    </a:p>
                  </a:txBody>
                  <a:tcPr marL="50800" marR="50800" marT="50798" marB="5079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__add__(self, other)</a:t>
                      </a:r>
                    </a:p>
                  </a:txBody>
                  <a:tcPr marL="50800" marR="50800" marT="50798" marB="5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67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*</a:t>
                      </a:r>
                    </a:p>
                  </a:txBody>
                  <a:tcPr marL="50800" marR="50800" marT="50798" marB="5079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__mul__(self, other)</a:t>
                      </a:r>
                    </a:p>
                  </a:txBody>
                  <a:tcPr marL="50800" marR="50800" marT="50798" marB="5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67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/</a:t>
                      </a:r>
                    </a:p>
                  </a:txBody>
                  <a:tcPr marL="50800" marR="50800" marT="50798" marB="5079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__truediv__(self, other)</a:t>
                      </a:r>
                    </a:p>
                  </a:txBody>
                  <a:tcPr marL="50800" marR="50800" marT="50798" marB="50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80" name="TextBox 11">
            <a:extLst>
              <a:ext uri="{FF2B5EF4-FFF2-40B4-BE49-F238E27FC236}">
                <a16:creationId xmlns:a16="http://schemas.microsoft.com/office/drawing/2014/main" id="{22D09D9F-F2BD-45F0-B329-0291CB6C9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451350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>
                <a:ea typeface="ヒラギノ角ゴ Pro W3" pitchFamily="-106" charset="-128"/>
              </a:rPr>
              <a:t>Unary Operators</a:t>
            </a:r>
          </a:p>
        </p:txBody>
      </p:sp>
      <p:graphicFrame>
        <p:nvGraphicFramePr>
          <p:cNvPr id="141392" name="Group 80">
            <a:extLst>
              <a:ext uri="{FF2B5EF4-FFF2-40B4-BE49-F238E27FC236}">
                <a16:creationId xmlns:a16="http://schemas.microsoft.com/office/drawing/2014/main" id="{FA5B2CBD-81E9-4013-8799-1AF9D167CA32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4794250"/>
          <a:ext cx="4191000" cy="72118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-</a:t>
                      </a:r>
                    </a:p>
                  </a:txBody>
                  <a:tcPr marL="50800" marR="50800" marT="50755" marB="5075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__neg__(self)</a:t>
                      </a:r>
                    </a:p>
                  </a:txBody>
                  <a:tcPr marL="50800" marR="50800" marT="50755" marB="50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+</a:t>
                      </a:r>
                    </a:p>
                  </a:txBody>
                  <a:tcPr marL="50800" marR="50800" marT="50755" marB="5075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__pos__(self)</a:t>
                      </a:r>
                    </a:p>
                  </a:txBody>
                  <a:tcPr marL="50800" marR="50800" marT="50755" marB="50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1391" name="Group 79">
            <a:extLst>
              <a:ext uri="{FF2B5EF4-FFF2-40B4-BE49-F238E27FC236}">
                <a16:creationId xmlns:a16="http://schemas.microsoft.com/office/drawing/2014/main" id="{D31903BF-E76A-4DEF-809C-655DB7E4D1C5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2755900"/>
          <a:ext cx="4191000" cy="24849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966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Operator</a:t>
                      </a:r>
                    </a:p>
                  </a:txBody>
                  <a:tcPr marL="50800" marR="50800" marT="50786" marB="5078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Class Method</a:t>
                      </a:r>
                    </a:p>
                  </a:txBody>
                  <a:tcPr marL="50800" marR="50800" marT="50786" marB="50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579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==</a:t>
                      </a:r>
                    </a:p>
                  </a:txBody>
                  <a:tcPr marL="50800" marR="50800" marT="50786" marB="5078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__eq__(self, other)</a:t>
                      </a:r>
                    </a:p>
                  </a:txBody>
                  <a:tcPr marL="50800" marR="50800" marT="50786" marB="50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579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!=</a:t>
                      </a:r>
                    </a:p>
                  </a:txBody>
                  <a:tcPr marL="50800" marR="50800" marT="50786" marB="5078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__ne__(self, other)</a:t>
                      </a:r>
                    </a:p>
                  </a:txBody>
                  <a:tcPr marL="50800" marR="50800" marT="50786" marB="50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579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&lt;</a:t>
                      </a:r>
                    </a:p>
                  </a:txBody>
                  <a:tcPr marL="50800" marR="50800" marT="50786" marB="5078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__lt__(self, other)</a:t>
                      </a:r>
                    </a:p>
                  </a:txBody>
                  <a:tcPr marL="50800" marR="50800" marT="50786" marB="50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579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&gt;</a:t>
                      </a:r>
                    </a:p>
                  </a:txBody>
                  <a:tcPr marL="50800" marR="50800" marT="50786" marB="5078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__gt__(self, other)</a:t>
                      </a:r>
                    </a:p>
                  </a:txBody>
                  <a:tcPr marL="50800" marR="50800" marT="50786" marB="50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579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&lt;=</a:t>
                      </a:r>
                    </a:p>
                  </a:txBody>
                  <a:tcPr marL="50800" marR="50800" marT="50786" marB="5078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__le__(self, other)</a:t>
                      </a:r>
                    </a:p>
                  </a:txBody>
                  <a:tcPr marL="50800" marR="50800" marT="50786" marB="50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579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&gt;=</a:t>
                      </a:r>
                    </a:p>
                  </a:txBody>
                  <a:tcPr marL="50800" marR="50800" marT="50786" marB="5078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__ge__(self, other)</a:t>
                      </a:r>
                    </a:p>
                  </a:txBody>
                  <a:tcPr marL="50800" marR="50800" marT="50786" marB="50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313A0FD-AF4A-44E2-8A37-14712729C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tập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6A1F755-0E54-4261-98E6-4B51AA0AB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Viết class PhanSo</a:t>
            </a:r>
            <a:r>
              <a:rPr lang="en-US" altLang="en-US" sz="2800"/>
              <a:t> để biểu diễn phân số như 1/2 hay -3/8.</a:t>
            </a:r>
          </a:p>
          <a:p>
            <a:pPr lvl="1" eaLnBrk="1" hangingPunct="1"/>
            <a:endParaRPr lang="en-US" altLang="en-US" sz="1400"/>
          </a:p>
          <a:p>
            <a:pPr eaLnBrk="1" hangingPunct="1"/>
            <a:r>
              <a:rPr lang="en-US" altLang="en-US" sz="2800"/>
              <a:t>Viết hàm rút gọn phân số; ví dụ, rút gọn 4/12 thành 1/3 hay 6/-9 thành -2/3.</a:t>
            </a:r>
          </a:p>
          <a:p>
            <a:pPr lvl="1" eaLnBrk="1" hangingPunct="1"/>
            <a:r>
              <a:rPr lang="en-US" altLang="en-US" sz="2400"/>
              <a:t>Hint: Sử dụng hàm tìm ước chứng lớn nhất (greatest common divisor) 	</a:t>
            </a:r>
            <a:r>
              <a:rPr lang="en-US" altLang="en-US" sz="2400">
                <a:sym typeface="Wingdings" panose="05000000000000000000" pitchFamily="2" charset="2"/>
              </a:rPr>
              <a:t> math.gcd(a,b)</a:t>
            </a:r>
            <a:endParaRPr lang="en-US" altLang="en-US" sz="2400"/>
          </a:p>
          <a:p>
            <a:pPr lvl="1" eaLnBrk="1" hangingPunct="1"/>
            <a:endParaRPr lang="en-US" altLang="en-US" sz="1400"/>
          </a:p>
          <a:p>
            <a:pPr lvl="1" eaLnBrk="1" hangingPunct="1"/>
            <a:endParaRPr lang="en-US" altLang="en-US" sz="1400"/>
          </a:p>
          <a:p>
            <a:pPr eaLnBrk="1" hangingPunct="1"/>
            <a:r>
              <a:rPr lang="en-US" altLang="en-US" sz="2800"/>
              <a:t>Định nghĩa hàm </a:t>
            </a:r>
            <a:r>
              <a:rPr lang="en-US" altLang="en-US" sz="2800" b="1">
                <a:solidFill>
                  <a:srgbClr val="00B050"/>
                </a:solidFill>
                <a:latin typeface="Courier New" panose="02070309020205020404" pitchFamily="49" charset="0"/>
              </a:rPr>
              <a:t>cong</a:t>
            </a:r>
            <a:r>
              <a:rPr lang="en-US" altLang="en-US" sz="2800"/>
              <a:t> và </a:t>
            </a:r>
            <a:r>
              <a:rPr lang="en-US" altLang="en-US" sz="2800" b="1">
                <a:solidFill>
                  <a:srgbClr val="00B050"/>
                </a:solidFill>
                <a:latin typeface="Courier New" panose="02070309020205020404" pitchFamily="49" charset="0"/>
              </a:rPr>
              <a:t>nhan</a:t>
            </a:r>
            <a:r>
              <a:rPr lang="en-US" altLang="en-US" sz="2800"/>
              <a:t> 2 phân số</a:t>
            </a:r>
          </a:p>
          <a:p>
            <a:pPr lvl="1" eaLnBrk="1" hangingPunct="1"/>
            <a:endParaRPr lang="en-US" altLang="en-US" sz="1400"/>
          </a:p>
          <a:p>
            <a:pPr eaLnBrk="1" hangingPunct="1"/>
            <a:r>
              <a:rPr lang="en-US" altLang="en-US" sz="2800"/>
              <a:t>Định nghĩa các toán tử </a:t>
            </a:r>
            <a:r>
              <a:rPr lang="en-US" altLang="en-US" sz="2800">
                <a:latin typeface="Courier New" panose="02070309020205020404" pitchFamily="49" charset="0"/>
              </a:rPr>
              <a:t>+</a:t>
            </a:r>
            <a:r>
              <a:rPr lang="en-US" altLang="en-US" sz="2800"/>
              <a:t>, </a:t>
            </a:r>
            <a:r>
              <a:rPr lang="en-US" altLang="en-US" sz="2800">
                <a:latin typeface="Courier New" panose="02070309020205020404" pitchFamily="49" charset="0"/>
              </a:rPr>
              <a:t>*</a:t>
            </a:r>
            <a:r>
              <a:rPr lang="en-US" altLang="en-US" sz="2800"/>
              <a:t>, </a:t>
            </a:r>
            <a:r>
              <a:rPr lang="en-US" altLang="en-US" sz="2800">
                <a:latin typeface="Courier New" panose="02070309020205020404" pitchFamily="49" charset="0"/>
              </a:rPr>
              <a:t>==</a:t>
            </a:r>
            <a:r>
              <a:rPr lang="en-US" altLang="en-US" sz="2800"/>
              <a:t>, </a:t>
            </a:r>
            <a:r>
              <a:rPr lang="en-US" altLang="en-US" sz="2800">
                <a:latin typeface="Courier New" panose="02070309020205020404" pitchFamily="49" charset="0"/>
              </a:rPr>
              <a:t>&lt;</a:t>
            </a:r>
            <a:endParaRPr lang="en-US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19824EC-BCF6-45CF-BBF5-7A66B0452E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Exceptions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64097CD-CE01-4B10-96A2-2901A4E11E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raise </a:t>
            </a:r>
            <a:r>
              <a:rPr lang="en-US" altLang="en-US" b="1"/>
              <a:t>ExceptionType</a:t>
            </a:r>
            <a:r>
              <a:rPr lang="en-US" altLang="en-US">
                <a:latin typeface="Courier New" panose="02070309020205020404" pitchFamily="49" charset="0"/>
              </a:rPr>
              <a:t>("</a:t>
            </a:r>
            <a:r>
              <a:rPr lang="en-US" altLang="en-US" b="1"/>
              <a:t>message</a:t>
            </a:r>
            <a:r>
              <a:rPr lang="en-US" altLang="en-US">
                <a:latin typeface="Courier New" panose="02070309020205020404" pitchFamily="49" charset="0"/>
              </a:rPr>
              <a:t>")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b="1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useful when the client uses your object improperly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types: </a:t>
            </a:r>
            <a:r>
              <a:rPr lang="en-US" altLang="en-US" sz="2000">
                <a:latin typeface="Courier New" panose="02070309020205020404" pitchFamily="49" charset="0"/>
              </a:rPr>
              <a:t>ArithmeticError</a:t>
            </a:r>
            <a:r>
              <a:rPr lang="en-US" altLang="en-US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AssertionError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IndexError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NameError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SyntaxError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TypeError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anose="02070309020205020404" pitchFamily="49" charset="0"/>
              </a:rPr>
              <a:t>ValueError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/>
              <a:t>	</a:t>
            </a:r>
            <a:r>
              <a:rPr lang="en-US" altLang="en-US" sz="2100">
                <a:latin typeface="Courier New" panose="02070309020205020404" pitchFamily="49" charset="0"/>
              </a:rPr>
              <a:t>class BankAccount: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	    def deposit(self, amount):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    if amount &lt; 0: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              </a:t>
            </a:r>
            <a:r>
              <a:rPr lang="en-US" altLang="en-US" sz="2100" b="1">
                <a:solidFill>
                  <a:schemeClr val="accent2"/>
                </a:solidFill>
                <a:latin typeface="Courier New" panose="02070309020205020404" pitchFamily="49" charset="0"/>
              </a:rPr>
              <a:t>raise ValueError("negative amount")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    ...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5862603-A5FB-4BC4-B64D-8C23AFBF98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(thừa kế)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5635AE0-E975-4EB9-94F4-D3CD8B840B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class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superclass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Ví dụ: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/>
              <a:t>	</a:t>
            </a:r>
            <a:r>
              <a:rPr lang="en-US" altLang="en-US" sz="2100">
                <a:latin typeface="Courier New" panose="02070309020205020404" pitchFamily="49" charset="0"/>
              </a:rPr>
              <a:t>class Diem3D(</a:t>
            </a:r>
            <a:r>
              <a:rPr lang="en-US" altLang="en-US" sz="2100" b="1">
                <a:latin typeface="Courier New" panose="02070309020205020404" pitchFamily="49" charset="0"/>
              </a:rPr>
              <a:t>Diem</a:t>
            </a:r>
            <a:r>
              <a:rPr lang="en-US" altLang="en-US" sz="2100">
                <a:latin typeface="Courier New" panose="02070309020205020404" pitchFamily="49" charset="0"/>
              </a:rPr>
              <a:t>):   </a:t>
            </a:r>
            <a:r>
              <a:rPr lang="en-US" altLang="en-US" sz="2100" b="1">
                <a:solidFill>
                  <a:srgbClr val="008000"/>
                </a:solidFill>
                <a:latin typeface="Courier New" panose="02070309020205020404" pitchFamily="49" charset="0"/>
              </a:rPr>
              <a:t># Diem3D extends Diem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z =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Python also supports </a:t>
            </a:r>
            <a:r>
              <a:rPr lang="en-US" altLang="en-US" i="1"/>
              <a:t>multiple inheritance</a:t>
            </a:r>
            <a:endParaRPr lang="en-US" altLang="en-US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80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class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superclass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...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superclass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i="1"/>
              <a:t>	</a:t>
            </a:r>
            <a:r>
              <a:rPr lang="en-US" altLang="en-US" sz="1400" i="1">
                <a:solidFill>
                  <a:schemeClr val="bg2"/>
                </a:solidFill>
              </a:rPr>
              <a:t>(if &gt; 1 superclass has the same field/method, conflicts are resolved in left-to-right order)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195D226-BCF3-4FDD-8693-3C1552144D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Calling Superclass Methods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2A50CE6-3319-4F17-9F4E-914A7FD3F3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tabLst>
                <a:tab pos="2743200" algn="l"/>
              </a:tabLst>
            </a:pPr>
            <a:r>
              <a:rPr lang="en-US" altLang="en-US"/>
              <a:t>methods:	</a:t>
            </a:r>
            <a:r>
              <a:rPr lang="en-US" altLang="en-US" b="1"/>
              <a:t>class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  <a:r>
              <a:rPr lang="en-US" altLang="en-US" b="1"/>
              <a:t>method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object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endParaRPr lang="en-US" altLang="en-US" sz="800"/>
          </a:p>
          <a:p>
            <a:pPr eaLnBrk="1" hangingPunct="1">
              <a:lnSpc>
                <a:spcPct val="80000"/>
              </a:lnSpc>
              <a:tabLst>
                <a:tab pos="2743200" algn="l"/>
              </a:tabLst>
            </a:pPr>
            <a:r>
              <a:rPr lang="en-US" altLang="en-US"/>
              <a:t>constructors:	</a:t>
            </a:r>
            <a:r>
              <a:rPr lang="en-US" altLang="en-US" b="1"/>
              <a:t>class</a:t>
            </a:r>
            <a:r>
              <a:rPr lang="en-US" altLang="en-US">
                <a:latin typeface="Courier New" panose="02070309020205020404" pitchFamily="49" charset="0"/>
              </a:rPr>
              <a:t>.__init__(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70000"/>
              </a:lnSpc>
              <a:buFontTx/>
              <a:buNone/>
              <a:tabLst>
                <a:tab pos="2743200" algn="l"/>
              </a:tabLst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600">
                <a:latin typeface="Courier New" panose="02070309020205020404" pitchFamily="49" charset="0"/>
              </a:rPr>
              <a:t>	class Diem3D(Diem):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600">
                <a:latin typeface="Courier New" panose="02070309020205020404" pitchFamily="49" charset="0"/>
              </a:rPr>
              <a:t>	    z = 0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600">
                <a:latin typeface="Courier New" panose="02070309020205020404" pitchFamily="49" charset="0"/>
              </a:rPr>
              <a:t>	    def __init__(self, x, y, z):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600" b="1">
                <a:latin typeface="Courier New" panose="02070309020205020404" pitchFamily="49" charset="0"/>
              </a:rPr>
              <a:t>	        Diem.__init__(self, x, y)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600">
                <a:latin typeface="Courier New" panose="02070309020205020404" pitchFamily="49" charset="0"/>
              </a:rPr>
              <a:t>	        self.z = z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endParaRPr lang="en-US" altLang="en-US" sz="26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600">
                <a:latin typeface="Courier New" panose="02070309020205020404" pitchFamily="49" charset="0"/>
              </a:rPr>
              <a:t>	    def dich_chuyen(self, dx, dy, dz):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600" b="1">
                <a:latin typeface="Courier New" panose="02070309020205020404" pitchFamily="49" charset="0"/>
              </a:rPr>
              <a:t>	        Diem.dich_chuyen(self, dx, dy)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2743200" algn="l"/>
              </a:tabLst>
            </a:pPr>
            <a:r>
              <a:rPr lang="en-US" altLang="en-US" sz="2600">
                <a:latin typeface="Courier New" panose="02070309020205020404" pitchFamily="49" charset="0"/>
              </a:rPr>
              <a:t>	        self.z += dz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F74E-1D7C-493B-956C-8ED23CF2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4214-C812-44B2-ADC6-90E2ADCC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Để định nghĩa method dạng static thì thêm từ khóa</a:t>
            </a:r>
          </a:p>
          <a:p>
            <a:pPr marL="0" indent="0">
              <a:buNone/>
            </a:pPr>
            <a:r>
              <a:rPr lang="en-US" b="1" i="1">
                <a:solidFill>
                  <a:srgbClr val="FF0000"/>
                </a:solidFill>
              </a:rPr>
              <a:t>@staticmethod</a:t>
            </a:r>
            <a:endParaRPr lang="en-US" sz="2800" b="1" i="1">
              <a:solidFill>
                <a:srgbClr val="FF0000"/>
              </a:solidFill>
            </a:endParaRPr>
          </a:p>
          <a:p>
            <a:r>
              <a:rPr lang="en-US" sz="2800"/>
              <a:t>Ví dụ:</a:t>
            </a:r>
          </a:p>
          <a:p>
            <a:pPr marL="0" indent="0">
              <a:buNone/>
            </a:pPr>
            <a:r>
              <a:rPr lang="en-US" sz="2800"/>
              <a:t>class </a:t>
            </a:r>
            <a:r>
              <a:rPr lang="en-US" sz="2800" b="1">
                <a:solidFill>
                  <a:srgbClr val="008000"/>
                </a:solidFill>
              </a:rPr>
              <a:t>class_name</a:t>
            </a:r>
            <a:r>
              <a:rPr lang="en-US" sz="2800"/>
              <a:t>:</a:t>
            </a:r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 i="1">
                <a:solidFill>
                  <a:srgbClr val="FF0000"/>
                </a:solidFill>
              </a:rPr>
              <a:t>@staticmethod</a:t>
            </a:r>
          </a:p>
          <a:p>
            <a:pPr marL="0" indent="0">
              <a:buNone/>
            </a:pPr>
            <a:r>
              <a:rPr lang="en-US" sz="2800"/>
              <a:t>	def </a:t>
            </a:r>
            <a:r>
              <a:rPr lang="en-US" sz="2800" b="1">
                <a:solidFill>
                  <a:srgbClr val="800000"/>
                </a:solidFill>
              </a:rPr>
              <a:t>static_method_name</a:t>
            </a:r>
            <a:r>
              <a:rPr lang="en-US" sz="2800"/>
              <a:t>(param_list):</a:t>
            </a:r>
          </a:p>
          <a:p>
            <a:pPr marL="0" indent="0">
              <a:buNone/>
            </a:pPr>
            <a:r>
              <a:rPr lang="en-US" sz="2800"/>
              <a:t>		pass</a:t>
            </a:r>
            <a:endParaRPr lang="en-US" sz="3200"/>
          </a:p>
          <a:p>
            <a:r>
              <a:rPr lang="en-US" sz="2800"/>
              <a:t>Cách gọi:</a:t>
            </a:r>
          </a:p>
          <a:p>
            <a:pPr marL="457200" lvl="1" indent="0">
              <a:buNone/>
            </a:pPr>
            <a:r>
              <a:rPr lang="en-US" sz="2800" b="1">
                <a:solidFill>
                  <a:srgbClr val="008000"/>
                </a:solidFill>
              </a:rPr>
              <a:t>class_name</a:t>
            </a:r>
            <a:r>
              <a:rPr lang="en-US" sz="2800"/>
              <a:t>.</a:t>
            </a:r>
            <a:r>
              <a:rPr lang="en-US" sz="2800" b="1">
                <a:solidFill>
                  <a:srgbClr val="800000"/>
                </a:solidFill>
              </a:rPr>
              <a:t>static_method_name</a:t>
            </a:r>
            <a:r>
              <a:rPr lang="en-US" sz="2800"/>
              <a:t>()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54648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544272A-F56F-45A0-8211-54910A1F9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Hướng đối tượng là gì?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3A6EAB9-61C6-4300-AB03-52A8EDB3F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Là kỹ thuật bao bọc dữ liệu, nhằm tạo ra một kiểu dữ liệu mới.</a:t>
            </a:r>
          </a:p>
          <a:p>
            <a:pPr eaLnBrk="1" hangingPunct="1"/>
            <a:r>
              <a:rPr lang="en-US" altLang="en-US" sz="2800"/>
              <a:t>Các khái niệm:</a:t>
            </a:r>
          </a:p>
          <a:p>
            <a:pPr lvl="1" eaLnBrk="1" hangingPunct="1"/>
            <a:r>
              <a:rPr lang="vi-VN" altLang="en-US" sz="2800"/>
              <a:t>Trừu tượng (</a:t>
            </a:r>
            <a:r>
              <a:rPr lang="vi-VN" altLang="en-US" sz="2800">
                <a:solidFill>
                  <a:srgbClr val="00B050"/>
                </a:solidFill>
              </a:rPr>
              <a:t>Abstraction</a:t>
            </a:r>
            <a:r>
              <a:rPr lang="vi-VN" altLang="en-US" sz="2800"/>
              <a:t>)</a:t>
            </a:r>
          </a:p>
          <a:p>
            <a:pPr lvl="1" eaLnBrk="1" hangingPunct="1"/>
            <a:r>
              <a:rPr lang="vi-VN" altLang="en-US" sz="2800"/>
              <a:t>Đa hình (</a:t>
            </a:r>
            <a:r>
              <a:rPr lang="vi-VN" altLang="en-US" sz="2800">
                <a:solidFill>
                  <a:srgbClr val="00B050"/>
                </a:solidFill>
              </a:rPr>
              <a:t>Polymorphism</a:t>
            </a:r>
            <a:r>
              <a:rPr lang="vi-VN" altLang="en-US" sz="2800"/>
              <a:t>)</a:t>
            </a:r>
          </a:p>
          <a:p>
            <a:pPr lvl="1" eaLnBrk="1" hangingPunct="1"/>
            <a:r>
              <a:rPr lang="vi-VN" altLang="en-US" sz="2800"/>
              <a:t>Đóng gói (</a:t>
            </a:r>
            <a:r>
              <a:rPr lang="vi-VN" altLang="en-US" sz="2800">
                <a:solidFill>
                  <a:srgbClr val="00B050"/>
                </a:solidFill>
              </a:rPr>
              <a:t>Encapsulation</a:t>
            </a:r>
            <a:r>
              <a:rPr lang="vi-VN" altLang="en-US" sz="2800"/>
              <a:t>)</a:t>
            </a:r>
          </a:p>
          <a:p>
            <a:pPr lvl="1" eaLnBrk="1" hangingPunct="1"/>
            <a:r>
              <a:rPr lang="vi-VN" altLang="en-US" sz="2800"/>
              <a:t>Kế thừa (</a:t>
            </a:r>
            <a:r>
              <a:rPr lang="vi-VN" altLang="en-US" sz="2800">
                <a:solidFill>
                  <a:srgbClr val="00B050"/>
                </a:solidFill>
              </a:rPr>
              <a:t>Inheritance</a:t>
            </a:r>
            <a:r>
              <a:rPr lang="vi-VN" altLang="en-US" sz="2800"/>
              <a:t>)</a:t>
            </a:r>
            <a:endParaRPr lang="en-US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63CAADF-EBDC-4CA4-809B-3CC3804605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OOP, định nghĩa Class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873E4042-D00C-4900-B2AF-9AA7BBE671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en-US" sz="2800"/>
              <a:t>Python được xây dựng như một ngôn ngữ lập trình hướng thủ tục (procedural language).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sz="2400"/>
              <a:t>OOP có tồn tại, hoạt động tốt nhưng không chặt chẽ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800"/>
              <a:t>Khai báo class như sau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endParaRPr lang="en-US" altLang="en-US" sz="80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sz="3600" b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3600">
                <a:latin typeface="Courier New" panose="02070309020205020404" pitchFamily="49" charset="0"/>
              </a:rPr>
              <a:t> </a:t>
            </a:r>
            <a:r>
              <a:rPr lang="en-US" altLang="en-US" sz="3600" b="1"/>
              <a:t>name</a:t>
            </a:r>
            <a:r>
              <a:rPr lang="en-US" altLang="en-US" sz="360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3600">
                <a:latin typeface="Courier New" panose="02070309020205020404" pitchFamily="49" charset="0"/>
              </a:rPr>
              <a:t>	    </a:t>
            </a:r>
            <a:r>
              <a:rPr lang="en-US" altLang="en-US" sz="3600" b="1"/>
              <a:t>statements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74F939D-BD34-4804-A6BC-84E1BD8DD9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Fields (thuộc tính)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7877F39-2A84-48BD-A928-ECD133F9A9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b="1">
                <a:latin typeface="Verdana" panose="020B0604030504040204" pitchFamily="34" charset="0"/>
              </a:rPr>
              <a:t>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Ví dụ: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altLang="en-US" sz="900"/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</a:rPr>
              <a:t># main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p1 =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Diem</a:t>
            </a:r>
            <a:r>
              <a:rPr lang="en-US" altLang="en-US" sz="2400"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p1.x = 2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</a:rPr>
              <a:t>p1.y = -5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Thuộc tính là biến nằm trong lớp, mô tả đặc tính của đối tượng.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Được khai báo trực tiếp trong lớp hay trong hàm tạo (constructors)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Python không có tính chất đóng gói (encapsulation) hay private fields</a:t>
            </a:r>
            <a:endParaRPr lang="en-US" altLang="en-US" sz="2100"/>
          </a:p>
        </p:txBody>
      </p:sp>
      <p:graphicFrame>
        <p:nvGraphicFramePr>
          <p:cNvPr id="71698" name="Group 18">
            <a:extLst>
              <a:ext uri="{FF2B5EF4-FFF2-40B4-BE49-F238E27FC236}">
                <a16:creationId xmlns:a16="http://schemas.microsoft.com/office/drawing/2014/main" id="{82BED952-3C48-408C-8E81-5D29F0B74E4D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1676400"/>
          <a:ext cx="2716213" cy="155772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070">
                <a:tc gridSpan="2"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diem.py</a:t>
                      </a:r>
                    </a:p>
                  </a:txBody>
                  <a:tcPr marL="41477" marR="41477" marT="41593" marB="41593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268">
                <a:tc>
                  <a:txBody>
                    <a:bodyPr/>
                    <a:lstStyle/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1477" marR="82954" marT="207968" marB="207968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Diem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x = 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y = 0</a:t>
                      </a:r>
                    </a:p>
                  </a:txBody>
                  <a:tcPr marL="41477" marR="165909" marT="207968" marB="207968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E1ED210-6226-4C70-AF4E-D18F57AF45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Sử dụng Class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04CA38E-2A85-4399-8ED6-398F8A1AD4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import </a:t>
            </a:r>
            <a:r>
              <a:rPr lang="en-US" altLang="en-US" b="1"/>
              <a:t>class</a:t>
            </a:r>
            <a:endParaRPr lang="en-US" altLang="en-US" b="1">
              <a:latin typeface="Verdana" panose="020B0604030504040204" pitchFamily="34" charset="0"/>
            </a:endParaRPr>
          </a:p>
          <a:p>
            <a:pPr lvl="1" eaLnBrk="1" hangingPunct="1"/>
            <a:endParaRPr lang="en-US" altLang="en-US" sz="800" b="1"/>
          </a:p>
          <a:p>
            <a:pPr lvl="1" eaLnBrk="1" hangingPunct="1"/>
            <a:r>
              <a:rPr lang="en-US" altLang="en-US"/>
              <a:t>client programs must import the classes they use</a:t>
            </a:r>
          </a:p>
        </p:txBody>
      </p:sp>
      <p:graphicFrame>
        <p:nvGraphicFramePr>
          <p:cNvPr id="109583" name="Group 15">
            <a:extLst>
              <a:ext uri="{FF2B5EF4-FFF2-40B4-BE49-F238E27FC236}">
                <a16:creationId xmlns:a16="http://schemas.microsoft.com/office/drawing/2014/main" id="{8F59D84E-8D27-481A-8ECA-23C5A1B81FDE}"/>
              </a:ext>
            </a:extLst>
          </p:cNvPr>
          <p:cNvGraphicFramePr>
            <a:graphicFrameLocks noGrp="1"/>
          </p:cNvGraphicFramePr>
          <p:nvPr/>
        </p:nvGraphicFramePr>
        <p:xfrm>
          <a:off x="331788" y="2667000"/>
          <a:ext cx="8431212" cy="3417888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65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point_main.py</a:t>
                      </a:r>
                    </a:p>
                  </a:txBody>
                  <a:tcPr marL="41477" marR="41477" marT="41484" marB="41484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823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1477" marR="82954" marT="207421" marB="207421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Diem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import *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main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 =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Diem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p1.x = 7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p1.y = -3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...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Python objects are dynamic (can add fields any time!)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p1.name = "Tyler Durden"</a:t>
                      </a:r>
                    </a:p>
                  </a:txBody>
                  <a:tcPr marL="41477" marR="165909" marT="207421" marB="207421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8DA4820-2D51-400C-8CFD-E08D45321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 Methods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3451E5E-35DC-4C4F-8926-6A9EE0CFBB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def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sz="3200" b="1">
                <a:solidFill>
                  <a:srgbClr val="00B050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parameter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...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parameter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b="1"/>
          </a:p>
          <a:p>
            <a:pPr lvl="1"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/>
              <a:t> </a:t>
            </a:r>
            <a:r>
              <a:rPr lang="en-US" altLang="en-US" i="1"/>
              <a:t>must</a:t>
            </a:r>
            <a:r>
              <a:rPr lang="en-US" altLang="en-US"/>
              <a:t> be the first parameter to any object method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represents the "implicit parameter" (</a:t>
            </a:r>
            <a:r>
              <a:rPr lang="en-US" altLang="en-US">
                <a:latin typeface="Courier New" panose="02070309020205020404" pitchFamily="49" charset="0"/>
              </a:rPr>
              <a:t>this</a:t>
            </a:r>
            <a:r>
              <a:rPr lang="en-US" altLang="en-US"/>
              <a:t> in Java)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800"/>
          </a:p>
          <a:p>
            <a:pPr lvl="2" eaLnBrk="1" hangingPunct="1">
              <a:lnSpc>
                <a:spcPct val="90000"/>
              </a:lnSpc>
            </a:pPr>
            <a:endParaRPr lang="en-US" altLang="en-US" sz="800"/>
          </a:p>
          <a:p>
            <a:pPr lvl="1" eaLnBrk="1" hangingPunct="1">
              <a:lnSpc>
                <a:spcPct val="90000"/>
              </a:lnSpc>
            </a:pPr>
            <a:r>
              <a:rPr lang="en-US" altLang="en-US" i="1"/>
              <a:t>must </a:t>
            </a:r>
            <a:r>
              <a:rPr lang="en-US" altLang="en-US"/>
              <a:t>access the object's fields through the </a:t>
            </a:r>
            <a:r>
              <a:rPr lang="en-US" altLang="en-US">
                <a:latin typeface="Courier New" panose="02070309020205020404" pitchFamily="49" charset="0"/>
              </a:rPr>
              <a:t>self</a:t>
            </a:r>
            <a:r>
              <a:rPr lang="en-US" altLang="en-US"/>
              <a:t> reference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</a:t>
            </a:r>
            <a:r>
              <a:rPr lang="en-US" altLang="en-US" sz="2800">
                <a:latin typeface="Courier New" panose="02070309020205020404" pitchFamily="49" charset="0"/>
              </a:rPr>
              <a:t>class 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Diem</a:t>
            </a:r>
            <a:r>
              <a:rPr lang="en-US" altLang="en-US" sz="280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	    def dich_chuyen(</a:t>
            </a:r>
            <a:r>
              <a:rPr lang="en-US" altLang="en-US" sz="2800" b="1">
                <a:solidFill>
                  <a:srgbClr val="00B050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 sz="2800" b="1">
                <a:latin typeface="Courier New" panose="02070309020205020404" pitchFamily="49" charset="0"/>
              </a:rPr>
              <a:t>, dx, dy):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        </a:t>
            </a:r>
            <a:r>
              <a:rPr lang="en-US" altLang="en-US" sz="2800" b="1">
                <a:latin typeface="Courier New" panose="02070309020205020404" pitchFamily="49" charset="0"/>
              </a:rPr>
              <a:t>self</a:t>
            </a:r>
            <a:r>
              <a:rPr lang="en-US" altLang="en-US" sz="2800">
                <a:latin typeface="Courier New" panose="02070309020205020404" pitchFamily="49" charset="0"/>
              </a:rPr>
              <a:t>.x += dx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        </a:t>
            </a:r>
            <a:r>
              <a:rPr lang="en-US" altLang="en-US" sz="2800" b="1">
                <a:latin typeface="Courier New" panose="02070309020205020404" pitchFamily="49" charset="0"/>
              </a:rPr>
              <a:t>self</a:t>
            </a:r>
            <a:r>
              <a:rPr lang="en-US" altLang="en-US" sz="2800">
                <a:latin typeface="Courier New" panose="02070309020205020404" pitchFamily="49" charset="0"/>
              </a:rPr>
              <a:t>.y += dy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    ...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68E6556-0205-4B7D-AC2B-A336984C26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 Answer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EA25D91D-B595-47FD-90E4-93AA5E21EF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114702" name="Group 14">
            <a:extLst>
              <a:ext uri="{FF2B5EF4-FFF2-40B4-BE49-F238E27FC236}">
                <a16:creationId xmlns:a16="http://schemas.microsoft.com/office/drawing/2014/main" id="{3D03283A-0732-45E9-B6AA-7C36A389D635}"/>
              </a:ext>
            </a:extLst>
          </p:cNvPr>
          <p:cNvGraphicFramePr>
            <a:graphicFrameLocks noGrp="1"/>
          </p:cNvGraphicFramePr>
          <p:nvPr/>
        </p:nvGraphicFramePr>
        <p:xfrm>
          <a:off x="331788" y="1371600"/>
          <a:ext cx="8431212" cy="4820172"/>
        </p:xfrm>
        <a:graphic>
          <a:graphicData uri="http://schemas.openxmlformats.org/drawingml/2006/table">
            <a:tbl>
              <a:tblPr/>
              <a:tblGrid>
                <a:gridCol w="50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51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diem.py</a:t>
                      </a:r>
                    </a:p>
                  </a:txBody>
                  <a:tcPr marL="41477" marR="41477" marT="41472" marB="41472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99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17</a:t>
                      </a:r>
                    </a:p>
                  </a:txBody>
                  <a:tcPr marL="41477" marR="82954" marT="207359" marB="207359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math import *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class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Diem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x = 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y = 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def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dat_vi_tri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x, y):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.x = x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.y = y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def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khoang_cach_tu_tam_o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 sqrt(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.x * 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.x + 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.y * 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.y)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def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khoang_cach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other):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dx = 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.x - other.x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dy = </a:t>
                      </a:r>
                      <a:r>
                        <a:rPr kumimoji="0" lang="en-US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self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.y - other.y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  return sqrt(dx * dx + dy * dy)</a:t>
                      </a:r>
                    </a:p>
                  </a:txBody>
                  <a:tcPr marL="41477" marR="165909" marT="207359" marB="207359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5288E67-5816-4CA3-A55C-83FE6CDED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Calling Methods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B2B967D-166B-42A7-A8F1-0F78564D3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Có 2 cách”</a:t>
            </a:r>
          </a:p>
          <a:p>
            <a:pPr lvl="1"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/>
              <a:t>1)</a:t>
            </a: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object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  <a:r>
              <a:rPr lang="en-US" altLang="en-US" b="1"/>
              <a:t>method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/>
              <a:t>	 hoặc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/>
              <a:t>2)</a:t>
            </a: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Class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  <a:r>
              <a:rPr lang="en-US" altLang="en-US" b="1"/>
              <a:t>method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object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Ví dụ: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p = 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Diem</a:t>
            </a:r>
            <a:r>
              <a:rPr lang="en-US" altLang="en-US" sz="2800">
                <a:latin typeface="Courier New" panose="02070309020205020404" pitchFamily="49" charset="0"/>
              </a:rPr>
              <a:t>(3, -4)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p.dich_chuyen</a:t>
            </a:r>
            <a:r>
              <a:rPr lang="en-US" altLang="en-US" sz="2800">
                <a:latin typeface="Courier New" panose="02070309020205020404" pitchFamily="49" charset="0"/>
              </a:rPr>
              <a:t>(1, 5)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Diem</a:t>
            </a:r>
            <a:r>
              <a:rPr lang="en-US" altLang="en-US" sz="2800" b="1">
                <a:latin typeface="Courier New" panose="02070309020205020404" pitchFamily="49" charset="0"/>
              </a:rPr>
              <a:t>.dich_chuyen</a:t>
            </a:r>
            <a:r>
              <a:rPr lang="en-US" altLang="en-US" sz="2800">
                <a:latin typeface="Courier New" panose="02070309020205020404" pitchFamily="49" charset="0"/>
              </a:rPr>
              <a:t>(</a:t>
            </a:r>
            <a:r>
              <a:rPr lang="en-US" altLang="en-US" sz="2800" b="1">
                <a:latin typeface="Courier New" panose="02070309020205020404" pitchFamily="49" charset="0"/>
              </a:rPr>
              <a:t>p</a:t>
            </a:r>
            <a:r>
              <a:rPr lang="en-US" altLang="en-US" sz="2800">
                <a:latin typeface="Courier New" panose="02070309020205020404" pitchFamily="49" charset="0"/>
              </a:rPr>
              <a:t>, 1, 5)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62E2CEB-9521-40EA-8D77-546C29E5CB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 (hàm tạo)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332B3B8-F687-4531-AA66-D245950547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def 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__init__</a:t>
            </a:r>
            <a:r>
              <a:rPr lang="en-US" altLang="en-US" sz="2800" b="1">
                <a:latin typeface="Courier New" panose="02070309020205020404" pitchFamily="49" charset="0"/>
              </a:rPr>
              <a:t>(</a:t>
            </a:r>
            <a:r>
              <a:rPr lang="en-US" altLang="en-US">
                <a:latin typeface="Courier New" panose="02070309020205020404" pitchFamily="49" charset="0"/>
              </a:rPr>
              <a:t>self</a:t>
            </a:r>
            <a:r>
              <a:rPr lang="en-US" altLang="en-US" b="1"/>
              <a:t>, parameter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...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/>
              <a:t>parameter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b="1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constructor is a special method with the name </a:t>
            </a:r>
            <a:r>
              <a:rPr lang="en-US" altLang="en-US">
                <a:latin typeface="Courier New" panose="02070309020205020404" pitchFamily="49" charset="0"/>
              </a:rPr>
              <a:t>__init__</a:t>
            </a:r>
            <a:endParaRPr lang="en-US" altLang="en-US"/>
          </a:p>
          <a:p>
            <a:pPr lvl="2" eaLnBrk="1" hangingPunct="1">
              <a:lnSpc>
                <a:spcPct val="80000"/>
              </a:lnSpc>
            </a:pPr>
            <a:endParaRPr lang="en-US" altLang="en-US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Ví dụ: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/>
              <a:t>	</a:t>
            </a:r>
            <a:r>
              <a:rPr lang="en-US" altLang="en-US" sz="2100">
                <a:latin typeface="Courier New" panose="02070309020205020404" pitchFamily="49" charset="0"/>
              </a:rPr>
              <a:t>class Diem: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def __init__(self, x, y):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    self.x = x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    self.y = 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  <a:p>
            <a:pPr lvl="2" eaLnBrk="1" hangingPunct="1"/>
            <a:r>
              <a:rPr lang="en-US" altLang="en-US"/>
              <a:t>How would we make it possible to construct a 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Diem()</a:t>
            </a:r>
            <a:r>
              <a:rPr lang="en-US" altLang="en-US"/>
              <a:t> with no parameters to get (0, 0)?</a:t>
            </a:r>
            <a:endParaRPr lang="en-US" altLang="en-US" sz="19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1439</Words>
  <Application>Microsoft Office PowerPoint</Application>
  <PresentationFormat>On-screen Show (4:3)</PresentationFormat>
  <Paragraphs>305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Andale Mono</vt:lpstr>
      <vt:lpstr>Arial</vt:lpstr>
      <vt:lpstr>Courier New</vt:lpstr>
      <vt:lpstr>Tahoma</vt:lpstr>
      <vt:lpstr>Tahoma Bold</vt:lpstr>
      <vt:lpstr>Verdana</vt:lpstr>
      <vt:lpstr>Default Design</vt:lpstr>
      <vt:lpstr>Unit 8</vt:lpstr>
      <vt:lpstr>Hướng đối tượng là gì?</vt:lpstr>
      <vt:lpstr>OOP, định nghĩa Class</vt:lpstr>
      <vt:lpstr>Fields (thuộc tính)</vt:lpstr>
      <vt:lpstr>Sử dụng Class</vt:lpstr>
      <vt:lpstr>Object Methods</vt:lpstr>
      <vt:lpstr>Exercise Answer</vt:lpstr>
      <vt:lpstr>Calling Methods</vt:lpstr>
      <vt:lpstr>Constructors (hàm tạo)</vt:lpstr>
      <vt:lpstr>toString and __str__</vt:lpstr>
      <vt:lpstr>Complete Point Class</vt:lpstr>
      <vt:lpstr>Operator Overloading</vt:lpstr>
      <vt:lpstr>Bài tập</vt:lpstr>
      <vt:lpstr>Generating Exceptions</vt:lpstr>
      <vt:lpstr>Inheritance (thừa kế)</vt:lpstr>
      <vt:lpstr>Calling Superclass Methods</vt:lpstr>
      <vt:lpstr>Static method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Luong Tran Hy Hien</cp:lastModifiedBy>
  <cp:revision>89</cp:revision>
  <dcterms:created xsi:type="dcterms:W3CDTF">2008-06-28T20:57:21Z</dcterms:created>
  <dcterms:modified xsi:type="dcterms:W3CDTF">2021-04-03T15:10:09Z</dcterms:modified>
</cp:coreProperties>
</file>