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4408E82-9513-40F1-B235-A484C54832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6557D57-E0CF-48F7-801B-285537AF3C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BCD564A-9EE5-4DD4-837D-0636204549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9D279A4-5A88-4D57-B86D-68FB9BCBA7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3848DA2-C3C8-4EF7-B0C6-899512C9C0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FD26C6C-A7E2-4F65-BD2F-6F4F7067A4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1CB18D-CB61-44A2-9472-9FA435E69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219F6A34-BBE7-48FD-8C2F-2EE0AAD5C3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7862231-246E-4332-BEBA-5DF3C1254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057400" y="1447800"/>
            <a:ext cx="4953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506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22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4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6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22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32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2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0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1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35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71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>
            <a:extLst>
              <a:ext uri="{FF2B5EF4-FFF2-40B4-BE49-F238E27FC236}">
                <a16:creationId xmlns:a16="http://schemas.microsoft.com/office/drawing/2014/main" id="{43666117-79D8-4276-89FC-822EBBD9F0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FF9D01B5-25A0-42CE-BB67-E61451CBF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69F2A3E-B3D5-4BBF-96CB-148E8720F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:a16="http://schemas.microsoft.com/office/drawing/2014/main" id="{3EEB02A6-E3F8-479F-B9B3-32BF0F71A0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0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Slide Number Placeholder 3">
            <a:extLst>
              <a:ext uri="{FF2B5EF4-FFF2-40B4-BE49-F238E27FC236}">
                <a16:creationId xmlns:a16="http://schemas.microsoft.com/office/drawing/2014/main" id="{FE4B0C15-1F58-4060-89C5-D2749B9B0F4F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07AC385A-325C-4BCB-BE15-21918E1823BD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4777C75-1513-4D41-82C2-F1489BE71B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 9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BB860C0-F6E8-45A8-A81F-789D2BDA2E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800">
                <a:solidFill>
                  <a:srgbClr val="0070C0"/>
                </a:solidFill>
              </a:rPr>
              <a:t>JSON</a:t>
            </a:r>
            <a:endParaRPr lang="en-US" altLang="en-US" sz="4800" u="sng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544272A-F56F-45A0-8211-54910A1F9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JSON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3A6EAB9-61C6-4300-AB03-52A8EDB3F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i="1"/>
              <a:t>JSON</a:t>
            </a:r>
            <a:r>
              <a:rPr lang="en-US" sz="2800" i="1"/>
              <a:t> (JavaScript Object Notation) is a lightweight data-interchange format. It is easy for humans to read and write. It is easy for machines to parse and generate.</a:t>
            </a:r>
          </a:p>
          <a:p>
            <a:pPr eaLnBrk="1" hangingPunct="1"/>
            <a:r>
              <a:rPr lang="en-US" altLang="en-US" sz="2800"/>
              <a:t>Ví dụ: (giống kiểu dict)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	</a:t>
            </a:r>
            <a:r>
              <a:rPr lang="en-US" altLang="en-US" sz="3200">
                <a:solidFill>
                  <a:srgbClr val="0000FF"/>
                </a:solidFill>
                <a:latin typeface="Source Code Pro" panose="020B0509030403020204" pitchFamily="49" charset="0"/>
              </a:rPr>
              <a:t>"name"</a:t>
            </a: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: </a:t>
            </a:r>
            <a:r>
              <a:rPr lang="en-US" altLang="en-US" sz="3200">
                <a:solidFill>
                  <a:srgbClr val="0000FF"/>
                </a:solidFill>
                <a:latin typeface="Source Code Pro" panose="020B0509030403020204" pitchFamily="49" charset="0"/>
              </a:rPr>
              <a:t>“Nhất Nghệ"</a:t>
            </a: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	</a:t>
            </a:r>
            <a:r>
              <a:rPr lang="en-US" altLang="en-US" sz="3200">
                <a:solidFill>
                  <a:srgbClr val="0000FF"/>
                </a:solidFill>
                <a:latin typeface="Source Code Pro" panose="020B0509030403020204" pitchFamily="49" charset="0"/>
              </a:rPr>
              <a:t>"age"</a:t>
            </a: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: </a:t>
            </a:r>
            <a:r>
              <a:rPr lang="en-US" altLang="en-US" sz="3200">
                <a:solidFill>
                  <a:srgbClr val="009900"/>
                </a:solidFill>
                <a:latin typeface="Source Code Pro" panose="020B0509030403020204" pitchFamily="49" charset="0"/>
              </a:rPr>
              <a:t>18</a:t>
            </a: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endParaRPr lang="en-US" altLang="en-US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3200">
                <a:solidFill>
                  <a:srgbClr val="89898C"/>
                </a:solidFill>
                <a:latin typeface="Source Code Pro" panose="020B0509030403020204" pitchFamily="49" charset="0"/>
              </a:rPr>
              <a:t>	</a:t>
            </a:r>
            <a:r>
              <a:rPr lang="en-US" altLang="en-US" sz="3200">
                <a:solidFill>
                  <a:srgbClr val="0000FF"/>
                </a:solidFill>
                <a:latin typeface="Source Code Pro" panose="020B0509030403020204" pitchFamily="49" charset="0"/>
              </a:rPr>
              <a:t>"isActive"</a:t>
            </a: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: </a:t>
            </a:r>
            <a:r>
              <a:rPr lang="en-US" altLang="en-US" sz="3200" b="1">
                <a:solidFill>
                  <a:srgbClr val="006699"/>
                </a:solidFill>
                <a:latin typeface="Source Code Pro" panose="020B0509030403020204" pitchFamily="49" charset="0"/>
              </a:rPr>
              <a:t>true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3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en-US" sz="6000">
              <a:latin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EE4E-655A-48B7-A6DC-EC55B552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and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2CA3-0895-477D-8235-CEF08F2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 json</a:t>
            </a:r>
          </a:p>
          <a:p>
            <a:endParaRPr lang="en-US"/>
          </a:p>
          <a:p>
            <a:r>
              <a:rPr lang="en-US"/>
              <a:t>JSON to Python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jsonData </a:t>
            </a:r>
            <a:r>
              <a:rPr lang="en-US" altLang="en-US" b="1">
                <a:solidFill>
                  <a:srgbClr val="006699"/>
                </a:solidFill>
                <a:latin typeface="Source Code Pro" panose="020B0509030403020204" pitchFamily="49" charset="0"/>
              </a:rPr>
              <a:t>=</a:t>
            </a:r>
            <a:r>
              <a:rPr lang="en-US" altLang="en-US">
                <a:solidFill>
                  <a:srgbClr val="89898C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Source Code Pro" panose="020B0509030403020204" pitchFamily="49" charset="0"/>
              </a:rPr>
              <a:t>'{"name": “Nhất Nghệ", "age": 18}'</a:t>
            </a:r>
            <a:endParaRPr lang="en-US" altLang="en-US" sz="180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jsonToPython </a:t>
            </a:r>
            <a:r>
              <a:rPr lang="en-US" altLang="en-US" b="1">
                <a:solidFill>
                  <a:srgbClr val="006699"/>
                </a:solidFill>
                <a:latin typeface="Source Code Pro" panose="020B0509030403020204" pitchFamily="49" charset="0"/>
              </a:rPr>
              <a:t>=</a:t>
            </a:r>
            <a:r>
              <a:rPr lang="en-US" altLang="en-US">
                <a:solidFill>
                  <a:srgbClr val="89898C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json.</a:t>
            </a:r>
            <a:r>
              <a:rPr lang="en-US" altLang="en-US" b="1">
                <a:solidFill>
                  <a:srgbClr val="FF0000"/>
                </a:solidFill>
                <a:latin typeface="Source Code Pro" panose="020B0509030403020204" pitchFamily="49" charset="0"/>
              </a:rPr>
              <a:t>loads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(jsonData)</a:t>
            </a:r>
            <a:endParaRPr lang="en-US" altLang="en-US" sz="4800">
              <a:latin typeface="Arial" panose="020B0604020202020204" pitchFamily="34" charset="0"/>
            </a:endParaRPr>
          </a:p>
          <a:p>
            <a:endParaRPr lang="en-US"/>
          </a:p>
          <a:p>
            <a:r>
              <a:rPr lang="en-US"/>
              <a:t>Python to JSON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pythonDictionary </a:t>
            </a:r>
            <a:r>
              <a:rPr lang="en-US" altLang="en-US" b="1">
                <a:solidFill>
                  <a:srgbClr val="006699"/>
                </a:solidFill>
                <a:latin typeface="Source Code Pro" panose="020B0509030403020204" pitchFamily="49" charset="0"/>
              </a:rPr>
              <a:t>=</a:t>
            </a:r>
            <a:r>
              <a:rPr lang="en-US" altLang="en-US">
                <a:solidFill>
                  <a:srgbClr val="89898C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  <a:r>
              <a:rPr lang="en-US" altLang="en-US">
                <a:solidFill>
                  <a:srgbClr val="0000FF"/>
                </a:solidFill>
                <a:latin typeface="Source Code Pro" panose="020B0509030403020204" pitchFamily="49" charset="0"/>
              </a:rPr>
              <a:t>'name'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en-US" altLang="en-US">
                <a:solidFill>
                  <a:srgbClr val="0000FF"/>
                </a:solidFill>
                <a:latin typeface="Source Code Pro" panose="020B0509030403020204" pitchFamily="49" charset="0"/>
              </a:rPr>
              <a:t>'Bob'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en-US">
                <a:solidFill>
                  <a:srgbClr val="0000FF"/>
                </a:solidFill>
                <a:latin typeface="Source Code Pro" panose="020B0509030403020204" pitchFamily="49" charset="0"/>
              </a:rPr>
              <a:t>'age'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en-US" altLang="en-US">
                <a:solidFill>
                  <a:srgbClr val="009900"/>
                </a:solidFill>
                <a:latin typeface="Source Code Pro" panose="020B0509030403020204" pitchFamily="49" charset="0"/>
              </a:rPr>
              <a:t>44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en-US">
                <a:solidFill>
                  <a:srgbClr val="0000FF"/>
                </a:solidFill>
                <a:latin typeface="Source Code Pro" panose="020B0509030403020204" pitchFamily="49" charset="0"/>
              </a:rPr>
              <a:t>'isEmployed'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en-US" altLang="en-US">
                <a:solidFill>
                  <a:srgbClr val="89898C"/>
                </a:solidFill>
                <a:latin typeface="Source Code Pro" panose="020B0509030403020204" pitchFamily="49" charset="0"/>
              </a:rPr>
              <a:t>True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en-US" sz="180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dictionaryToJson </a:t>
            </a:r>
            <a:r>
              <a:rPr lang="en-US" altLang="en-US" b="1">
                <a:solidFill>
                  <a:srgbClr val="006699"/>
                </a:solidFill>
                <a:latin typeface="Source Code Pro" panose="020B0509030403020204" pitchFamily="49" charset="0"/>
              </a:rPr>
              <a:t>=</a:t>
            </a:r>
            <a:r>
              <a:rPr lang="en-US" altLang="en-US">
                <a:solidFill>
                  <a:srgbClr val="89898C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json.</a:t>
            </a:r>
            <a:r>
              <a:rPr lang="en-US" altLang="en-US" b="1">
                <a:solidFill>
                  <a:srgbClr val="FF0000"/>
                </a:solidFill>
                <a:latin typeface="Source Code Pro" panose="020B0509030403020204" pitchFamily="49" charset="0"/>
              </a:rPr>
              <a:t>dumps</a:t>
            </a:r>
            <a:r>
              <a:rPr lang="en-US" altLang="en-US">
                <a:solidFill>
                  <a:srgbClr val="000000"/>
                </a:solidFill>
                <a:latin typeface="Source Code Pro" panose="020B0509030403020204" pitchFamily="49" charset="0"/>
              </a:rPr>
              <a:t>(pythonDictionary)</a:t>
            </a:r>
            <a:endParaRPr lang="en-US" altLang="en-US" sz="4800">
              <a:latin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A806-6A0A-4D11-BCEA-06F6FDF0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Python type to json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DCBFB7-2D08-4AA4-AA2F-18BB105FF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49045"/>
              </p:ext>
            </p:extLst>
          </p:nvPr>
        </p:nvGraphicFramePr>
        <p:xfrm>
          <a:off x="256222" y="1524000"/>
          <a:ext cx="8631556" cy="4145280"/>
        </p:xfrm>
        <a:graphic>
          <a:graphicData uri="http://schemas.openxmlformats.org/drawingml/2006/table">
            <a:tbl>
              <a:tblPr/>
              <a:tblGrid>
                <a:gridCol w="5083493">
                  <a:extLst>
                    <a:ext uri="{9D8B030D-6E8A-4147-A177-3AD203B41FA5}">
                      <a16:colId xmlns:a16="http://schemas.microsoft.com/office/drawing/2014/main" val="1025028688"/>
                    </a:ext>
                  </a:extLst>
                </a:gridCol>
                <a:gridCol w="3548063">
                  <a:extLst>
                    <a:ext uri="{9D8B030D-6E8A-4147-A177-3AD203B41FA5}">
                      <a16:colId xmlns:a16="http://schemas.microsoft.com/office/drawing/2014/main" val="4163085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Python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JSON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399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dict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84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list, tuple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array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88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str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3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int, float, int- &amp; float-derived Enums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number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15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True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true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576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38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None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null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99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47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9532-EE22-4667-850A-602498C9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JSON to python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18F446-1F53-44C1-829A-16DB70103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58018"/>
              </p:ext>
            </p:extLst>
          </p:nvPr>
        </p:nvGraphicFramePr>
        <p:xfrm>
          <a:off x="1023937" y="1162929"/>
          <a:ext cx="7096126" cy="5212080"/>
        </p:xfrm>
        <a:graphic>
          <a:graphicData uri="http://schemas.openxmlformats.org/drawingml/2006/table">
            <a:tbl>
              <a:tblPr/>
              <a:tblGrid>
                <a:gridCol w="3548063">
                  <a:extLst>
                    <a:ext uri="{9D8B030D-6E8A-4147-A177-3AD203B41FA5}">
                      <a16:colId xmlns:a16="http://schemas.microsoft.com/office/drawing/2014/main" val="3489085787"/>
                    </a:ext>
                  </a:extLst>
                </a:gridCol>
                <a:gridCol w="3548063">
                  <a:extLst>
                    <a:ext uri="{9D8B030D-6E8A-4147-A177-3AD203B41FA5}">
                      <a16:colId xmlns:a16="http://schemas.microsoft.com/office/drawing/2014/main" val="388361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JSON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</a:rPr>
                        <a:t>Python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12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dict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250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array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304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str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94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number (int)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int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142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number (real)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728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true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True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65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156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null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None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61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9394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179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Andale Mono</vt:lpstr>
      <vt:lpstr>Arial</vt:lpstr>
      <vt:lpstr>Source Code Pro</vt:lpstr>
      <vt:lpstr>Tahoma</vt:lpstr>
      <vt:lpstr>Verdana</vt:lpstr>
      <vt:lpstr>Default Design</vt:lpstr>
      <vt:lpstr>Unit 9</vt:lpstr>
      <vt:lpstr>JSON</vt:lpstr>
      <vt:lpstr>Python and JSON</vt:lpstr>
      <vt:lpstr>Map Python type to json</vt:lpstr>
      <vt:lpstr>Map JSON to python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Luong Tran Hy Hien</cp:lastModifiedBy>
  <cp:revision>97</cp:revision>
  <dcterms:created xsi:type="dcterms:W3CDTF">2008-06-28T20:57:21Z</dcterms:created>
  <dcterms:modified xsi:type="dcterms:W3CDTF">2021-04-04T14:39:44Z</dcterms:modified>
</cp:coreProperties>
</file>