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6" r:id="rId3"/>
    <p:sldId id="257" r:id="rId4"/>
    <p:sldId id="258" r:id="rId5"/>
    <p:sldId id="291" r:id="rId6"/>
    <p:sldId id="292" r:id="rId7"/>
    <p:sldId id="293" r:id="rId8"/>
    <p:sldId id="294" r:id="rId9"/>
    <p:sldId id="295" r:id="rId10"/>
    <p:sldId id="296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8000"/>
    <a:srgbClr val="FFFFC0"/>
    <a:srgbClr val="FFF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>
      <p:cViewPr varScale="1">
        <p:scale>
          <a:sx n="84" d="100"/>
          <a:sy n="84" d="100"/>
        </p:scale>
        <p:origin x="10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94408E82-9513-40F1-B235-A484C54832D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A6557D57-E0CF-48F7-801B-285537AF3C5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4BCD564A-9EE5-4DD4-837D-06362045490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xmlns="" id="{E9D279A4-5A88-4D57-B86D-68FB9BCBA7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xmlns="" id="{63848DA2-C3C8-4EF7-B0C6-899512C9C0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xmlns="" id="{7FD26C6C-A7E2-4F65-BD2F-6F4F7067A4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B1CB18D-CB61-44A2-9472-9FA435E69C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5708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>
            <a:extLst>
              <a:ext uri="{FF2B5EF4-FFF2-40B4-BE49-F238E27FC236}">
                <a16:creationId xmlns:a16="http://schemas.microsoft.com/office/drawing/2014/main" xmlns="" id="{219F6A34-BBE7-48FD-8C2F-2EE0AAD5C38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39065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ndale Mono" pitchFamily="1" charset="0"/>
              <a:buNone/>
              <a:defRPr/>
            </a:pPr>
            <a:endParaRPr lang="en-US" altLang="en-US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xmlns="" id="{27862231-246E-4332-BEBA-5DF3C12541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0527" r="5743" b="15790"/>
          <a:stretch>
            <a:fillRect/>
          </a:stretch>
        </p:blipFill>
        <p:spPr bwMode="auto">
          <a:xfrm>
            <a:off x="2057400" y="1447800"/>
            <a:ext cx="4953000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64477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8506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722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0"/>
            <a:ext cx="21717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3627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5434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okP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76200"/>
            <a:ext cx="9144000" cy="632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824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960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022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2672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2672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232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621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05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371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435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710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AutoShape 3">
            <a:extLst>
              <a:ext uri="{FF2B5EF4-FFF2-40B4-BE49-F238E27FC236}">
                <a16:creationId xmlns:a16="http://schemas.microsoft.com/office/drawing/2014/main" xmlns="" id="{43666117-79D8-4276-89FC-822EBBD9F0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ndale Mono" pitchFamily="1" charset="0"/>
              <a:buNone/>
              <a:defRPr/>
            </a:pPr>
            <a:endParaRPr lang="en-US" altLang="en-US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xmlns="" id="{FF9D01B5-25A0-42CE-BB67-E61451CBF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xmlns="" id="{469F2A3E-B3D5-4BBF-96CB-148E8720FF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686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9" name="Picture 1">
            <a:extLst>
              <a:ext uri="{FF2B5EF4-FFF2-40B4-BE49-F238E27FC236}">
                <a16:creationId xmlns:a16="http://schemas.microsoft.com/office/drawing/2014/main" xmlns="" id="{3EEB02A6-E3F8-479F-B9B3-32BF0F71A0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0527" r="5743" b="15790"/>
          <a:stretch>
            <a:fillRect/>
          </a:stretch>
        </p:blipFill>
        <p:spPr bwMode="auto">
          <a:xfrm>
            <a:off x="0" y="6096000"/>
            <a:ext cx="2447925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30" name="Slide Number Placeholder 3">
            <a:extLst>
              <a:ext uri="{FF2B5EF4-FFF2-40B4-BE49-F238E27FC236}">
                <a16:creationId xmlns:a16="http://schemas.microsoft.com/office/drawing/2014/main" xmlns="" id="{FE4B0C15-1F58-4060-89C5-D2749B9B0F4F}"/>
              </a:ext>
            </a:extLst>
          </p:cNvPr>
          <p:cNvSpPr txBox="1">
            <a:spLocks noGrp="1" noChangeArrowheads="1"/>
          </p:cNvSpPr>
          <p:nvPr userDrawn="1"/>
        </p:nvSpPr>
        <p:spPr bwMode="auto"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500"/>
              </a:spcBef>
            </a:pPr>
            <a:fld id="{07AC385A-325C-4BCB-BE15-21918E1823BD}" type="slidenum">
              <a:rPr lang="en-US" altLang="en-US" sz="1200">
                <a:solidFill>
                  <a:srgbClr val="424242"/>
                </a:solidFill>
                <a:latin typeface="Verdana" panose="020B0604030504040204" pitchFamily="34" charset="0"/>
              </a:rPr>
              <a:pPr algn="r" eaLnBrk="1" hangingPunct="1">
                <a:spcBef>
                  <a:spcPts val="500"/>
                </a:spcBef>
              </a:pPr>
              <a:t>‹#›</a:t>
            </a:fld>
            <a:endParaRPr lang="en-US" altLang="en-US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xmlns="" id="{796A6BD2-640B-43EF-94AF-BBFFAF87778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55" y="6248400"/>
            <a:ext cx="2895600" cy="5619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csv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54777C75-1513-4D41-82C2-F1489BE71BA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Unit 13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9BB860C0-F6E8-45A8-A81F-789D2BDA2E6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z="1100"/>
          </a:p>
          <a:p>
            <a:pPr eaLnBrk="1" hangingPunct="1"/>
            <a:r>
              <a:rPr lang="en-US" altLang="en-US" sz="4800">
                <a:solidFill>
                  <a:srgbClr val="0070C0"/>
                </a:solidFill>
              </a:rPr>
              <a:t>csv module</a:t>
            </a:r>
            <a:endParaRPr lang="en-US" altLang="en-US" sz="4800" u="sng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F4EECD-556C-4F9F-9230-1F679A384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Xử lý csv trong thư viện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1A8381-7834-431A-886B-799B35ECA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df = pandas.</a:t>
            </a:r>
            <a:r>
              <a:rPr lang="en-US">
                <a:solidFill>
                  <a:srgbClr val="FF0000"/>
                </a:solidFill>
              </a:rPr>
              <a:t>read_csv</a:t>
            </a:r>
            <a:r>
              <a:rPr lang="en-US"/>
              <a:t>('hrdata.csv', </a:t>
            </a:r>
          </a:p>
          <a:p>
            <a:pPr marL="0" indent="0">
              <a:buNone/>
            </a:pPr>
            <a:r>
              <a:rPr lang="en-US"/>
              <a:t>            index_col='Employee', </a:t>
            </a:r>
          </a:p>
          <a:p>
            <a:pPr marL="0" indent="0">
              <a:buNone/>
            </a:pPr>
            <a:r>
              <a:rPr lang="en-US"/>
              <a:t>            parse_dates=['Hired'],</a:t>
            </a:r>
          </a:p>
          <a:p>
            <a:pPr marL="0" indent="0">
              <a:buNone/>
            </a:pPr>
            <a:r>
              <a:rPr lang="en-US"/>
              <a:t>            header=0, </a:t>
            </a:r>
          </a:p>
          <a:p>
            <a:pPr marL="0" indent="0">
              <a:buNone/>
            </a:pPr>
            <a:r>
              <a:rPr lang="en-US"/>
              <a:t>            names=['Employee', 'Hired', 'Salary', 'Sick Days’])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# Process data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# Write new file</a:t>
            </a:r>
          </a:p>
          <a:p>
            <a:pPr marL="0" indent="0">
              <a:buNone/>
            </a:pPr>
            <a:r>
              <a:rPr lang="en-US"/>
              <a:t>df.</a:t>
            </a:r>
            <a:r>
              <a:rPr lang="en-US">
                <a:solidFill>
                  <a:srgbClr val="FF0000"/>
                </a:solidFill>
              </a:rPr>
              <a:t>to_csv</a:t>
            </a:r>
            <a:r>
              <a:rPr lang="en-US"/>
              <a:t>('hrdata_modified.csv')</a:t>
            </a:r>
          </a:p>
        </p:txBody>
      </p:sp>
    </p:spTree>
    <p:extLst>
      <p:ext uri="{BB962C8B-B14F-4D97-AF65-F5344CB8AC3E}">
        <p14:creationId xmlns:p14="http://schemas.microsoft.com/office/powerpoint/2010/main" val="259327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197C01-BAF8-4CBE-BFB1-184A0F115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Spread sheet and corresponding CSV file</a:t>
            </a:r>
            <a:endParaRPr lang="en-US" sz="2800"/>
          </a:p>
        </p:txBody>
      </p:sp>
      <p:pic>
        <p:nvPicPr>
          <p:cNvPr id="49154" name="Picture 2">
            <a:extLst>
              <a:ext uri="{FF2B5EF4-FFF2-40B4-BE49-F238E27FC236}">
                <a16:creationId xmlns:a16="http://schemas.microsoft.com/office/drawing/2014/main" xmlns="" id="{183DD4A2-7CCA-49FE-A513-2B3330908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09" y="1072931"/>
            <a:ext cx="57150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4">
            <a:extLst>
              <a:ext uri="{FF2B5EF4-FFF2-40B4-BE49-F238E27FC236}">
                <a16:creationId xmlns:a16="http://schemas.microsoft.com/office/drawing/2014/main" xmlns="" id="{115B4FA2-4B9A-4007-9EDE-747ECF5FF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947797"/>
            <a:ext cx="629126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BADFC0-4F57-4B1B-A801-0DA06A08C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csv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EC3DD7-9973-4211-946E-A86F6871C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hlinkClick r:id="rId2"/>
              </a:rPr>
              <a:t>https://docs.python.org/3/library/csv.html</a:t>
            </a:r>
            <a:endParaRPr lang="en-US" sz="2800"/>
          </a:p>
          <a:p>
            <a:r>
              <a:rPr lang="en-US" sz="2800"/>
              <a:t>Là file text mà mỗi dòng các phần tử phân tách nhau bởi dấu phẩy (,), chấm phẩy (;), hay tab (\t).</a:t>
            </a:r>
          </a:p>
          <a:p>
            <a:r>
              <a:rPr lang="en-US" sz="2800"/>
              <a:t>Python hỗ trợ module csv, gồm:</a:t>
            </a:r>
          </a:p>
          <a:p>
            <a:pPr lvl="1"/>
            <a:r>
              <a:rPr lang="en-US"/>
              <a:t>csv.</a:t>
            </a:r>
            <a:r>
              <a:rPr lang="en-US">
                <a:solidFill>
                  <a:srgbClr val="FF0000"/>
                </a:solidFill>
              </a:rPr>
              <a:t>field_size_limit </a:t>
            </a:r>
            <a:r>
              <a:rPr lang="en-US"/>
              <a:t>– return maximum field size</a:t>
            </a:r>
          </a:p>
          <a:p>
            <a:pPr lvl="1"/>
            <a:r>
              <a:rPr lang="en-US"/>
              <a:t>csv.</a:t>
            </a:r>
            <a:r>
              <a:rPr lang="en-US">
                <a:solidFill>
                  <a:srgbClr val="FF0000"/>
                </a:solidFill>
              </a:rPr>
              <a:t>get_dialect </a:t>
            </a:r>
            <a:r>
              <a:rPr lang="en-US"/>
              <a:t>– get the dialect which is associated with the name</a:t>
            </a:r>
          </a:p>
          <a:p>
            <a:pPr lvl="1"/>
            <a:r>
              <a:rPr lang="en-US"/>
              <a:t>csv.</a:t>
            </a:r>
            <a:r>
              <a:rPr lang="en-US">
                <a:solidFill>
                  <a:srgbClr val="FF0000"/>
                </a:solidFill>
              </a:rPr>
              <a:t>list_dialects </a:t>
            </a:r>
            <a:r>
              <a:rPr lang="en-US"/>
              <a:t>– show all registered dialects</a:t>
            </a:r>
          </a:p>
          <a:p>
            <a:pPr lvl="1"/>
            <a:r>
              <a:rPr lang="en-US"/>
              <a:t>csv.</a:t>
            </a:r>
            <a:r>
              <a:rPr lang="en-US">
                <a:solidFill>
                  <a:srgbClr val="FF0000"/>
                </a:solidFill>
              </a:rPr>
              <a:t>register_dialect </a:t>
            </a:r>
            <a:r>
              <a:rPr lang="en-US"/>
              <a:t>- associate dialect with name</a:t>
            </a:r>
          </a:p>
          <a:p>
            <a:pPr lvl="1"/>
            <a:r>
              <a:rPr lang="en-US"/>
              <a:t>csv.</a:t>
            </a:r>
            <a:r>
              <a:rPr lang="en-US">
                <a:solidFill>
                  <a:srgbClr val="FF0000"/>
                </a:solidFill>
              </a:rPr>
              <a:t>unregister_dialect </a:t>
            </a:r>
            <a:r>
              <a:rPr lang="en-US"/>
              <a:t>- delete the dialect associated with the name the dialect registry</a:t>
            </a:r>
          </a:p>
        </p:txBody>
      </p:sp>
    </p:spTree>
    <p:extLst>
      <p:ext uri="{BB962C8B-B14F-4D97-AF65-F5344CB8AC3E}">
        <p14:creationId xmlns:p14="http://schemas.microsoft.com/office/powerpoint/2010/main" val="236748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BADFC0-4F57-4B1B-A801-0DA06A08C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csv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EC3DD7-9973-4211-946E-A86F6871C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csv.</a:t>
            </a:r>
            <a:r>
              <a:rPr lang="en-US">
                <a:solidFill>
                  <a:srgbClr val="FF0000"/>
                </a:solidFill>
              </a:rPr>
              <a:t>reader</a:t>
            </a:r>
            <a:r>
              <a:rPr lang="en-US"/>
              <a:t> – read data from a csv file</a:t>
            </a:r>
          </a:p>
          <a:p>
            <a:r>
              <a:rPr lang="en-US"/>
              <a:t>csv.</a:t>
            </a:r>
            <a:r>
              <a:rPr lang="en-US">
                <a:solidFill>
                  <a:srgbClr val="FF0000"/>
                </a:solidFill>
              </a:rPr>
              <a:t>writer</a:t>
            </a:r>
            <a:r>
              <a:rPr lang="en-US"/>
              <a:t> – write data to a csv file</a:t>
            </a:r>
          </a:p>
          <a:p>
            <a:r>
              <a:rPr lang="en-US" b="1"/>
              <a:t>csv.QUOTE_ALL</a:t>
            </a:r>
            <a:r>
              <a:rPr lang="en-US"/>
              <a:t> - Quote everything, regardless of type.</a:t>
            </a:r>
          </a:p>
          <a:p>
            <a:r>
              <a:rPr lang="en-US" b="1"/>
              <a:t>csv.QUOTE_MINIMAL</a:t>
            </a:r>
            <a:r>
              <a:rPr lang="en-US"/>
              <a:t> - Quote fields with special characters</a:t>
            </a:r>
          </a:p>
          <a:p>
            <a:r>
              <a:rPr lang="en-US" b="1"/>
              <a:t>csv.QUOTE_NONNUMERIC</a:t>
            </a:r>
            <a:r>
              <a:rPr lang="en-US"/>
              <a:t> - Quote all fields that aren't numbers value</a:t>
            </a:r>
          </a:p>
          <a:p>
            <a:r>
              <a:rPr lang="en-US" b="1"/>
              <a:t>csv.QUOTE_NONE</a:t>
            </a:r>
            <a:r>
              <a:rPr lang="en-US"/>
              <a:t> – Don't quote anything in output</a:t>
            </a:r>
          </a:p>
          <a:p>
            <a:pPr lvl="1"/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365855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F64A14-8C68-4223-8661-24259C7A9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 csv</a:t>
            </a:r>
          </a:p>
        </p:txBody>
      </p:sp>
      <p:pic>
        <p:nvPicPr>
          <p:cNvPr id="53250" name="Picture 3">
            <a:extLst>
              <a:ext uri="{FF2B5EF4-FFF2-40B4-BE49-F238E27FC236}">
                <a16:creationId xmlns:a16="http://schemas.microsoft.com/office/drawing/2014/main" xmlns="" id="{C33C43D2-C879-4324-8D19-CA1A59D7D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685800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1" name="Picture 5">
            <a:extLst>
              <a:ext uri="{FF2B5EF4-FFF2-40B4-BE49-F238E27FC236}">
                <a16:creationId xmlns:a16="http://schemas.microsoft.com/office/drawing/2014/main" xmlns="" id="{CEB51DDE-1617-4AED-ABB1-92DE9F1AE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3962400"/>
            <a:ext cx="7593012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6D1EC0-C19B-4CFD-A568-BE26A147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 file csv into Dictionary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5C19B6CB-CCFD-4E27-997D-BCD5DB8CA8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2008882"/>
            <a:ext cx="9144000" cy="2154436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04A87"/>
                </a:solidFill>
                <a:effectLst/>
                <a:latin typeface="SFMono-Regular"/>
              </a:rPr>
              <a:t>import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csv</a:t>
            </a:r>
            <a:endParaRPr lang="en-US" altLang="en-US" sz="2800">
              <a:solidFill>
                <a:srgbClr val="212529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04A87"/>
                </a:solidFill>
                <a:effectLst/>
                <a:latin typeface="SFMono-Regular"/>
              </a:rPr>
              <a:t>with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'employee_birthday.txt'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,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'r'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)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04A87"/>
                </a:solidFill>
                <a:effectLst/>
                <a:latin typeface="SFMono-Regular"/>
              </a:rPr>
              <a:t>as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csv_file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csv_reader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csv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DictReader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csv_file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	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04A87"/>
                </a:solidFill>
                <a:effectLst/>
                <a:latin typeface="SFMono-Regular"/>
              </a:rPr>
              <a:t>for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row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04A87"/>
                </a:solidFill>
                <a:effectLst/>
                <a:latin typeface="SFMono-Regular"/>
              </a:rPr>
              <a:t>in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csv_reader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: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>
                <a:solidFill>
                  <a:srgbClr val="212529"/>
                </a:solidFill>
                <a:latin typeface="SFMono-Regular"/>
              </a:rPr>
              <a:t>		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04A87"/>
                </a:solidFill>
                <a:effectLst/>
                <a:latin typeface="SFMono-Regular"/>
              </a:rPr>
              <a:t> print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1B6700"/>
                </a:solidFill>
                <a:effectLst/>
                <a:latin typeface="SFMono-Regular"/>
              </a:rPr>
              <a:t>f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'\t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1B6700"/>
                </a:solidFill>
                <a:effectLst/>
                <a:latin typeface="SFMono-Regular"/>
              </a:rPr>
              <a:t>{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row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[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"name"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]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1B6700"/>
                </a:solidFill>
                <a:effectLst/>
                <a:latin typeface="SFMono-Regular"/>
              </a:rPr>
              <a:t>} - {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row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[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“age"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]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1B6700"/>
                </a:solidFill>
                <a:effectLst/>
                <a:latin typeface="SFMono-Regular"/>
              </a:rPr>
              <a:t>}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.'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)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17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329B76-68F3-4B7F-8BE5-EC928EDAC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Write csv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5691C467-B5FE-42E6-913D-61FA1BDBB6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178169"/>
            <a:ext cx="9050106" cy="2877711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04A87"/>
                </a:solidFill>
                <a:effectLst/>
                <a:latin typeface="SFMono-Regular"/>
              </a:rPr>
              <a:t>import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csv</a:t>
            </a:r>
            <a:endParaRPr lang="en-US" altLang="en-US" sz="2200">
              <a:solidFill>
                <a:srgbClr val="212529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04A87"/>
                </a:solidFill>
                <a:effectLst/>
                <a:latin typeface="SFMono-Regular"/>
              </a:rPr>
              <a:t>with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'employee_file.csv'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,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mode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'w'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)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04A87"/>
                </a:solidFill>
                <a:effectLst/>
                <a:latin typeface="SFMono-Regular"/>
              </a:rPr>
              <a:t>as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employee_file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:</a:t>
            </a:r>
            <a:endParaRPr lang="en-US" altLang="en-US" sz="2200">
              <a:solidFill>
                <a:srgbClr val="212529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	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employee_writer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csv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writer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employee_file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,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delimiter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',’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,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>
                <a:solidFill>
                  <a:srgbClr val="212529"/>
                </a:solidFill>
                <a:latin typeface="SFMono-Regular"/>
              </a:rPr>
              <a:t>			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quotechar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'"'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,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quoting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csv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QUOTE_MINIMAL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)</a:t>
            </a:r>
            <a:endParaRPr lang="en-US" altLang="en-US" sz="2200">
              <a:solidFill>
                <a:srgbClr val="212529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>
                <a:solidFill>
                  <a:srgbClr val="212529"/>
                </a:solidFill>
                <a:latin typeface="SFMono-Regular"/>
              </a:rPr>
              <a:t>	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employee_writer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writerow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([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'John Smith'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,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'Accounting'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,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'November’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])</a:t>
            </a:r>
            <a:endParaRPr lang="en-US" altLang="en-US" sz="2200">
              <a:solidFill>
                <a:srgbClr val="212529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	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employee_writer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writerow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([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'Erica Meyers'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,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'IT'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,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'March'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])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21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ADB8F6-F2AD-44D0-9C2B-CA3F6B83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Write csv from Dict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664A3364-6299-45EB-916E-7D9FA6DE67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524000"/>
            <a:ext cx="9144000" cy="2585323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SFMono-Regular"/>
              </a:rPr>
              <a:t>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csv</a:t>
            </a:r>
            <a:endParaRPr lang="en-US" altLang="en-US" dirty="0">
              <a:solidFill>
                <a:srgbClr val="212529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SFMono-Regular"/>
              </a:rPr>
              <a:t>with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'employee_file2.csv'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'w'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SFMono-Regular"/>
              </a:rPr>
              <a:t>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csv_file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endParaRPr lang="en-US" altLang="en-US" dirty="0">
              <a:solidFill>
                <a:srgbClr val="212529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fieldnames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'emp_name'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'dept'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]</a:t>
            </a:r>
            <a:endParaRPr lang="en-US" altLang="en-US" dirty="0">
              <a:solidFill>
                <a:srgbClr val="212529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writer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csv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DictWriter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csv_file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fieldnames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fieldnames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)</a:t>
            </a:r>
            <a:endParaRPr lang="en-US" altLang="en-US" dirty="0">
              <a:solidFill>
                <a:srgbClr val="212529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writer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writeheader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()</a:t>
            </a:r>
            <a:endParaRPr lang="en-US" altLang="en-US" dirty="0">
              <a:solidFill>
                <a:srgbClr val="212529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writer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writerow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({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'emp_name'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'John Smith'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'dept'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'Accounting'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})</a:t>
            </a:r>
            <a:endParaRPr lang="en-US" altLang="en-US" dirty="0">
              <a:solidFill>
                <a:srgbClr val="212529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writer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writerow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({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'emp_name'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'Erica Meyers'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'dept'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'IT'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})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95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C6CC2C-3433-49CF-8E43-65CF25F4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Xử lý csv trong thư viện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15CE38-99ED-4DE2-AF88-A7D992A8D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import pandas</a:t>
            </a:r>
          </a:p>
          <a:p>
            <a:pPr marL="0" indent="0">
              <a:buNone/>
            </a:pPr>
            <a:r>
              <a:rPr lang="en-US"/>
              <a:t>df = pandas.</a:t>
            </a:r>
            <a:r>
              <a:rPr lang="en-US">
                <a:solidFill>
                  <a:srgbClr val="FF0000"/>
                </a:solidFill>
              </a:rPr>
              <a:t>read_csv</a:t>
            </a:r>
            <a:r>
              <a:rPr lang="en-US"/>
              <a:t>('hrdata.csv', index_col='Name')</a:t>
            </a:r>
          </a:p>
          <a:p>
            <a:pPr marL="0" indent="0">
              <a:buNone/>
            </a:pPr>
            <a:r>
              <a:rPr lang="en-US"/>
              <a:t>print(df)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import pandas</a:t>
            </a:r>
          </a:p>
          <a:p>
            <a:pPr marL="0" indent="0">
              <a:buNone/>
            </a:pPr>
            <a:r>
              <a:rPr lang="en-US"/>
              <a:t>df = pandas.</a:t>
            </a:r>
            <a:r>
              <a:rPr lang="en-US">
                <a:solidFill>
                  <a:srgbClr val="FF0000"/>
                </a:solidFill>
              </a:rPr>
              <a:t>read_csv</a:t>
            </a:r>
            <a:r>
              <a:rPr lang="en-US"/>
              <a:t>('hrdata.csv', index_col='Name', parse_dates=[‘Birth Date'])</a:t>
            </a:r>
          </a:p>
          <a:p>
            <a:pPr marL="0" indent="0">
              <a:buNone/>
            </a:pPr>
            <a:r>
              <a:rPr lang="en-US"/>
              <a:t>print(df)</a:t>
            </a:r>
          </a:p>
        </p:txBody>
      </p:sp>
    </p:spTree>
    <p:extLst>
      <p:ext uri="{BB962C8B-B14F-4D97-AF65-F5344CB8AC3E}">
        <p14:creationId xmlns:p14="http://schemas.microsoft.com/office/powerpoint/2010/main" val="136709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248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Andale Mono</vt:lpstr>
      <vt:lpstr>Arial</vt:lpstr>
      <vt:lpstr>SFMono-Regular</vt:lpstr>
      <vt:lpstr>Tahoma</vt:lpstr>
      <vt:lpstr>Verdana</vt:lpstr>
      <vt:lpstr>Default Design</vt:lpstr>
      <vt:lpstr>Unit 13</vt:lpstr>
      <vt:lpstr>Spread sheet and corresponding CSV file</vt:lpstr>
      <vt:lpstr>csv file</vt:lpstr>
      <vt:lpstr>csv module</vt:lpstr>
      <vt:lpstr>Read csv</vt:lpstr>
      <vt:lpstr>Read file csv into Dictionary</vt:lpstr>
      <vt:lpstr>Write csv</vt:lpstr>
      <vt:lpstr>Write csv from Dict</vt:lpstr>
      <vt:lpstr>Xử lý csv trong thư viện Pandas</vt:lpstr>
      <vt:lpstr>Xử lý csv trong thư viện Pandas</vt:lpstr>
    </vt:vector>
  </TitlesOfParts>
  <Company>University of Washington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142 Python Slides</dc:title>
  <dc:creator>Marty Stepp</dc:creator>
  <cp:keywords>Python</cp:keywords>
  <dc:description>Slides used in the University of Washington's CSE 142 Python sessions.</dc:description>
  <cp:lastModifiedBy>Windows User</cp:lastModifiedBy>
  <cp:revision>135</cp:revision>
  <dcterms:created xsi:type="dcterms:W3CDTF">2008-06-28T20:57:21Z</dcterms:created>
  <dcterms:modified xsi:type="dcterms:W3CDTF">2021-04-16T11:22:50Z</dcterms:modified>
</cp:coreProperties>
</file>