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3"/>
  </p:notesMasterIdLst>
  <p:handoutMasterIdLst>
    <p:handoutMasterId r:id="rId24"/>
  </p:handoutMasterIdLst>
  <p:sldIdLst>
    <p:sldId id="281" r:id="rId5"/>
    <p:sldId id="355" r:id="rId6"/>
    <p:sldId id="351" r:id="rId7"/>
    <p:sldId id="379" r:id="rId8"/>
    <p:sldId id="362" r:id="rId9"/>
    <p:sldId id="363" r:id="rId10"/>
    <p:sldId id="367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80" r:id="rId21"/>
    <p:sldId id="3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70" userDrawn="1">
          <p15:clr>
            <a:srgbClr val="A4A3A4"/>
          </p15:clr>
        </p15:guide>
        <p15:guide id="2" pos="5544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h" initials="A" lastIdx="1" clrIdx="0">
    <p:extLst>
      <p:ext uri="{19B8F6BF-5375-455C-9EA6-DF929625EA0E}">
        <p15:presenceInfo xmlns:p15="http://schemas.microsoft.com/office/powerpoint/2012/main" userId="3dd1dd139fffa3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7391"/>
    <a:srgbClr val="F46000"/>
    <a:srgbClr val="8244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4" autoAdjust="0"/>
    <p:restoredTop sz="87692" autoAdjust="0"/>
  </p:normalViewPr>
  <p:slideViewPr>
    <p:cSldViewPr snapToGrid="0">
      <p:cViewPr varScale="1">
        <p:scale>
          <a:sx n="80" d="100"/>
          <a:sy n="80" d="100"/>
        </p:scale>
        <p:origin x="859" y="53"/>
      </p:cViewPr>
      <p:guideLst>
        <p:guide pos="270"/>
        <p:guide pos="554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: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(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diod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transitor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), LED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, </a:t>
            </a:r>
            <a:r>
              <a:rPr lang="en-US" dirty="0" err="1"/>
              <a:t>ic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LM393,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điểu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, LED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, LED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99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 LED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ra </a:t>
            </a:r>
            <a:r>
              <a:rPr lang="en-US" dirty="0" err="1"/>
              <a:t>tia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tia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.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nhận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tia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hồng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ngoại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chiếu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vào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đủ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lớn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thì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điện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trở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nó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giảm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xuống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cho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điện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áp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ở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ngõ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+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giảm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Vật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cản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ở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khoảng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cách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càng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gần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sự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thây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đổi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sẽ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càng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lớn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Khi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đó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điện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áp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ngõ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vào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+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sẽ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được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so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sánh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điện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áp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được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điều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chỉnh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sẵn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bằng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biến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trở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ở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ngõ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-.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Nếu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điện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áp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ở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ngõ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vào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+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lớn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hơn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ngõ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- 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thì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ngõ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ra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sẽ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1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và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sz="12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nếu</a:t>
            </a:r>
            <a:r>
              <a:rPr lang="en-US" sz="1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điện</a:t>
            </a:r>
            <a:r>
              <a:rPr lang="en-US" sz="1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áp</a:t>
            </a:r>
            <a:r>
              <a:rPr lang="en-US" sz="1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ở </a:t>
            </a:r>
            <a:r>
              <a:rPr lang="en-US" sz="12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ngõ</a:t>
            </a:r>
            <a:r>
              <a:rPr lang="en-US" sz="1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vào</a:t>
            </a:r>
            <a:r>
              <a:rPr lang="en-US" sz="1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US" sz="12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lớn</a:t>
            </a:r>
            <a:r>
              <a:rPr lang="en-US" sz="1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hơn</a:t>
            </a:r>
            <a:r>
              <a:rPr lang="en-US" sz="1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ngõ</a:t>
            </a:r>
            <a:r>
              <a:rPr lang="en-US" sz="1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+ </a:t>
            </a:r>
            <a:r>
              <a:rPr lang="en-US" sz="12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thì</a:t>
            </a:r>
            <a:r>
              <a:rPr lang="en-US" sz="1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ngõ</a:t>
            </a:r>
            <a:r>
              <a:rPr lang="en-US" sz="1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ra </a:t>
            </a:r>
            <a:r>
              <a:rPr lang="en-US" sz="12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sẽ</a:t>
            </a:r>
            <a:r>
              <a:rPr lang="en-US" sz="1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en-US" sz="1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0.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5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146572" y="1473246"/>
            <a:ext cx="6858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026" y="1664208"/>
            <a:ext cx="6439662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5376" y="4142232"/>
            <a:ext cx="541782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307182" y="633622"/>
            <a:ext cx="3695560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978408"/>
            <a:ext cx="3044952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359152"/>
            <a:ext cx="3044952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20840" y="566928"/>
            <a:ext cx="2153412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82262" y="566928"/>
            <a:ext cx="2153412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259175" y="117043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658095" y="2121408"/>
            <a:ext cx="296898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2262" y="3108960"/>
            <a:ext cx="449199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678942" y="6356353"/>
            <a:ext cx="20574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6405372" y="6356353"/>
            <a:ext cx="20574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5493258" y="630939"/>
            <a:ext cx="3387852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300" y="978408"/>
            <a:ext cx="279120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25496" y="630936"/>
            <a:ext cx="243459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8610" y="630936"/>
            <a:ext cx="243459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5445252" y="1179576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8610" y="3438144"/>
            <a:ext cx="243459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678942" y="6356353"/>
            <a:ext cx="20574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6405372" y="6356353"/>
            <a:ext cx="20574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5844163" y="2185416"/>
            <a:ext cx="276239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825496" y="3438144"/>
            <a:ext cx="243459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29301" y="3099819"/>
            <a:ext cx="2790825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829301" y="4215387"/>
            <a:ext cx="2790825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29301" y="5321811"/>
            <a:ext cx="2790825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829300" y="2532888"/>
            <a:ext cx="3429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829300" y="3630168"/>
            <a:ext cx="3429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829300" y="4754880"/>
            <a:ext cx="3429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499391" y="1533525"/>
            <a:ext cx="8187797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456813" y="2971798"/>
            <a:ext cx="96012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44" y="1938528"/>
            <a:ext cx="7632954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418658" y="1162033"/>
            <a:ext cx="2805555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374126" y="1618375"/>
            <a:ext cx="109728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1709928"/>
            <a:ext cx="2324862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3894" y="1709928"/>
            <a:ext cx="5047488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1510" y="3429000"/>
            <a:ext cx="2324862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1510" y="6356353"/>
            <a:ext cx="20574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418658" y="1162033"/>
            <a:ext cx="2805555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374126" y="1618375"/>
            <a:ext cx="109728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1709928"/>
            <a:ext cx="2324862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23894" y="1161288"/>
            <a:ext cx="5047488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1510" y="3438144"/>
            <a:ext cx="2324862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1510" y="6356353"/>
            <a:ext cx="20574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048" y="1078992"/>
            <a:ext cx="4704588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3048" y="3355848"/>
            <a:ext cx="4704588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8942" y="6356353"/>
            <a:ext cx="20574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1236" y="6356353"/>
            <a:ext cx="30861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3"/>
            <a:ext cx="20574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3979326" y="431969"/>
            <a:ext cx="73152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3824450" y="2935541"/>
            <a:ext cx="46634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00" y="603504"/>
            <a:ext cx="3038094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1078992"/>
            <a:ext cx="4704588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86" y="3355848"/>
            <a:ext cx="4704588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03954" y="6356353"/>
            <a:ext cx="96012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628650" y="434340"/>
            <a:ext cx="73152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60720" y="4352544"/>
            <a:ext cx="3380994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60720" y="0"/>
            <a:ext cx="3380994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466344" y="2935541"/>
            <a:ext cx="46634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499391" y="1533525"/>
            <a:ext cx="8187797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44" y="1938528"/>
            <a:ext cx="5260086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0236" y="1938528"/>
            <a:ext cx="2016252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456813" y="2965074"/>
            <a:ext cx="96012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5257514" y="3425571"/>
            <a:ext cx="2103120" cy="685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418658" y="0"/>
            <a:ext cx="8375585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374126" y="78735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78024"/>
            <a:ext cx="7626096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6389" y="6356353"/>
            <a:ext cx="20574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3"/>
            <a:ext cx="20574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38" y="640080"/>
            <a:ext cx="8167878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418658" y="4981421"/>
            <a:ext cx="8351217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374126" y="5118581"/>
            <a:ext cx="109728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5102352"/>
            <a:ext cx="795528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8942" y="6356353"/>
            <a:ext cx="20574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3"/>
            <a:ext cx="20574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418658" y="0"/>
            <a:ext cx="8375585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66794" y="2798064"/>
            <a:ext cx="109728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2054" y="2798064"/>
            <a:ext cx="109728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84164" y="2798064"/>
            <a:ext cx="109728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374126" y="78735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249424" y="2798064"/>
            <a:ext cx="109728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7701534" y="2798064"/>
            <a:ext cx="109728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678942" y="6356353"/>
            <a:ext cx="20574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73652" y="4489704"/>
            <a:ext cx="1096566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84164" y="4489704"/>
            <a:ext cx="1096566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701534" y="4489704"/>
            <a:ext cx="1096566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5770" y="4489704"/>
            <a:ext cx="1096566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256282" y="4489704"/>
            <a:ext cx="1096566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418658" y="0"/>
            <a:ext cx="8375585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374126" y="78735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76" y="2372650"/>
            <a:ext cx="370332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76" y="3203688"/>
            <a:ext cx="370332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9452" y="2372650"/>
            <a:ext cx="370332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9452" y="3203690"/>
            <a:ext cx="370332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8942" y="6356353"/>
            <a:ext cx="20574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3"/>
            <a:ext cx="20574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418658" y="0"/>
            <a:ext cx="8375585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374126" y="78735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54" y="2372650"/>
            <a:ext cx="246888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54" y="3203688"/>
            <a:ext cx="246888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380994" y="2372650"/>
            <a:ext cx="246888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80994" y="3203690"/>
            <a:ext cx="246888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8942" y="6356353"/>
            <a:ext cx="20574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3"/>
            <a:ext cx="20574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9934" y="2372650"/>
            <a:ext cx="246888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29934" y="3203690"/>
            <a:ext cx="246888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368" y="1739709"/>
            <a:ext cx="8586216" cy="2176272"/>
          </a:xfrm>
        </p:spPr>
        <p:txBody>
          <a:bodyPr>
            <a:normAutofit fontScale="90000"/>
          </a:bodyPr>
          <a:lstStyle/>
          <a:p>
            <a:pPr algn="ctr"/>
            <a:br>
              <a:rPr lang="en-US" kern="1000" dirty="0">
                <a:solidFill>
                  <a:srgbClr val="0070C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kern="1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1565" y="1362459"/>
            <a:ext cx="5417820" cy="685800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cáo</a:t>
            </a:r>
            <a:r>
              <a:rPr lang="en-US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cảm</a:t>
            </a:r>
            <a:r>
              <a:rPr lang="en-US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đo</a:t>
            </a:r>
            <a:r>
              <a:rPr lang="en-US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lường</a:t>
            </a:r>
            <a:endParaRPr lang="en-US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A0A07586-B07E-474D-B767-F1BB1470263C}"/>
              </a:ext>
            </a:extLst>
          </p:cNvPr>
          <p:cNvSpPr txBox="1"/>
          <p:nvPr/>
        </p:nvSpPr>
        <p:spPr>
          <a:xfrm>
            <a:off x="1589771" y="0"/>
            <a:ext cx="59614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ĐẠI</a:t>
            </a:r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HỌC</a:t>
            </a:r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QUỐC</a:t>
            </a:r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GIA </a:t>
            </a:r>
            <a:r>
              <a:rPr lang="en-US" sz="2000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THÀNH</a:t>
            </a:r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PHỐ</a:t>
            </a:r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HỒ</a:t>
            </a:r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CHÍ</a:t>
            </a:r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MINH</a:t>
            </a:r>
          </a:p>
          <a:p>
            <a:pPr algn="ctr"/>
            <a:r>
              <a:rPr lang="en-US" sz="2000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TRƯỜNG</a:t>
            </a:r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ĐẠI</a:t>
            </a:r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HỌC</a:t>
            </a:r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KHOA</a:t>
            </a:r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HỌC</a:t>
            </a:r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TỰ</a:t>
            </a:r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NHIÊN</a:t>
            </a:r>
            <a:endParaRPr lang="en-US" sz="2000" b="1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KHOA</a:t>
            </a:r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VẬT</a:t>
            </a:r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LÝ</a:t>
            </a:r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– </a:t>
            </a:r>
            <a:r>
              <a:rPr lang="en-US" sz="2000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VẬT</a:t>
            </a:r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LÝ</a:t>
            </a:r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KỸ</a:t>
            </a:r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THUẬT</a:t>
            </a:r>
            <a:endParaRPr lang="en-US" sz="2000" b="1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BỘ</a:t>
            </a:r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MÔN</a:t>
            </a:r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VẬT</a:t>
            </a:r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LÝ</a:t>
            </a:r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TIN </a:t>
            </a:r>
            <a:r>
              <a:rPr lang="en-US" sz="2000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HỌC</a:t>
            </a:r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39D6EB-767F-469D-8EC7-6CE855759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205" y="0"/>
            <a:ext cx="1540795" cy="1155596"/>
          </a:xfrm>
          <a:prstGeom prst="rect">
            <a:avLst/>
          </a:prstGeom>
        </p:spPr>
      </p:pic>
      <p:pic>
        <p:nvPicPr>
          <p:cNvPr id="7" name="Hình ảnh 15">
            <a:extLst>
              <a:ext uri="{FF2B5EF4-FFF2-40B4-BE49-F238E27FC236}">
                <a16:creationId xmlns:a16="http://schemas.microsoft.com/office/drawing/2014/main" id="{40CD7997-1C5B-4660-9339-78127ECA2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64" y="57139"/>
            <a:ext cx="1539208" cy="12091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77F7F0-8525-414D-9CD9-3005984FDE7F}"/>
              </a:ext>
            </a:extLst>
          </p:cNvPr>
          <p:cNvSpPr txBox="1"/>
          <p:nvPr/>
        </p:nvSpPr>
        <p:spPr>
          <a:xfrm>
            <a:off x="1151962" y="2480901"/>
            <a:ext cx="683702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ĐỀ TÀI : </a:t>
            </a:r>
          </a:p>
          <a:p>
            <a:pPr algn="ctr"/>
            <a:r>
              <a:rPr lang="en-US" sz="3500" b="1" dirty="0">
                <a:solidFill>
                  <a:srgbClr val="FF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HỆ THỐNG MÁY PHUN NƯỚC RỬA TAY TỰ ĐỘNG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A882A-5527-499F-8DBC-11E4164771D4}"/>
              </a:ext>
            </a:extLst>
          </p:cNvPr>
          <p:cNvSpPr txBox="1"/>
          <p:nvPr/>
        </p:nvSpPr>
        <p:spPr>
          <a:xfrm>
            <a:off x="2543397" y="5663597"/>
            <a:ext cx="6600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Nhóm</a:t>
            </a:r>
            <a:r>
              <a:rPr lang="en-US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thuyết</a:t>
            </a:r>
            <a:r>
              <a:rPr lang="en-US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trình</a:t>
            </a:r>
            <a:r>
              <a:rPr lang="en-US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:	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Nguyễn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Tiến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Nhật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	1613133</a:t>
            </a:r>
            <a:endParaRPr lang="en-US" b="1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		</a:t>
            </a:r>
            <a:r>
              <a:rPr lang="en-US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Vương</a:t>
            </a:r>
            <a:r>
              <a:rPr lang="en-US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Trần</a:t>
            </a:r>
            <a:r>
              <a:rPr lang="en-US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Trí</a:t>
            </a:r>
            <a:r>
              <a:rPr lang="en-US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Anh 	1713018</a:t>
            </a:r>
          </a:p>
          <a:p>
            <a:pPr algn="r"/>
            <a:r>
              <a:rPr lang="en-US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		Phan Lê </a:t>
            </a:r>
            <a:r>
              <a:rPr lang="en-US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Thảo</a:t>
            </a:r>
            <a:r>
              <a:rPr lang="en-US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Nguyên</a:t>
            </a:r>
            <a:r>
              <a:rPr lang="en-US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	1713096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F67F8-CBD7-4B7A-ADB9-2B658765D88D}"/>
              </a:ext>
            </a:extLst>
          </p:cNvPr>
          <p:cNvSpPr txBox="1"/>
          <p:nvPr/>
        </p:nvSpPr>
        <p:spPr>
          <a:xfrm>
            <a:off x="2394568" y="5017266"/>
            <a:ext cx="515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Giảng</a:t>
            </a:r>
            <a:r>
              <a:rPr lang="en-US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viên</a:t>
            </a:r>
            <a:r>
              <a:rPr lang="en-US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:	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TS.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b="1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6645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945348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00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957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2336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algn="ctr"/>
            <a:r>
              <a:rPr lang="en-US" altLang="ko-KR" sz="6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IV. NGUYÊN LÝ HOẠT ĐỘNG CỦA MẠCH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7357B90-43D4-43A9-9C2B-156AED8F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19" y="6356353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00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DE50-2024-4164-A7A2-F71C690D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IV. NGUYÊN LÝ HOẠT ĐỘNG CỦA MẠCH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74C45-241C-4B1B-B48D-510FB7EA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11</a:t>
            </a:fld>
            <a:endParaRPr lang="en-US" dirty="0"/>
          </a:p>
        </p:txBody>
      </p:sp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C12899AD-6044-44DA-943F-B1A14E21C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66" y="2899203"/>
            <a:ext cx="8334077" cy="308344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29D55B2-A6B1-4728-BE31-C662E7984898}"/>
              </a:ext>
            </a:extLst>
          </p:cNvPr>
          <p:cNvGrpSpPr/>
          <p:nvPr/>
        </p:nvGrpSpPr>
        <p:grpSpPr>
          <a:xfrm>
            <a:off x="4999839" y="2212700"/>
            <a:ext cx="3742505" cy="2817220"/>
            <a:chOff x="6629400" y="2220686"/>
            <a:chExt cx="4752474" cy="290909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BAFE34-715B-4390-B7D3-4FD491A5F8EC}"/>
                </a:ext>
              </a:extLst>
            </p:cNvPr>
            <p:cNvSpPr/>
            <p:nvPr/>
          </p:nvSpPr>
          <p:spPr>
            <a:xfrm>
              <a:off x="6629400" y="2220686"/>
              <a:ext cx="4752474" cy="2909099"/>
            </a:xfrm>
            <a:prstGeom prst="rect">
              <a:avLst/>
            </a:prstGeom>
            <a:noFill/>
            <a:ln w="38100" cap="flat" cmpd="sng" algn="ctr">
              <a:solidFill>
                <a:srgbClr val="82447B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A81565-E852-42AA-A917-E4AA975F5BD1}"/>
                </a:ext>
              </a:extLst>
            </p:cNvPr>
            <p:cNvSpPr txBox="1"/>
            <p:nvPr/>
          </p:nvSpPr>
          <p:spPr>
            <a:xfrm>
              <a:off x="6727371" y="2220686"/>
              <a:ext cx="2363605" cy="38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82447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Khối</a:t>
              </a:r>
              <a:r>
                <a:rPr lang="en-US" b="1" dirty="0">
                  <a:solidFill>
                    <a:srgbClr val="82447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rgbClr val="82447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động</a:t>
              </a:r>
              <a:r>
                <a:rPr lang="en-US" b="1" dirty="0">
                  <a:solidFill>
                    <a:srgbClr val="82447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rgbClr val="82447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cơ</a:t>
              </a:r>
              <a:endParaRPr lang="en-US" b="1" dirty="0">
                <a:solidFill>
                  <a:srgbClr val="82447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1E6D52-2360-435E-93BD-90CF7F24AE2F}"/>
              </a:ext>
            </a:extLst>
          </p:cNvPr>
          <p:cNvGrpSpPr/>
          <p:nvPr/>
        </p:nvGrpSpPr>
        <p:grpSpPr>
          <a:xfrm>
            <a:off x="2840351" y="2718570"/>
            <a:ext cx="1806276" cy="2084431"/>
            <a:chOff x="-744812" y="358330"/>
            <a:chExt cx="2080728" cy="29090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96A07E-E10D-4194-BA20-159B1B55F9A2}"/>
                </a:ext>
              </a:extLst>
            </p:cNvPr>
            <p:cNvSpPr/>
            <p:nvPr/>
          </p:nvSpPr>
          <p:spPr>
            <a:xfrm>
              <a:off x="-744811" y="358330"/>
              <a:ext cx="2080727" cy="2909099"/>
            </a:xfrm>
            <a:prstGeom prst="rect">
              <a:avLst/>
            </a:prstGeom>
            <a:noFill/>
            <a:ln w="38100" cap="flat" cmpd="sng" algn="ctr">
              <a:solidFill>
                <a:srgbClr val="F46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3990CB-6150-4535-9C68-875A9DF11B97}"/>
                </a:ext>
              </a:extLst>
            </p:cNvPr>
            <p:cNvSpPr txBox="1"/>
            <p:nvPr/>
          </p:nvSpPr>
          <p:spPr>
            <a:xfrm>
              <a:off x="-744812" y="541487"/>
              <a:ext cx="2080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F46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Khối</a:t>
              </a:r>
              <a:r>
                <a:rPr lang="en-US" b="1" dirty="0">
                  <a:solidFill>
                    <a:srgbClr val="F46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rgbClr val="F46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cảm</a:t>
              </a:r>
              <a:r>
                <a:rPr lang="en-US" b="1" dirty="0">
                  <a:solidFill>
                    <a:srgbClr val="F46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rgbClr val="F46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biến</a:t>
              </a:r>
              <a:endParaRPr lang="en-US" b="1" dirty="0">
                <a:solidFill>
                  <a:srgbClr val="F46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1D3E18-7373-4F82-8064-605ACAADBDF8}"/>
              </a:ext>
            </a:extLst>
          </p:cNvPr>
          <p:cNvGrpSpPr/>
          <p:nvPr/>
        </p:nvGrpSpPr>
        <p:grpSpPr>
          <a:xfrm>
            <a:off x="285226" y="3273854"/>
            <a:ext cx="2374084" cy="2623607"/>
            <a:chOff x="4226767" y="2220686"/>
            <a:chExt cx="2134250" cy="29090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4451CD-3D8B-4CAA-B837-833F4D24EED8}"/>
                </a:ext>
              </a:extLst>
            </p:cNvPr>
            <p:cNvSpPr/>
            <p:nvPr/>
          </p:nvSpPr>
          <p:spPr>
            <a:xfrm>
              <a:off x="4226767" y="2220686"/>
              <a:ext cx="2080727" cy="2909099"/>
            </a:xfrm>
            <a:prstGeom prst="rect">
              <a:avLst/>
            </a:prstGeom>
            <a:noFill/>
            <a:ln w="38100" cap="flat" cmpd="sng" algn="ctr">
              <a:solidFill>
                <a:srgbClr val="0F739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F739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2CC6DA-E94C-4FA0-B660-BEC0D912D0C4}"/>
                </a:ext>
              </a:extLst>
            </p:cNvPr>
            <p:cNvSpPr txBox="1"/>
            <p:nvPr/>
          </p:nvSpPr>
          <p:spPr>
            <a:xfrm>
              <a:off x="4280290" y="2259337"/>
              <a:ext cx="2080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F73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Khối</a:t>
              </a:r>
              <a:r>
                <a:rPr lang="en-US" b="1" dirty="0">
                  <a:solidFill>
                    <a:srgbClr val="0F73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rgbClr val="0F73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điều</a:t>
              </a:r>
              <a:r>
                <a:rPr lang="en-US" b="1" dirty="0">
                  <a:solidFill>
                    <a:srgbClr val="0F73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rgbClr val="0F73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kiển</a:t>
              </a:r>
              <a:endParaRPr lang="en-US" b="1" dirty="0">
                <a:solidFill>
                  <a:srgbClr val="0F739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830BCB2-A443-4EED-B813-404046AF5096}"/>
              </a:ext>
            </a:extLst>
          </p:cNvPr>
          <p:cNvSpPr txBox="1"/>
          <p:nvPr/>
        </p:nvSpPr>
        <p:spPr>
          <a:xfrm>
            <a:off x="408266" y="2032067"/>
            <a:ext cx="387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582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DE50-2024-4164-A7A2-F71C690D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2600" dirty="0"/>
              <a:t>IV. NGUYÊN LÝ HOẠT ĐỘNG CỦA MẠCH</a:t>
            </a:r>
            <a:endParaRPr lang="en-US" sz="2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74C45-241C-4B1B-B48D-510FB7EA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48516D-2529-45BB-BCE9-939A00E03547}"/>
              </a:ext>
            </a:extLst>
          </p:cNvPr>
          <p:cNvSpPr txBox="1"/>
          <p:nvPr/>
        </p:nvSpPr>
        <p:spPr>
          <a:xfrm>
            <a:off x="651510" y="3551228"/>
            <a:ext cx="2324862" cy="211687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CEF5A6B-0462-4043-BE0E-FC7AEBE18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256" y="954071"/>
            <a:ext cx="5252747" cy="494985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539DB5-F1C6-4C8C-A25A-7BC6E77EA546}"/>
              </a:ext>
            </a:extLst>
          </p:cNvPr>
          <p:cNvCxnSpPr>
            <a:cxnSpLocks/>
          </p:cNvCxnSpPr>
          <p:nvPr/>
        </p:nvCxnSpPr>
        <p:spPr>
          <a:xfrm>
            <a:off x="573230" y="3428999"/>
            <a:ext cx="248142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787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6645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945348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00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957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2336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algn="ctr"/>
            <a:r>
              <a:rPr lang="en-US" altLang="ko-KR" sz="6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V. KẾT LUẬN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7357B90-43D4-43A9-9C2B-156AED8F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19" y="6356353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00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F93E79-A3DF-47F7-89C8-83CF9608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V. KẾT LUẬN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2D5F41-E441-40F4-9484-22C8B3F94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5CAE33-8014-469D-8713-7E41112E0B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ổn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E442AD-4608-48C5-B061-E01DD908D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F2E7A9-F6E3-4266-A6BA-F18F3F15CE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vốn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C9ECC-9397-4A66-8C0F-1B6C94C7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14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224013C-827E-4837-AC6B-63F9E94F71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6851" y="2372650"/>
            <a:ext cx="2741963" cy="82391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F9DB755-F7FB-4A2E-B90E-75251A86A12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56851" y="3212434"/>
            <a:ext cx="2741963" cy="2968511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bơm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654F21-FF3A-48E6-8435-7F0E1874BECA}"/>
              </a:ext>
            </a:extLst>
          </p:cNvPr>
          <p:cNvSpPr txBox="1"/>
          <p:nvPr/>
        </p:nvSpPr>
        <p:spPr>
          <a:xfrm>
            <a:off x="408266" y="2032067"/>
            <a:ext cx="387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06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  <p:bldP spid="11" grpId="0" uiExpand="1" build="p"/>
      <p:bldP spid="12" grpId="0" build="p"/>
      <p:bldP spid="1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D5F3-8268-4140-B06B-40504B1B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V. KẾT LUẬN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11363-424B-46C4-8821-E5D7C9EE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B00F47-E8E8-4FE5-9D49-0A588C23BC7E}"/>
              </a:ext>
            </a:extLst>
          </p:cNvPr>
          <p:cNvSpPr txBox="1"/>
          <p:nvPr/>
        </p:nvSpPr>
        <p:spPr>
          <a:xfrm>
            <a:off x="408266" y="2032067"/>
            <a:ext cx="387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8C0BF516-8198-433F-A778-9FD6271BF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25" y="2692688"/>
            <a:ext cx="1745910" cy="3112274"/>
          </a:xfrm>
          <a:prstGeom prst="rect">
            <a:avLst/>
          </a:prstGeom>
        </p:spPr>
      </p:pic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7E30075C-CCD1-4FE4-BECD-8C72C5B77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172" y="2705251"/>
            <a:ext cx="4150205" cy="3112274"/>
          </a:xfrm>
          <a:prstGeom prst="rect">
            <a:avLst/>
          </a:prstGeom>
        </p:spPr>
      </p:pic>
      <p:pic>
        <p:nvPicPr>
          <p:cNvPr id="8" name="Picture 7" descr="A picture containing indoor, person, table, mirror&#10;&#10;Description automatically generated">
            <a:extLst>
              <a:ext uri="{FF2B5EF4-FFF2-40B4-BE49-F238E27FC236}">
                <a16:creationId xmlns:a16="http://schemas.microsoft.com/office/drawing/2014/main" id="{63BDFF33-5BD3-4A29-809C-FC72674C2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314" y="2717815"/>
            <a:ext cx="2315361" cy="308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74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6645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945348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00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957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2336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algn="ctr"/>
            <a:r>
              <a:rPr lang="en-US" altLang="ko-KR" sz="6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V. DEMO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7357B90-43D4-43A9-9C2B-156AED8F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19" y="6356353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48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4870" y="434802"/>
            <a:ext cx="146304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33989" y="4501201"/>
            <a:ext cx="8276022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AA46-EE0C-4F2D-A60B-4AC4888FB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200"/>
              <a:t>V. DEMO</a:t>
            </a:r>
            <a:endParaRPr lang="en-US" sz="4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G_0516" descr="A picture containing indoor, table, room, sitting&#10;&#10;Description automatically generated">
            <a:hlinkClick r:id="" action="ppaction://media"/>
            <a:extLst>
              <a:ext uri="{FF2B5EF4-FFF2-40B4-BE49-F238E27FC236}">
                <a16:creationId xmlns:a16="http://schemas.microsoft.com/office/drawing/2014/main" id="{12A9FBCA-5DFE-4D2D-A237-BDF6A44FB07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70150" y="205505"/>
            <a:ext cx="3626430" cy="644698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8BD4E-F7FB-48F8-B302-11AE094B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85857" y="6356350"/>
            <a:ext cx="112949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sz="100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0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4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0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6645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945348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00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957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2336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60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cô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b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7357B90-43D4-43A9-9C2B-156AED8F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19" y="6356353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21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CÁC PHẦN CHÍNH</a:t>
            </a:r>
          </a:p>
        </p:txBody>
      </p:sp>
      <p:sp>
        <p:nvSpPr>
          <p:cNvPr id="131" name="Content Placeholder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77500" lnSpcReduction="20000"/>
          </a:bodyPr>
          <a:lstStyle/>
          <a:p>
            <a:pPr marL="914400" indent="-571500">
              <a:buFont typeface="+mj-lt"/>
              <a:buAutoNum type="romanUcPeriod"/>
            </a:pPr>
            <a:r>
              <a:rPr lang="en-US" altLang="ko-KR" sz="35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GIỚI THIỆU ĐỀ TÀI </a:t>
            </a:r>
          </a:p>
          <a:p>
            <a:pPr marL="914400" indent="-571500">
              <a:buFont typeface="+mj-lt"/>
              <a:buAutoNum type="romanUcPeriod"/>
            </a:pPr>
            <a:r>
              <a:rPr lang="en-US" altLang="ko-KR" sz="35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CÁC LINH KIỆN SỬ DỤNG</a:t>
            </a:r>
          </a:p>
          <a:p>
            <a:pPr marL="914400" indent="-571500">
              <a:buFont typeface="+mj-lt"/>
              <a:buAutoNum type="romanUcPeriod"/>
            </a:pPr>
            <a:r>
              <a:rPr lang="en-US" altLang="ko-KR" sz="35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GIỚI THIỆU VỀ CẢM BIẾN ĐÃ SỬ DỤNG</a:t>
            </a:r>
          </a:p>
          <a:p>
            <a:pPr marL="914400" indent="-571500">
              <a:buFont typeface="+mj-lt"/>
              <a:buAutoNum type="romanUcPeriod"/>
            </a:pPr>
            <a:r>
              <a:rPr lang="en-US" altLang="ko-KR" sz="35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NGUYÊN LÝ HOẠT ĐỘNG CỦA MẠCH</a:t>
            </a:r>
          </a:p>
          <a:p>
            <a:pPr marL="914400" indent="-571500">
              <a:buFont typeface="+mj-lt"/>
              <a:buAutoNum type="romanUcPeriod"/>
            </a:pPr>
            <a:r>
              <a:rPr lang="en-US" altLang="ko-KR" sz="35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KẾT LUẬN</a:t>
            </a:r>
          </a:p>
          <a:p>
            <a:pPr marL="914400" indent="-571500">
              <a:buFont typeface="+mj-lt"/>
              <a:buAutoNum type="romanUcPeriod"/>
            </a:pPr>
            <a:r>
              <a:rPr lang="en-US" altLang="ko-KR" sz="35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DEMO MẠCH</a:t>
            </a:r>
          </a:p>
          <a:p>
            <a:pPr marL="0"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6645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945348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00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957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2336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71450" algn="ctr"/>
            <a:r>
              <a:rPr lang="en-US" altLang="ko-KR" sz="6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I. GIỚI THIỆU ĐỀ TÀI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7357B90-43D4-43A9-9C2B-156AED8F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19" y="6356353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53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E994-DF55-4370-8028-14F3AE8F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I. GIỚI THIỆU ĐỀ TÀI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5B7E4-B356-49B1-B145-1D3C7004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Footer Placeholder 13">
            <a:extLst>
              <a:ext uri="{FF2B5EF4-FFF2-40B4-BE49-F238E27FC236}">
                <a16:creationId xmlns:a16="http://schemas.microsoft.com/office/drawing/2014/main" id="{93008DBB-AAEF-446A-980D-10DF5B896000}"/>
              </a:ext>
            </a:extLst>
          </p:cNvPr>
          <p:cNvSpPr txBox="1">
            <a:spLocks/>
          </p:cNvSpPr>
          <p:nvPr/>
        </p:nvSpPr>
        <p:spPr>
          <a:xfrm>
            <a:off x="184447" y="6323015"/>
            <a:ext cx="7390661" cy="431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https://www.vinmec.com/vi/tin-tuc/thong-tin-suc-khoe/ly-giai-khoa-hoc-vi-sao-ban-can-rua-tay-sach/</a:t>
            </a:r>
          </a:p>
          <a:p>
            <a:r>
              <a:rPr lang="en-US" sz="1200" dirty="0"/>
              <a:t>https://vjst.vn/vn/tin-tuc/3147/may-sat-khuan-tay-tu-dong.aspx</a:t>
            </a:r>
          </a:p>
        </p:txBody>
      </p:sp>
      <p:pic>
        <p:nvPicPr>
          <p:cNvPr id="7" name="Picture 6" descr="A picture containing colorful&#10;&#10;Description automatically generated">
            <a:extLst>
              <a:ext uri="{FF2B5EF4-FFF2-40B4-BE49-F238E27FC236}">
                <a16:creationId xmlns:a16="http://schemas.microsoft.com/office/drawing/2014/main" id="{1CF2CB6B-BB18-4EF6-8616-6F8EAB2F5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92" y="2184621"/>
            <a:ext cx="6006216" cy="4004144"/>
          </a:xfrm>
          <a:prstGeom prst="rect">
            <a:avLst/>
          </a:prstGeom>
        </p:spPr>
      </p:pic>
      <p:pic>
        <p:nvPicPr>
          <p:cNvPr id="9" name="Picture 8" descr="Text, whiteboard&#10;&#10;Description automatically generated">
            <a:extLst>
              <a:ext uri="{FF2B5EF4-FFF2-40B4-BE49-F238E27FC236}">
                <a16:creationId xmlns:a16="http://schemas.microsoft.com/office/drawing/2014/main" id="{069A2475-1113-47E1-8319-F2F046D7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437" y="2184621"/>
            <a:ext cx="4917126" cy="400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04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6645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945348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00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957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2336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algn="ctr"/>
            <a:r>
              <a:rPr lang="en-US" altLang="ko-KR" sz="6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II.CÁC LINH KIỆN SỬ DỤNG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7357B90-43D4-43A9-9C2B-156AED8F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19" y="6356353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69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6ACDCA2C-3DCA-4457-AF3B-E81D6C83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II.CÁC LINH KIỆN SỬ 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86F98-B87B-4FD0-A5CD-B79531C2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pic>
        <p:nvPicPr>
          <p:cNvPr id="21" name="Picture 20" descr="A circuit board&#10;&#10;Description automatically generated">
            <a:extLst>
              <a:ext uri="{FF2B5EF4-FFF2-40B4-BE49-F238E27FC236}">
                <a16:creationId xmlns:a16="http://schemas.microsoft.com/office/drawing/2014/main" id="{062E38FD-FD9C-4629-A713-CFE8FFCC9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37" y="2516105"/>
            <a:ext cx="3393080" cy="2999783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505D8EAD-32AA-4ABA-990A-121F043D5914}"/>
              </a:ext>
            </a:extLst>
          </p:cNvPr>
          <p:cNvSpPr/>
          <p:nvPr/>
        </p:nvSpPr>
        <p:spPr>
          <a:xfrm>
            <a:off x="4035825" y="3873573"/>
            <a:ext cx="1227798" cy="518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35F30E-F48F-4B8A-BE6B-1DCE40DEA366}"/>
              </a:ext>
            </a:extLst>
          </p:cNvPr>
          <p:cNvSpPr txBox="1"/>
          <p:nvPr/>
        </p:nvSpPr>
        <p:spPr>
          <a:xfrm>
            <a:off x="5495895" y="3952148"/>
            <a:ext cx="430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Biến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Vật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Cản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Hồng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Ngoại</a:t>
            </a:r>
            <a:endParaRPr lang="en-US" b="1" dirty="0">
              <a:solidFill>
                <a:schemeClr val="tx2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Footer Placeholder 13">
            <a:extLst>
              <a:ext uri="{FF2B5EF4-FFF2-40B4-BE49-F238E27FC236}">
                <a16:creationId xmlns:a16="http://schemas.microsoft.com/office/drawing/2014/main" id="{B86D812B-BDBE-4E6A-815F-51FBED347BA0}"/>
              </a:ext>
            </a:extLst>
          </p:cNvPr>
          <p:cNvSpPr txBox="1">
            <a:spLocks/>
          </p:cNvSpPr>
          <p:nvPr/>
        </p:nvSpPr>
        <p:spPr>
          <a:xfrm>
            <a:off x="158302" y="6426202"/>
            <a:ext cx="1496505" cy="2254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https://hshop.vn/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7FA0C7-2E31-460D-89A2-F96F2BA9FF02}"/>
              </a:ext>
            </a:extLst>
          </p:cNvPr>
          <p:cNvSpPr txBox="1"/>
          <p:nvPr/>
        </p:nvSpPr>
        <p:spPr>
          <a:xfrm>
            <a:off x="5495895" y="3950274"/>
            <a:ext cx="430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</a:rPr>
              <a:t>Arduino Uno R3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29" descr="A circuit board&#10;&#10;Description automatically generated">
            <a:extLst>
              <a:ext uri="{FF2B5EF4-FFF2-40B4-BE49-F238E27FC236}">
                <a16:creationId xmlns:a16="http://schemas.microsoft.com/office/drawing/2014/main" id="{CBC84D1D-0BBF-413F-A0A9-F8AB8F563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70" y="2910987"/>
            <a:ext cx="3613413" cy="276741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D0AE4A7-7ED3-4EEA-9B9B-A10DA401D5A0}"/>
              </a:ext>
            </a:extLst>
          </p:cNvPr>
          <p:cNvSpPr txBox="1"/>
          <p:nvPr/>
        </p:nvSpPr>
        <p:spPr>
          <a:xfrm>
            <a:off x="5495895" y="3948400"/>
            <a:ext cx="430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tx2"/>
                </a:solidFill>
                <a:latin typeface="Arial" panose="020B0604020202020204" pitchFamily="34" charset="0"/>
              </a:rPr>
              <a:t>Động Cơ DC Bơm Nước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 descr="A picture containing hydrant, air, plane, flying&#10;&#10;Description automatically generated">
            <a:extLst>
              <a:ext uri="{FF2B5EF4-FFF2-40B4-BE49-F238E27FC236}">
                <a16:creationId xmlns:a16="http://schemas.microsoft.com/office/drawing/2014/main" id="{47CF2BE6-8BA6-415A-9518-1033AC970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86" y="2633175"/>
            <a:ext cx="2999782" cy="299978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3FD3987-4526-4966-B461-F667EF5605DA}"/>
              </a:ext>
            </a:extLst>
          </p:cNvPr>
          <p:cNvSpPr txBox="1"/>
          <p:nvPr/>
        </p:nvSpPr>
        <p:spPr>
          <a:xfrm>
            <a:off x="5495895" y="3948400"/>
            <a:ext cx="430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</a:rPr>
              <a:t>Relay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35" descr="A circuit board&#10;&#10;Description automatically generated">
            <a:extLst>
              <a:ext uri="{FF2B5EF4-FFF2-40B4-BE49-F238E27FC236}">
                <a16:creationId xmlns:a16="http://schemas.microsoft.com/office/drawing/2014/main" id="{1582DDCB-C54D-45E8-B0A5-D8775D568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42" y="2853942"/>
            <a:ext cx="3512468" cy="2558247"/>
          </a:xfrm>
          <a:prstGeom prst="rect">
            <a:avLst/>
          </a:prstGeom>
        </p:spPr>
      </p:pic>
      <p:pic>
        <p:nvPicPr>
          <p:cNvPr id="3" name="Picture 2" descr="A circuit board&#10;&#10;Description automatically generated">
            <a:extLst>
              <a:ext uri="{FF2B5EF4-FFF2-40B4-BE49-F238E27FC236}">
                <a16:creationId xmlns:a16="http://schemas.microsoft.com/office/drawing/2014/main" id="{8A40A1A8-E053-4522-8FCC-DF4E5A533F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359" y="2658388"/>
            <a:ext cx="2857500" cy="2857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52F90C-D1B2-4AB4-AE53-6C05414BE8DE}"/>
              </a:ext>
            </a:extLst>
          </p:cNvPr>
          <p:cNvSpPr txBox="1"/>
          <p:nvPr/>
        </p:nvSpPr>
        <p:spPr>
          <a:xfrm>
            <a:off x="5495895" y="3948400"/>
            <a:ext cx="430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latin typeface="Arial" panose="020B0604020202020204" pitchFamily="34" charset="0"/>
              </a:rPr>
              <a:t>Mạch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anose="020B0604020202020204" pitchFamily="34" charset="0"/>
              </a:rPr>
              <a:t>giảm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anose="020B0604020202020204" pitchFamily="34" charset="0"/>
              </a:rPr>
              <a:t>áp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924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/>
      <p:bldP spid="27" grpId="1"/>
      <p:bldP spid="29" grpId="0"/>
      <p:bldP spid="29" grpId="1"/>
      <p:bldP spid="31" grpId="0"/>
      <p:bldP spid="31" grpId="1"/>
      <p:bldP spid="34" grpId="0"/>
      <p:bldP spid="34" grpId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6645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945348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00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957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2336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algn="ctr"/>
            <a:r>
              <a:rPr lang="en-US" altLang="ko-KR" sz="6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III. GIỚI THIỆU VỀ CẢM BIẾN ĐÃ SỬ DỤNG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7357B90-43D4-43A9-9C2B-156AED8F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19" y="6356353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13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6ACDCA2C-3DCA-4457-AF3B-E81D6C83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III. GIỚI THIỆU VỀ CẢM BIẾN ĐÃ SỬ 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86F98-B87B-4FD0-A5CD-B79531C2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pic>
        <p:nvPicPr>
          <p:cNvPr id="21" name="Picture 20" descr="A circuit board&#10;&#10;Description automatically generated">
            <a:extLst>
              <a:ext uri="{FF2B5EF4-FFF2-40B4-BE49-F238E27FC236}">
                <a16:creationId xmlns:a16="http://schemas.microsoft.com/office/drawing/2014/main" id="{062E38FD-FD9C-4629-A713-CFE8FFCC9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73" y="2801276"/>
            <a:ext cx="3025027" cy="2674392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505D8EAD-32AA-4ABA-990A-121F043D5914}"/>
              </a:ext>
            </a:extLst>
          </p:cNvPr>
          <p:cNvSpPr/>
          <p:nvPr/>
        </p:nvSpPr>
        <p:spPr>
          <a:xfrm>
            <a:off x="2730070" y="4057958"/>
            <a:ext cx="933450" cy="518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ooter Placeholder 13">
            <a:extLst>
              <a:ext uri="{FF2B5EF4-FFF2-40B4-BE49-F238E27FC236}">
                <a16:creationId xmlns:a16="http://schemas.microsoft.com/office/drawing/2014/main" id="{B86D812B-BDBE-4E6A-815F-51FBED347BA0}"/>
              </a:ext>
            </a:extLst>
          </p:cNvPr>
          <p:cNvSpPr txBox="1">
            <a:spLocks/>
          </p:cNvSpPr>
          <p:nvPr/>
        </p:nvSpPr>
        <p:spPr>
          <a:xfrm>
            <a:off x="357320" y="6335954"/>
            <a:ext cx="4976754" cy="396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https://hshop.vn/</a:t>
            </a:r>
          </a:p>
          <a:p>
            <a:r>
              <a:rPr lang="en-US" sz="1200" dirty="0"/>
              <a:t>http://acoptex.com/wp/basics-project-108a-proximity-sensor-fc-51/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8BD99-8BBD-4A1C-BD61-58A08A2F4844}"/>
              </a:ext>
            </a:extLst>
          </p:cNvPr>
          <p:cNvSpPr txBox="1"/>
          <p:nvPr/>
        </p:nvSpPr>
        <p:spPr>
          <a:xfrm>
            <a:off x="4085381" y="3855785"/>
            <a:ext cx="463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Module </a:t>
            </a:r>
            <a:r>
              <a:rPr lang="en-US" b="1" dirty="0" err="1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Biến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Vật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Cản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Hồng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Ngoại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(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</a:rPr>
              <a:t>IR Infrared Obstacle Avoidance)</a:t>
            </a:r>
            <a:endParaRPr lang="en-US" b="1" dirty="0">
              <a:solidFill>
                <a:schemeClr val="tx2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62F799-6400-4C29-BB22-2C6F962E2CF0}"/>
              </a:ext>
            </a:extLst>
          </p:cNvPr>
          <p:cNvSpPr txBox="1"/>
          <p:nvPr/>
        </p:nvSpPr>
        <p:spPr>
          <a:xfrm>
            <a:off x="357320" y="2080080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B38B03-98E7-439A-AD59-8A2703BB34F5}"/>
              </a:ext>
            </a:extLst>
          </p:cNvPr>
          <p:cNvGrpSpPr/>
          <p:nvPr/>
        </p:nvGrpSpPr>
        <p:grpSpPr>
          <a:xfrm>
            <a:off x="3777875" y="3223062"/>
            <a:ext cx="5366125" cy="2185774"/>
            <a:chOff x="3721902" y="3289894"/>
            <a:chExt cx="5499839" cy="2110204"/>
          </a:xfrm>
        </p:grpSpPr>
        <p:pic>
          <p:nvPicPr>
            <p:cNvPr id="11" name="Picture 1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90C88DEF-4D8A-4F42-815A-D4DD491B6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1902" y="3289894"/>
              <a:ext cx="5366125" cy="205511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A386A1-2363-45B7-98D7-DD670D7F05AA}"/>
                </a:ext>
              </a:extLst>
            </p:cNvPr>
            <p:cNvSpPr txBox="1"/>
            <p:nvPr/>
          </p:nvSpPr>
          <p:spPr>
            <a:xfrm>
              <a:off x="4099560" y="3289894"/>
              <a:ext cx="906780" cy="33855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Bộ</a:t>
              </a:r>
              <a:r>
                <a:rPr kumimoji="0" lang="en-US" sz="800" b="0" i="0" u="none" strike="noStrike" kern="0" cap="none" spc="0" normalizeH="0" baseline="0" noProof="0" dirty="0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thu</a:t>
              </a:r>
              <a:r>
                <a:rPr kumimoji="0" lang="en-US" sz="800" b="0" i="0" u="none" strike="noStrike" kern="0" cap="none" spc="0" normalizeH="0" baseline="0" noProof="0" dirty="0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hồng</a:t>
              </a:r>
              <a:r>
                <a:rPr kumimoji="0" lang="en-US" sz="800" b="0" i="0" u="none" strike="noStrike" kern="0" cap="none" spc="0" normalizeH="0" baseline="0" noProof="0" dirty="0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ngoại</a:t>
              </a:r>
              <a:endParaRPr kumimoji="0" lang="en-US" sz="800" b="0" i="0" u="none" strike="noStrike" kern="0" cap="none" spc="0" normalizeH="0" baseline="0" noProof="0" dirty="0">
                <a:ln w="0"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18F54C-B16F-430D-B3DE-CB144A5FB266}"/>
                </a:ext>
              </a:extLst>
            </p:cNvPr>
            <p:cNvSpPr txBox="1"/>
            <p:nvPr/>
          </p:nvSpPr>
          <p:spPr>
            <a:xfrm>
              <a:off x="4004310" y="5061544"/>
              <a:ext cx="906780" cy="33855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LED </a:t>
              </a:r>
              <a:r>
                <a:rPr kumimoji="0" lang="en-US" sz="800" b="0" i="0" u="none" strike="noStrike" kern="0" cap="none" spc="0" normalizeH="0" baseline="0" noProof="0" dirty="0" err="1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phát</a:t>
              </a:r>
              <a:r>
                <a:rPr kumimoji="0" lang="en-US" sz="800" b="0" i="0" u="none" strike="noStrike" kern="0" cap="none" spc="0" normalizeH="0" baseline="0" noProof="0" dirty="0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hồng</a:t>
              </a:r>
              <a:r>
                <a:rPr kumimoji="0" lang="en-US" sz="800" b="0" i="0" u="none" strike="noStrike" kern="0" cap="none" spc="0" normalizeH="0" baseline="0" noProof="0" dirty="0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ngoại</a:t>
              </a:r>
              <a:endParaRPr kumimoji="0" lang="en-US" sz="800" b="0" i="0" u="none" strike="noStrike" kern="0" cap="none" spc="0" normalizeH="0" baseline="0" noProof="0" dirty="0">
                <a:ln w="0"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2BD043-0FF4-4EAA-933C-09FA82E2F45A}"/>
                </a:ext>
              </a:extLst>
            </p:cNvPr>
            <p:cNvSpPr txBox="1"/>
            <p:nvPr/>
          </p:nvSpPr>
          <p:spPr>
            <a:xfrm>
              <a:off x="5006340" y="5184654"/>
              <a:ext cx="1131570" cy="21544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IC so </a:t>
              </a:r>
              <a:r>
                <a:rPr kumimoji="0" lang="en-US" sz="800" b="0" i="0" u="none" strike="noStrike" kern="0" cap="none" spc="0" normalizeH="0" baseline="0" noProof="0" dirty="0" err="1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sánh</a:t>
              </a:r>
              <a:r>
                <a:rPr kumimoji="0" lang="en-US" sz="800" b="0" i="0" u="none" strike="noStrike" kern="0" cap="none" spc="0" normalizeH="0" baseline="0" noProof="0" dirty="0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LM393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516129-3F86-4A26-ADE2-426FCC6CF1C7}"/>
                </a:ext>
              </a:extLst>
            </p:cNvPr>
            <p:cNvSpPr txBox="1"/>
            <p:nvPr/>
          </p:nvSpPr>
          <p:spPr>
            <a:xfrm>
              <a:off x="5473064" y="3298842"/>
              <a:ext cx="1167765" cy="33855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Biến</a:t>
              </a:r>
              <a:r>
                <a:rPr kumimoji="0" lang="en-US" sz="800" b="0" i="0" u="none" strike="noStrike" kern="0" cap="none" spc="0" normalizeH="0" baseline="0" noProof="0" dirty="0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trở</a:t>
              </a:r>
              <a:r>
                <a:rPr kumimoji="0" lang="en-US" sz="800" b="0" i="0" u="none" strike="noStrike" kern="0" cap="none" spc="0" normalizeH="0" baseline="0" noProof="0" dirty="0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điều</a:t>
              </a:r>
              <a:r>
                <a:rPr kumimoji="0" lang="en-US" sz="800" b="0" i="0" u="none" strike="noStrike" kern="0" cap="none" spc="0" normalizeH="0" baseline="0" noProof="0" dirty="0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chỉnh</a:t>
              </a:r>
              <a:r>
                <a:rPr kumimoji="0" lang="en-US" sz="800" b="0" i="0" u="none" strike="noStrike" kern="0" cap="none" spc="0" normalizeH="0" baseline="0" noProof="0" dirty="0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khoảng</a:t>
              </a:r>
              <a:r>
                <a:rPr kumimoji="0" lang="en-US" sz="800" b="0" i="0" u="none" strike="noStrike" kern="0" cap="none" spc="0" normalizeH="0" baseline="0" noProof="0" dirty="0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cách</a:t>
              </a:r>
              <a:endParaRPr kumimoji="0" lang="en-US" sz="800" b="0" i="0" u="none" strike="noStrike" kern="0" cap="none" spc="0" normalizeH="0" baseline="0" noProof="0" dirty="0">
                <a:ln w="0"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6544AE-E6A2-4872-B8E1-E47931D25FBD}"/>
                </a:ext>
              </a:extLst>
            </p:cNvPr>
            <p:cNvSpPr/>
            <p:nvPr/>
          </p:nvSpPr>
          <p:spPr>
            <a:xfrm>
              <a:off x="6038850" y="3628448"/>
              <a:ext cx="167640" cy="7487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DF6371-BD49-414C-B563-E71143677ECA}"/>
                </a:ext>
              </a:extLst>
            </p:cNvPr>
            <p:cNvSpPr txBox="1"/>
            <p:nvPr/>
          </p:nvSpPr>
          <p:spPr>
            <a:xfrm>
              <a:off x="7063376" y="3468119"/>
              <a:ext cx="1167765" cy="21544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LED </a:t>
              </a:r>
              <a:r>
                <a:rPr kumimoji="0" lang="en-US" sz="800" b="0" i="0" u="none" strike="noStrike" kern="0" cap="none" spc="0" normalizeH="0" baseline="0" noProof="0" dirty="0" err="1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báo</a:t>
              </a:r>
              <a:r>
                <a:rPr kumimoji="0" lang="en-US" sz="800" b="0" i="0" u="none" strike="noStrike" kern="0" cap="none" spc="0" normalizeH="0" baseline="0" noProof="0" dirty="0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có</a:t>
              </a:r>
              <a:r>
                <a:rPr kumimoji="0" lang="en-US" sz="800" b="0" i="0" u="none" strike="noStrike" kern="0" cap="none" spc="0" normalizeH="0" baseline="0" noProof="0" dirty="0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nguồn</a:t>
              </a:r>
              <a:r>
                <a:rPr kumimoji="0" lang="en-US" sz="800" b="0" i="0" u="none" strike="noStrike" kern="0" cap="none" spc="0" normalizeH="0" baseline="0" noProof="0" dirty="0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9A67C9-4F9C-441A-8B43-7305773F8862}"/>
                </a:ext>
              </a:extLst>
            </p:cNvPr>
            <p:cNvSpPr txBox="1"/>
            <p:nvPr/>
          </p:nvSpPr>
          <p:spPr>
            <a:xfrm>
              <a:off x="7017656" y="4953822"/>
              <a:ext cx="1167765" cy="21544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LED </a:t>
              </a:r>
              <a:r>
                <a:rPr kumimoji="0" lang="en-US" sz="800" b="0" i="0" u="none" strike="noStrike" kern="0" cap="none" spc="0" normalizeH="0" baseline="0" noProof="0" dirty="0" err="1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báo</a:t>
              </a:r>
              <a:r>
                <a:rPr kumimoji="0" lang="en-US" sz="800" b="0" i="0" u="none" strike="noStrike" kern="0" cap="none" spc="0" normalizeH="0" baseline="0" noProof="0" dirty="0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có</a:t>
              </a:r>
              <a:r>
                <a:rPr kumimoji="0" lang="en-US" sz="800" b="0" i="0" u="none" strike="noStrike" kern="0" cap="none" spc="0" normalizeH="0" baseline="0" noProof="0" dirty="0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vật</a:t>
              </a:r>
              <a:r>
                <a:rPr kumimoji="0" lang="en-US" sz="800" b="0" i="0" u="none" strike="noStrike" kern="0" cap="none" spc="0" normalizeH="0" baseline="0" noProof="0" dirty="0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cản</a:t>
              </a:r>
              <a:r>
                <a:rPr kumimoji="0" lang="en-US" sz="800" b="0" i="0" u="none" strike="noStrike" kern="0" cap="none" spc="0" normalizeH="0" baseline="0" noProof="0" dirty="0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7D68A3-3BD4-4461-B767-37FA39BD581E}"/>
                </a:ext>
              </a:extLst>
            </p:cNvPr>
            <p:cNvSpPr txBox="1"/>
            <p:nvPr/>
          </p:nvSpPr>
          <p:spPr>
            <a:xfrm>
              <a:off x="8301990" y="3854018"/>
              <a:ext cx="919751" cy="21544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Chân</a:t>
              </a:r>
              <a:r>
                <a:rPr kumimoji="0" lang="en-US" sz="800" b="0" i="0" u="none" strike="noStrike" kern="0" cap="none" spc="0" normalizeH="0" baseline="0" noProof="0" dirty="0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nối</a:t>
              </a:r>
              <a:r>
                <a:rPr kumimoji="0" lang="en-US" sz="800" b="0" i="0" u="none" strike="noStrike" kern="0" cap="none" spc="0" normalizeH="0" baseline="0" noProof="0" dirty="0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nguồn</a:t>
              </a:r>
              <a:endParaRPr kumimoji="0" lang="en-US" sz="800" b="0" i="0" u="none" strike="noStrike" kern="0" cap="none" spc="0" normalizeH="0" baseline="0" noProof="0" dirty="0">
                <a:ln w="0"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DD7A60-3CD4-478C-8B61-3B3A12E42F18}"/>
                </a:ext>
              </a:extLst>
            </p:cNvPr>
            <p:cNvSpPr txBox="1"/>
            <p:nvPr/>
          </p:nvSpPr>
          <p:spPr>
            <a:xfrm>
              <a:off x="8301990" y="4246448"/>
              <a:ext cx="919751" cy="21544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Chân</a:t>
              </a:r>
              <a:r>
                <a:rPr kumimoji="0" lang="en-US" sz="800" b="0" i="0" u="none" strike="noStrike" kern="0" cap="none" spc="0" normalizeH="0" baseline="0" noProof="0" dirty="0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nối</a:t>
              </a:r>
              <a:r>
                <a:rPr kumimoji="0" lang="en-US" sz="800" b="0" i="0" u="none" strike="noStrike" kern="0" cap="none" spc="0" normalizeH="0" baseline="0" noProof="0" dirty="0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đất</a:t>
              </a:r>
              <a:endParaRPr kumimoji="0" lang="en-US" sz="800" b="0" i="0" u="none" strike="noStrike" kern="0" cap="none" spc="0" normalizeH="0" baseline="0" noProof="0" dirty="0">
                <a:ln w="0"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868B2A-E986-4CEB-9880-069E8D1DF7D8}"/>
                </a:ext>
              </a:extLst>
            </p:cNvPr>
            <p:cNvSpPr txBox="1"/>
            <p:nvPr/>
          </p:nvSpPr>
          <p:spPr>
            <a:xfrm>
              <a:off x="8301989" y="4580282"/>
              <a:ext cx="919751" cy="21544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Chân</a:t>
              </a:r>
              <a:r>
                <a:rPr kumimoji="0" lang="en-US" sz="800" b="0" i="0" u="none" strike="noStrike" kern="0" cap="none" spc="0" normalizeH="0" baseline="0" noProof="0" dirty="0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ngõ</a:t>
              </a:r>
              <a:r>
                <a:rPr kumimoji="0" lang="en-US" sz="800" b="0" i="0" u="none" strike="noStrike" kern="0" cap="none" spc="0" normalizeH="0" baseline="0" noProof="0" dirty="0">
                  <a:ln w="0"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6289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6ACDCA2C-3DCA-4457-AF3B-E81D6C83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III. GIỚI THIỆU VỀ CẢM BIẾN ĐÃ SỬ 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86F98-B87B-4FD0-A5CD-B79531C2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7" name="Footer Placeholder 13">
            <a:extLst>
              <a:ext uri="{FF2B5EF4-FFF2-40B4-BE49-F238E27FC236}">
                <a16:creationId xmlns:a16="http://schemas.microsoft.com/office/drawing/2014/main" id="{533536EF-EFB1-40D1-84FF-83E9042DEC60}"/>
              </a:ext>
            </a:extLst>
          </p:cNvPr>
          <p:cNvSpPr txBox="1">
            <a:spLocks/>
          </p:cNvSpPr>
          <p:nvPr/>
        </p:nvSpPr>
        <p:spPr>
          <a:xfrm>
            <a:off x="218835" y="6356352"/>
            <a:ext cx="687399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https://osoyoo.com/2018/12/21/arduino-lesson-ir-obstacle-avoidance-module/</a:t>
            </a:r>
          </a:p>
          <a:p>
            <a:r>
              <a:rPr lang="en-US" sz="1200" dirty="0"/>
              <a:t>https://www.amazon.com/DZS-Elec-Infrared-Avoidance-Raspberry/dp/B07S5LCM1H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AFFD21-27C6-4E90-A4A4-A80330379B4F}"/>
              </a:ext>
            </a:extLst>
          </p:cNvPr>
          <p:cNvGrpSpPr/>
          <p:nvPr/>
        </p:nvGrpSpPr>
        <p:grpSpPr>
          <a:xfrm>
            <a:off x="836676" y="2801276"/>
            <a:ext cx="8119475" cy="2971601"/>
            <a:chOff x="1101852" y="2120069"/>
            <a:chExt cx="9421162" cy="3181603"/>
          </a:xfrm>
        </p:grpSpPr>
        <p:pic>
          <p:nvPicPr>
            <p:cNvPr id="11" name="Picture 10" descr="Shape, arrow&#10;&#10;Description automatically generated">
              <a:extLst>
                <a:ext uri="{FF2B5EF4-FFF2-40B4-BE49-F238E27FC236}">
                  <a16:creationId xmlns:a16="http://schemas.microsoft.com/office/drawing/2014/main" id="{E24CC086-1774-409B-BBC1-977417422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1852" y="2569857"/>
              <a:ext cx="3815082" cy="2282028"/>
            </a:xfrm>
            <a:prstGeom prst="rect">
              <a:avLst/>
            </a:prstGeom>
          </p:spPr>
        </p:pic>
        <p:pic>
          <p:nvPicPr>
            <p:cNvPr id="12" name="Picture 11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FA8E3046-54EE-49F9-8733-D8EDA6D27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6353" y="2120069"/>
              <a:ext cx="4766661" cy="31816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625BDA1-C4F1-4DD2-B482-AED2C403C965}"/>
              </a:ext>
            </a:extLst>
          </p:cNvPr>
          <p:cNvSpPr txBox="1"/>
          <p:nvPr/>
        </p:nvSpPr>
        <p:spPr>
          <a:xfrm>
            <a:off x="357320" y="2080080"/>
            <a:ext cx="301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360C4-9780-47A6-990D-ED44F3D4168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51174" y="2388987"/>
            <a:ext cx="5041650" cy="386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699</Words>
  <Application>Microsoft Office PowerPoint</Application>
  <PresentationFormat>On-screen Show (4:3)</PresentationFormat>
  <Paragraphs>96</Paragraphs>
  <Slides>18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Calibri</vt:lpstr>
      <vt:lpstr>Times New Roman</vt:lpstr>
      <vt:lpstr>AccentBoxVTI</vt:lpstr>
      <vt:lpstr>  </vt:lpstr>
      <vt:lpstr>CÁC PHẦN CHÍNH</vt:lpstr>
      <vt:lpstr>I. GIỚI THIỆU ĐỀ TÀI </vt:lpstr>
      <vt:lpstr>I. GIỚI THIỆU ĐỀ TÀI </vt:lpstr>
      <vt:lpstr>II.CÁC LINH KIỆN SỬ DỤNG</vt:lpstr>
      <vt:lpstr>II.CÁC LINH KIỆN SỬ DỤNG</vt:lpstr>
      <vt:lpstr>III. GIỚI THIỆU VỀ CẢM BIẾN ĐÃ SỬ DỤNG</vt:lpstr>
      <vt:lpstr>III. GIỚI THIỆU VỀ CẢM BIẾN ĐÃ SỬ DỤNG</vt:lpstr>
      <vt:lpstr>III. GIỚI THIỆU VỀ CẢM BIẾN ĐÃ SỬ DỤNG</vt:lpstr>
      <vt:lpstr>IV. NGUYÊN LÝ HOẠT ĐỘNG CỦA MẠCH</vt:lpstr>
      <vt:lpstr>IV. NGUYÊN LÝ HOẠT ĐỘNG CỦA MẠCH</vt:lpstr>
      <vt:lpstr>IV. NGUYÊN LÝ HOẠT ĐỘNG CỦA MẠCH</vt:lpstr>
      <vt:lpstr>V. KẾT LUẬN</vt:lpstr>
      <vt:lpstr>V. KẾT LUẬN</vt:lpstr>
      <vt:lpstr>V. KẾT LUẬN</vt:lpstr>
      <vt:lpstr>V. DEMO</vt:lpstr>
      <vt:lpstr>V. DEMO</vt:lpstr>
      <vt:lpstr>Cảm ơn thầy cô và các  bạn đã chú ý 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Anh</dc:creator>
  <cp:lastModifiedBy>Anh</cp:lastModifiedBy>
  <cp:revision>1</cp:revision>
  <dcterms:created xsi:type="dcterms:W3CDTF">2020-11-16T05:21:10Z</dcterms:created>
  <dcterms:modified xsi:type="dcterms:W3CDTF">2020-11-16T05:24:01Z</dcterms:modified>
</cp:coreProperties>
</file>