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3" r:id="rId3"/>
    <p:sldId id="257" r:id="rId4"/>
    <p:sldId id="262" r:id="rId5"/>
    <p:sldId id="267" r:id="rId6"/>
    <p:sldId id="268" r:id="rId7"/>
    <p:sldId id="266" r:id="rId8"/>
    <p:sldId id="258" r:id="rId9"/>
    <p:sldId id="269" r:id="rId10"/>
    <p:sldId id="263" r:id="rId11"/>
    <p:sldId id="260" r:id="rId12"/>
    <p:sldId id="265" r:id="rId13"/>
    <p:sldId id="259" r:id="rId14"/>
    <p:sldId id="264" r:id="rId15"/>
    <p:sldId id="261" r:id="rId16"/>
    <p:sldId id="274" r:id="rId17"/>
    <p:sldId id="27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7/8/2020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7/8/2020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7/8/2020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7/8/2020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7/8/2020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5051" y="2490652"/>
            <a:ext cx="6158418" cy="1785258"/>
          </a:xfrm>
        </p:spPr>
        <p:txBody>
          <a:bodyPr/>
          <a:lstStyle/>
          <a:p>
            <a:pPr algn="ctr"/>
            <a:r>
              <a:rPr lang="en-US" dirty="0" smtClean="0">
                <a:latin typeface="Times New Roman" panose="02020603050405020304" pitchFamily="18" charset="0"/>
                <a:cs typeface="Times New Roman" panose="02020603050405020304" pitchFamily="18" charset="0"/>
              </a:rPr>
              <a:t>BÁO CÁO BÀI TẬP LỚN MÔN CỞ SỞ DỮ LIỆU</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endParaRPr lang="en-US" dirty="0"/>
          </a:p>
        </p:txBody>
      </p:sp>
      <p:sp>
        <p:nvSpPr>
          <p:cNvPr id="5" name="TextBox 4"/>
          <p:cNvSpPr txBox="1"/>
          <p:nvPr/>
        </p:nvSpPr>
        <p:spPr>
          <a:xfrm>
            <a:off x="1398814" y="4171406"/>
            <a:ext cx="5268686" cy="1477328"/>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Thành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viên</a:t>
            </a:r>
            <a:r>
              <a:rPr lang="en-US" b="1" dirty="0" smtClean="0">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Hiệp</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khang</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Đình</a:t>
            </a:r>
            <a:r>
              <a:rPr lang="en-US" dirty="0" smtClean="0">
                <a:latin typeface="Times New Roman" panose="02020603050405020304" pitchFamily="18" charset="0"/>
                <a:cs typeface="Times New Roman" panose="02020603050405020304" pitchFamily="18" charset="0"/>
              </a:rPr>
              <a:t> Gia </a:t>
            </a:r>
            <a:r>
              <a:rPr lang="en-US" dirty="0" err="1" smtClean="0">
                <a:latin typeface="Times New Roman" panose="02020603050405020304" pitchFamily="18" charset="0"/>
                <a:cs typeface="Times New Roman" panose="02020603050405020304" pitchFamily="18" charset="0"/>
              </a:rPr>
              <a:t>Khải</a:t>
            </a:r>
            <a:endParaRPr lang="en-US" dirty="0">
              <a:latin typeface="Times New Roman" panose="02020603050405020304" pitchFamily="18" charset="0"/>
              <a:cs typeface="Times New Roman" panose="02020603050405020304" pitchFamily="18" charset="0"/>
            </a:endParaRPr>
          </a:p>
        </p:txBody>
      </p:sp>
      <p:pic>
        <p:nvPicPr>
          <p:cNvPr id="1026" name="Picture 2" descr="Đăng nhập G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541" y="323851"/>
            <a:ext cx="4876800" cy="1762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vie Imagine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80960" y="1741336"/>
            <a:ext cx="4293326" cy="340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42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51678" y="1628686"/>
            <a:ext cx="10178322" cy="3741804"/>
          </a:xfrm>
          <a:prstGeom prst="rect">
            <a:avLst/>
          </a:prstGeom>
        </p:spPr>
      </p:pic>
    </p:spTree>
    <p:extLst>
      <p:ext uri="{BB962C8B-B14F-4D97-AF65-F5344CB8AC3E}">
        <p14:creationId xmlns:p14="http://schemas.microsoft.com/office/powerpoint/2010/main" val="1843569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NHÂN VIÊN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809362"/>
            <a:ext cx="4085420" cy="4085420"/>
          </a:xfrm>
        </p:spPr>
      </p:pic>
      <p:sp>
        <p:nvSpPr>
          <p:cNvPr id="11" name="TextBox 10"/>
          <p:cNvSpPr txBox="1"/>
          <p:nvPr/>
        </p:nvSpPr>
        <p:spPr>
          <a:xfrm>
            <a:off x="6340838" y="942472"/>
            <a:ext cx="4889538" cy="3139321"/>
          </a:xfrm>
          <a:prstGeom prst="rect">
            <a:avLst/>
          </a:prstGeom>
          <a:noFill/>
        </p:spPr>
        <p:txBody>
          <a:bodyPr wrap="square" rtlCol="0">
            <a:spAutoFit/>
          </a:bodyPr>
          <a:lstStyle/>
          <a:p>
            <a:r>
              <a:rPr lang="vi-VN" dirty="0" smtClean="0"/>
              <a:t>Nhân </a:t>
            </a:r>
            <a:r>
              <a:rPr lang="vi-VN" dirty="0"/>
              <a:t>viên sẽ có một phiếu mượn trả, trên đó có mã của độc giả để phân biệt với độc giả khác, bên canh đó còn có các thuộc tính như mã sách, ngày mượn , ngày trả, tiền phạt và số lượng sách đã mượn để dễ thống kê mà kiểm tra . </a:t>
            </a:r>
            <a:endParaRPr lang="vi-VN" dirty="0" smtClean="0"/>
          </a:p>
          <a:p>
            <a:endParaRPr lang="vi-VN" dirty="0"/>
          </a:p>
          <a:p>
            <a:r>
              <a:rPr lang="vi-VN" dirty="0" smtClean="0"/>
              <a:t>Thẻ </a:t>
            </a:r>
            <a:r>
              <a:rPr lang="vi-VN" dirty="0"/>
              <a:t>này có giá trị trong suốt các năm học kể từ ngày đăng ký làm thẻ và độc giả phải nộp tiền theo định kì cho thư viện.</a:t>
            </a:r>
            <a:endParaRPr lang="en-US" dirty="0"/>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10884">
            <a:off x="6283856" y="2821275"/>
            <a:ext cx="4571429" cy="4571429"/>
          </a:xfrm>
          <a:prstGeom prst="rect">
            <a:avLst/>
          </a:prstGeom>
        </p:spPr>
      </p:pic>
      <p:sp>
        <p:nvSpPr>
          <p:cNvPr id="13" name="TextBox 12"/>
          <p:cNvSpPr txBox="1"/>
          <p:nvPr/>
        </p:nvSpPr>
        <p:spPr>
          <a:xfrm>
            <a:off x="7070501" y="4502492"/>
            <a:ext cx="2730321" cy="1477328"/>
          </a:xfrm>
          <a:prstGeom prst="rect">
            <a:avLst/>
          </a:prstGeom>
          <a:noFill/>
        </p:spPr>
        <p:txBody>
          <a:bodyPr wrap="square" rtlCol="0">
            <a:spAutoFit/>
          </a:bodyPr>
          <a:lstStyle/>
          <a:p>
            <a:r>
              <a:rPr lang="vi-VN" dirty="0" smtClean="0">
                <a:solidFill>
                  <a:schemeClr val="tx2">
                    <a:lumMod val="50000"/>
                    <a:lumOff val="50000"/>
                  </a:schemeClr>
                </a:solidFill>
              </a:rPr>
              <a:t>Mã phiếu: MP315</a:t>
            </a:r>
          </a:p>
          <a:p>
            <a:r>
              <a:rPr lang="vi-VN" dirty="0" smtClean="0">
                <a:solidFill>
                  <a:schemeClr val="tx2">
                    <a:lumMod val="50000"/>
                    <a:lumOff val="50000"/>
                  </a:schemeClr>
                </a:solidFill>
              </a:rPr>
              <a:t>Mã độc giả: DG254</a:t>
            </a:r>
          </a:p>
          <a:p>
            <a:r>
              <a:rPr lang="vi-VN" dirty="0" smtClean="0">
                <a:solidFill>
                  <a:schemeClr val="tx2">
                    <a:lumMod val="50000"/>
                    <a:lumOff val="50000"/>
                  </a:schemeClr>
                </a:solidFill>
              </a:rPr>
              <a:t>Mã sách : S1354</a:t>
            </a:r>
          </a:p>
          <a:p>
            <a:r>
              <a:rPr lang="vi-VN" dirty="0" smtClean="0">
                <a:solidFill>
                  <a:schemeClr val="tx2">
                    <a:lumMod val="50000"/>
                    <a:lumOff val="50000"/>
                  </a:schemeClr>
                </a:solidFill>
              </a:rPr>
              <a:t>Ngày Mượn: </a:t>
            </a:r>
            <a:r>
              <a:rPr lang="en-US" dirty="0" smtClean="0">
                <a:solidFill>
                  <a:schemeClr val="tx2">
                    <a:lumMod val="50000"/>
                    <a:lumOff val="50000"/>
                  </a:schemeClr>
                </a:solidFill>
              </a:rPr>
              <a:t>2019</a:t>
            </a:r>
            <a:r>
              <a:rPr lang="vi-VN" dirty="0" smtClean="0">
                <a:solidFill>
                  <a:schemeClr val="tx2">
                    <a:lumMod val="50000"/>
                    <a:lumOff val="50000"/>
                  </a:schemeClr>
                </a:solidFill>
              </a:rPr>
              <a:t>/06/19</a:t>
            </a:r>
          </a:p>
          <a:p>
            <a:r>
              <a:rPr lang="vi-VN" dirty="0" smtClean="0">
                <a:solidFill>
                  <a:schemeClr val="tx2">
                    <a:lumMod val="50000"/>
                    <a:lumOff val="50000"/>
                  </a:schemeClr>
                </a:solidFill>
              </a:rPr>
              <a:t>Ngày Trả: </a:t>
            </a:r>
            <a:r>
              <a:rPr lang="en-US" dirty="0" smtClean="0">
                <a:solidFill>
                  <a:schemeClr val="tx2">
                    <a:lumMod val="50000"/>
                    <a:lumOff val="50000"/>
                  </a:schemeClr>
                </a:solidFill>
              </a:rPr>
              <a:t>2020</a:t>
            </a:r>
            <a:r>
              <a:rPr lang="vi-VN" dirty="0" smtClean="0">
                <a:solidFill>
                  <a:schemeClr val="tx2">
                    <a:lumMod val="50000"/>
                    <a:lumOff val="50000"/>
                  </a:schemeClr>
                </a:solidFill>
              </a:rPr>
              <a:t>/06/</a:t>
            </a:r>
            <a:r>
              <a:rPr lang="en-US" dirty="0" smtClean="0">
                <a:solidFill>
                  <a:schemeClr val="tx2">
                    <a:lumMod val="50000"/>
                    <a:lumOff val="50000"/>
                  </a:schemeClr>
                </a:solidFill>
              </a:rPr>
              <a:t>16</a:t>
            </a:r>
            <a:endParaRPr lang="en-US" dirty="0"/>
          </a:p>
        </p:txBody>
      </p:sp>
      <p:sp>
        <p:nvSpPr>
          <p:cNvPr id="14" name="TextBox 13"/>
          <p:cNvSpPr txBox="1"/>
          <p:nvPr/>
        </p:nvSpPr>
        <p:spPr>
          <a:xfrm>
            <a:off x="7234707" y="4068005"/>
            <a:ext cx="2730321" cy="369332"/>
          </a:xfrm>
          <a:prstGeom prst="rect">
            <a:avLst/>
          </a:prstGeom>
          <a:noFill/>
        </p:spPr>
        <p:txBody>
          <a:bodyPr wrap="square" rtlCol="0">
            <a:spAutoFit/>
          </a:bodyPr>
          <a:lstStyle/>
          <a:p>
            <a:r>
              <a:rPr lang="vi-VN" dirty="0" smtClean="0">
                <a:solidFill>
                  <a:schemeClr val="bg1"/>
                </a:solidFill>
              </a:rPr>
              <a:t>PHIẾU MƯỢN TRẢ</a:t>
            </a:r>
            <a:endParaRPr lang="en-US" dirty="0">
              <a:solidFill>
                <a:schemeClr val="bg1"/>
              </a:solidFill>
            </a:endParaRPr>
          </a:p>
        </p:txBody>
      </p:sp>
    </p:spTree>
    <p:extLst>
      <p:ext uri="{BB962C8B-B14F-4D97-AF65-F5344CB8AC3E}">
        <p14:creationId xmlns:p14="http://schemas.microsoft.com/office/powerpoint/2010/main" val="706988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51678" y="915317"/>
            <a:ext cx="10178322" cy="5060480"/>
          </a:xfrm>
          <a:prstGeom prst="rect">
            <a:avLst/>
          </a:prstGeom>
        </p:spPr>
      </p:pic>
    </p:spTree>
    <p:extLst>
      <p:ext uri="{BB962C8B-B14F-4D97-AF65-F5344CB8AC3E}">
        <p14:creationId xmlns:p14="http://schemas.microsoft.com/office/powerpoint/2010/main" val="768472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ĐỘC GIẢ</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074" y="1513909"/>
            <a:ext cx="3594100" cy="3594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024" y="1513909"/>
            <a:ext cx="3556491" cy="355649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886" y="3665878"/>
            <a:ext cx="1674476" cy="154056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3031" y="3719847"/>
            <a:ext cx="1674476" cy="1540561"/>
          </a:xfrm>
          <a:prstGeom prst="rect">
            <a:avLst/>
          </a:prstGeom>
        </p:spPr>
      </p:pic>
      <p:sp>
        <p:nvSpPr>
          <p:cNvPr id="9" name="TextBox 8"/>
          <p:cNvSpPr txBox="1"/>
          <p:nvPr/>
        </p:nvSpPr>
        <p:spPr>
          <a:xfrm>
            <a:off x="1532586" y="5409127"/>
            <a:ext cx="9208394" cy="1477328"/>
          </a:xfrm>
          <a:prstGeom prst="rect">
            <a:avLst/>
          </a:prstGeom>
          <a:noFill/>
        </p:spPr>
        <p:txBody>
          <a:bodyPr wrap="square" rtlCol="0">
            <a:spAutoFit/>
          </a:bodyPr>
          <a:lstStyle/>
          <a:p>
            <a:r>
              <a:rPr lang="vi-VN" dirty="0"/>
              <a:t>Độc giả mượn sách được cấp một mã khách </a:t>
            </a:r>
            <a:r>
              <a:rPr lang="vi-VN" dirty="0" smtClean="0"/>
              <a:t>hàng.</a:t>
            </a:r>
          </a:p>
          <a:p>
            <a:r>
              <a:rPr lang="vi-VN" dirty="0" smtClean="0"/>
              <a:t>Thông tin độc giả gồm : </a:t>
            </a:r>
            <a:r>
              <a:rPr lang="vi-VN" dirty="0"/>
              <a:t>họ tên, ngày sinh, đại chỉ, email, ngày lập thẻ, ngày hết hạn, tiền nợ, đã mượn. Để dễ liên lạc nên cần lưu lại các số điện thoại . </a:t>
            </a:r>
            <a:endParaRPr lang="vi-VN" dirty="0" smtClean="0"/>
          </a:p>
          <a:p>
            <a:endParaRPr lang="vi-VN" dirty="0" smtClean="0"/>
          </a:p>
          <a:p>
            <a:r>
              <a:rPr lang="vi-VN" dirty="0" smtClean="0"/>
              <a:t> </a:t>
            </a:r>
            <a:endParaRPr lang="en-US" dirty="0"/>
          </a:p>
        </p:txBody>
      </p:sp>
    </p:spTree>
    <p:extLst>
      <p:ext uri="{BB962C8B-B14F-4D97-AF65-F5344CB8AC3E}">
        <p14:creationId xmlns:p14="http://schemas.microsoft.com/office/powerpoint/2010/main" val="238508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51678" y="780720"/>
            <a:ext cx="10178322" cy="5040531"/>
          </a:xfrm>
          <a:prstGeom prst="rect">
            <a:avLst/>
          </a:prstGeom>
        </p:spPr>
      </p:pic>
    </p:spTree>
    <p:extLst>
      <p:ext uri="{BB962C8B-B14F-4D97-AF65-F5344CB8AC3E}">
        <p14:creationId xmlns:p14="http://schemas.microsoft.com/office/powerpoint/2010/main" val="2006374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CÁCH THỨC MƯỢN SÁCH</a:t>
            </a:r>
            <a:endParaRPr lang="en-US" dirty="0"/>
          </a:p>
        </p:txBody>
      </p:sp>
      <p:sp>
        <p:nvSpPr>
          <p:cNvPr id="7" name="TextBox 6"/>
          <p:cNvSpPr txBox="1"/>
          <p:nvPr/>
        </p:nvSpPr>
        <p:spPr>
          <a:xfrm>
            <a:off x="1206602" y="1874517"/>
            <a:ext cx="9998237" cy="923330"/>
          </a:xfrm>
          <a:prstGeom prst="rect">
            <a:avLst/>
          </a:prstGeom>
          <a:noFill/>
        </p:spPr>
        <p:txBody>
          <a:bodyPr wrap="square" rtlCol="0">
            <a:spAutoFit/>
          </a:bodyPr>
          <a:lstStyle/>
          <a:p>
            <a:r>
              <a:rPr lang="vi-VN" dirty="0" smtClean="0"/>
              <a:t>Độc </a:t>
            </a:r>
            <a:r>
              <a:rPr lang="vi-VN" dirty="0"/>
              <a:t>giả mượn sách thông qua thẻ khách hàng đã được cấp , mọi thông tin mượn sách của khách hàng sẽ được thủ thư cập nhập và thống kê liên tục thông qua các phiếu mượn trả.</a:t>
            </a:r>
            <a:endParaRPr lang="en-US" dirty="0"/>
          </a:p>
          <a:p>
            <a:endParaRPr lang="en-US" dirty="0"/>
          </a:p>
        </p:txBody>
      </p:sp>
      <p:pic>
        <p:nvPicPr>
          <p:cNvPr id="11" name="Picture 10"/>
          <p:cNvPicPr>
            <a:picLocks noChangeAspect="1"/>
          </p:cNvPicPr>
          <p:nvPr/>
        </p:nvPicPr>
        <p:blipFill>
          <a:blip r:embed="rId2"/>
          <a:stretch>
            <a:fillRect/>
          </a:stretch>
        </p:blipFill>
        <p:spPr>
          <a:xfrm>
            <a:off x="5799942" y="3366649"/>
            <a:ext cx="5285022" cy="2174451"/>
          </a:xfrm>
          <a:prstGeom prst="rect">
            <a:avLst/>
          </a:prstGeom>
        </p:spPr>
      </p:pic>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1537751" y="3568545"/>
            <a:ext cx="3552825" cy="1895475"/>
          </a:xfrm>
          <a:prstGeom prst="rect">
            <a:avLst/>
          </a:prstGeom>
        </p:spPr>
      </p:pic>
    </p:spTree>
    <p:extLst>
      <p:ext uri="{BB962C8B-B14F-4D97-AF65-F5344CB8AC3E}">
        <p14:creationId xmlns:p14="http://schemas.microsoft.com/office/powerpoint/2010/main" val="2782661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C:\Users\ASUS\Desktop\Mô-Hình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965" y="505097"/>
            <a:ext cx="10477726" cy="6043749"/>
          </a:xfrm>
          <a:prstGeom prst="rect">
            <a:avLst/>
          </a:prstGeom>
          <a:noFill/>
          <a:ln>
            <a:noFill/>
          </a:ln>
        </p:spPr>
      </p:pic>
    </p:spTree>
    <p:extLst>
      <p:ext uri="{BB962C8B-B14F-4D97-AF65-F5344CB8AC3E}">
        <p14:creationId xmlns:p14="http://schemas.microsoft.com/office/powerpoint/2010/main" val="4255482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question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89590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Animation Thank You GIF by MillMo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834950" cy="687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16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503" y="1073889"/>
            <a:ext cx="8569234" cy="2766592"/>
          </a:xfrm>
        </p:spPr>
        <p:txBody>
          <a:bodyPr/>
          <a:lstStyle/>
          <a:p>
            <a:r>
              <a:rPr lang="vi-VN" sz="8800" b="1" dirty="0">
                <a:solidFill>
                  <a:schemeClr val="bg2">
                    <a:lumMod val="50000"/>
                    <a:lumOff val="50000"/>
                  </a:schemeClr>
                </a:solidFill>
                <a:latin typeface="Times New Roman" panose="02020603050405020304" pitchFamily="18" charset="0"/>
                <a:cs typeface="Times New Roman" panose="02020603050405020304" pitchFamily="18" charset="0"/>
              </a:rPr>
              <a:t>PHẦN MÔ TẢ</a:t>
            </a:r>
            <a:endParaRPr lang="en-US" dirty="0">
              <a:solidFill>
                <a:schemeClr val="bg2">
                  <a:lumMod val="50000"/>
                  <a:lumOff val="50000"/>
                </a:schemeClr>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5450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45139"/>
            <a:ext cx="10178322" cy="1028276"/>
          </a:xfrm>
        </p:spPr>
        <p:txBody>
          <a:bodyPr/>
          <a:lstStyle/>
          <a:p>
            <a:r>
              <a:rPr lang="vi-VN" dirty="0" smtClean="0">
                <a:solidFill>
                  <a:schemeClr val="tx1"/>
                </a:solidFill>
              </a:rPr>
              <a:t>Sách</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411" y="1173415"/>
            <a:ext cx="3318096" cy="33180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91" y="1173415"/>
            <a:ext cx="3532592" cy="3532592"/>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rot="1831421">
            <a:off x="2785429" y="2865698"/>
            <a:ext cx="1165091" cy="1165091"/>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28442">
            <a:off x="6422027" y="3162822"/>
            <a:ext cx="914400" cy="9144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9877" y="1279649"/>
            <a:ext cx="3320123" cy="332012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51664">
            <a:off x="10350668" y="3626674"/>
            <a:ext cx="914400" cy="914400"/>
          </a:xfrm>
          <a:prstGeom prst="rect">
            <a:avLst/>
          </a:prstGeom>
        </p:spPr>
      </p:pic>
      <p:sp>
        <p:nvSpPr>
          <p:cNvPr id="14" name="TextBox 13"/>
          <p:cNvSpPr txBox="1"/>
          <p:nvPr/>
        </p:nvSpPr>
        <p:spPr>
          <a:xfrm>
            <a:off x="1284214" y="5153582"/>
            <a:ext cx="9920406" cy="923330"/>
          </a:xfrm>
          <a:prstGeom prst="rect">
            <a:avLst/>
          </a:prstGeom>
          <a:noFill/>
        </p:spPr>
        <p:txBody>
          <a:bodyPr wrap="square" rtlCol="0">
            <a:spAutoFit/>
          </a:bodyPr>
          <a:lstStyle/>
          <a:p>
            <a:r>
              <a:rPr lang="vi-VN" dirty="0" smtClean="0"/>
              <a:t>Sách </a:t>
            </a:r>
            <a:r>
              <a:rPr lang="vi-VN" dirty="0"/>
              <a:t>bao gồm các thuộc tính </a:t>
            </a:r>
            <a:r>
              <a:rPr lang="vi-VN" dirty="0" smtClean="0"/>
              <a:t>như: </a:t>
            </a:r>
            <a:r>
              <a:rPr lang="vi-VN" dirty="0"/>
              <a:t>tiêu đề, số lượng, năm xuất bản,mã xuất bản,mã thể loại,mã tác giả, mã thể loại, giá thành, ngày nhập,... Các quyển sách có thể cùng tên nhưng mã số sách khác nhau.</a:t>
            </a:r>
            <a:endParaRPr lang="en-US" dirty="0"/>
          </a:p>
        </p:txBody>
      </p:sp>
    </p:spTree>
    <p:extLst>
      <p:ext uri="{BB962C8B-B14F-4D97-AF65-F5344CB8AC3E}">
        <p14:creationId xmlns:p14="http://schemas.microsoft.com/office/powerpoint/2010/main" val="3956730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268990" y="678599"/>
            <a:ext cx="10178322" cy="5497207"/>
          </a:xfrm>
          <a:prstGeom prst="rect">
            <a:avLst/>
          </a:prstGeom>
        </p:spPr>
      </p:pic>
    </p:spTree>
    <p:extLst>
      <p:ext uri="{BB962C8B-B14F-4D97-AF65-F5344CB8AC3E}">
        <p14:creationId xmlns:p14="http://schemas.microsoft.com/office/powerpoint/2010/main" val="1141550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265"/>
          <a:stretch/>
        </p:blipFill>
        <p:spPr bwMode="auto">
          <a:xfrm>
            <a:off x="1251678" y="1493390"/>
            <a:ext cx="10178322" cy="40831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8290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251678" y="1626538"/>
            <a:ext cx="10178322" cy="3228796"/>
          </a:xfrm>
          <a:prstGeom prst="rect">
            <a:avLst/>
          </a:prstGeom>
        </p:spPr>
      </p:pic>
    </p:spTree>
    <p:extLst>
      <p:ext uri="{BB962C8B-B14F-4D97-AF65-F5344CB8AC3E}">
        <p14:creationId xmlns:p14="http://schemas.microsoft.com/office/powerpoint/2010/main" val="1671854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664"/>
          <a:stretch/>
        </p:blipFill>
        <p:spPr bwMode="auto">
          <a:xfrm>
            <a:off x="1251678" y="1244361"/>
            <a:ext cx="10178322" cy="40102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1556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NhÂN viên</a:t>
            </a: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5178" y="1128451"/>
            <a:ext cx="3594100" cy="3594100"/>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777" y="1239457"/>
            <a:ext cx="3489871" cy="3489871"/>
          </a:xfrm>
          <a:prstGeom prst="rect">
            <a:avLst/>
          </a:prstGeom>
        </p:spPr>
      </p:pic>
      <p:sp>
        <p:nvSpPr>
          <p:cNvPr id="14" name="TextBox 13"/>
          <p:cNvSpPr txBox="1"/>
          <p:nvPr/>
        </p:nvSpPr>
        <p:spPr>
          <a:xfrm>
            <a:off x="1525354" y="5468617"/>
            <a:ext cx="9630970" cy="923330"/>
          </a:xfrm>
          <a:prstGeom prst="rect">
            <a:avLst/>
          </a:prstGeom>
          <a:noFill/>
        </p:spPr>
        <p:txBody>
          <a:bodyPr wrap="square" rtlCol="0">
            <a:spAutoFit/>
          </a:bodyPr>
          <a:lstStyle/>
          <a:p>
            <a:r>
              <a:rPr lang="vi-VN" dirty="0" smtClean="0"/>
              <a:t>Nhân </a:t>
            </a:r>
            <a:r>
              <a:rPr lang="vi-VN" dirty="0"/>
              <a:t>viên có các thuộc tính </a:t>
            </a:r>
            <a:r>
              <a:rPr lang="vi-VN" dirty="0" smtClean="0"/>
              <a:t>là: </a:t>
            </a:r>
            <a:r>
              <a:rPr lang="vi-VN" dirty="0"/>
              <a:t>mã nhân viên và họ </a:t>
            </a:r>
            <a:r>
              <a:rPr lang="vi-VN" dirty="0" smtClean="0"/>
              <a:t>tên.</a:t>
            </a:r>
          </a:p>
          <a:p>
            <a:r>
              <a:rPr lang="vi-VN" dirty="0"/>
              <a:t>B</a:t>
            </a:r>
            <a:r>
              <a:rPr lang="vi-VN" dirty="0" smtClean="0"/>
              <a:t>ên </a:t>
            </a:r>
            <a:r>
              <a:rPr lang="vi-VN" dirty="0"/>
              <a:t>cạnh đó họ còn được cấp cho một tài khoản để quản lý bao gồm các thuộc tính như mã tài khoản, tên đăng nhập , mật khẩu và email</a:t>
            </a:r>
            <a:r>
              <a:rPr lang="vi-VN" dirty="0" smtClean="0"/>
              <a:t>.</a:t>
            </a:r>
            <a:endParaRPr lang="en-US" dirty="0"/>
          </a:p>
        </p:txBody>
      </p:sp>
    </p:spTree>
    <p:extLst>
      <p:ext uri="{BB962C8B-B14F-4D97-AF65-F5344CB8AC3E}">
        <p14:creationId xmlns:p14="http://schemas.microsoft.com/office/powerpoint/2010/main" val="3654081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srcRect l="662" b="20125"/>
          <a:stretch/>
        </p:blipFill>
        <p:spPr bwMode="auto">
          <a:xfrm>
            <a:off x="1251678" y="1685478"/>
            <a:ext cx="10178322" cy="30153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047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207</TotalTime>
  <Words>347</Words>
  <Application>Microsoft Office PowerPoint</Application>
  <PresentationFormat>Widescreen</PresentationFormat>
  <Paragraphs>29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Gill Sans MT</vt:lpstr>
      <vt:lpstr>Impact</vt:lpstr>
      <vt:lpstr>Tahoma</vt:lpstr>
      <vt:lpstr>Times New Roman</vt:lpstr>
      <vt:lpstr>Badge</vt:lpstr>
      <vt:lpstr>PowerPoint Presentation</vt:lpstr>
      <vt:lpstr>PHẦN MÔ TẢ</vt:lpstr>
      <vt:lpstr>Sách</vt:lpstr>
      <vt:lpstr>PowerPoint Presentation</vt:lpstr>
      <vt:lpstr>PowerPoint Presentation</vt:lpstr>
      <vt:lpstr>PowerPoint Presentation</vt:lpstr>
      <vt:lpstr>PowerPoint Presentation</vt:lpstr>
      <vt:lpstr>NhÂN viên</vt:lpstr>
      <vt:lpstr>PowerPoint Presentation</vt:lpstr>
      <vt:lpstr>PowerPoint Presentation</vt:lpstr>
      <vt:lpstr>NHÂN VIÊN</vt:lpstr>
      <vt:lpstr>PowerPoint Presentation</vt:lpstr>
      <vt:lpstr>ĐỘC GIẢ</vt:lpstr>
      <vt:lpstr>PowerPoint Presentation</vt:lpstr>
      <vt:lpstr>CÁCH THỨC MƯỢN SÁCH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MÔ TẢ</dc:title>
  <dc:creator>hp</dc:creator>
  <cp:lastModifiedBy>Gia Khaii</cp:lastModifiedBy>
  <cp:revision>17</cp:revision>
  <dcterms:created xsi:type="dcterms:W3CDTF">2020-07-06T13:59:02Z</dcterms:created>
  <dcterms:modified xsi:type="dcterms:W3CDTF">2020-07-08T08:46:13Z</dcterms:modified>
</cp:coreProperties>
</file>