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2" roundtripDataSignature="AMtx7mhUu2bTvTZP4EqBdQI87u/VtJo90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5EAD5C7-6846-45E1-958B-C78CAD4EB1A3}">
  <a:tblStyle styleId="{75EAD5C7-6846-45E1-958B-C78CAD4EB1A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customschemas.google.com/relationships/presentationmetadata" Target="metadata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c13aaf526f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4" name="Google Shape;134;g2c13aaf526f_0_6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6a9ba5039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0" name="Google Shape;140;g26a9ba50394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c13aaf526f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6" name="Google Shape;146;g2c13aaf526f_0_4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c13aaf526f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2" name="Google Shape;152;g2c13aaf526f_0_5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c13aaf526f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8" name="Google Shape;158;g2c13aaf526f_0_5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c13aaf526f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4" name="Google Shape;164;g2c13aaf526f_0_6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0" name="Google Shape;17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7" name="Google Shape;8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c13aaf526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3" name="Google Shape;93;g2c13aaf526f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c13aaf526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9" name="Google Shape;99;g2c13aaf526f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c13aaf526f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5" name="Google Shape;105;g2c13aaf526f_0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c13aaf526f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1" name="Google Shape;111;g2c13aaf526f_0_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c13aaf526f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7" name="Google Shape;117;g2c13aaf526f_0_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c13aaf526f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3" name="Google Shape;123;g2c13aaf526f_0_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6a9ba5039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9" name="Google Shape;129;g26a9ba50394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8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github.com/haovvv73/The-application-automatically-schedules-university-timetables/tree/master/schema" TargetMode="External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docs.google.com/spreadsheets/d/1B0ebWe9YuDGNGeGEOqa0Oduor-jOYFJDe4Z-6KLdlD0/edit#gid=0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title"/>
          </p:nvPr>
        </p:nvSpPr>
        <p:spPr>
          <a:xfrm>
            <a:off x="726687" y="276621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VN" sz="4000">
                <a:latin typeface="Arial"/>
                <a:ea typeface="Arial"/>
                <a:cs typeface="Arial"/>
                <a:sym typeface="Arial"/>
              </a:rPr>
              <a:t>REPORT W1/03</a:t>
            </a:r>
            <a:endParaRPr sz="4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c13aaf526f_0_6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VN" sz="4000">
                <a:latin typeface="Arial"/>
                <a:ea typeface="Arial"/>
                <a:cs typeface="Arial"/>
                <a:sym typeface="Arial"/>
              </a:rPr>
              <a:t>SƠ ĐỒ ERD</a:t>
            </a:r>
            <a:endParaRPr sz="4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7" name="Google Shape;137;g2c13aaf526f_0_65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73350" y="1354675"/>
            <a:ext cx="7537845" cy="4862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6a9ba50394_0_5"/>
          <p:cNvSpPr txBox="1"/>
          <p:nvPr>
            <p:ph type="title"/>
          </p:nvPr>
        </p:nvSpPr>
        <p:spPr>
          <a:xfrm>
            <a:off x="838200" y="365125"/>
            <a:ext cx="110424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VN" sz="4000">
                <a:latin typeface="Arial"/>
                <a:ea typeface="Arial"/>
                <a:cs typeface="Arial"/>
                <a:sym typeface="Arial"/>
              </a:rPr>
              <a:t>RÀNG BUỘC KHI SẮP XẾP THỜI KHÓA BIỂU</a:t>
            </a:r>
            <a:endParaRPr sz="4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g26a9ba50394_0_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118"/>
              <a:buNone/>
            </a:pPr>
            <a:r>
              <a:rPr lang="en-VN"/>
              <a:t>1. Ràng buộc về thời gian</a:t>
            </a:r>
            <a:endParaRPr/>
          </a:p>
          <a:p>
            <a:pPr indent="-3429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-VN"/>
              <a:t>Xác định thời gian sử dụng phòng học của mỗi môn học sao cho không có xung đột với các môn học khác</a:t>
            </a:r>
            <a:endParaRPr/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VN"/>
              <a:t>Đảm bảo thời lượng mỗi lớp học nằm trong một ca học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00"/>
              </a:highlight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118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c13aaf526f_0_45"/>
          <p:cNvSpPr txBox="1"/>
          <p:nvPr>
            <p:ph type="title"/>
          </p:nvPr>
        </p:nvSpPr>
        <p:spPr>
          <a:xfrm>
            <a:off x="838200" y="365125"/>
            <a:ext cx="110424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VN" sz="4000">
                <a:latin typeface="Arial"/>
                <a:ea typeface="Arial"/>
                <a:cs typeface="Arial"/>
                <a:sym typeface="Arial"/>
              </a:rPr>
              <a:t>RÀNG BUỘC KHI SẮP XẾP THỜI KHÓA BIỂU</a:t>
            </a:r>
            <a:endParaRPr sz="4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g2c13aaf526f_0_4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ct val="75630"/>
              <a:buNone/>
            </a:pPr>
            <a:r>
              <a:rPr lang="en-VN"/>
              <a:t>2</a:t>
            </a:r>
            <a:r>
              <a:rPr lang="en-VN"/>
              <a:t>. Ràng buộc về phòng học</a:t>
            </a:r>
            <a:endParaRPr/>
          </a:p>
          <a:p>
            <a:pPr indent="-334327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ct val="64285"/>
              <a:buChar char="-"/>
            </a:pPr>
            <a:r>
              <a:rPr lang="en-VN"/>
              <a:t>Đảm bảo s</a:t>
            </a:r>
            <a:r>
              <a:rPr lang="en-VN"/>
              <a:t>ử dụng phòng học một cách tối ưu giữa các lớp với nhau</a:t>
            </a:r>
            <a:endParaRPr/>
          </a:p>
          <a:p>
            <a:pPr indent="-334327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-"/>
            </a:pPr>
            <a:r>
              <a:rPr lang="en-VN"/>
              <a:t>Đảm bảo mỗi phòng học trong một khung giờ chỉ được sử dụng bởi một lớp học</a:t>
            </a:r>
            <a:endParaRPr/>
          </a:p>
          <a:p>
            <a:pPr indent="-334327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-"/>
            </a:pPr>
            <a:r>
              <a:rPr lang="en-VN">
                <a:highlight>
                  <a:srgbClr val="FFFF00"/>
                </a:highlight>
              </a:rPr>
              <a:t>Xác định phòng học phù hợp dành cho lớp lý thuyết và thực hành</a:t>
            </a:r>
            <a:endParaRPr>
              <a:highlight>
                <a:srgbClr val="FFFF00"/>
              </a:highlight>
            </a:endParaRPr>
          </a:p>
          <a:p>
            <a:pPr indent="-334327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-"/>
            </a:pPr>
            <a:r>
              <a:rPr lang="en-VN">
                <a:highlight>
                  <a:srgbClr val="FFFF00"/>
                </a:highlight>
              </a:rPr>
              <a:t>Xác định phòng học phù hợp với số lượng sinh viên đăng ký môn học</a:t>
            </a:r>
            <a:endParaRPr>
              <a:highlight>
                <a:srgbClr val="FFFF00"/>
              </a:highlight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00"/>
              </a:highlight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ct val="7563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c13aaf526f_0_50"/>
          <p:cNvSpPr txBox="1"/>
          <p:nvPr>
            <p:ph type="title"/>
          </p:nvPr>
        </p:nvSpPr>
        <p:spPr>
          <a:xfrm>
            <a:off x="838200" y="365125"/>
            <a:ext cx="110424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VN" sz="4000">
                <a:latin typeface="Arial"/>
                <a:ea typeface="Arial"/>
                <a:cs typeface="Arial"/>
                <a:sym typeface="Arial"/>
              </a:rPr>
              <a:t>RÀNG BUỘC KHI SẮP XẾP THỜI KHÓA BIỂU</a:t>
            </a:r>
            <a:endParaRPr sz="4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g2c13aaf526f_0_5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ct val="75630"/>
              <a:buNone/>
            </a:pPr>
            <a:r>
              <a:rPr lang="en-VN"/>
              <a:t>3</a:t>
            </a:r>
            <a:r>
              <a:rPr lang="en-VN"/>
              <a:t>. Ràng buộc về giảng viên</a:t>
            </a:r>
            <a:endParaRPr/>
          </a:p>
          <a:p>
            <a:pPr indent="-334327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ct val="64285"/>
              <a:buChar char="-"/>
            </a:pPr>
            <a:r>
              <a:rPr lang="en-VN"/>
              <a:t>Đảm bảo phù hợp với lịch trống của giảng viên</a:t>
            </a:r>
            <a:endParaRPr/>
          </a:p>
          <a:p>
            <a:pPr indent="-334327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-"/>
            </a:pPr>
            <a:r>
              <a:rPr lang="en-VN"/>
              <a:t>Đảm bảo các lớp mà giảng viên đảm nhiệm không bị trùng lịch với nhau</a:t>
            </a:r>
            <a:endParaRPr/>
          </a:p>
          <a:p>
            <a:pPr indent="-334327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-"/>
            </a:pPr>
            <a:r>
              <a:rPr lang="en-VN">
                <a:highlight>
                  <a:srgbClr val="FFFF00"/>
                </a:highlight>
              </a:rPr>
              <a:t>Sắp xếp hợp lý các tiết liền kề không cách quá xa nhau (ví dụ: môn a1 tiết 1 và môn a2 tiết 5)</a:t>
            </a:r>
            <a:endParaRPr>
              <a:highlight>
                <a:srgbClr val="FFFF00"/>
              </a:highlight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00"/>
              </a:highlight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ct val="7563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c13aaf526f_0_55"/>
          <p:cNvSpPr txBox="1"/>
          <p:nvPr>
            <p:ph type="title"/>
          </p:nvPr>
        </p:nvSpPr>
        <p:spPr>
          <a:xfrm>
            <a:off x="838200" y="365125"/>
            <a:ext cx="110424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VN" sz="4000">
                <a:latin typeface="Arial"/>
                <a:ea typeface="Arial"/>
                <a:cs typeface="Arial"/>
                <a:sym typeface="Arial"/>
              </a:rPr>
              <a:t>RÀNG BUỘC KHI SẮP XẾP THỜI KHÓA BIỂU</a:t>
            </a:r>
            <a:endParaRPr sz="4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g2c13aaf526f_0_5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118"/>
              <a:buNone/>
            </a:pPr>
            <a:r>
              <a:rPr lang="en-VN"/>
              <a:t>4</a:t>
            </a:r>
            <a:r>
              <a:rPr lang="en-VN"/>
              <a:t>. Ràng buộc về các sự kiện đặc biệt</a:t>
            </a:r>
            <a:endParaRPr/>
          </a:p>
          <a:p>
            <a:pPr indent="-3429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-VN"/>
              <a:t>Sắp xếp thời khóa biểu cho phù hợp với các sự kiện quan trọng như Lễ, Tết.</a:t>
            </a:r>
            <a:endParaRPr/>
          </a:p>
          <a:p>
            <a:pPr indent="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118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c13aaf526f_0_60"/>
          <p:cNvSpPr txBox="1"/>
          <p:nvPr>
            <p:ph type="title"/>
          </p:nvPr>
        </p:nvSpPr>
        <p:spPr>
          <a:xfrm>
            <a:off x="838200" y="365125"/>
            <a:ext cx="110424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VN" sz="4000">
                <a:latin typeface="Arial"/>
                <a:ea typeface="Arial"/>
                <a:cs typeface="Arial"/>
                <a:sym typeface="Arial"/>
              </a:rPr>
              <a:t>RÀNG BUỘC KHI SẮP XẾP THỜI KHÓA BIỂU</a:t>
            </a:r>
            <a:endParaRPr sz="4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g2c13aaf526f_0_6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118"/>
              <a:buNone/>
            </a:pPr>
            <a:r>
              <a:rPr lang="en-VN"/>
              <a:t>5</a:t>
            </a:r>
            <a:r>
              <a:rPr lang="en-VN"/>
              <a:t>. </a:t>
            </a:r>
            <a:r>
              <a:rPr lang="en-VN"/>
              <a:t>Ràng buộc về địa điểm</a:t>
            </a:r>
            <a:endParaRPr/>
          </a:p>
          <a:p>
            <a:pPr indent="-3429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-VN">
                <a:highlight>
                  <a:srgbClr val="FFFF00"/>
                </a:highlight>
              </a:rPr>
              <a:t>Sắp xếp hai môn khác cơ sở sao cho giảng viên có đủ thời gian di chuyển qua lại.</a:t>
            </a:r>
            <a:endParaRPr>
              <a:highlight>
                <a:srgbClr val="FFFF00"/>
              </a:highlight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VN">
                <a:highlight>
                  <a:srgbClr val="FFFF00"/>
                </a:highlight>
              </a:rPr>
              <a:t>Đảm bảo khóa 2022 trở về sau học những phòng học ở Linh Trung</a:t>
            </a:r>
            <a:endParaRPr>
              <a:highlight>
                <a:srgbClr val="FFFF00"/>
              </a:highlight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118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VN" sz="4000">
                <a:latin typeface="Arial"/>
                <a:ea typeface="Arial"/>
                <a:cs typeface="Arial"/>
                <a:sym typeface="Arial"/>
              </a:rPr>
              <a:t>MASTER PLAN</a:t>
            </a:r>
            <a:endParaRPr sz="4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74" name="Google Shape;174;p5">
            <a:hlinkClick r:id="rId3"/>
          </p:cNvPr>
          <p:cNvSpPr/>
          <p:nvPr/>
        </p:nvSpPr>
        <p:spPr>
          <a:xfrm>
            <a:off x="4175850" y="2890625"/>
            <a:ext cx="3344400" cy="1756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VN" sz="2000">
                <a:latin typeface="Calibri"/>
                <a:ea typeface="Calibri"/>
                <a:cs typeface="Calibri"/>
                <a:sym typeface="Calibri"/>
              </a:rPr>
              <a:t>MASTER PLAN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VN" sz="4000">
                <a:latin typeface="Arial"/>
                <a:ea typeface="Arial"/>
                <a:cs typeface="Arial"/>
                <a:sym typeface="Arial"/>
              </a:rPr>
              <a:t>TKB BỘ MÔN UDTH HỌC KỲ 2 (2023-2024)</a:t>
            </a:r>
            <a:endParaRPr sz="4000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0" name="Google Shape;90;p2"/>
          <p:cNvGraphicFramePr/>
          <p:nvPr/>
        </p:nvGraphicFramePr>
        <p:xfrm>
          <a:off x="952475" y="1690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{75EAD5C7-6846-45E1-958B-C78CAD4EB1A3}</a:tableStyleId>
              </a:tblPr>
              <a:tblGrid>
                <a:gridCol w="1285875"/>
                <a:gridCol w="1285875"/>
                <a:gridCol w="1285875"/>
                <a:gridCol w="1285875"/>
                <a:gridCol w="1285875"/>
                <a:gridCol w="1285875"/>
                <a:gridCol w="1285875"/>
                <a:gridCol w="1285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VN"/>
                        <a:t>STT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VN"/>
                        <a:t>TÊN MÔN HỌC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VN"/>
                        <a:t>LỚP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VN"/>
                        <a:t>SĨ SỐ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VN"/>
                        <a:t>GIẢNG VIÊN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VN"/>
                        <a:t>LỊCH HỌC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VN"/>
                        <a:t>ĐỊA ĐIỂM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VN"/>
                        <a:t>PHÒNG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/>
                        <a:t>Lập trình hướng đối tượng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/>
                        <a:t>22TTH &amp; 22TTH_TN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/>
                        <a:t>120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/>
                        <a:t>Hà Văn Thảo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/>
                        <a:t>T2 (1-3)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/>
                        <a:t>Linh Trung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/>
                        <a:t>D108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/>
                        <a:t>Lập trình hướng đối tượng (thực hành)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VN">
                          <a:solidFill>
                            <a:schemeClr val="dk1"/>
                          </a:solidFill>
                        </a:rPr>
                        <a:t>22TTH &amp; 22TTH_TN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/>
                        <a:t>120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/>
                        <a:t>Hà Văn Thảo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/>
                        <a:t>T2 (4-5)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/>
                        <a:t>Linh Trung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/>
                        <a:t>D108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/>
                        <a:t>Mạng máy tính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/>
                        <a:t>22TTH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/>
                        <a:t>50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/>
                        <a:t>Võ Đức Cẩm Hải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/>
                        <a:t>T4 (1-3)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/>
                        <a:t>Linh Trung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/>
                        <a:t>E204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/>
                        <a:t>Mạng máy tính (thực hành)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/>
                        <a:t>22TTH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/>
                        <a:t>50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/>
                        <a:t>Võ Đức Cẩm Hải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/>
                        <a:t>T4 (4-5)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/>
                        <a:t>Linh Trung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/>
                        <a:t>E204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/>
                        <a:t>Toán rời rạc 2A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/>
                        <a:t>22TTH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/>
                        <a:t>100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/>
                        <a:t>Lê Thị Tuyết Nhung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/>
                        <a:t>T2 (6-9)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/>
                        <a:t>Linh Trung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/>
                        <a:t>E203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/>
                        <a:t>Toán rời rạc 2A (thực hành)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/>
                        <a:t>22TTH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/>
                        <a:t>100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/>
                        <a:t>Lê Thị Tuyết Nhung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/>
                        <a:t>T4 (9-10)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/>
                        <a:t>Linh Trung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/>
                        <a:t>E203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/>
                        <a:t>Xử lý đa chiều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/>
                        <a:t>21TTH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/>
                        <a:t>50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/>
                        <a:t>Kha Tuấn Minh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/>
                        <a:t>T7 (7-9)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/>
                        <a:t>Nguyễn Văn Cừ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/>
                        <a:t>F301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c13aaf526f_0_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VN" sz="4000">
                <a:latin typeface="Arial"/>
                <a:ea typeface="Arial"/>
                <a:cs typeface="Arial"/>
                <a:sym typeface="Arial"/>
              </a:rPr>
              <a:t>TKB BỘ MÔN UDTH HỌC KỲ 2 (2023-2024)</a:t>
            </a:r>
            <a:endParaRPr sz="4000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6" name="Google Shape;96;g2c13aaf526f_0_5"/>
          <p:cNvGraphicFramePr/>
          <p:nvPr/>
        </p:nvGraphicFramePr>
        <p:xfrm>
          <a:off x="952475" y="1690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{75EAD5C7-6846-45E1-958B-C78CAD4EB1A3}</a:tableStyleId>
              </a:tblPr>
              <a:tblGrid>
                <a:gridCol w="1285875"/>
                <a:gridCol w="1285875"/>
                <a:gridCol w="1285875"/>
                <a:gridCol w="1285875"/>
                <a:gridCol w="1285875"/>
                <a:gridCol w="1285875"/>
                <a:gridCol w="1285875"/>
                <a:gridCol w="1285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VN"/>
                        <a:t>STT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VN"/>
                        <a:t>TÊN MÔN HỌC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VN"/>
                        <a:t>LỚP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VN"/>
                        <a:t>SĨ SỐ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VN"/>
                        <a:t>GIẢNG VIÊN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VN"/>
                        <a:t>LỊCH HỌC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VN"/>
                        <a:t>ĐỊA ĐIỂM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VN"/>
                        <a:t>PHÒNG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/>
                        <a:t>Xử lý đa chiều (thực hành)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/>
                        <a:t>21TTH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/>
                        <a:t>50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/>
                        <a:t>Kha Tuấn Minh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/>
                        <a:t>T7 (10-11)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/>
                        <a:t>Nguyễn Văn Cừ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/>
                        <a:t>F301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/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/>
                        <a:t>Cơ sở dữ liệu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/>
                        <a:t>22TTH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/>
                        <a:t>150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/>
                        <a:t>Nguyễn Hiền Lương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/>
                        <a:t>T4 (6-8)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/>
                        <a:t>Linh Trung</a:t>
                      </a:r>
                      <a:r>
                        <a:rPr lang="en-VN"/>
                        <a:t>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/>
                        <a:t>E105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/>
                        <a:t>Cơ sở dữ liệu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/>
                        <a:t>22TTH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/>
                        <a:t>150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/>
                        <a:t>Nguyễn Hiền Lương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/>
                        <a:t>T6 (1-5)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/>
                        <a:t>Linh Trung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/>
                        <a:t>E105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/>
                        <a:t>11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/>
                        <a:t>Hệ quản trị cơ sở dữ liệu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/>
                        <a:t>21TTH_KDL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/>
                        <a:t>50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/>
                        <a:t>Nguyễn Thanh Bình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/>
                        <a:t>T6 (1-3)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/>
                        <a:t>Nguyễn Văn Cừ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/>
                        <a:t>Giảng Đường 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/>
                        <a:t>12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/>
                        <a:t>Hệ quản trị cơ sở dữ liệu (thực hành)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/>
                        <a:t>21TTH_KDL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/>
                        <a:t>25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/>
                        <a:t>Nguyễn Thanh Bình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/>
                        <a:t>T6 (6-7)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/>
                        <a:t>Nguyễn Văn Cừ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/>
                        <a:t>Giảng Đường 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/>
                        <a:t>13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/>
                        <a:t>Hệ quản trị cơ sở dữ liệu (thực hành)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/>
                        <a:t>21TTH_KDL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/>
                        <a:t>25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/>
                        <a:t>Nguyễn Thanh Bình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/>
                        <a:t>T6 (8-9)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/>
                        <a:t>Nguyễn Văn Cừ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/>
                        <a:t>Giảng Đường 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/>
                        <a:t>14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/>
                        <a:t>Quản trị hệ thống mạng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/>
                        <a:t>21THH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/>
                        <a:t>50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/>
                        <a:t>Võ Đức Cẩm Hải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/>
                        <a:t>T4 (6-7)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/>
                        <a:t>Linh Trung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/>
                        <a:t>E204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c13aaf526f_0_1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VN" sz="4000">
                <a:latin typeface="Arial"/>
                <a:ea typeface="Arial"/>
                <a:cs typeface="Arial"/>
                <a:sym typeface="Arial"/>
              </a:rPr>
              <a:t>TKB BỘ MÔN UDTH HỌC KỲ 2 (2023-2024)</a:t>
            </a:r>
            <a:endParaRPr sz="4000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2" name="Google Shape;102;g2c13aaf526f_0_10"/>
          <p:cNvGraphicFramePr/>
          <p:nvPr/>
        </p:nvGraphicFramePr>
        <p:xfrm>
          <a:off x="952475" y="1690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{75EAD5C7-6846-45E1-958B-C78CAD4EB1A3}</a:tableStyleId>
              </a:tblPr>
              <a:tblGrid>
                <a:gridCol w="1285875"/>
                <a:gridCol w="1285875"/>
                <a:gridCol w="1285875"/>
                <a:gridCol w="1285875"/>
                <a:gridCol w="1285875"/>
                <a:gridCol w="1285875"/>
                <a:gridCol w="1285875"/>
                <a:gridCol w="1285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VN"/>
                        <a:t>STT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VN"/>
                        <a:t>TÊN MÔN HỌC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VN"/>
                        <a:t>LỚP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VN"/>
                        <a:t>SĨ SỐ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VN"/>
                        <a:t>GIẢNG VIÊN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VN"/>
                        <a:t>LỊCH HỌC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VN"/>
                        <a:t>ĐỊA ĐIỂM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VN"/>
                        <a:t>PHÒNG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/>
                        <a:t>15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/>
                        <a:t>Quản trị hệ thống mạng (thực hành)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/>
                        <a:t>21TTH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/>
                        <a:t>50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/>
                        <a:t>Võ Đức Cẩm Hải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/>
                        <a:t>T4 (8-10)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/>
                        <a:t>Linh Trung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/>
                        <a:t>E204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/>
                        <a:t>16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/>
                        <a:t>Lập trình Web  ASP. NET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/>
                        <a:t>21TTH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/>
                        <a:t>100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/>
                        <a:t>Trần Sơn Hải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/>
                        <a:t>T7 (1-3)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/>
                        <a:t>Nguyễn Văn Cừ</a:t>
                      </a:r>
                      <a:r>
                        <a:rPr lang="en-VN"/>
                        <a:t>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/>
                        <a:t>E405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/>
                        <a:t>17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VN">
                          <a:solidFill>
                            <a:schemeClr val="dk1"/>
                          </a:solidFill>
                        </a:rPr>
                        <a:t>L</a:t>
                      </a:r>
                      <a:r>
                        <a:rPr lang="en-VN">
                          <a:solidFill>
                            <a:schemeClr val="dk1"/>
                          </a:solidFill>
                        </a:rPr>
                        <a:t>ập trình Web  ASP. NET (thực hành)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>
                          <a:solidFill>
                            <a:schemeClr val="dk1"/>
                          </a:solidFill>
                        </a:rPr>
                        <a:t>21TTH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/>
                        <a:t>100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/>
                        <a:t>Trần Sơn Hải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/>
                        <a:t>T5 (2-3)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/>
                        <a:t>Nguyễn Văn Cừ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/>
                        <a:t>E403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/>
                        <a:t>18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/>
                        <a:t>Lập trình Web với J2EE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/>
                        <a:t>21TTH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/>
                        <a:t>40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/>
                        <a:t>Hà Văn Thảo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/>
                        <a:t>T7 (1-3)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/>
                        <a:t>Linh Trung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/>
                        <a:t>E106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/>
                        <a:t>19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VN">
                          <a:solidFill>
                            <a:schemeClr val="dk1"/>
                          </a:solidFill>
                        </a:rPr>
                        <a:t>Lập trình Web với J2EE (thực hành)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>
                          <a:solidFill>
                            <a:schemeClr val="dk1"/>
                          </a:solidFill>
                        </a:rPr>
                        <a:t>21TTH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/>
                        <a:t>40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/>
                        <a:t>Hà Văn Thảo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/>
                        <a:t>T7 (4-5)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/>
                        <a:t>Linh Trung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/>
                        <a:t>E106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/>
                        <a:t>20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/>
                        <a:t>Lập trình Web với PHP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/>
                        <a:t>21TTH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/>
                        <a:t>100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/>
                        <a:t>Trần Anh Tuấn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/>
                        <a:t>CN</a:t>
                      </a:r>
                      <a:r>
                        <a:rPr lang="en-VN"/>
                        <a:t> (7-9)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/>
                        <a:t>Nguyễn Văn Cừ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/>
                        <a:t>F3</a:t>
                      </a:r>
                      <a:r>
                        <a:rPr lang="en-VN"/>
                        <a:t>01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/>
                        <a:t>21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/>
                        <a:t>Lập trình Web với PHP (thực hành)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/>
                        <a:t>21TTH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/>
                        <a:t>100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/>
                        <a:t>Trần Anh Tuấn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/>
                        <a:t>T6 (1-3)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/>
                        <a:t>Nguyễn Văn Cừ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/>
                        <a:t>F301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c13aaf526f_0_1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VN" sz="4000">
                <a:latin typeface="Arial"/>
                <a:ea typeface="Arial"/>
                <a:cs typeface="Arial"/>
                <a:sym typeface="Arial"/>
              </a:rPr>
              <a:t>TKB BỘ MÔN UDTH HỌC KỲ 2 (2023-2024)</a:t>
            </a:r>
            <a:endParaRPr sz="4000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8" name="Google Shape;108;g2c13aaf526f_0_17"/>
          <p:cNvGraphicFramePr/>
          <p:nvPr/>
        </p:nvGraphicFramePr>
        <p:xfrm>
          <a:off x="952475" y="1690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{75EAD5C7-6846-45E1-958B-C78CAD4EB1A3}</a:tableStyleId>
              </a:tblPr>
              <a:tblGrid>
                <a:gridCol w="1285875"/>
                <a:gridCol w="1285875"/>
                <a:gridCol w="1285875"/>
                <a:gridCol w="1285875"/>
                <a:gridCol w="1285875"/>
                <a:gridCol w="1285875"/>
                <a:gridCol w="1285875"/>
                <a:gridCol w="1285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VN"/>
                        <a:t>STT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VN"/>
                        <a:t>TÊN MÔN HỌC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VN"/>
                        <a:t>LỚP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VN"/>
                        <a:t>SĨ SỐ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VN"/>
                        <a:t>GIẢNG VIÊN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VN"/>
                        <a:t>LỊCH HỌC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VN"/>
                        <a:t>ĐỊA ĐIỂM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VN"/>
                        <a:t>PHÒNG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/>
                        <a:t>22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/>
                        <a:t>Số học và thuật toán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/>
                        <a:t>21TTH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/>
                        <a:t>50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/>
                        <a:t>Lê Hoài Nam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/>
                        <a:t>T4 (1-4)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/>
                        <a:t>Linh Trung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/>
                        <a:t>E105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/>
                        <a:t>23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VN">
                          <a:solidFill>
                            <a:schemeClr val="dk1"/>
                          </a:solidFill>
                        </a:rPr>
                        <a:t>Số học và thuật toán (thực hành)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>
                          <a:solidFill>
                            <a:schemeClr val="dk1"/>
                          </a:solidFill>
                        </a:rPr>
                        <a:t>21TTH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/>
                        <a:t>50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VN">
                          <a:solidFill>
                            <a:schemeClr val="dk1"/>
                          </a:solidFill>
                        </a:rPr>
                        <a:t>Lê Hoài Nam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/>
                        <a:t>T4 (6-8)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/>
                        <a:t>Linh Trung</a:t>
                      </a:r>
                      <a:r>
                        <a:rPr lang="en-VN"/>
                        <a:t>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/>
                        <a:t>PM C205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/>
                        <a:t>24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>
                          <a:solidFill>
                            <a:schemeClr val="dk1"/>
                          </a:solidFill>
                        </a:rPr>
                        <a:t>Nhập môn máy học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>
                          <a:solidFill>
                            <a:schemeClr val="dk1"/>
                          </a:solidFill>
                        </a:rPr>
                        <a:t>21TTH_KDL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/>
                        <a:t>150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/>
                        <a:t>Huỳnh Thế Đăng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/>
                        <a:t>T7 (1-3)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/>
                        <a:t>Nguyễn Văn Cừ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/>
                        <a:t>Giảng Đường 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/>
                        <a:t>25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/>
                        <a:t>Phân tích thuật toán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/>
                        <a:t>21TTH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/>
                        <a:t>50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/>
                        <a:t>Nguyễn Thanh Bình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/>
                        <a:t>T7 (7-9)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/>
                        <a:t>Nguyễn Văn Cừ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/>
                        <a:t>E402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/>
                        <a:t>26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>
                          <a:solidFill>
                            <a:schemeClr val="dk1"/>
                          </a:solidFill>
                        </a:rPr>
                        <a:t>Phân tích thuật toán (thực hành)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>
                          <a:solidFill>
                            <a:schemeClr val="dk1"/>
                          </a:solidFill>
                        </a:rPr>
                        <a:t>21TTH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/>
                        <a:t>50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/>
                        <a:t>Nguyễn Thanh Bình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/>
                        <a:t>T6 (7-9)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/>
                        <a:t>Nguyễn Văn Cừ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/>
                        <a:t>F303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/>
                        <a:t>27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/>
                        <a:t>Tính toán di động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/>
                        <a:t>21TTH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/>
                        <a:t>100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/>
                        <a:t>Phan Nguyệt Minh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/>
                        <a:t>T7 (4-6)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/>
                        <a:t>Nguyễn Văn Cừ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/>
                        <a:t>Giảng Đường 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/>
                        <a:t>28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/>
                        <a:t>Phương pháp số cho khoa học dữ liệu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/>
                        <a:t>21TTH_KDL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/>
                        <a:t>100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/>
                        <a:t>Nguyễn Thị Hoài Thương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/>
                        <a:t>T2 (6-9)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/>
                        <a:t>Linh Trung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/>
                        <a:t>D108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c13aaf526f_0_2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VN" sz="4000">
                <a:latin typeface="Arial"/>
                <a:ea typeface="Arial"/>
                <a:cs typeface="Arial"/>
                <a:sym typeface="Arial"/>
              </a:rPr>
              <a:t>TKB BỘ MÔN UDTH HỌC KỲ 2 (2023-2024)</a:t>
            </a:r>
            <a:endParaRPr sz="4000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14" name="Google Shape;114;g2c13aaf526f_0_22"/>
          <p:cNvGraphicFramePr/>
          <p:nvPr/>
        </p:nvGraphicFramePr>
        <p:xfrm>
          <a:off x="952475" y="1690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{75EAD5C7-6846-45E1-958B-C78CAD4EB1A3}</a:tableStyleId>
              </a:tblPr>
              <a:tblGrid>
                <a:gridCol w="1285875"/>
                <a:gridCol w="1285875"/>
                <a:gridCol w="1285875"/>
                <a:gridCol w="1285875"/>
                <a:gridCol w="1285875"/>
                <a:gridCol w="1285875"/>
                <a:gridCol w="1285875"/>
                <a:gridCol w="1285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VN"/>
                        <a:t>STT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VN"/>
                        <a:t>TÊN MÔN HỌC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VN"/>
                        <a:t>LỚP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VN"/>
                        <a:t>SĨ SỐ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VN"/>
                        <a:t>GIẢNG VIÊN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VN"/>
                        <a:t>LỊCH HỌC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VN"/>
                        <a:t>ĐỊA ĐIỂM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VN"/>
                        <a:t>PHÒNG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/>
                        <a:t>29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/>
                        <a:t>Khai thác dữ liệu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/>
                        <a:t>21TTH_KDL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/>
                        <a:t>100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/>
                        <a:t>Nguyễn Thanh Bình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/>
                        <a:t>T7 (4-6)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/>
                        <a:t>Nguyễn Văn Cừ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/>
                        <a:t>F301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/>
                        <a:t>30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>
                          <a:solidFill>
                            <a:schemeClr val="dk1"/>
                          </a:solidFill>
                        </a:rPr>
                        <a:t>Khai thác dữ liệu (thực hành)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>
                          <a:solidFill>
                            <a:schemeClr val="dk1"/>
                          </a:solidFill>
                        </a:rPr>
                        <a:t>21TTH_KDL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/>
                        <a:t>50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>
                          <a:solidFill>
                            <a:schemeClr val="dk1"/>
                          </a:solidFill>
                        </a:rPr>
                        <a:t>Nguyễn Thanh Bình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/>
                        <a:t>T5 (6-7)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VN">
                          <a:solidFill>
                            <a:schemeClr val="dk1"/>
                          </a:solidFill>
                        </a:rPr>
                        <a:t>Nguyễn Văn Cừ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/>
                        <a:t>E405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/>
                        <a:t>31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>
                          <a:solidFill>
                            <a:schemeClr val="dk1"/>
                          </a:solidFill>
                        </a:rPr>
                        <a:t>Khai thác dữ liệu (thực hành)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>
                          <a:solidFill>
                            <a:schemeClr val="dk1"/>
                          </a:solidFill>
                        </a:rPr>
                        <a:t>21TTH_KDL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/>
                        <a:t>50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VN">
                          <a:solidFill>
                            <a:schemeClr val="dk1"/>
                          </a:solidFill>
                        </a:rPr>
                        <a:t>Nguyễn Thanh Bình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/>
                        <a:t>T5 (8-9)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/>
                        <a:t>Nguyễn Văn Cừ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/>
                        <a:t>E405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/>
                        <a:t>32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/>
                        <a:t>Biến hình và xử lý ảnh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/>
                        <a:t>21TTH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/>
                        <a:t>100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/>
                        <a:t>Trần Anh Tuấn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/>
                        <a:t>T3 (1-3)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/>
                        <a:t>Nguyễn Văn Cừ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/>
                        <a:t>E403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/>
                        <a:t>33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>
                          <a:solidFill>
                            <a:schemeClr val="dk1"/>
                          </a:solidFill>
                        </a:rPr>
                        <a:t>Biến hình và xử lý ảnh (thực hành)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>
                          <a:solidFill>
                            <a:schemeClr val="dk1"/>
                          </a:solidFill>
                        </a:rPr>
                        <a:t>21TTH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/>
                        <a:t>100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/>
                        <a:t>Trần Anh Tuấn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/>
                        <a:t>T5 (1-3)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/>
                        <a:t>Nguyễn Văn Cừ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/>
                        <a:t>E403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/>
                        <a:t>34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/>
                        <a:t>Nhận dạng và phân tích mẫu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/>
                        <a:t>21TTH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/>
                        <a:t>50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/>
                        <a:t>Ngô Minh Mẫn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/>
                        <a:t>CN (1-3)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/>
                        <a:t>Linh Trung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/>
                        <a:t>E106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/>
                        <a:t>35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/>
                        <a:t>Nhận dạng và phân tích mẫu (thực hành)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/>
                        <a:t>21TTH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/>
                        <a:t>50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/>
                        <a:t>Ngô Minh Mẫn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/>
                        <a:t>CN (3-5)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/>
                        <a:t>Linh Trung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/>
                        <a:t>E106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c13aaf526f_0_2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VN" sz="4000">
                <a:latin typeface="Arial"/>
                <a:ea typeface="Arial"/>
                <a:cs typeface="Arial"/>
                <a:sym typeface="Arial"/>
              </a:rPr>
              <a:t>TKB BỘ MÔN UDTH HỌC KỲ 2 (2023-2024)</a:t>
            </a:r>
            <a:endParaRPr sz="4000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20" name="Google Shape;120;g2c13aaf526f_0_29"/>
          <p:cNvGraphicFramePr/>
          <p:nvPr/>
        </p:nvGraphicFramePr>
        <p:xfrm>
          <a:off x="952475" y="1690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{75EAD5C7-6846-45E1-958B-C78CAD4EB1A3}</a:tableStyleId>
              </a:tblPr>
              <a:tblGrid>
                <a:gridCol w="1285875"/>
                <a:gridCol w="1285875"/>
                <a:gridCol w="1285875"/>
                <a:gridCol w="1285875"/>
                <a:gridCol w="1285875"/>
                <a:gridCol w="1285875"/>
                <a:gridCol w="1285875"/>
                <a:gridCol w="1285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VN"/>
                        <a:t>STT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VN"/>
                        <a:t>TÊN MÔN HỌC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VN"/>
                        <a:t>LỚP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VN"/>
                        <a:t>SĨ SỐ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VN"/>
                        <a:t>GIẢNG VIÊN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VN"/>
                        <a:t>LỊCH HỌC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VN"/>
                        <a:t>ĐỊA ĐIỂM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VN"/>
                        <a:t>PHÒNG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/>
                        <a:t>36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/>
                        <a:t>Xử lý ngôn ngữ tự nhiên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/>
                        <a:t>21TTH_KDL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/>
                        <a:t>100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/>
                        <a:t>Huỳnh Thanh Sơn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/>
                        <a:t>T7 (7-9)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/>
                        <a:t>Nguyễn Văn Cừ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/>
                        <a:t>E403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/>
                        <a:t>37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>
                          <a:solidFill>
                            <a:schemeClr val="dk1"/>
                          </a:solidFill>
                        </a:rPr>
                        <a:t>Kỹ năng mềm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>
                          <a:solidFill>
                            <a:schemeClr val="dk1"/>
                          </a:solidFill>
                        </a:rPr>
                        <a:t>20KDL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/>
                        <a:t>100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>
                          <a:solidFill>
                            <a:schemeClr val="dk1"/>
                          </a:solidFill>
                        </a:rPr>
                        <a:t>Hoàng Anh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/>
                        <a:t>T5 (4-6)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>
                          <a:solidFill>
                            <a:schemeClr val="dk1"/>
                          </a:solidFill>
                        </a:rPr>
                        <a:t>Nguyễn Văn Cừ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/>
                        <a:t>E403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/>
                        <a:t>38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>
                          <a:solidFill>
                            <a:schemeClr val="dk1"/>
                          </a:solidFill>
                        </a:rPr>
                        <a:t>Khởi nghiệp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>
                          <a:solidFill>
                            <a:schemeClr val="dk1"/>
                          </a:solidFill>
                        </a:rPr>
                        <a:t>20KDL1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/>
                        <a:t>3</a:t>
                      </a:r>
                      <a:r>
                        <a:rPr lang="en-V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>
                          <a:solidFill>
                            <a:schemeClr val="dk1"/>
                          </a:solidFill>
                        </a:rPr>
                        <a:t>Dương Thị Yến, Phạm Minh Phương, Trần Ngọc Diễm My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/>
                        <a:t>T2 (4-6)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/>
                        <a:t>Nguyễn Văn Cừ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/>
                        <a:t>F305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/>
                        <a:t>39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/>
                        <a:t>Khởi nghiệp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/>
                        <a:t>20KDL2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/>
                        <a:t>30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VN">
                          <a:solidFill>
                            <a:schemeClr val="dk1"/>
                          </a:solidFill>
                        </a:rPr>
                        <a:t>Dương Thị Yến, Phạm Minh Phương, Trần Ngọc Diễm My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/>
                        <a:t>T4 (4-6)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/>
                        <a:t>Nguyễn Văn Cừ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/>
                        <a:t>F300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/>
                        <a:t>40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>
                          <a:solidFill>
                            <a:schemeClr val="dk1"/>
                          </a:solidFill>
                        </a:rPr>
                        <a:t>Cơ sở dữ liệu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>
                          <a:solidFill>
                            <a:schemeClr val="dk1"/>
                          </a:solidFill>
                        </a:rPr>
                        <a:t>22KDL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/>
                        <a:t>150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/>
                        <a:t>Nguyễn Hiền Lương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/>
                        <a:t>T4 (3-5)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/>
                        <a:t>Linh Trung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/>
                        <a:t>E204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/>
                        <a:t>41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/>
                        <a:t>Cơ sở dữ liệu (thực hành)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/>
                        <a:t>22KDL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/>
                        <a:t>150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/>
                        <a:t>Nguyễn Hiền Lương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/>
                        <a:t>T6 (6-10)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/>
                        <a:t>Linh T</a:t>
                      </a:r>
                      <a:r>
                        <a:rPr lang="en-VN"/>
                        <a:t>rung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/>
                        <a:t>E105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/>
                        <a:t>42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/>
                        <a:t>Nhập môn Khoa học dữ liệu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/>
                        <a:t>22KDL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/>
                        <a:t>110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/>
                        <a:t>Ngô Minh Mẫn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/>
                        <a:t>T7 (6-8)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/>
                        <a:t>Linh Trung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/>
                        <a:t>EG202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c13aaf526f_0_3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VN" sz="4000">
                <a:latin typeface="Arial"/>
                <a:ea typeface="Arial"/>
                <a:cs typeface="Arial"/>
                <a:sym typeface="Arial"/>
              </a:rPr>
              <a:t>TKB BỘ MÔN UDTH HỌC KỲ 2 (2023-2024)</a:t>
            </a:r>
            <a:endParaRPr sz="4000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26" name="Google Shape;126;g2c13aaf526f_0_34"/>
          <p:cNvGraphicFramePr/>
          <p:nvPr/>
        </p:nvGraphicFramePr>
        <p:xfrm>
          <a:off x="952475" y="1690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{75EAD5C7-6846-45E1-958B-C78CAD4EB1A3}</a:tableStyleId>
              </a:tblPr>
              <a:tblGrid>
                <a:gridCol w="1285875"/>
                <a:gridCol w="1285875"/>
                <a:gridCol w="1285875"/>
                <a:gridCol w="1285875"/>
                <a:gridCol w="1285875"/>
                <a:gridCol w="1285875"/>
                <a:gridCol w="1285875"/>
                <a:gridCol w="1285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VN"/>
                        <a:t>STT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VN"/>
                        <a:t>TÊN MÔN HỌC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VN"/>
                        <a:t>LỚP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VN"/>
                        <a:t>SĨ SỐ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VN"/>
                        <a:t>GIẢNG VIÊN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VN"/>
                        <a:t>LỊCH HỌC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VN"/>
                        <a:t>ĐỊA ĐIỂM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VN"/>
                        <a:t>PHÒNG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/>
                        <a:t>43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/>
                        <a:t>Lập trình hướng đối tượng</a:t>
                      </a:r>
                      <a:r>
                        <a:rPr lang="en-VN"/>
                        <a:t>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/>
                        <a:t>22KDL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/>
                        <a:t>110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/>
                        <a:t>Hà Văn Thảo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/>
                        <a:t>T3 (1-3)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/>
                        <a:t>Linh Trung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/>
                        <a:t>E104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/>
                        <a:t>44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>
                          <a:solidFill>
                            <a:schemeClr val="dk1"/>
                          </a:solidFill>
                        </a:rPr>
                        <a:t>Lý thuyết thống kê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>
                          <a:solidFill>
                            <a:schemeClr val="dk1"/>
                          </a:solidFill>
                        </a:rPr>
                        <a:t>22KDL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/>
                        <a:t>110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>
                          <a:solidFill>
                            <a:schemeClr val="dk1"/>
                          </a:solidFill>
                        </a:rPr>
                        <a:t>Hoàng Văn Hà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/>
                        <a:t>T5 (6-9)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/>
                        <a:t>NĐH 6.7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/>
                        <a:t>45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>
                          <a:solidFill>
                            <a:schemeClr val="dk1"/>
                          </a:solidFill>
                        </a:rPr>
                        <a:t>Thực hành thống kê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>
                          <a:solidFill>
                            <a:schemeClr val="dk1"/>
                          </a:solidFill>
                        </a:rPr>
                        <a:t>22KDL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/>
                        <a:t>55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>
                          <a:solidFill>
                            <a:schemeClr val="dk1"/>
                          </a:solidFill>
                        </a:rPr>
                        <a:t>Nguyễn Phú Thành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/>
                        <a:t>T2 (1-2.5)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/>
                        <a:t>Linh Trung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/>
                        <a:t>PM C205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/>
                        <a:t>46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>
                          <a:solidFill>
                            <a:schemeClr val="dk1"/>
                          </a:solidFill>
                        </a:rPr>
                        <a:t>Thực hành thống kê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>
                          <a:solidFill>
                            <a:schemeClr val="dk1"/>
                          </a:solidFill>
                        </a:rPr>
                        <a:t>22KDL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/>
                        <a:t>55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>
                          <a:solidFill>
                            <a:schemeClr val="dk1"/>
                          </a:solidFill>
                        </a:rPr>
                        <a:t>Nguyễn Phú Thành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/>
                        <a:t>T2 (2.5-5)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/>
                        <a:t>Linh Trung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/>
                        <a:t>PM C205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6a9ba50394_0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VN" sz="4000">
                <a:latin typeface="Arial"/>
                <a:ea typeface="Arial"/>
                <a:cs typeface="Arial"/>
                <a:sym typeface="Arial"/>
              </a:rPr>
              <a:t>CÁC DỮ LIỆU LIÊN QUAN ĐẾN VIỆC SẮP XẾP THỜI KHÓA BIỂU</a:t>
            </a:r>
            <a:endParaRPr sz="4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2024-02-24T14:00:58Z</dcterms:created>
  <dc:creator>Microsoft Office User</dc:creator>
</cp:coreProperties>
</file>