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gpsc1hvLqU8M8F3oKZwOqE2Kv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E91E62-B58E-4508-9800-C859C5799838}">
  <a:tblStyle styleId="{EEE91E62-B58E-4508-9800-C859C57998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a9ba503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6a9ba503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9ba503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6a9ba5039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a9ba503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6a9ba5039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a9ba503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6a9ba50394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a9ba5039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6a9ba5039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a9ba503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6a9ba50394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726687"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VN"/>
              <a:t>REPORT W4/02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MASTER PLAN</a:t>
            </a:r>
            <a:endParaRPr/>
          </a:p>
        </p:txBody>
      </p:sp>
      <p:sp>
        <p:nvSpPr>
          <p:cNvPr id="142" name="Google Shape;14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graphicFrame>
        <p:nvGraphicFramePr>
          <p:cNvPr id="143" name="Google Shape;143;p5"/>
          <p:cNvGraphicFramePr/>
          <p:nvPr/>
        </p:nvGraphicFramePr>
        <p:xfrm>
          <a:off x="952500" y="2476500"/>
          <a:ext cx="3000000" cy="3000000"/>
        </p:xfrm>
        <a:graphic>
          <a:graphicData uri="http://schemas.openxmlformats.org/drawingml/2006/table">
            <a:tbl>
              <a:tblPr>
                <a:noFill/>
                <a:tableStyleId>{EEE91E62-B58E-4508-9800-C859C5799838}</a:tableStyleId>
              </a:tblPr>
              <a:tblGrid>
                <a:gridCol w="2571750"/>
                <a:gridCol w="2571750"/>
                <a:gridCol w="2571750"/>
                <a:gridCol w="2571750"/>
              </a:tblGrid>
              <a:tr h="381000">
                <a:tc>
                  <a:txBody>
                    <a:bodyPr/>
                    <a:lstStyle/>
                    <a:p>
                      <a:pPr indent="0" lvl="0" marL="0" rtl="0" algn="l">
                        <a:spcBef>
                          <a:spcPts val="0"/>
                        </a:spcBef>
                        <a:spcAft>
                          <a:spcPts val="0"/>
                        </a:spcAft>
                        <a:buNone/>
                      </a:pPr>
                      <a:r>
                        <a:rPr b="1" lang="en-VN"/>
                        <a:t>Task name</a:t>
                      </a:r>
                      <a:endParaRPr b="1"/>
                    </a:p>
                  </a:txBody>
                  <a:tcPr marT="91425" marB="91425" marR="91425" marL="91425"/>
                </a:tc>
                <a:tc>
                  <a:txBody>
                    <a:bodyPr/>
                    <a:lstStyle/>
                    <a:p>
                      <a:pPr indent="0" lvl="0" marL="0" rtl="0" algn="l">
                        <a:spcBef>
                          <a:spcPts val="0"/>
                        </a:spcBef>
                        <a:spcAft>
                          <a:spcPts val="0"/>
                        </a:spcAft>
                        <a:buNone/>
                      </a:pPr>
                      <a:r>
                        <a:rPr b="1" lang="en-VN"/>
                        <a:t>Person in contact</a:t>
                      </a:r>
                      <a:endParaRPr b="1"/>
                    </a:p>
                  </a:txBody>
                  <a:tcPr marT="91425" marB="91425" marR="91425" marL="91425"/>
                </a:tc>
                <a:tc>
                  <a:txBody>
                    <a:bodyPr/>
                    <a:lstStyle/>
                    <a:p>
                      <a:pPr indent="0" lvl="0" marL="0" rtl="0" algn="l">
                        <a:spcBef>
                          <a:spcPts val="0"/>
                        </a:spcBef>
                        <a:spcAft>
                          <a:spcPts val="0"/>
                        </a:spcAft>
                        <a:buNone/>
                      </a:pPr>
                      <a:r>
                        <a:rPr b="1" lang="en-VN"/>
                        <a:t>Duration</a:t>
                      </a:r>
                      <a:endParaRPr b="1"/>
                    </a:p>
                  </a:txBody>
                  <a:tcPr marT="91425" marB="91425" marR="91425" marL="91425"/>
                </a:tc>
                <a:tc>
                  <a:txBody>
                    <a:bodyPr/>
                    <a:lstStyle/>
                    <a:p>
                      <a:pPr indent="0" lvl="0" marL="0" rtl="0" algn="l">
                        <a:spcBef>
                          <a:spcPts val="0"/>
                        </a:spcBef>
                        <a:spcAft>
                          <a:spcPts val="0"/>
                        </a:spcAft>
                        <a:buNone/>
                      </a:pPr>
                      <a:r>
                        <a:rPr b="1" lang="en-VN"/>
                        <a:t>Status</a:t>
                      </a:r>
                      <a:endParaRPr b="1"/>
                    </a:p>
                  </a:txBody>
                  <a:tcPr marT="91425" marB="91425" marR="91425" marL="91425"/>
                </a:tc>
              </a:tr>
              <a:tr h="381000">
                <a:tc>
                  <a:txBody>
                    <a:bodyPr/>
                    <a:lstStyle/>
                    <a:p>
                      <a:pPr indent="0" lvl="0" marL="0" rtl="0" algn="l">
                        <a:spcBef>
                          <a:spcPts val="0"/>
                        </a:spcBef>
                        <a:spcAft>
                          <a:spcPts val="0"/>
                        </a:spcAft>
                        <a:buNone/>
                      </a:pPr>
                      <a:r>
                        <a:rPr lang="en-VN"/>
                        <a:t>Fill topic name and reason </a:t>
                      </a:r>
                      <a:endParaRPr/>
                    </a:p>
                  </a:txBody>
                  <a:tcPr marT="91425" marB="91425" marR="91425" marL="91425"/>
                </a:tc>
                <a:tc>
                  <a:txBody>
                    <a:bodyPr/>
                    <a:lstStyle/>
                    <a:p>
                      <a:pPr indent="0" lvl="0" marL="0" rtl="0" algn="l">
                        <a:spcBef>
                          <a:spcPts val="0"/>
                        </a:spcBef>
                        <a:spcAft>
                          <a:spcPts val="0"/>
                        </a:spcAft>
                        <a:buNone/>
                      </a:pPr>
                      <a:r>
                        <a:rPr lang="en-VN"/>
                        <a:t>Hào, Nhi</a:t>
                      </a:r>
                      <a:endParaRPr/>
                    </a:p>
                  </a:txBody>
                  <a:tcPr marT="91425" marB="91425" marR="91425" marL="91425"/>
                </a:tc>
                <a:tc>
                  <a:txBody>
                    <a:bodyPr/>
                    <a:lstStyle/>
                    <a:p>
                      <a:pPr indent="0" lvl="0" marL="0" rtl="0" algn="l">
                        <a:spcBef>
                          <a:spcPts val="0"/>
                        </a:spcBef>
                        <a:spcAft>
                          <a:spcPts val="0"/>
                        </a:spcAft>
                        <a:buNone/>
                      </a:pPr>
                      <a:r>
                        <a:rPr lang="en-VN"/>
                        <a:t>w4/02-w1/03</a:t>
                      </a:r>
                      <a:endParaRPr/>
                    </a:p>
                  </a:txBody>
                  <a:tcPr marT="91425" marB="91425" marR="91425" marL="91425"/>
                </a:tc>
                <a:tc>
                  <a:txBody>
                    <a:bodyPr/>
                    <a:lstStyle/>
                    <a:p>
                      <a:pPr indent="0" lvl="0" marL="0" rtl="0" algn="l">
                        <a:spcBef>
                          <a:spcPts val="0"/>
                        </a:spcBef>
                        <a:spcAft>
                          <a:spcPts val="0"/>
                        </a:spcAft>
                        <a:buNone/>
                      </a:pPr>
                      <a:r>
                        <a:rPr lang="en-VN"/>
                        <a:t>finished</a:t>
                      </a:r>
                      <a:endParaRPr/>
                    </a:p>
                  </a:txBody>
                  <a:tcPr marT="91425" marB="91425" marR="91425" marL="91425"/>
                </a:tc>
              </a:tr>
              <a:tr h="381000">
                <a:tc>
                  <a:txBody>
                    <a:bodyPr/>
                    <a:lstStyle/>
                    <a:p>
                      <a:pPr indent="0" lvl="0" marL="0" rtl="0" algn="l">
                        <a:spcBef>
                          <a:spcPts val="0"/>
                        </a:spcBef>
                        <a:spcAft>
                          <a:spcPts val="0"/>
                        </a:spcAft>
                        <a:buNone/>
                      </a:pPr>
                      <a:r>
                        <a:rPr lang="en-VN"/>
                        <a:t>Find </a:t>
                      </a:r>
                      <a:r>
                        <a:rPr lang="en-VN"/>
                        <a:t>traditional</a:t>
                      </a:r>
                      <a:r>
                        <a:rPr lang="en-VN"/>
                        <a:t> approach</a:t>
                      </a:r>
                      <a:endParaRPr/>
                    </a:p>
                  </a:txBody>
                  <a:tcPr marT="91425" marB="91425" marR="91425" marL="91425"/>
                </a:tc>
                <a:tc>
                  <a:txBody>
                    <a:bodyPr/>
                    <a:lstStyle/>
                    <a:p>
                      <a:pPr indent="0" lvl="0" marL="0" rtl="0" algn="l">
                        <a:spcBef>
                          <a:spcPts val="0"/>
                        </a:spcBef>
                        <a:spcAft>
                          <a:spcPts val="0"/>
                        </a:spcAft>
                        <a:buNone/>
                      </a:pPr>
                      <a:r>
                        <a:rPr lang="en-VN">
                          <a:solidFill>
                            <a:schemeClr val="dk1"/>
                          </a:solidFill>
                        </a:rPr>
                        <a:t>Hào, Nhi</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VN">
                          <a:solidFill>
                            <a:schemeClr val="dk1"/>
                          </a:solidFill>
                        </a:rPr>
                        <a:t>w4/02-w1/03</a:t>
                      </a:r>
                      <a:endParaRPr/>
                    </a:p>
                  </a:txBody>
                  <a:tcPr marT="91425" marB="91425" marR="91425" marL="91425"/>
                </a:tc>
                <a:tc>
                  <a:txBody>
                    <a:bodyPr/>
                    <a:lstStyle/>
                    <a:p>
                      <a:pPr indent="0" lvl="0" marL="0" rtl="0" algn="l">
                        <a:spcBef>
                          <a:spcPts val="0"/>
                        </a:spcBef>
                        <a:spcAft>
                          <a:spcPts val="0"/>
                        </a:spcAft>
                        <a:buNone/>
                      </a:pPr>
                      <a:r>
                        <a:rPr lang="en-VN"/>
                        <a:t>finished</a:t>
                      </a:r>
                      <a:endParaRPr/>
                    </a:p>
                  </a:txBody>
                  <a:tcPr marT="91425" marB="91425" marR="91425" marL="91425"/>
                </a:tc>
              </a:tr>
              <a:tr h="381000">
                <a:tc>
                  <a:txBody>
                    <a:bodyPr/>
                    <a:lstStyle/>
                    <a:p>
                      <a:pPr indent="0" lvl="0" marL="0" rtl="0" algn="l">
                        <a:spcBef>
                          <a:spcPts val="0"/>
                        </a:spcBef>
                        <a:spcAft>
                          <a:spcPts val="0"/>
                        </a:spcAft>
                        <a:buNone/>
                      </a:pPr>
                      <a:r>
                        <a:rPr lang="en-VN"/>
                        <a:t>Find proposed approach</a:t>
                      </a:r>
                      <a:endParaRPr/>
                    </a:p>
                  </a:txBody>
                  <a:tcPr marT="91425" marB="91425" marR="91425" marL="91425"/>
                </a:tc>
                <a:tc>
                  <a:txBody>
                    <a:bodyPr/>
                    <a:lstStyle/>
                    <a:p>
                      <a:pPr indent="0" lvl="0" marL="0" rtl="0" algn="l">
                        <a:spcBef>
                          <a:spcPts val="0"/>
                        </a:spcBef>
                        <a:spcAft>
                          <a:spcPts val="0"/>
                        </a:spcAft>
                        <a:buNone/>
                      </a:pPr>
                      <a:r>
                        <a:rPr lang="en-VN">
                          <a:solidFill>
                            <a:schemeClr val="dk1"/>
                          </a:solidFill>
                        </a:rPr>
                        <a:t>Hào, Nhi</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VN">
                          <a:solidFill>
                            <a:schemeClr val="dk1"/>
                          </a:solidFill>
                        </a:rPr>
                        <a:t>w4/02-w1/03</a:t>
                      </a:r>
                      <a:endParaRPr/>
                    </a:p>
                  </a:txBody>
                  <a:tcPr marT="91425" marB="91425" marR="91425" marL="91425"/>
                </a:tc>
                <a:tc>
                  <a:txBody>
                    <a:bodyPr/>
                    <a:lstStyle/>
                    <a:p>
                      <a:pPr indent="0" lvl="0" marL="0" rtl="0" algn="l">
                        <a:spcBef>
                          <a:spcPts val="0"/>
                        </a:spcBef>
                        <a:spcAft>
                          <a:spcPts val="0"/>
                        </a:spcAft>
                        <a:buNone/>
                      </a:pPr>
                      <a:r>
                        <a:rPr lang="en-VN"/>
                        <a:t>finished</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TOPIC DESCRIPTION</a:t>
            </a:r>
            <a:endParaRPr/>
          </a:p>
        </p:txBody>
      </p:sp>
      <p:sp>
        <p:nvSpPr>
          <p:cNvPr id="90" name="Google Shape;9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15265" lvl="0" marL="228600" rtl="0" algn="l">
              <a:lnSpc>
                <a:spcPct val="90000"/>
              </a:lnSpc>
              <a:spcBef>
                <a:spcPts val="0"/>
              </a:spcBef>
              <a:spcAft>
                <a:spcPts val="0"/>
              </a:spcAft>
              <a:buClr>
                <a:schemeClr val="dk1"/>
              </a:buClr>
              <a:buSzPct val="100000"/>
              <a:buChar char="•"/>
            </a:pPr>
            <a:r>
              <a:rPr lang="en-VN"/>
              <a:t>TOPIC NAME : Xây dựng ứng dụng tạo thời khóa biểu tự động cho khoa Toán - Tin học</a:t>
            </a:r>
            <a:endParaRPr/>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a:p>
            <a:pPr indent="-215265" lvl="0" marL="228600" rtl="0" algn="l">
              <a:lnSpc>
                <a:spcPct val="90000"/>
              </a:lnSpc>
              <a:spcBef>
                <a:spcPts val="1000"/>
              </a:spcBef>
              <a:spcAft>
                <a:spcPts val="0"/>
              </a:spcAft>
              <a:buClr>
                <a:schemeClr val="dk1"/>
              </a:buClr>
              <a:buSzPct val="100000"/>
              <a:buChar char="•"/>
            </a:pPr>
            <a:r>
              <a:rPr lang="en-VN"/>
              <a:t>WHY CHOOSE TOPIC (REASON) : </a:t>
            </a:r>
            <a:endParaRPr/>
          </a:p>
          <a:p>
            <a:pPr indent="0" lvl="0" marL="228600" rtl="0" algn="l">
              <a:lnSpc>
                <a:spcPct val="115000"/>
              </a:lnSpc>
              <a:spcBef>
                <a:spcPts val="1000"/>
              </a:spcBef>
              <a:spcAft>
                <a:spcPts val="0"/>
              </a:spcAft>
              <a:buNone/>
            </a:pPr>
            <a:r>
              <a:rPr lang="en-VN"/>
              <a:t>Mỗi kỳ khoa mở nhiều môn học khác nhau với sự phụ trách của nhiều giảng viên, số lượng sinh viên đăng ký mỗi môn học cũng biến động. Chưa kể đến một số yêu cầu cao hơn đối với thời khóa biểu. Do đó, việc tính toán và sắp xếp giờ học, phòng học trở nên khó khăn và mất thời gian nếu như không có phần mềm chuyên dụng</a:t>
            </a:r>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6a9ba5039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TRADITIONAL APPROACH</a:t>
            </a:r>
            <a:endParaRPr/>
          </a:p>
        </p:txBody>
      </p:sp>
      <p:sp>
        <p:nvSpPr>
          <p:cNvPr id="96" name="Google Shape;96;g26a9ba50394_0_0"/>
          <p:cNvSpPr txBox="1"/>
          <p:nvPr>
            <p:ph idx="1" type="body"/>
          </p:nvPr>
        </p:nvSpPr>
        <p:spPr>
          <a:xfrm>
            <a:off x="838200" y="1692650"/>
            <a:ext cx="4831200" cy="4351200"/>
          </a:xfrm>
          <a:prstGeom prst="rect">
            <a:avLst/>
          </a:prstGeom>
          <a:noFill/>
          <a:ln>
            <a:noFill/>
          </a:ln>
        </p:spPr>
        <p:txBody>
          <a:bodyPr anchorCtr="0" anchor="t" bIns="45700" lIns="91425" spcFirstLastPara="1" rIns="91425" wrap="square" tIns="45700">
            <a:normAutofit fontScale="85000" lnSpcReduction="10000"/>
          </a:bodyPr>
          <a:lstStyle/>
          <a:p>
            <a:pPr indent="0" lvl="0" marL="228600" rtl="0" algn="l">
              <a:lnSpc>
                <a:spcPct val="115000"/>
              </a:lnSpc>
              <a:spcBef>
                <a:spcPts val="0"/>
              </a:spcBef>
              <a:spcAft>
                <a:spcPts val="0"/>
              </a:spcAft>
              <a:buNone/>
            </a:pPr>
            <a:r>
              <a:rPr lang="en-VN"/>
              <a:t>1. </a:t>
            </a:r>
            <a:r>
              <a:rPr lang="en-VN"/>
              <a:t>Sắp xếp thời khóa biểu thủ công</a:t>
            </a:r>
            <a:endParaRPr/>
          </a:p>
          <a:p>
            <a:pPr indent="-50800" lvl="0" marL="228600" rtl="0" algn="l">
              <a:lnSpc>
                <a:spcPct val="115000"/>
              </a:lnSpc>
              <a:spcBef>
                <a:spcPts val="1000"/>
              </a:spcBef>
              <a:spcAft>
                <a:spcPts val="0"/>
              </a:spcAft>
              <a:buClr>
                <a:schemeClr val="dk1"/>
              </a:buClr>
              <a:buSzPct val="100000"/>
              <a:buNone/>
            </a:pPr>
            <a:r>
              <a:rPr lang="en-VN"/>
              <a:t>Tốn rất nhiều thời gian và công sức. Khi áp dụng cho môi trường đại học thì cách này lại trở nên khó khăn hơn khi có thêm nhiều biến số như: số lượng sinh viên, số tín chỉ mỗi học phần, học phần thực hành hay học phần lý thuyết, phòng học cho mỗi tiết,...</a:t>
            </a:r>
            <a:endParaRPr/>
          </a:p>
          <a:p>
            <a:pPr indent="0" lvl="0" marL="228600" rtl="0" algn="l">
              <a:lnSpc>
                <a:spcPct val="115000"/>
              </a:lnSpc>
              <a:spcBef>
                <a:spcPts val="1000"/>
              </a:spcBef>
              <a:spcAft>
                <a:spcPts val="0"/>
              </a:spcAft>
              <a:buNone/>
            </a:pPr>
            <a:r>
              <a:t/>
            </a:r>
            <a:endParaRPr/>
          </a:p>
        </p:txBody>
      </p:sp>
      <p:pic>
        <p:nvPicPr>
          <p:cNvPr id="97" name="Google Shape;97;g26a9ba50394_0_0"/>
          <p:cNvPicPr preferRelativeResize="0"/>
          <p:nvPr/>
        </p:nvPicPr>
        <p:blipFill>
          <a:blip r:embed="rId3">
            <a:alphaModFix/>
          </a:blip>
          <a:stretch>
            <a:fillRect/>
          </a:stretch>
        </p:blipFill>
        <p:spPr>
          <a:xfrm>
            <a:off x="6080700" y="1690825"/>
            <a:ext cx="5806499" cy="435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6a9ba50394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TRADITIONAL APPROACH</a:t>
            </a:r>
            <a:endParaRPr/>
          </a:p>
        </p:txBody>
      </p:sp>
      <p:sp>
        <p:nvSpPr>
          <p:cNvPr id="103" name="Google Shape;103;g26a9ba50394_0_5"/>
          <p:cNvSpPr txBox="1"/>
          <p:nvPr>
            <p:ph idx="1" type="body"/>
          </p:nvPr>
        </p:nvSpPr>
        <p:spPr>
          <a:xfrm>
            <a:off x="838200" y="1825625"/>
            <a:ext cx="5164200" cy="43512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15000"/>
              </a:lnSpc>
              <a:spcBef>
                <a:spcPts val="1000"/>
              </a:spcBef>
              <a:spcAft>
                <a:spcPts val="0"/>
              </a:spcAft>
              <a:buNone/>
            </a:pPr>
            <a:r>
              <a:rPr lang="en-VN"/>
              <a:t>2. </a:t>
            </a:r>
            <a:r>
              <a:rPr lang="en-VN"/>
              <a:t>Sắp xếp thời khóa biểu bằng cách dùng Microsoft Excel</a:t>
            </a:r>
            <a:endParaRPr/>
          </a:p>
          <a:p>
            <a:pPr indent="0" lvl="0" marL="0" rtl="0" algn="just">
              <a:lnSpc>
                <a:spcPct val="115000"/>
              </a:lnSpc>
              <a:spcBef>
                <a:spcPts val="1000"/>
              </a:spcBef>
              <a:spcAft>
                <a:spcPts val="0"/>
              </a:spcAft>
              <a:buClr>
                <a:schemeClr val="dk1"/>
              </a:buClr>
              <a:buSzPct val="100000"/>
              <a:buNone/>
            </a:pPr>
            <a:r>
              <a:rPr lang="en-VN"/>
              <a:t>Việc thiết lập các công thức và các logic để Excel tạo ra thời khóa biểu tự động là khá phức tạp và cũng tốn nhiều thời gian, đối với trường hợp có quá nhiều ràng buộc và điều kiện như trường đại học thì việc dùng Excel để tạo thời khóa biểu có thể không hiệu quả.</a:t>
            </a:r>
            <a:endParaRPr/>
          </a:p>
          <a:p>
            <a:pPr indent="0" lvl="0" marL="228600" rtl="0" algn="l">
              <a:lnSpc>
                <a:spcPct val="115000"/>
              </a:lnSpc>
              <a:spcBef>
                <a:spcPts val="1000"/>
              </a:spcBef>
              <a:spcAft>
                <a:spcPts val="0"/>
              </a:spcAft>
              <a:buNone/>
            </a:pPr>
            <a:r>
              <a:t/>
            </a:r>
            <a:endParaRPr/>
          </a:p>
        </p:txBody>
      </p:sp>
      <p:pic>
        <p:nvPicPr>
          <p:cNvPr id="104" name="Google Shape;104;g26a9ba50394_0_5"/>
          <p:cNvPicPr preferRelativeResize="0"/>
          <p:nvPr/>
        </p:nvPicPr>
        <p:blipFill>
          <a:blip r:embed="rId3">
            <a:alphaModFix/>
          </a:blip>
          <a:stretch>
            <a:fillRect/>
          </a:stretch>
        </p:blipFill>
        <p:spPr>
          <a:xfrm>
            <a:off x="6311525" y="1825625"/>
            <a:ext cx="5630100" cy="37399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TRADITIONAL APPROACH</a:t>
            </a:r>
            <a:endParaRPr/>
          </a:p>
        </p:txBody>
      </p:sp>
      <p:sp>
        <p:nvSpPr>
          <p:cNvPr id="110" name="Google Shape;110;p3"/>
          <p:cNvSpPr txBox="1"/>
          <p:nvPr>
            <p:ph idx="1" type="body"/>
          </p:nvPr>
        </p:nvSpPr>
        <p:spPr>
          <a:xfrm>
            <a:off x="838200" y="1825625"/>
            <a:ext cx="5223000" cy="4351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5000"/>
              </a:lnSpc>
              <a:spcBef>
                <a:spcPts val="1000"/>
              </a:spcBef>
              <a:spcAft>
                <a:spcPts val="0"/>
              </a:spcAft>
              <a:buNone/>
            </a:pPr>
            <a:r>
              <a:rPr lang="en-VN"/>
              <a:t>3. </a:t>
            </a:r>
            <a:r>
              <a:rPr lang="en-VN"/>
              <a:t>Sắp xếp thời khóa biểu bằng cách dùng các phần mềm chuyên dụng</a:t>
            </a:r>
            <a:endParaRPr/>
          </a:p>
          <a:p>
            <a:pPr indent="0" lvl="0" marL="0" rtl="0" algn="l">
              <a:lnSpc>
                <a:spcPct val="115000"/>
              </a:lnSpc>
              <a:spcBef>
                <a:spcPts val="1000"/>
              </a:spcBef>
              <a:spcAft>
                <a:spcPts val="0"/>
              </a:spcAft>
              <a:buNone/>
            </a:pPr>
            <a:r>
              <a:rPr lang="en-VN"/>
              <a:t>Không đáp ứng được những yêu cầu đặc biệt của khoa, đồng thời các tính năng trong phần mềm và khả năng bảo mật cũng bị giới hạn. Vì khoa có thể đã có một số hệ thống có sẵn, nên việc sử dụng những phần mềm trên có thể không tương thích với các hệ thống đó.</a:t>
            </a:r>
            <a:endParaRPr/>
          </a:p>
        </p:txBody>
      </p:sp>
      <p:pic>
        <p:nvPicPr>
          <p:cNvPr id="111" name="Google Shape;111;p3"/>
          <p:cNvPicPr preferRelativeResize="0"/>
          <p:nvPr/>
        </p:nvPicPr>
        <p:blipFill>
          <a:blip r:embed="rId3">
            <a:alphaModFix/>
          </a:blip>
          <a:stretch>
            <a:fillRect/>
          </a:stretch>
        </p:blipFill>
        <p:spPr>
          <a:xfrm>
            <a:off x="6213600" y="1856438"/>
            <a:ext cx="5826001" cy="42895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6a9ba50394_0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PROPOSED APPROACH</a:t>
            </a:r>
            <a:endParaRPr/>
          </a:p>
        </p:txBody>
      </p:sp>
      <p:sp>
        <p:nvSpPr>
          <p:cNvPr id="117" name="Google Shape;117;g26a9ba50394_0_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p:txBody>
      </p:sp>
      <p:sp>
        <p:nvSpPr>
          <p:cNvPr id="118" name="Google Shape;118;g26a9ba50394_0_16"/>
          <p:cNvSpPr txBox="1"/>
          <p:nvPr>
            <p:ph type="title"/>
          </p:nvPr>
        </p:nvSpPr>
        <p:spPr>
          <a:xfrm>
            <a:off x="942575" y="255737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VN"/>
              <a:t>XÂY DỰNG ỨNG DỤNG TẠO THỜI KHÓA BIỂU TỰ ĐỘNG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6a9ba50394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PROPOSED APPROACH</a:t>
            </a:r>
            <a:endParaRPr/>
          </a:p>
        </p:txBody>
      </p:sp>
      <p:sp>
        <p:nvSpPr>
          <p:cNvPr id="124" name="Google Shape;124;g26a9ba50394_0_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VN"/>
              <a:t>1. </a:t>
            </a:r>
            <a:r>
              <a:rPr lang="en-VN"/>
              <a:t>Quản lý thông tin môn học, giảng viên, phòng học</a:t>
            </a:r>
            <a:endParaRPr/>
          </a:p>
          <a:p>
            <a:pPr indent="0" lvl="0" marL="0" rtl="0" algn="l">
              <a:spcBef>
                <a:spcPts val="1000"/>
              </a:spcBef>
              <a:spcAft>
                <a:spcPts val="0"/>
              </a:spcAft>
              <a:buClr>
                <a:schemeClr val="dk1"/>
              </a:buClr>
              <a:buSzPts val="1100"/>
              <a:buFont typeface="Arial"/>
              <a:buNone/>
            </a:pPr>
            <a:r>
              <a:rPr lang="en-VN"/>
              <a:t>Ứng dụng cho phép người dùng (admin) nhập các thông tin về giảng viên, môn học, số lượng sinh viên và các ràng buộc liên quan, sau đó tự động tạo ra một thời khóa biểu dựa trên các thông tin đã nhập. Điều này giúp cho việc sắp xếp và chỉnh sửa thời khóa biểu cho khoa trở nên dễ dàng và tiết kiệm thời gian hơn.</a:t>
            </a:r>
            <a:endParaRPr/>
          </a:p>
          <a:p>
            <a:pPr indent="0" lvl="0" marL="1371600" rtl="0" algn="l">
              <a:lnSpc>
                <a:spcPct val="9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6a9ba50394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PROPOSED APPROACH</a:t>
            </a:r>
            <a:endParaRPr/>
          </a:p>
        </p:txBody>
      </p:sp>
      <p:sp>
        <p:nvSpPr>
          <p:cNvPr id="130" name="Google Shape;130;g26a9ba50394_0_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VN"/>
              <a:t>2. </a:t>
            </a:r>
            <a:r>
              <a:rPr lang="en-VN"/>
              <a:t>Quản lý thông tin môn học, giảng viên, phòng học</a:t>
            </a:r>
            <a:endParaRPr/>
          </a:p>
          <a:p>
            <a:pPr indent="0" lvl="0" marL="0" rtl="0" algn="l">
              <a:lnSpc>
                <a:spcPct val="90000"/>
              </a:lnSpc>
              <a:spcBef>
                <a:spcPts val="1000"/>
              </a:spcBef>
              <a:spcAft>
                <a:spcPts val="0"/>
              </a:spcAft>
              <a:buNone/>
            </a:pPr>
            <a:r>
              <a:rPr lang="en-VN"/>
              <a:t>Ứng dụng cho phép người dùng (admin) thêm, xóa, sửa các thông tin liên quan đến môn học, giảng viên và phòng học, đồng thời lưu trữ các thông tin đó.</a:t>
            </a:r>
            <a:endParaRPr/>
          </a:p>
          <a:p>
            <a:pPr indent="0" lvl="0" marL="1371600" rtl="0" algn="l">
              <a:lnSpc>
                <a:spcPct val="90000"/>
              </a:lnSpc>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a9ba50394_0_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VN"/>
              <a:t>PROPOSED APPROACH</a:t>
            </a:r>
            <a:endParaRPr/>
          </a:p>
        </p:txBody>
      </p:sp>
      <p:sp>
        <p:nvSpPr>
          <p:cNvPr id="136" name="Google Shape;136;g26a9ba50394_0_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None/>
            </a:pPr>
            <a:r>
              <a:rPr lang="en-VN"/>
              <a:t>3.</a:t>
            </a:r>
            <a:r>
              <a:rPr lang="en-VN"/>
              <a:t> </a:t>
            </a:r>
            <a:r>
              <a:rPr lang="en-VN"/>
              <a:t>Các chức năng tương tác giữa giảng viên và ứng dụng</a:t>
            </a:r>
            <a:endParaRPr/>
          </a:p>
          <a:p>
            <a:pPr indent="0" lvl="0" marL="0" rtl="0" algn="l">
              <a:lnSpc>
                <a:spcPct val="90000"/>
              </a:lnSpc>
              <a:spcBef>
                <a:spcPts val="1000"/>
              </a:spcBef>
              <a:spcAft>
                <a:spcPts val="0"/>
              </a:spcAft>
              <a:buNone/>
            </a:pPr>
            <a:r>
              <a:rPr lang="en-VN"/>
              <a:t>Chức năng đăng nhập: mỗi giảng viên sẽ có một tài khoản để truy cập ứng dụng</a:t>
            </a:r>
            <a:endParaRPr/>
          </a:p>
          <a:p>
            <a:pPr indent="0" lvl="0" marL="0" rtl="0" algn="l">
              <a:lnSpc>
                <a:spcPct val="90000"/>
              </a:lnSpc>
              <a:spcBef>
                <a:spcPts val="1000"/>
              </a:spcBef>
              <a:spcAft>
                <a:spcPts val="0"/>
              </a:spcAft>
              <a:buNone/>
            </a:pPr>
            <a:r>
              <a:rPr lang="en-VN"/>
              <a:t>Xác nhận thời khóa biểu: sau khi ứng dụng cho ra bản thời khóa biểu hoàn chỉnh, giảng viên có thể xem và xác nhận thời khóa biểu đó đã phù hợp với yêu cầu của bản thân hay chưa. Nếu chưa giảng viên có thể yêu cầu chỉnh sửa.</a:t>
            </a:r>
            <a:endParaRPr/>
          </a:p>
          <a:p>
            <a:pPr indent="0" lvl="0" marL="0" rtl="0" algn="l">
              <a:lnSpc>
                <a:spcPct val="90000"/>
              </a:lnSpc>
              <a:spcBef>
                <a:spcPts val="1000"/>
              </a:spcBef>
              <a:spcAft>
                <a:spcPts val="0"/>
              </a:spcAft>
              <a:buNone/>
            </a:pPr>
            <a:r>
              <a:rPr lang="en-VN"/>
              <a:t>Nhận thông báo nhắc nhở: ứng dụng sẽ gửi thông báo qua email cho giảng viên khi có các thay đổi liên quan đến việc chỉnh sửa thời khóa biểu hoặc môn học.</a:t>
            </a:r>
            <a:endParaRPr/>
          </a:p>
          <a:p>
            <a:pPr indent="0" lvl="0" marL="0" rtl="0" algn="l">
              <a:lnSpc>
                <a:spcPct val="90000"/>
              </a:lnSpc>
              <a:spcBef>
                <a:spcPts val="1000"/>
              </a:spcBef>
              <a:spcAft>
                <a:spcPts val="0"/>
              </a:spcAft>
              <a:buNone/>
            </a:pPr>
            <a:r>
              <a:t/>
            </a:r>
            <a:endParaRPr/>
          </a:p>
          <a:p>
            <a:pPr indent="0" lvl="0" marL="1371600" rtl="0" algn="l">
              <a:lnSpc>
                <a:spcPct val="9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2024-02-24T14:00:58Z</dcterms:created>
  <dc:creator>Microsoft Office User</dc:creator>
</cp:coreProperties>
</file>