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c2042521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2c2042521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cxnSp>
          <p:nvCxnSpPr>
            <p:cNvPr id="28" name="Google Shape;28;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vietnix.vn/platform-la-gi/"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nvSpPr>
        <p:spPr>
          <a:xfrm>
            <a:off x="1837936" y="389503"/>
            <a:ext cx="788338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200" u="none" cap="none" strike="noStrike">
                <a:solidFill>
                  <a:schemeClr val="dk1"/>
                </a:solidFill>
                <a:latin typeface="Trebuchet MS"/>
                <a:ea typeface="Trebuchet MS"/>
                <a:cs typeface="Trebuchet MS"/>
                <a:sym typeface="Trebuchet MS"/>
              </a:rPr>
              <a:t>TRƯỜNG ĐẠI HỌC TÀI NGUYÊN VÀ MÔI TRƯỜNG</a:t>
            </a:r>
            <a:endParaRPr sz="2200">
              <a:solidFill>
                <a:schemeClr val="dk1"/>
              </a:solidFill>
              <a:latin typeface="Trebuchet MS"/>
              <a:ea typeface="Trebuchet MS"/>
              <a:cs typeface="Trebuchet MS"/>
              <a:sym typeface="Trebuchet MS"/>
            </a:endParaRPr>
          </a:p>
        </p:txBody>
      </p:sp>
      <p:sp>
        <p:nvSpPr>
          <p:cNvPr id="148" name="Google Shape;148;p18"/>
          <p:cNvSpPr txBox="1"/>
          <p:nvPr/>
        </p:nvSpPr>
        <p:spPr>
          <a:xfrm>
            <a:off x="2583716" y="814842"/>
            <a:ext cx="56249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KHOA HỆ THỐNG THÔNG TIN VÀ VIỄN THÁM</a:t>
            </a:r>
            <a:endParaRPr/>
          </a:p>
        </p:txBody>
      </p:sp>
      <p:sp>
        <p:nvSpPr>
          <p:cNvPr id="149" name="Google Shape;149;p18"/>
          <p:cNvSpPr txBox="1"/>
          <p:nvPr/>
        </p:nvSpPr>
        <p:spPr>
          <a:xfrm>
            <a:off x="3744238" y="2813279"/>
            <a:ext cx="330391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ĐỒ ÁN MÔN HỌC</a:t>
            </a:r>
            <a:endParaRPr/>
          </a:p>
        </p:txBody>
      </p:sp>
      <p:pic>
        <p:nvPicPr>
          <p:cNvPr id="150" name="Google Shape;150;p18"/>
          <p:cNvPicPr preferRelativeResize="0"/>
          <p:nvPr/>
        </p:nvPicPr>
        <p:blipFill rotWithShape="1">
          <a:blip r:embed="rId3">
            <a:alphaModFix/>
          </a:blip>
          <a:srcRect b="0" l="0" r="0" t="0"/>
          <a:stretch/>
        </p:blipFill>
        <p:spPr>
          <a:xfrm>
            <a:off x="4687187" y="1228613"/>
            <a:ext cx="1418015" cy="1374607"/>
          </a:xfrm>
          <a:prstGeom prst="rect">
            <a:avLst/>
          </a:prstGeom>
          <a:noFill/>
          <a:ln>
            <a:noFill/>
          </a:ln>
        </p:spPr>
      </p:pic>
      <p:sp>
        <p:nvSpPr>
          <p:cNvPr id="151" name="Google Shape;151;p18"/>
          <p:cNvSpPr txBox="1"/>
          <p:nvPr/>
        </p:nvSpPr>
        <p:spPr>
          <a:xfrm>
            <a:off x="2583716" y="3905074"/>
            <a:ext cx="37967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Lớp: 10_ĐH_CNTT5</a:t>
            </a:r>
            <a:endParaRPr sz="1800">
              <a:solidFill>
                <a:schemeClr val="dk1"/>
              </a:solidFill>
              <a:latin typeface="Trebuchet MS"/>
              <a:ea typeface="Trebuchet MS"/>
              <a:cs typeface="Trebuchet MS"/>
              <a:sym typeface="Trebuchet MS"/>
            </a:endParaRPr>
          </a:p>
        </p:txBody>
      </p:sp>
      <p:sp>
        <p:nvSpPr>
          <p:cNvPr id="152" name="Google Shape;152;p18"/>
          <p:cNvSpPr txBox="1"/>
          <p:nvPr/>
        </p:nvSpPr>
        <p:spPr>
          <a:xfrm>
            <a:off x="2494028" y="3317199"/>
            <a:ext cx="58043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MÔN: LẬP TRÌNH HƯỚNG ĐỐI TƯỢNG</a:t>
            </a:r>
            <a:endParaRPr sz="2400">
              <a:solidFill>
                <a:schemeClr val="dk1"/>
              </a:solidFill>
              <a:latin typeface="Trebuchet MS"/>
              <a:ea typeface="Trebuchet MS"/>
              <a:cs typeface="Trebuchet MS"/>
              <a:sym typeface="Trebuchet MS"/>
            </a:endParaRPr>
          </a:p>
        </p:txBody>
      </p:sp>
      <p:sp>
        <p:nvSpPr>
          <p:cNvPr id="153" name="Google Shape;153;p18"/>
          <p:cNvSpPr txBox="1"/>
          <p:nvPr/>
        </p:nvSpPr>
        <p:spPr>
          <a:xfrm>
            <a:off x="2583717" y="4318016"/>
            <a:ext cx="12258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Nhóm 4</a:t>
            </a:r>
            <a:endParaRPr sz="1800">
              <a:solidFill>
                <a:schemeClr val="dk1"/>
              </a:solidFill>
              <a:latin typeface="Trebuchet MS"/>
              <a:ea typeface="Trebuchet MS"/>
              <a:cs typeface="Trebuchet MS"/>
              <a:sym typeface="Trebuchet MS"/>
            </a:endParaRPr>
          </a:p>
        </p:txBody>
      </p:sp>
      <p:sp>
        <p:nvSpPr>
          <p:cNvPr id="154" name="Google Shape;154;p18"/>
          <p:cNvSpPr txBox="1"/>
          <p:nvPr/>
        </p:nvSpPr>
        <p:spPr>
          <a:xfrm>
            <a:off x="5396194" y="3851629"/>
            <a:ext cx="49233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Sinh viên thực hiện:</a:t>
            </a:r>
            <a:endParaRPr/>
          </a:p>
          <a:p>
            <a:pPr indent="0" lvl="0" marL="0" marR="0" rtl="0" algn="l">
              <a:spcBef>
                <a:spcPts val="0"/>
              </a:spcBef>
              <a:spcAft>
                <a:spcPts val="0"/>
              </a:spcAft>
              <a:buNone/>
            </a:pPr>
            <a:r>
              <a:rPr lang="en-US" sz="1800">
                <a:solidFill>
                  <a:schemeClr val="dk1"/>
                </a:solidFill>
              </a:rPr>
              <a:t>Họ và Tên: Lê Nhật Pha</a:t>
            </a:r>
            <a:endParaRPr sz="1800">
              <a:solidFill>
                <a:schemeClr val="dk1"/>
              </a:solidFill>
            </a:endParaRPr>
          </a:p>
          <a:p>
            <a:pPr indent="0" lvl="0" marL="0" marR="0" rtl="0" algn="l">
              <a:spcBef>
                <a:spcPts val="0"/>
              </a:spcBef>
              <a:spcAft>
                <a:spcPts val="0"/>
              </a:spcAft>
              <a:buNone/>
            </a:pPr>
            <a:r>
              <a:rPr lang="en-US" sz="1800">
                <a:solidFill>
                  <a:schemeClr val="dk1"/>
                </a:solidFill>
              </a:rPr>
              <a:t>MSSV: 1050080191</a:t>
            </a:r>
            <a:endParaRPr sz="1800">
              <a:solidFill>
                <a:schemeClr val="dk1"/>
              </a:solidFill>
            </a:endParaRPr>
          </a:p>
          <a:p>
            <a:pPr indent="0" lvl="0" marL="0" marR="0" rtl="0" algn="l">
              <a:spcBef>
                <a:spcPts val="0"/>
              </a:spcBef>
              <a:spcAft>
                <a:spcPts val="0"/>
              </a:spcAft>
              <a:buNone/>
            </a:pPr>
            <a:r>
              <a:rPr lang="en-US" sz="1800">
                <a:solidFill>
                  <a:schemeClr val="dk1"/>
                </a:solidFill>
              </a:rPr>
              <a:t>Họ và tên: Phạm Long Vũ</a:t>
            </a:r>
            <a:endParaRPr sz="1800">
              <a:solidFill>
                <a:schemeClr val="dk1"/>
              </a:solidFill>
            </a:endParaRPr>
          </a:p>
          <a:p>
            <a:pPr indent="0" lvl="0" marL="0" marR="0" rtl="0" algn="l">
              <a:spcBef>
                <a:spcPts val="0"/>
              </a:spcBef>
              <a:spcAft>
                <a:spcPts val="0"/>
              </a:spcAft>
              <a:buNone/>
            </a:pPr>
            <a:r>
              <a:rPr lang="en-US" sz="1800">
                <a:solidFill>
                  <a:schemeClr val="dk1"/>
                </a:solidFill>
              </a:rPr>
              <a:t>MSSV: 1050080210</a:t>
            </a:r>
            <a:endParaRPr sz="1800">
              <a:solidFill>
                <a:schemeClr val="dk1"/>
              </a:solidFill>
            </a:endParaRPr>
          </a:p>
        </p:txBody>
      </p:sp>
      <p:sp>
        <p:nvSpPr>
          <p:cNvPr id="155" name="Google Shape;155;p18"/>
          <p:cNvSpPr txBox="1"/>
          <p:nvPr/>
        </p:nvSpPr>
        <p:spPr>
          <a:xfrm>
            <a:off x="3726421" y="6140385"/>
            <a:ext cx="3339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TP.HCM, tháng 4 năm 2023</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3" name="Shape 253"/>
        <p:cNvGrpSpPr/>
        <p:nvPr/>
      </p:nvGrpSpPr>
      <p:grpSpPr>
        <a:xfrm>
          <a:off x="0" y="0"/>
          <a:ext cx="0" cy="0"/>
          <a:chOff x="0" y="0"/>
          <a:chExt cx="0" cy="0"/>
        </a:xfrm>
      </p:grpSpPr>
      <p:sp>
        <p:nvSpPr>
          <p:cNvPr id="254" name="Google Shape;254;p27"/>
          <p:cNvSpPr/>
          <p:nvPr/>
        </p:nvSpPr>
        <p:spPr>
          <a:xfrm>
            <a:off x="11374629" y="6071065"/>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55" name="Google Shape;255;p27"/>
          <p:cNvSpPr txBox="1"/>
          <p:nvPr>
            <p:ph idx="12" type="sldNum"/>
          </p:nvPr>
        </p:nvSpPr>
        <p:spPr>
          <a:xfrm>
            <a:off x="11563651" y="6071064"/>
            <a:ext cx="255211"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5</a:t>
            </a:r>
            <a:endParaRPr/>
          </a:p>
        </p:txBody>
      </p:sp>
      <p:sp>
        <p:nvSpPr>
          <p:cNvPr id="256" name="Google Shape;256;p27"/>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57" name="Google Shape;257;p27"/>
          <p:cNvSpPr txBox="1"/>
          <p:nvPr>
            <p:ph type="title"/>
          </p:nvPr>
        </p:nvSpPr>
        <p:spPr>
          <a:xfrm>
            <a:off x="2277633" y="1533777"/>
            <a:ext cx="5409012" cy="598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accent1"/>
              </a:buClr>
              <a:buSzPts val="4400"/>
              <a:buFont typeface="Arial"/>
              <a:buNone/>
            </a:pPr>
            <a:r>
              <a:rPr b="1" lang="en-US" sz="4400">
                <a:latin typeface="Arial"/>
                <a:ea typeface="Arial"/>
                <a:cs typeface="Arial"/>
                <a:sym typeface="Arial"/>
              </a:rPr>
              <a:t>PHÂN TÍCH</a:t>
            </a:r>
            <a:endParaRPr b="1" sz="4400">
              <a:latin typeface="Arial"/>
              <a:ea typeface="Arial"/>
              <a:cs typeface="Arial"/>
              <a:sym typeface="Arial"/>
            </a:endParaRPr>
          </a:p>
        </p:txBody>
      </p:sp>
      <p:sp>
        <p:nvSpPr>
          <p:cNvPr id="258" name="Google Shape;258;p27"/>
          <p:cNvSpPr txBox="1"/>
          <p:nvPr/>
        </p:nvSpPr>
        <p:spPr>
          <a:xfrm>
            <a:off x="1061273" y="1533777"/>
            <a:ext cx="1064441" cy="9315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accent1"/>
              </a:buClr>
              <a:buSzPts val="5400"/>
              <a:buFont typeface="Trebuchet MS"/>
              <a:buNone/>
            </a:pPr>
            <a:r>
              <a:rPr b="1" lang="en-US" sz="5400">
                <a:solidFill>
                  <a:schemeClr val="accent1"/>
                </a:solidFill>
                <a:latin typeface="Trebuchet MS"/>
                <a:ea typeface="Trebuchet MS"/>
                <a:cs typeface="Trebuchet MS"/>
                <a:sym typeface="Trebuchet MS"/>
              </a:rPr>
              <a:t>02</a:t>
            </a:r>
            <a:endParaRPr/>
          </a:p>
        </p:txBody>
      </p:sp>
      <p:sp>
        <p:nvSpPr>
          <p:cNvPr id="259" name="Google Shape;259;p27"/>
          <p:cNvSpPr txBox="1"/>
          <p:nvPr/>
        </p:nvSpPr>
        <p:spPr>
          <a:xfrm>
            <a:off x="2277633" y="2076677"/>
            <a:ext cx="4169820" cy="464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1920"/>
              <a:buFont typeface="Noto Sans Symbols"/>
              <a:buNone/>
            </a:pPr>
            <a:r>
              <a:rPr lang="en-US" sz="2400">
                <a:solidFill>
                  <a:srgbClr val="3F3F3F"/>
                </a:solidFill>
                <a:latin typeface="Arial"/>
                <a:ea typeface="Arial"/>
                <a:cs typeface="Arial"/>
                <a:sym typeface="Arial"/>
              </a:rPr>
              <a:t>Phân tích chức năng và các yêu cầu phi chức năng </a:t>
            </a:r>
            <a:endParaRPr/>
          </a:p>
        </p:txBody>
      </p:sp>
      <p:cxnSp>
        <p:nvCxnSpPr>
          <p:cNvPr id="260" name="Google Shape;260;p27"/>
          <p:cNvCxnSpPr/>
          <p:nvPr/>
        </p:nvCxnSpPr>
        <p:spPr>
          <a:xfrm>
            <a:off x="2125714" y="1303508"/>
            <a:ext cx="0" cy="1673157"/>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261" name="Google Shape;261;p27"/>
          <p:cNvSpPr/>
          <p:nvPr/>
        </p:nvSpPr>
        <p:spPr>
          <a:xfrm rot="10800000">
            <a:off x="11741285" y="0"/>
            <a:ext cx="450712" cy="2076677"/>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262" name="Google Shape;262;p27"/>
          <p:cNvPicPr preferRelativeResize="0"/>
          <p:nvPr/>
        </p:nvPicPr>
        <p:blipFill rotWithShape="1">
          <a:blip r:embed="rId3">
            <a:alphaModFix/>
          </a:blip>
          <a:srcRect b="0" l="0" r="0" t="0"/>
          <a:stretch/>
        </p:blipFill>
        <p:spPr>
          <a:xfrm>
            <a:off x="6636157" y="2684807"/>
            <a:ext cx="4032545" cy="2269747"/>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6" name="Shape 266"/>
        <p:cNvGrpSpPr/>
        <p:nvPr/>
      </p:nvGrpSpPr>
      <p:grpSpPr>
        <a:xfrm>
          <a:off x="0" y="0"/>
          <a:ext cx="0" cy="0"/>
          <a:chOff x="0" y="0"/>
          <a:chExt cx="0" cy="0"/>
        </a:xfrm>
      </p:grpSpPr>
      <p:sp>
        <p:nvSpPr>
          <p:cNvPr id="267" name="Google Shape;267;p28"/>
          <p:cNvSpPr/>
          <p:nvPr/>
        </p:nvSpPr>
        <p:spPr>
          <a:xfrm>
            <a:off x="11374630" y="6080290"/>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68" name="Google Shape;268;p28"/>
          <p:cNvSpPr txBox="1"/>
          <p:nvPr>
            <p:ph idx="12" type="sldNum"/>
          </p:nvPr>
        </p:nvSpPr>
        <p:spPr>
          <a:xfrm>
            <a:off x="11085922" y="6080290"/>
            <a:ext cx="764659"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6</a:t>
            </a:r>
            <a:endParaRPr/>
          </a:p>
        </p:txBody>
      </p:sp>
      <p:sp>
        <p:nvSpPr>
          <p:cNvPr id="269" name="Google Shape;269;p28"/>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70" name="Google Shape;270;p28"/>
          <p:cNvSpPr txBox="1"/>
          <p:nvPr>
            <p:ph type="title"/>
          </p:nvPr>
        </p:nvSpPr>
        <p:spPr>
          <a:xfrm>
            <a:off x="938499" y="445025"/>
            <a:ext cx="5266358"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3600"/>
              <a:buFont typeface="Arial"/>
              <a:buNone/>
            </a:pPr>
            <a:r>
              <a:rPr lang="en-US">
                <a:latin typeface="Arial"/>
                <a:ea typeface="Arial"/>
                <a:cs typeface="Arial"/>
                <a:sym typeface="Arial"/>
              </a:rPr>
              <a:t>PHÂN TÍCH YÊU CẦU HỆ THỐNG</a:t>
            </a:r>
            <a:endParaRPr>
              <a:solidFill>
                <a:schemeClr val="accent1"/>
              </a:solidFill>
              <a:latin typeface="Arial"/>
              <a:ea typeface="Arial"/>
              <a:cs typeface="Arial"/>
              <a:sym typeface="Arial"/>
            </a:endParaRPr>
          </a:p>
        </p:txBody>
      </p:sp>
      <p:sp>
        <p:nvSpPr>
          <p:cNvPr id="271" name="Google Shape;271;p28"/>
          <p:cNvSpPr txBox="1"/>
          <p:nvPr/>
        </p:nvSpPr>
        <p:spPr>
          <a:xfrm>
            <a:off x="1147077" y="1759301"/>
            <a:ext cx="6056794" cy="2760900"/>
          </a:xfrm>
          <a:prstGeom prst="rect">
            <a:avLst/>
          </a:prstGeom>
          <a:noFill/>
          <a:ln>
            <a:noFill/>
          </a:ln>
        </p:spPr>
        <p:txBody>
          <a:bodyPr anchorCtr="0" anchor="t" bIns="91425" lIns="91425" spcFirstLastPara="1" rIns="91425" wrap="square" tIns="91425">
            <a:noAutofit/>
          </a:bodyPr>
          <a:lstStyle/>
          <a:p>
            <a:pPr indent="0" lvl="0" marL="0" marR="0" rtl="0" algn="just">
              <a:spcBef>
                <a:spcPts val="0"/>
              </a:spcBef>
              <a:spcAft>
                <a:spcPts val="0"/>
              </a:spcAft>
              <a:buClr>
                <a:schemeClr val="accent1"/>
              </a:buClr>
              <a:buSzPts val="1600"/>
              <a:buFont typeface="Noto Sans Symbols"/>
              <a:buNone/>
            </a:pPr>
            <a:r>
              <a:t/>
            </a:r>
            <a:endParaRPr sz="2000">
              <a:solidFill>
                <a:srgbClr val="3F3F3F"/>
              </a:solidFill>
              <a:latin typeface="Arial"/>
              <a:ea typeface="Arial"/>
              <a:cs typeface="Arial"/>
              <a:sym typeface="Arial"/>
            </a:endParaRPr>
          </a:p>
        </p:txBody>
      </p:sp>
      <p:cxnSp>
        <p:nvCxnSpPr>
          <p:cNvPr id="272" name="Google Shape;272;p28"/>
          <p:cNvCxnSpPr/>
          <p:nvPr/>
        </p:nvCxnSpPr>
        <p:spPr>
          <a:xfrm>
            <a:off x="1026200" y="414022"/>
            <a:ext cx="3359188" cy="0"/>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273" name="Google Shape;273;p28"/>
          <p:cNvSpPr txBox="1"/>
          <p:nvPr/>
        </p:nvSpPr>
        <p:spPr>
          <a:xfrm>
            <a:off x="1026200" y="1883698"/>
            <a:ext cx="10824300" cy="3443100"/>
          </a:xfrm>
          <a:prstGeom prst="rect">
            <a:avLst/>
          </a:prstGeom>
          <a:noFill/>
          <a:ln>
            <a:noFill/>
          </a:ln>
        </p:spPr>
        <p:txBody>
          <a:bodyPr anchorCtr="0" anchor="t" bIns="91425" lIns="91425" spcFirstLastPara="1" rIns="91425" wrap="square" tIns="91425">
            <a:noAutofit/>
          </a:bodyPr>
          <a:lstStyle/>
          <a:p>
            <a:pPr indent="-342900" lvl="0" marL="342900" marR="0" rtl="0" algn="l">
              <a:spcBef>
                <a:spcPts val="1000"/>
              </a:spcBef>
              <a:spcAft>
                <a:spcPts val="0"/>
              </a:spcAft>
              <a:buClr>
                <a:schemeClr val="accent1"/>
              </a:buClr>
              <a:buSzPts val="1440"/>
              <a:buFont typeface="Noto Sans Symbols"/>
              <a:buChar char="❖"/>
            </a:pPr>
            <a:r>
              <a:rPr lang="en-US" sz="1800">
                <a:solidFill>
                  <a:srgbClr val="3F3F3F"/>
                </a:solidFill>
                <a:latin typeface="Trebuchet MS"/>
                <a:ea typeface="Trebuchet MS"/>
                <a:cs typeface="Trebuchet MS"/>
                <a:sym typeface="Trebuchet MS"/>
              </a:rPr>
              <a:t>Xây dựng được phần mềm quản lý kho kho xe máy giúp cho người quản lý tiết kiệm thời gian và có thể quản lý được kho hàng của mình ở mọi nơi.</a:t>
            </a:r>
            <a:endParaRPr/>
          </a:p>
          <a:p>
            <a:pPr indent="-342900" lvl="0" marL="342900" marR="0" rtl="0" algn="l">
              <a:spcBef>
                <a:spcPts val="1000"/>
              </a:spcBef>
              <a:spcAft>
                <a:spcPts val="0"/>
              </a:spcAft>
              <a:buClr>
                <a:schemeClr val="accent1"/>
              </a:buClr>
              <a:buSzPts val="1440"/>
              <a:buFont typeface="Noto Sans Symbols"/>
              <a:buChar char="❖"/>
            </a:pPr>
            <a:r>
              <a:rPr lang="en-US" sz="1800">
                <a:solidFill>
                  <a:srgbClr val="3F3F3F"/>
                </a:solidFill>
                <a:latin typeface="Trebuchet MS"/>
                <a:ea typeface="Trebuchet MS"/>
                <a:cs typeface="Trebuchet MS"/>
                <a:sym typeface="Trebuchet MS"/>
              </a:rPr>
              <a:t>Giới thiệu tổng quát về phần mềm.</a:t>
            </a:r>
            <a:endParaRPr sz="1800">
              <a:solidFill>
                <a:srgbClr val="3F3F3F"/>
              </a:solidFill>
              <a:latin typeface="Trebuchet MS"/>
              <a:ea typeface="Trebuchet MS"/>
              <a:cs typeface="Trebuchet MS"/>
              <a:sym typeface="Trebuchet MS"/>
            </a:endParaRPr>
          </a:p>
          <a:p>
            <a:pPr indent="-342900" lvl="1" marL="914400" marR="0" rtl="0" algn="l">
              <a:spcBef>
                <a:spcPts val="1000"/>
              </a:spcBef>
              <a:spcAft>
                <a:spcPts val="0"/>
              </a:spcAft>
              <a:buClr>
                <a:srgbClr val="3F3F3F"/>
              </a:buClr>
              <a:buSzPts val="1800"/>
              <a:buFont typeface="Trebuchet MS"/>
              <a:buChar char="○"/>
            </a:pPr>
            <a:r>
              <a:rPr lang="en-US" sz="1800">
                <a:solidFill>
                  <a:srgbClr val="3F3F3F"/>
                </a:solidFill>
                <a:latin typeface="Trebuchet MS"/>
                <a:ea typeface="Trebuchet MS"/>
                <a:cs typeface="Trebuchet MS"/>
                <a:sym typeface="Trebuchet MS"/>
              </a:rPr>
              <a:t>Phần miền được xây dựng dựa trên tính đa hình của môn lập trình hướng đối tượng giúp cho người dùng dễ dàng quản lý trực tiếp các loại xe cho trước (xe máy, xe tay ga) dựa trên lớp xe máy cho trước. </a:t>
            </a:r>
            <a:endParaRPr sz="1800">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440"/>
              <a:buFont typeface="Noto Sans Symbols"/>
              <a:buChar char="❖"/>
            </a:pPr>
            <a:r>
              <a:rPr lang="en-US" sz="1800">
                <a:solidFill>
                  <a:srgbClr val="3F3F3F"/>
                </a:solidFill>
                <a:latin typeface="Trebuchet MS"/>
                <a:ea typeface="Trebuchet MS"/>
                <a:cs typeface="Trebuchet MS"/>
                <a:sym typeface="Trebuchet MS"/>
              </a:rPr>
              <a:t>Mô tả chức năng:</a:t>
            </a:r>
            <a:endParaRPr sz="1800">
              <a:solidFill>
                <a:srgbClr val="3F3F3F"/>
              </a:solidFill>
              <a:latin typeface="Trebuchet MS"/>
              <a:ea typeface="Trebuchet MS"/>
              <a:cs typeface="Trebuchet MS"/>
              <a:sym typeface="Trebuchet MS"/>
            </a:endParaRPr>
          </a:p>
          <a:p>
            <a:pPr indent="-342900" lvl="1" marL="914400" marR="0" rtl="0" algn="l">
              <a:spcBef>
                <a:spcPts val="1000"/>
              </a:spcBef>
              <a:spcAft>
                <a:spcPts val="0"/>
              </a:spcAft>
              <a:buClr>
                <a:srgbClr val="3F3F3F"/>
              </a:buClr>
              <a:buSzPts val="1800"/>
              <a:buFont typeface="Trebuchet MS"/>
              <a:buChar char="○"/>
            </a:pPr>
            <a:r>
              <a:rPr lang="en-US" sz="1800">
                <a:solidFill>
                  <a:srgbClr val="3F3F3F"/>
                </a:solidFill>
                <a:latin typeface="Trebuchet MS"/>
                <a:ea typeface="Trebuchet MS"/>
                <a:cs typeface="Trebuchet MS"/>
                <a:sym typeface="Trebuchet MS"/>
              </a:rPr>
              <a:t>Nhập và hiển thị danh sách từ bàn phím: thao tác thân hiện dễ dàng sử dụng</a:t>
            </a:r>
            <a:endParaRPr sz="1800">
              <a:solidFill>
                <a:srgbClr val="3F3F3F"/>
              </a:solidFill>
              <a:latin typeface="Trebuchet MS"/>
              <a:ea typeface="Trebuchet MS"/>
              <a:cs typeface="Trebuchet MS"/>
              <a:sym typeface="Trebuchet MS"/>
            </a:endParaRPr>
          </a:p>
          <a:p>
            <a:pPr indent="-342900" lvl="1" marL="914400" marR="0" rtl="0" algn="l">
              <a:spcBef>
                <a:spcPts val="1000"/>
              </a:spcBef>
              <a:spcAft>
                <a:spcPts val="0"/>
              </a:spcAft>
              <a:buClr>
                <a:srgbClr val="3F3F3F"/>
              </a:buClr>
              <a:buSzPts val="1800"/>
              <a:buFont typeface="Trebuchet MS"/>
              <a:buChar char="○"/>
            </a:pPr>
            <a:r>
              <a:rPr lang="en-US" sz="1800">
                <a:solidFill>
                  <a:srgbClr val="3F3F3F"/>
                </a:solidFill>
                <a:latin typeface="Trebuchet MS"/>
                <a:ea typeface="Trebuchet MS"/>
                <a:cs typeface="Trebuchet MS"/>
                <a:sym typeface="Trebuchet MS"/>
              </a:rPr>
              <a:t>Các chức năng cơ bản khác như: chỉnh sửa thông tin, lưu file và dọc dữ liệu từ file, sắp xếp và thống kê xe máy dựa trên nhu cầu sử dụng của người dùng. </a:t>
            </a:r>
            <a:endParaRPr sz="1800">
              <a:solidFill>
                <a:srgbClr val="3F3F3F"/>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2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p:nvPr/>
        </p:nvSpPr>
        <p:spPr>
          <a:xfrm>
            <a:off x="11374630" y="6080290"/>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79" name="Google Shape;279;p29"/>
          <p:cNvSpPr txBox="1"/>
          <p:nvPr>
            <p:ph idx="12" type="sldNum"/>
          </p:nvPr>
        </p:nvSpPr>
        <p:spPr>
          <a:xfrm>
            <a:off x="11085922" y="6080290"/>
            <a:ext cx="764659"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7</a:t>
            </a:r>
            <a:endParaRPr/>
          </a:p>
        </p:txBody>
      </p:sp>
      <p:sp>
        <p:nvSpPr>
          <p:cNvPr id="280" name="Google Shape;280;p29"/>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81" name="Google Shape;281;p29"/>
          <p:cNvSpPr txBox="1"/>
          <p:nvPr>
            <p:ph type="title"/>
          </p:nvPr>
        </p:nvSpPr>
        <p:spPr>
          <a:xfrm>
            <a:off x="938499" y="445025"/>
            <a:ext cx="5266358"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3600"/>
              <a:buFont typeface="Arial"/>
              <a:buNone/>
            </a:pPr>
            <a:r>
              <a:rPr lang="en-US">
                <a:latin typeface="Arial"/>
                <a:ea typeface="Arial"/>
                <a:cs typeface="Arial"/>
                <a:sym typeface="Arial"/>
              </a:rPr>
              <a:t>CÁC CHỨC NĂNG CỦA PHẦN MỀM</a:t>
            </a:r>
            <a:endParaRPr>
              <a:solidFill>
                <a:schemeClr val="accent1"/>
              </a:solidFill>
              <a:latin typeface="Arial"/>
              <a:ea typeface="Arial"/>
              <a:cs typeface="Arial"/>
              <a:sym typeface="Arial"/>
            </a:endParaRPr>
          </a:p>
        </p:txBody>
      </p:sp>
      <p:sp>
        <p:nvSpPr>
          <p:cNvPr id="282" name="Google Shape;282;p29"/>
          <p:cNvSpPr txBox="1"/>
          <p:nvPr/>
        </p:nvSpPr>
        <p:spPr>
          <a:xfrm>
            <a:off x="1147077" y="1759301"/>
            <a:ext cx="6056794" cy="2760900"/>
          </a:xfrm>
          <a:prstGeom prst="rect">
            <a:avLst/>
          </a:prstGeom>
          <a:noFill/>
          <a:ln>
            <a:noFill/>
          </a:ln>
        </p:spPr>
        <p:txBody>
          <a:bodyPr anchorCtr="0" anchor="t" bIns="91425" lIns="91425" spcFirstLastPara="1" rIns="91425" wrap="square" tIns="91425">
            <a:noAutofit/>
          </a:bodyPr>
          <a:lstStyle/>
          <a:p>
            <a:pPr indent="0" lvl="0" marL="0" marR="0" rtl="0" algn="just">
              <a:spcBef>
                <a:spcPts val="0"/>
              </a:spcBef>
              <a:spcAft>
                <a:spcPts val="0"/>
              </a:spcAft>
              <a:buClr>
                <a:schemeClr val="accent1"/>
              </a:buClr>
              <a:buSzPts val="1600"/>
              <a:buFont typeface="Noto Sans Symbols"/>
              <a:buNone/>
            </a:pPr>
            <a:r>
              <a:t/>
            </a:r>
            <a:endParaRPr sz="2000">
              <a:solidFill>
                <a:srgbClr val="3F3F3F"/>
              </a:solidFill>
              <a:latin typeface="Arial"/>
              <a:ea typeface="Arial"/>
              <a:cs typeface="Arial"/>
              <a:sym typeface="Arial"/>
            </a:endParaRPr>
          </a:p>
        </p:txBody>
      </p:sp>
      <p:cxnSp>
        <p:nvCxnSpPr>
          <p:cNvPr id="283" name="Google Shape;283;p29"/>
          <p:cNvCxnSpPr/>
          <p:nvPr/>
        </p:nvCxnSpPr>
        <p:spPr>
          <a:xfrm>
            <a:off x="1026200" y="414022"/>
            <a:ext cx="3359188" cy="0"/>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284" name="Google Shape;284;p29"/>
          <p:cNvSpPr txBox="1"/>
          <p:nvPr/>
        </p:nvSpPr>
        <p:spPr>
          <a:xfrm>
            <a:off x="1026200" y="1883700"/>
            <a:ext cx="8328600" cy="2760900"/>
          </a:xfrm>
          <a:prstGeom prst="rect">
            <a:avLst/>
          </a:prstGeom>
          <a:noFill/>
          <a:ln>
            <a:noFill/>
          </a:ln>
        </p:spPr>
        <p:txBody>
          <a:bodyPr anchorCtr="0" anchor="t" bIns="91425" lIns="91425" spcFirstLastPara="1" rIns="91425" wrap="square" tIns="91425">
            <a:noAutofit/>
          </a:bodyPr>
          <a:lstStyle/>
          <a:p>
            <a:pPr indent="-342900" lvl="0" marL="342900" marR="0" rtl="0" algn="just">
              <a:lnSpc>
                <a:spcPct val="150000"/>
              </a:lnSpc>
              <a:spcBef>
                <a:spcPts val="0"/>
              </a:spcBef>
              <a:spcAft>
                <a:spcPts val="0"/>
              </a:spcAft>
              <a:buClr>
                <a:schemeClr val="accent1"/>
              </a:buClr>
              <a:buSzPts val="1920"/>
              <a:buFont typeface="Noto Sans Symbols"/>
              <a:buChar char="❖"/>
            </a:pPr>
            <a:r>
              <a:rPr b="1" lang="en-US" sz="2400">
                <a:solidFill>
                  <a:srgbClr val="3F3F3F"/>
                </a:solidFill>
              </a:rPr>
              <a:t>Nhập và hiển thị danh sách xe máy</a:t>
            </a:r>
            <a:endParaRPr b="1" sz="2400">
              <a:solidFill>
                <a:srgbClr val="3F3F3F"/>
              </a:solidFill>
            </a:endParaRPr>
          </a:p>
          <a:p>
            <a:pPr indent="-373380" lvl="0" marL="342900" marR="0" rtl="0" algn="just">
              <a:lnSpc>
                <a:spcPct val="150000"/>
              </a:lnSpc>
              <a:spcBef>
                <a:spcPts val="0"/>
              </a:spcBef>
              <a:spcAft>
                <a:spcPts val="0"/>
              </a:spcAft>
              <a:buClr>
                <a:srgbClr val="3F3F3F"/>
              </a:buClr>
              <a:buSzPts val="2400"/>
              <a:buChar char="❖"/>
            </a:pPr>
            <a:r>
              <a:rPr b="1" lang="en-US" sz="2400">
                <a:solidFill>
                  <a:srgbClr val="3F3F3F"/>
                </a:solidFill>
              </a:rPr>
              <a:t>Chỉnh sửa thông tin xe máy</a:t>
            </a:r>
            <a:endParaRPr b="1" sz="2400">
              <a:solidFill>
                <a:srgbClr val="3F3F3F"/>
              </a:solidFill>
            </a:endParaRPr>
          </a:p>
          <a:p>
            <a:pPr indent="-373380" lvl="0" marL="342900" marR="0" rtl="0" algn="just">
              <a:lnSpc>
                <a:spcPct val="150000"/>
              </a:lnSpc>
              <a:spcBef>
                <a:spcPts val="0"/>
              </a:spcBef>
              <a:spcAft>
                <a:spcPts val="0"/>
              </a:spcAft>
              <a:buClr>
                <a:srgbClr val="3F3F3F"/>
              </a:buClr>
              <a:buSzPts val="2400"/>
              <a:buChar char="❖"/>
            </a:pPr>
            <a:r>
              <a:rPr b="1" lang="en-US" sz="2400">
                <a:solidFill>
                  <a:srgbClr val="3F3F3F"/>
                </a:solidFill>
              </a:rPr>
              <a:t>Sắp xếp thông tin xe máy trong danh sách</a:t>
            </a:r>
            <a:endParaRPr b="1" sz="2400">
              <a:solidFill>
                <a:srgbClr val="3F3F3F"/>
              </a:solidFill>
            </a:endParaRPr>
          </a:p>
          <a:p>
            <a:pPr indent="-373380" lvl="0" marL="342900" marR="0" rtl="0" algn="just">
              <a:lnSpc>
                <a:spcPct val="150000"/>
              </a:lnSpc>
              <a:spcBef>
                <a:spcPts val="0"/>
              </a:spcBef>
              <a:spcAft>
                <a:spcPts val="0"/>
              </a:spcAft>
              <a:buClr>
                <a:srgbClr val="3F3F3F"/>
              </a:buClr>
              <a:buSzPts val="2400"/>
              <a:buChar char="❖"/>
            </a:pPr>
            <a:r>
              <a:rPr b="1" lang="en-US" sz="2400">
                <a:solidFill>
                  <a:srgbClr val="3F3F3F"/>
                </a:solidFill>
              </a:rPr>
              <a:t>Thống kê thông tin xe máy</a:t>
            </a:r>
            <a:endParaRPr b="1" sz="2400">
              <a:solidFill>
                <a:srgbClr val="3F3F3F"/>
              </a:solidFill>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8" name="Shape 288"/>
        <p:cNvGrpSpPr/>
        <p:nvPr/>
      </p:nvGrpSpPr>
      <p:grpSpPr>
        <a:xfrm>
          <a:off x="0" y="0"/>
          <a:ext cx="0" cy="0"/>
          <a:chOff x="0" y="0"/>
          <a:chExt cx="0" cy="0"/>
        </a:xfrm>
      </p:grpSpPr>
      <p:sp>
        <p:nvSpPr>
          <p:cNvPr id="289" name="Google Shape;289;p30"/>
          <p:cNvSpPr/>
          <p:nvPr/>
        </p:nvSpPr>
        <p:spPr>
          <a:xfrm>
            <a:off x="897500" y="1883709"/>
            <a:ext cx="10147423" cy="4273900"/>
          </a:xfrm>
          <a:prstGeom prst="roundRect">
            <a:avLst>
              <a:gd fmla="val 16667" name="adj"/>
            </a:avLst>
          </a:prstGeom>
          <a:solidFill>
            <a:schemeClr val="lt1"/>
          </a:solidFill>
          <a:ln cap="flat" cmpd="sng" w="3810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90" name="Google Shape;290;p30"/>
          <p:cNvSpPr/>
          <p:nvPr/>
        </p:nvSpPr>
        <p:spPr>
          <a:xfrm>
            <a:off x="11374630" y="6080290"/>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91" name="Google Shape;291;p30"/>
          <p:cNvSpPr txBox="1"/>
          <p:nvPr>
            <p:ph idx="12" type="sldNum"/>
          </p:nvPr>
        </p:nvSpPr>
        <p:spPr>
          <a:xfrm>
            <a:off x="11085922" y="6080290"/>
            <a:ext cx="764659"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8</a:t>
            </a:r>
            <a:endParaRPr/>
          </a:p>
        </p:txBody>
      </p:sp>
      <p:sp>
        <p:nvSpPr>
          <p:cNvPr id="292" name="Google Shape;292;p30"/>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93" name="Google Shape;293;p30"/>
          <p:cNvSpPr txBox="1"/>
          <p:nvPr>
            <p:ph type="title"/>
          </p:nvPr>
        </p:nvSpPr>
        <p:spPr>
          <a:xfrm>
            <a:off x="938499" y="445025"/>
            <a:ext cx="5266358"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3600"/>
              <a:buFont typeface="Arial"/>
              <a:buNone/>
            </a:pPr>
            <a:r>
              <a:rPr lang="en-US">
                <a:latin typeface="Arial"/>
                <a:ea typeface="Arial"/>
                <a:cs typeface="Arial"/>
                <a:sym typeface="Arial"/>
              </a:rPr>
              <a:t>YÊU CẦU CHỨC NĂNG</a:t>
            </a:r>
            <a:endParaRPr>
              <a:solidFill>
                <a:schemeClr val="accent1"/>
              </a:solidFill>
              <a:latin typeface="Arial"/>
              <a:ea typeface="Arial"/>
              <a:cs typeface="Arial"/>
              <a:sym typeface="Arial"/>
            </a:endParaRPr>
          </a:p>
        </p:txBody>
      </p:sp>
      <p:sp>
        <p:nvSpPr>
          <p:cNvPr id="294" name="Google Shape;294;p30"/>
          <p:cNvSpPr txBox="1"/>
          <p:nvPr/>
        </p:nvSpPr>
        <p:spPr>
          <a:xfrm>
            <a:off x="1147077" y="1759301"/>
            <a:ext cx="6056794" cy="2760900"/>
          </a:xfrm>
          <a:prstGeom prst="rect">
            <a:avLst/>
          </a:prstGeom>
          <a:noFill/>
          <a:ln>
            <a:noFill/>
          </a:ln>
        </p:spPr>
        <p:txBody>
          <a:bodyPr anchorCtr="0" anchor="t" bIns="91425" lIns="91425" spcFirstLastPara="1" rIns="91425" wrap="square" tIns="91425">
            <a:noAutofit/>
          </a:bodyPr>
          <a:lstStyle/>
          <a:p>
            <a:pPr indent="0" lvl="0" marL="0" marR="0" rtl="0" algn="just">
              <a:spcBef>
                <a:spcPts val="0"/>
              </a:spcBef>
              <a:spcAft>
                <a:spcPts val="0"/>
              </a:spcAft>
              <a:buClr>
                <a:schemeClr val="accent1"/>
              </a:buClr>
              <a:buSzPts val="1600"/>
              <a:buFont typeface="Noto Sans Symbols"/>
              <a:buNone/>
            </a:pPr>
            <a:r>
              <a:t/>
            </a:r>
            <a:endParaRPr sz="2000">
              <a:solidFill>
                <a:srgbClr val="3F3F3F"/>
              </a:solidFill>
              <a:latin typeface="Arial"/>
              <a:ea typeface="Arial"/>
              <a:cs typeface="Arial"/>
              <a:sym typeface="Arial"/>
            </a:endParaRPr>
          </a:p>
        </p:txBody>
      </p:sp>
      <p:cxnSp>
        <p:nvCxnSpPr>
          <p:cNvPr id="295" name="Google Shape;295;p30"/>
          <p:cNvCxnSpPr/>
          <p:nvPr/>
        </p:nvCxnSpPr>
        <p:spPr>
          <a:xfrm>
            <a:off x="1026200" y="414022"/>
            <a:ext cx="3359188" cy="0"/>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296" name="Google Shape;296;p30"/>
          <p:cNvSpPr txBox="1"/>
          <p:nvPr/>
        </p:nvSpPr>
        <p:spPr>
          <a:xfrm>
            <a:off x="1026200" y="2253125"/>
            <a:ext cx="9777000" cy="3421500"/>
          </a:xfrm>
          <a:prstGeom prst="rect">
            <a:avLst/>
          </a:prstGeom>
          <a:noFill/>
          <a:ln>
            <a:noFill/>
          </a:ln>
        </p:spPr>
        <p:txBody>
          <a:bodyPr anchorCtr="0" anchor="t" bIns="91425" lIns="91425" spcFirstLastPara="1" rIns="91425" wrap="square" tIns="91425">
            <a:noAutofit/>
          </a:bodyPr>
          <a:lstStyle/>
          <a:p>
            <a:pPr indent="-342900" lvl="0" marL="342900" marR="0" rtl="0" algn="just">
              <a:lnSpc>
                <a:spcPct val="150000"/>
              </a:lnSpc>
              <a:spcBef>
                <a:spcPts val="0"/>
              </a:spcBef>
              <a:spcAft>
                <a:spcPts val="0"/>
              </a:spcAft>
              <a:buClr>
                <a:schemeClr val="accent1"/>
              </a:buClr>
              <a:buSzPts val="1280"/>
              <a:buFont typeface="Noto Sans Symbols"/>
              <a:buChar char="⮚"/>
            </a:pPr>
            <a:r>
              <a:rPr b="1" lang="en-US" sz="1600">
                <a:solidFill>
                  <a:srgbClr val="3F3F3F"/>
                </a:solidFill>
              </a:rPr>
              <a:t>Nhập và hiển thị danh sách trực tiếp </a:t>
            </a:r>
            <a:r>
              <a:rPr b="1" lang="en-US" sz="1600">
                <a:solidFill>
                  <a:srgbClr val="3F3F3F"/>
                </a:solidFill>
                <a:latin typeface="Arial"/>
                <a:ea typeface="Arial"/>
                <a:cs typeface="Arial"/>
                <a:sym typeface="Arial"/>
              </a:rPr>
              <a:t>:</a:t>
            </a:r>
            <a:endParaRPr/>
          </a:p>
          <a:p>
            <a:pPr indent="-342900" lvl="0" marL="342900" marR="0" rtl="0" algn="just">
              <a:lnSpc>
                <a:spcPct val="150000"/>
              </a:lnSpc>
              <a:spcBef>
                <a:spcPts val="0"/>
              </a:spcBef>
              <a:spcAft>
                <a:spcPts val="0"/>
              </a:spcAft>
              <a:buClr>
                <a:schemeClr val="accent1"/>
              </a:buClr>
              <a:buSzPts val="1200"/>
              <a:buFont typeface="Noto Sans Symbols"/>
              <a:buChar char="✔"/>
            </a:pPr>
            <a:r>
              <a:rPr lang="en-US" sz="1500">
                <a:solidFill>
                  <a:srgbClr val="3F3F3F"/>
                </a:solidFill>
                <a:latin typeface="Arial"/>
                <a:ea typeface="Arial"/>
                <a:cs typeface="Arial"/>
                <a:sym typeface="Arial"/>
              </a:rPr>
              <a:t>Cả quản lý và admin đều có thể sử dụng chức năng này. Chức năng này </a:t>
            </a:r>
            <a:r>
              <a:rPr lang="en-US" sz="1500">
                <a:solidFill>
                  <a:srgbClr val="3F3F3F"/>
                </a:solidFill>
              </a:rPr>
              <a:t>dùng</a:t>
            </a:r>
            <a:r>
              <a:rPr lang="en-US" sz="1500">
                <a:solidFill>
                  <a:srgbClr val="3F3F3F"/>
                </a:solidFill>
                <a:latin typeface="Arial"/>
                <a:ea typeface="Arial"/>
                <a:cs typeface="Arial"/>
                <a:sym typeface="Arial"/>
              </a:rPr>
              <a:t> để quản lý </a:t>
            </a:r>
            <a:r>
              <a:rPr lang="en-US" sz="1500">
                <a:solidFill>
                  <a:srgbClr val="3F3F3F"/>
                </a:solidFill>
              </a:rPr>
              <a:t>nhập xuất danh sách xe có trong kho, đồng thời có thế thực hiện chức năng hiển thị danh sách đã nhập, giúp cho người quản lý dễ dàng theo dõi và kịp thời nhận ra sai phạm để có cách chỉnh sửa phù hợp.</a:t>
            </a:r>
            <a:endParaRPr sz="1500">
              <a:solidFill>
                <a:srgbClr val="3F3F3F"/>
              </a:solidFill>
            </a:endParaRPr>
          </a:p>
          <a:p>
            <a:pPr indent="-342900" lvl="0" marL="342900" marR="0" rtl="0" algn="just">
              <a:lnSpc>
                <a:spcPct val="150000"/>
              </a:lnSpc>
              <a:spcBef>
                <a:spcPts val="0"/>
              </a:spcBef>
              <a:spcAft>
                <a:spcPts val="0"/>
              </a:spcAft>
              <a:buClr>
                <a:schemeClr val="accent1"/>
              </a:buClr>
              <a:buSzPts val="1200"/>
              <a:buFont typeface="Noto Sans Symbols"/>
              <a:buChar char="✔"/>
            </a:pPr>
            <a:r>
              <a:rPr lang="en-US" sz="1500">
                <a:solidFill>
                  <a:srgbClr val="3F3F3F"/>
                </a:solidFill>
                <a:latin typeface="Arial"/>
                <a:ea typeface="Arial"/>
                <a:cs typeface="Arial"/>
                <a:sym typeface="Arial"/>
              </a:rPr>
              <a:t>Yêu cầu: Cần có thông tin</a:t>
            </a:r>
            <a:r>
              <a:rPr lang="en-US" sz="1500">
                <a:solidFill>
                  <a:srgbClr val="3F3F3F"/>
                </a:solidFill>
              </a:rPr>
              <a:t> của tất cả xe máy có trong kho, và quản lý việc xuất nhập kho một cách thống nhất và đồng bộ.</a:t>
            </a:r>
            <a:endParaRPr sz="1500">
              <a:solidFill>
                <a:srgbClr val="3F3F3F"/>
              </a:solidFill>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2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500"/>
                                        <p:tgtEl>
                                          <p:spTgt spid="2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Effect filter="fade" transition="in">
                                      <p:cBhvr>
                                        <p:cTn dur="500"/>
                                        <p:tgtEl>
                                          <p:spTgt spid="2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animEffect filter="fade" transition="in">
                                      <p:cBhvr>
                                        <p:cTn dur="500"/>
                                        <p:tgtEl>
                                          <p:spTgt spid="2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96">
                                            <p:txEl>
                                              <p:pRg end="0" st="0"/>
                                            </p:txEl>
                                          </p:spTgt>
                                        </p:tgtEl>
                                      </p:cBhvr>
                                    </p:animEffect>
                                    <p:set>
                                      <p:cBhvr>
                                        <p:cTn dur="1" fill="hold">
                                          <p:stCondLst>
                                            <p:cond delay="500"/>
                                          </p:stCondLst>
                                        </p:cTn>
                                        <p:tgtEl>
                                          <p:spTgt spid="296">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96">
                                            <p:txEl>
                                              <p:pRg end="1" st="1"/>
                                            </p:txEl>
                                          </p:spTgt>
                                        </p:tgtEl>
                                      </p:cBhvr>
                                    </p:animEffect>
                                    <p:set>
                                      <p:cBhvr>
                                        <p:cTn dur="1" fill="hold">
                                          <p:stCondLst>
                                            <p:cond delay="500"/>
                                          </p:stCondLst>
                                        </p:cTn>
                                        <p:tgtEl>
                                          <p:spTgt spid="296">
                                            <p:txEl>
                                              <p:pRg end="1" st="1"/>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96">
                                            <p:txEl>
                                              <p:pRg end="2" st="2"/>
                                            </p:txEl>
                                          </p:spTgt>
                                        </p:tgtEl>
                                      </p:cBhvr>
                                    </p:animEffect>
                                    <p:set>
                                      <p:cBhvr>
                                        <p:cTn dur="1" fill="hold">
                                          <p:stCondLst>
                                            <p:cond delay="500"/>
                                          </p:stCondLst>
                                        </p:cTn>
                                        <p:tgtEl>
                                          <p:spTgt spid="296">
                                            <p:txEl>
                                              <p:pRg end="2" st="2"/>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0" name="Shape 300"/>
        <p:cNvGrpSpPr/>
        <p:nvPr/>
      </p:nvGrpSpPr>
      <p:grpSpPr>
        <a:xfrm>
          <a:off x="0" y="0"/>
          <a:ext cx="0" cy="0"/>
          <a:chOff x="0" y="0"/>
          <a:chExt cx="0" cy="0"/>
        </a:xfrm>
      </p:grpSpPr>
      <p:sp>
        <p:nvSpPr>
          <p:cNvPr id="301" name="Google Shape;301;p31"/>
          <p:cNvSpPr/>
          <p:nvPr/>
        </p:nvSpPr>
        <p:spPr>
          <a:xfrm>
            <a:off x="897500" y="1883709"/>
            <a:ext cx="10147423" cy="4273900"/>
          </a:xfrm>
          <a:prstGeom prst="roundRect">
            <a:avLst>
              <a:gd fmla="val 16667" name="adj"/>
            </a:avLst>
          </a:prstGeom>
          <a:solidFill>
            <a:schemeClr val="lt1"/>
          </a:solidFill>
          <a:ln cap="flat" cmpd="sng" w="3810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2" name="Google Shape;302;p31"/>
          <p:cNvSpPr/>
          <p:nvPr/>
        </p:nvSpPr>
        <p:spPr>
          <a:xfrm>
            <a:off x="11374630" y="6080290"/>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3" name="Google Shape;303;p31"/>
          <p:cNvSpPr txBox="1"/>
          <p:nvPr>
            <p:ph idx="12" type="sldNum"/>
          </p:nvPr>
        </p:nvSpPr>
        <p:spPr>
          <a:xfrm>
            <a:off x="11085922" y="6080290"/>
            <a:ext cx="764659"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9</a:t>
            </a:r>
            <a:endParaRPr/>
          </a:p>
        </p:txBody>
      </p:sp>
      <p:sp>
        <p:nvSpPr>
          <p:cNvPr id="304" name="Google Shape;304;p31"/>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5" name="Google Shape;305;p31"/>
          <p:cNvSpPr txBox="1"/>
          <p:nvPr>
            <p:ph type="title"/>
          </p:nvPr>
        </p:nvSpPr>
        <p:spPr>
          <a:xfrm>
            <a:off x="938499" y="445025"/>
            <a:ext cx="5266358"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3600"/>
              <a:buFont typeface="Arial"/>
              <a:buNone/>
            </a:pPr>
            <a:r>
              <a:rPr lang="en-US">
                <a:latin typeface="Arial"/>
                <a:ea typeface="Arial"/>
                <a:cs typeface="Arial"/>
                <a:sym typeface="Arial"/>
              </a:rPr>
              <a:t>YÊU CẦU CHỨC NĂNG</a:t>
            </a:r>
            <a:endParaRPr>
              <a:solidFill>
                <a:schemeClr val="accent1"/>
              </a:solidFill>
              <a:latin typeface="Arial"/>
              <a:ea typeface="Arial"/>
              <a:cs typeface="Arial"/>
              <a:sym typeface="Arial"/>
            </a:endParaRPr>
          </a:p>
        </p:txBody>
      </p:sp>
      <p:sp>
        <p:nvSpPr>
          <p:cNvPr id="306" name="Google Shape;306;p31"/>
          <p:cNvSpPr txBox="1"/>
          <p:nvPr/>
        </p:nvSpPr>
        <p:spPr>
          <a:xfrm>
            <a:off x="1147077" y="1759301"/>
            <a:ext cx="6056794" cy="2760900"/>
          </a:xfrm>
          <a:prstGeom prst="rect">
            <a:avLst/>
          </a:prstGeom>
          <a:noFill/>
          <a:ln>
            <a:noFill/>
          </a:ln>
        </p:spPr>
        <p:txBody>
          <a:bodyPr anchorCtr="0" anchor="t" bIns="91425" lIns="91425" spcFirstLastPara="1" rIns="91425" wrap="square" tIns="91425">
            <a:noAutofit/>
          </a:bodyPr>
          <a:lstStyle/>
          <a:p>
            <a:pPr indent="0" lvl="0" marL="0" marR="0" rtl="0" algn="just">
              <a:spcBef>
                <a:spcPts val="0"/>
              </a:spcBef>
              <a:spcAft>
                <a:spcPts val="0"/>
              </a:spcAft>
              <a:buClr>
                <a:schemeClr val="accent1"/>
              </a:buClr>
              <a:buSzPts val="1600"/>
              <a:buFont typeface="Noto Sans Symbols"/>
              <a:buNone/>
            </a:pPr>
            <a:r>
              <a:t/>
            </a:r>
            <a:endParaRPr sz="2000">
              <a:solidFill>
                <a:srgbClr val="3F3F3F"/>
              </a:solidFill>
              <a:latin typeface="Arial"/>
              <a:ea typeface="Arial"/>
              <a:cs typeface="Arial"/>
              <a:sym typeface="Arial"/>
            </a:endParaRPr>
          </a:p>
        </p:txBody>
      </p:sp>
      <p:cxnSp>
        <p:nvCxnSpPr>
          <p:cNvPr id="307" name="Google Shape;307;p31"/>
          <p:cNvCxnSpPr/>
          <p:nvPr/>
        </p:nvCxnSpPr>
        <p:spPr>
          <a:xfrm>
            <a:off x="1026200" y="414022"/>
            <a:ext cx="3359188" cy="0"/>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308" name="Google Shape;308;p31"/>
          <p:cNvSpPr txBox="1"/>
          <p:nvPr/>
        </p:nvSpPr>
        <p:spPr>
          <a:xfrm>
            <a:off x="1082751" y="2042329"/>
            <a:ext cx="9776919" cy="3668006"/>
          </a:xfrm>
          <a:prstGeom prst="rect">
            <a:avLst/>
          </a:prstGeom>
          <a:noFill/>
          <a:ln>
            <a:noFill/>
          </a:ln>
        </p:spPr>
        <p:txBody>
          <a:bodyPr anchorCtr="0" anchor="t" bIns="91425" lIns="91425" spcFirstLastPara="1" rIns="91425" wrap="square" tIns="91425">
            <a:noAutofit/>
          </a:bodyPr>
          <a:lstStyle/>
          <a:p>
            <a:pPr indent="-342900" lvl="0" marL="342900" marR="0" rtl="0" algn="just">
              <a:lnSpc>
                <a:spcPct val="150000"/>
              </a:lnSpc>
              <a:spcBef>
                <a:spcPts val="0"/>
              </a:spcBef>
              <a:spcAft>
                <a:spcPts val="0"/>
              </a:spcAft>
              <a:buClr>
                <a:schemeClr val="accent1"/>
              </a:buClr>
              <a:buSzPts val="1200"/>
              <a:buFont typeface="Noto Sans Symbols"/>
              <a:buChar char="✔"/>
            </a:pPr>
            <a:r>
              <a:rPr b="1" lang="en-US" sz="1600">
                <a:solidFill>
                  <a:srgbClr val="3F3F3F"/>
                </a:solidFill>
              </a:rPr>
              <a:t>Chức năng chỉnh sửa</a:t>
            </a:r>
            <a:r>
              <a:rPr b="1" lang="en-US" sz="1600">
                <a:solidFill>
                  <a:srgbClr val="3F3F3F"/>
                </a:solidFill>
                <a:latin typeface="Arial"/>
                <a:ea typeface="Arial"/>
                <a:cs typeface="Arial"/>
                <a:sym typeface="Arial"/>
              </a:rPr>
              <a:t>:</a:t>
            </a:r>
            <a:endParaRPr/>
          </a:p>
          <a:p>
            <a:pPr indent="-342900" lvl="0" marL="342900" marR="0" rtl="0" algn="just">
              <a:lnSpc>
                <a:spcPct val="150000"/>
              </a:lnSpc>
              <a:spcBef>
                <a:spcPts val="0"/>
              </a:spcBef>
              <a:spcAft>
                <a:spcPts val="0"/>
              </a:spcAft>
              <a:buClr>
                <a:schemeClr val="accent1"/>
              </a:buClr>
              <a:buSzPts val="1200"/>
              <a:buFont typeface="Noto Sans Symbols"/>
              <a:buChar char="✔"/>
            </a:pPr>
            <a:r>
              <a:rPr lang="en-US" sz="1500">
                <a:solidFill>
                  <a:srgbClr val="3F3F3F"/>
                </a:solidFill>
                <a:latin typeface="Arial"/>
                <a:ea typeface="Arial"/>
                <a:cs typeface="Arial"/>
                <a:sym typeface="Arial"/>
              </a:rPr>
              <a:t>Admin và nhân viên đều có thể sử dụng chức năng </a:t>
            </a:r>
            <a:r>
              <a:rPr lang="en-US" sz="1500">
                <a:solidFill>
                  <a:srgbClr val="3F3F3F"/>
                </a:solidFill>
              </a:rPr>
              <a:t>chỉnh sửa</a:t>
            </a:r>
            <a:r>
              <a:rPr lang="en-US" sz="1500">
                <a:solidFill>
                  <a:srgbClr val="3F3F3F"/>
                </a:solidFill>
                <a:latin typeface="Arial"/>
                <a:ea typeface="Arial"/>
                <a:cs typeface="Arial"/>
                <a:sym typeface="Arial"/>
              </a:rPr>
              <a:t>. Ở đây nhân viên có thể cập nhật thông tin sản phẩm, xóa sản phẩm và chỉnh sửa thông tin sản phẩm đã nhập sai</a:t>
            </a:r>
            <a:r>
              <a:rPr lang="en-US" sz="1500">
                <a:solidFill>
                  <a:srgbClr val="3F3F3F"/>
                </a:solidFill>
              </a:rPr>
              <a:t>. Người quản lý có thể thêm mới và sửa thông tin khi phát hiện ra lỗi sai. </a:t>
            </a:r>
            <a:endParaRPr sz="1500">
              <a:solidFill>
                <a:srgbClr val="3F3F3F"/>
              </a:solidFill>
            </a:endParaRPr>
          </a:p>
          <a:p>
            <a:pPr indent="-361950" lvl="0" marL="342900" marR="0" rtl="0" algn="just">
              <a:lnSpc>
                <a:spcPct val="150000"/>
              </a:lnSpc>
              <a:spcBef>
                <a:spcPts val="0"/>
              </a:spcBef>
              <a:spcAft>
                <a:spcPts val="0"/>
              </a:spcAft>
              <a:buClr>
                <a:srgbClr val="3F3F3F"/>
              </a:buClr>
              <a:buSzPts val="1500"/>
              <a:buChar char="✔"/>
            </a:pPr>
            <a:r>
              <a:rPr lang="en-US" sz="1500">
                <a:solidFill>
                  <a:srgbClr val="3F3F3F"/>
                </a:solidFill>
              </a:rPr>
              <a:t>chức năng chỉnh sửa bao gồm sửa đổi và thay đổi thông tin được thiết lập từ trước như xe số và xe tay ga. </a:t>
            </a:r>
            <a:endParaRPr sz="1500">
              <a:solidFill>
                <a:srgbClr val="3F3F3F"/>
              </a:solidFill>
            </a:endParaRPr>
          </a:p>
          <a:p>
            <a:pPr indent="-342900" lvl="0" marL="342900" marR="0" rtl="0" algn="just">
              <a:lnSpc>
                <a:spcPct val="150000"/>
              </a:lnSpc>
              <a:spcBef>
                <a:spcPts val="0"/>
              </a:spcBef>
              <a:spcAft>
                <a:spcPts val="0"/>
              </a:spcAft>
              <a:buClr>
                <a:schemeClr val="accent1"/>
              </a:buClr>
              <a:buSzPts val="1200"/>
              <a:buFont typeface="Noto Sans Symbols"/>
              <a:buChar char="✔"/>
            </a:pPr>
            <a:r>
              <a:rPr lang="en-US" sz="1500">
                <a:solidFill>
                  <a:srgbClr val="3F3F3F"/>
                </a:solidFill>
                <a:latin typeface="Arial"/>
                <a:ea typeface="Arial"/>
                <a:cs typeface="Arial"/>
                <a:sym typeface="Arial"/>
              </a:rPr>
              <a:t>Yêu cầu: Cần có đầy đủ thông tin của sản phẩm.</a:t>
            </a:r>
            <a:endParaRPr/>
          </a:p>
          <a:p>
            <a:pPr indent="0" lvl="0" marL="0" marR="0" rtl="0" algn="just">
              <a:lnSpc>
                <a:spcPct val="150000"/>
              </a:lnSpc>
              <a:spcBef>
                <a:spcPts val="0"/>
              </a:spcBef>
              <a:spcAft>
                <a:spcPts val="0"/>
              </a:spcAft>
              <a:buClr>
                <a:schemeClr val="accent1"/>
              </a:buClr>
              <a:buSzPts val="1600"/>
              <a:buFont typeface="Noto Sans Symbols"/>
              <a:buNone/>
            </a:pPr>
            <a:r>
              <a:t/>
            </a:r>
            <a:endParaRPr b="1" sz="2000">
              <a:solidFill>
                <a:srgbClr val="3F3F3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 calcmode="lin" valueType="num">
                                      <p:cBhvr additive="base">
                                        <p:cTn dur="500"/>
                                        <p:tgtEl>
                                          <p:spTgt spid="30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 calcmode="lin" valueType="num">
                                      <p:cBhvr additive="base">
                                        <p:cTn dur="500"/>
                                        <p:tgtEl>
                                          <p:spTgt spid="30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 calcmode="lin" valueType="num">
                                      <p:cBhvr additive="base">
                                        <p:cTn dur="500"/>
                                        <p:tgtEl>
                                          <p:spTgt spid="30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anim calcmode="lin" valueType="num">
                                      <p:cBhvr additive="base">
                                        <p:cTn dur="500"/>
                                        <p:tgtEl>
                                          <p:spTgt spid="30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anim calcmode="lin" valueType="num">
                                      <p:cBhvr additive="base">
                                        <p:cTn dur="500"/>
                                        <p:tgtEl>
                                          <p:spTgt spid="30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08">
                                            <p:txEl>
                                              <p:pRg end="0" st="0"/>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308">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08">
                                            <p:txEl>
                                              <p:pRg end="1" st="1"/>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308">
                                            <p:txEl>
                                              <p:pRg end="1" st="1"/>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08">
                                            <p:txEl>
                                              <p:pRg end="2" st="2"/>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308">
                                            <p:txEl>
                                              <p:pRg end="2" st="2"/>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08">
                                            <p:txEl>
                                              <p:pRg end="3" st="3"/>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308">
                                            <p:txEl>
                                              <p:pRg end="3" st="3"/>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08">
                                            <p:txEl>
                                              <p:pRg end="4" st="4"/>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308">
                                            <p:txEl>
                                              <p:pRg end="4" st="4"/>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2" name="Shape 312"/>
        <p:cNvGrpSpPr/>
        <p:nvPr/>
      </p:nvGrpSpPr>
      <p:grpSpPr>
        <a:xfrm>
          <a:off x="0" y="0"/>
          <a:ext cx="0" cy="0"/>
          <a:chOff x="0" y="0"/>
          <a:chExt cx="0" cy="0"/>
        </a:xfrm>
      </p:grpSpPr>
      <p:sp>
        <p:nvSpPr>
          <p:cNvPr id="313" name="Google Shape;313;p32"/>
          <p:cNvSpPr/>
          <p:nvPr/>
        </p:nvSpPr>
        <p:spPr>
          <a:xfrm>
            <a:off x="897500" y="1883709"/>
            <a:ext cx="10147423" cy="4273900"/>
          </a:xfrm>
          <a:prstGeom prst="roundRect">
            <a:avLst>
              <a:gd fmla="val 16667" name="adj"/>
            </a:avLst>
          </a:prstGeom>
          <a:solidFill>
            <a:schemeClr val="lt1"/>
          </a:solidFill>
          <a:ln cap="flat" cmpd="sng" w="3810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14" name="Google Shape;314;p32"/>
          <p:cNvSpPr/>
          <p:nvPr/>
        </p:nvSpPr>
        <p:spPr>
          <a:xfrm>
            <a:off x="11309169" y="6080290"/>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15" name="Google Shape;315;p32"/>
          <p:cNvSpPr txBox="1"/>
          <p:nvPr>
            <p:ph idx="12" type="sldNum"/>
          </p:nvPr>
        </p:nvSpPr>
        <p:spPr>
          <a:xfrm>
            <a:off x="11085922" y="6080290"/>
            <a:ext cx="764659"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10</a:t>
            </a:r>
            <a:endParaRPr/>
          </a:p>
        </p:txBody>
      </p:sp>
      <p:sp>
        <p:nvSpPr>
          <p:cNvPr id="316" name="Google Shape;316;p32"/>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17" name="Google Shape;317;p32"/>
          <p:cNvSpPr txBox="1"/>
          <p:nvPr>
            <p:ph type="title"/>
          </p:nvPr>
        </p:nvSpPr>
        <p:spPr>
          <a:xfrm>
            <a:off x="938499" y="445025"/>
            <a:ext cx="5266358"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3600"/>
              <a:buFont typeface="Arial"/>
              <a:buNone/>
            </a:pPr>
            <a:r>
              <a:rPr lang="en-US">
                <a:latin typeface="Arial"/>
                <a:ea typeface="Arial"/>
                <a:cs typeface="Arial"/>
                <a:sym typeface="Arial"/>
              </a:rPr>
              <a:t>YÊU CẦU CHỨC NĂNG</a:t>
            </a:r>
            <a:endParaRPr>
              <a:solidFill>
                <a:schemeClr val="accent1"/>
              </a:solidFill>
              <a:latin typeface="Arial"/>
              <a:ea typeface="Arial"/>
              <a:cs typeface="Arial"/>
              <a:sym typeface="Arial"/>
            </a:endParaRPr>
          </a:p>
        </p:txBody>
      </p:sp>
      <p:sp>
        <p:nvSpPr>
          <p:cNvPr id="318" name="Google Shape;318;p32"/>
          <p:cNvSpPr txBox="1"/>
          <p:nvPr/>
        </p:nvSpPr>
        <p:spPr>
          <a:xfrm>
            <a:off x="1147077" y="1759301"/>
            <a:ext cx="6056794" cy="2760900"/>
          </a:xfrm>
          <a:prstGeom prst="rect">
            <a:avLst/>
          </a:prstGeom>
          <a:noFill/>
          <a:ln>
            <a:noFill/>
          </a:ln>
        </p:spPr>
        <p:txBody>
          <a:bodyPr anchorCtr="0" anchor="t" bIns="91425" lIns="91425" spcFirstLastPara="1" rIns="91425" wrap="square" tIns="91425">
            <a:noAutofit/>
          </a:bodyPr>
          <a:lstStyle/>
          <a:p>
            <a:pPr indent="0" lvl="0" marL="0" marR="0" rtl="0" algn="just">
              <a:spcBef>
                <a:spcPts val="0"/>
              </a:spcBef>
              <a:spcAft>
                <a:spcPts val="0"/>
              </a:spcAft>
              <a:buClr>
                <a:schemeClr val="accent1"/>
              </a:buClr>
              <a:buSzPts val="1600"/>
              <a:buFont typeface="Noto Sans Symbols"/>
              <a:buNone/>
            </a:pPr>
            <a:r>
              <a:t/>
            </a:r>
            <a:endParaRPr sz="2000">
              <a:solidFill>
                <a:srgbClr val="3F3F3F"/>
              </a:solidFill>
              <a:latin typeface="Arial"/>
              <a:ea typeface="Arial"/>
              <a:cs typeface="Arial"/>
              <a:sym typeface="Arial"/>
            </a:endParaRPr>
          </a:p>
        </p:txBody>
      </p:sp>
      <p:cxnSp>
        <p:nvCxnSpPr>
          <p:cNvPr id="319" name="Google Shape;319;p32"/>
          <p:cNvCxnSpPr/>
          <p:nvPr/>
        </p:nvCxnSpPr>
        <p:spPr>
          <a:xfrm>
            <a:off x="1026200" y="414022"/>
            <a:ext cx="3359188" cy="0"/>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320" name="Google Shape;320;p32"/>
          <p:cNvSpPr txBox="1"/>
          <p:nvPr/>
        </p:nvSpPr>
        <p:spPr>
          <a:xfrm>
            <a:off x="1026200" y="2205125"/>
            <a:ext cx="9777000" cy="3368400"/>
          </a:xfrm>
          <a:prstGeom prst="rect">
            <a:avLst/>
          </a:prstGeom>
          <a:noFill/>
          <a:ln>
            <a:noFill/>
          </a:ln>
        </p:spPr>
        <p:txBody>
          <a:bodyPr anchorCtr="0" anchor="t" bIns="91425" lIns="91425" spcFirstLastPara="1" rIns="91425" wrap="square" tIns="91425">
            <a:noAutofit/>
          </a:bodyPr>
          <a:lstStyle/>
          <a:p>
            <a:pPr indent="-342900" lvl="0" marL="342900" marR="0" rtl="0" algn="just">
              <a:lnSpc>
                <a:spcPct val="150000"/>
              </a:lnSpc>
              <a:spcBef>
                <a:spcPts val="0"/>
              </a:spcBef>
              <a:spcAft>
                <a:spcPts val="0"/>
              </a:spcAft>
              <a:buClr>
                <a:schemeClr val="accent1"/>
              </a:buClr>
              <a:buSzPts val="1280"/>
              <a:buFont typeface="Noto Sans Symbols"/>
              <a:buChar char="⮚"/>
            </a:pPr>
            <a:r>
              <a:rPr b="1" lang="en-US" sz="1600">
                <a:solidFill>
                  <a:srgbClr val="3F3F3F"/>
                </a:solidFill>
              </a:rPr>
              <a:t>Chức năng sắp xếp</a:t>
            </a:r>
            <a:r>
              <a:rPr b="1" lang="en-US" sz="1600">
                <a:solidFill>
                  <a:srgbClr val="3F3F3F"/>
                </a:solidFill>
                <a:latin typeface="Arial"/>
                <a:ea typeface="Arial"/>
                <a:cs typeface="Arial"/>
                <a:sym typeface="Arial"/>
              </a:rPr>
              <a:t>:</a:t>
            </a:r>
            <a:endParaRPr/>
          </a:p>
          <a:p>
            <a:pPr indent="-342900" lvl="0" marL="342900" marR="0" rtl="0" algn="just">
              <a:lnSpc>
                <a:spcPct val="150000"/>
              </a:lnSpc>
              <a:spcBef>
                <a:spcPts val="0"/>
              </a:spcBef>
              <a:spcAft>
                <a:spcPts val="0"/>
              </a:spcAft>
              <a:buClr>
                <a:schemeClr val="accent1"/>
              </a:buClr>
              <a:buSzPts val="1200"/>
              <a:buFont typeface="Noto Sans Symbols"/>
              <a:buChar char="✔"/>
            </a:pPr>
            <a:r>
              <a:rPr lang="en-US" sz="1500">
                <a:solidFill>
                  <a:srgbClr val="3F3F3F"/>
                </a:solidFill>
                <a:latin typeface="Arial"/>
                <a:ea typeface="Arial"/>
                <a:cs typeface="Arial"/>
                <a:sym typeface="Arial"/>
              </a:rPr>
              <a:t>Đây là chức năng admin và nhân viên đều có thể s</a:t>
            </a:r>
            <a:r>
              <a:rPr lang="en-US" sz="1500">
                <a:solidFill>
                  <a:srgbClr val="3F3F3F"/>
                </a:solidFill>
              </a:rPr>
              <a:t>ử</a:t>
            </a:r>
            <a:r>
              <a:rPr lang="en-US" sz="1500">
                <a:solidFill>
                  <a:srgbClr val="3F3F3F"/>
                </a:solidFill>
                <a:latin typeface="Arial"/>
                <a:ea typeface="Arial"/>
                <a:cs typeface="Arial"/>
                <a:sym typeface="Arial"/>
              </a:rPr>
              <a:t> dụng</a:t>
            </a:r>
            <a:r>
              <a:rPr lang="en-US" sz="1500">
                <a:solidFill>
                  <a:srgbClr val="3F3F3F"/>
                </a:solidFill>
              </a:rPr>
              <a:t>, để dễ dàng sắp xếp các thông tin xe máy một cách nhanh nhất mà không cần qua bước tự tìm kiếm và sàng lọc thông tin. Chức năng này giúp cho người quản lý, nhân viên dễ dàng kiểm soát và tra cứu thông tin một nhanh chóng và chính sát. </a:t>
            </a:r>
            <a:endParaRPr sz="1500">
              <a:solidFill>
                <a:srgbClr val="3F3F3F"/>
              </a:solidFill>
            </a:endParaRPr>
          </a:p>
          <a:p>
            <a:pPr indent="-361950" lvl="0" marL="342900" marR="0" rtl="0" algn="just">
              <a:lnSpc>
                <a:spcPct val="150000"/>
              </a:lnSpc>
              <a:spcBef>
                <a:spcPts val="0"/>
              </a:spcBef>
              <a:spcAft>
                <a:spcPts val="0"/>
              </a:spcAft>
              <a:buClr>
                <a:srgbClr val="3F3F3F"/>
              </a:buClr>
              <a:buSzPts val="1500"/>
              <a:buChar char="✔"/>
            </a:pPr>
            <a:r>
              <a:rPr lang="en-US" sz="1500">
                <a:solidFill>
                  <a:srgbClr val="3F3F3F"/>
                </a:solidFill>
              </a:rPr>
              <a:t>Một số chức năng sắp xếp như:</a:t>
            </a:r>
            <a:endParaRPr sz="1500">
              <a:solidFill>
                <a:srgbClr val="3F3F3F"/>
              </a:solidFill>
            </a:endParaRPr>
          </a:p>
          <a:p>
            <a:pPr indent="-323850" lvl="1" marL="914400" marR="0" rtl="0" algn="just">
              <a:lnSpc>
                <a:spcPct val="150000"/>
              </a:lnSpc>
              <a:spcBef>
                <a:spcPts val="0"/>
              </a:spcBef>
              <a:spcAft>
                <a:spcPts val="0"/>
              </a:spcAft>
              <a:buClr>
                <a:srgbClr val="3F3F3F"/>
              </a:buClr>
              <a:buSzPts val="1500"/>
              <a:buChar char="○"/>
            </a:pPr>
            <a:r>
              <a:rPr lang="en-US" sz="1500">
                <a:solidFill>
                  <a:srgbClr val="3F3F3F"/>
                </a:solidFill>
              </a:rPr>
              <a:t>Ngày sản xuất tăng dần</a:t>
            </a:r>
            <a:endParaRPr sz="1500">
              <a:solidFill>
                <a:srgbClr val="3F3F3F"/>
              </a:solidFill>
            </a:endParaRPr>
          </a:p>
          <a:p>
            <a:pPr indent="-323850" lvl="1" marL="914400" marR="0" rtl="0" algn="just">
              <a:lnSpc>
                <a:spcPct val="150000"/>
              </a:lnSpc>
              <a:spcBef>
                <a:spcPts val="0"/>
              </a:spcBef>
              <a:spcAft>
                <a:spcPts val="0"/>
              </a:spcAft>
              <a:buClr>
                <a:srgbClr val="3F3F3F"/>
              </a:buClr>
              <a:buSzPts val="1500"/>
              <a:buChar char="○"/>
            </a:pPr>
            <a:r>
              <a:rPr lang="en-US" sz="1500">
                <a:solidFill>
                  <a:srgbClr val="3F3F3F"/>
                </a:solidFill>
              </a:rPr>
              <a:t>Giá bán tăng dần</a:t>
            </a:r>
            <a:endParaRPr sz="1500">
              <a:solidFill>
                <a:srgbClr val="3F3F3F"/>
              </a:solidFill>
            </a:endParaRPr>
          </a:p>
          <a:p>
            <a:pPr indent="-323850" lvl="1" marL="914400" marR="0" rtl="0" algn="just">
              <a:lnSpc>
                <a:spcPct val="150000"/>
              </a:lnSpc>
              <a:spcBef>
                <a:spcPts val="0"/>
              </a:spcBef>
              <a:spcAft>
                <a:spcPts val="0"/>
              </a:spcAft>
              <a:buClr>
                <a:srgbClr val="3F3F3F"/>
              </a:buClr>
              <a:buSzPts val="1500"/>
              <a:buChar char="○"/>
            </a:pPr>
            <a:r>
              <a:rPr lang="en-US" sz="1500">
                <a:solidFill>
                  <a:srgbClr val="3F3F3F"/>
                </a:solidFill>
              </a:rPr>
              <a:t>Dung tích tăng dần</a:t>
            </a:r>
            <a:endParaRPr sz="1500">
              <a:solidFill>
                <a:srgbClr val="3F3F3F"/>
              </a:solidFill>
            </a:endParaRPr>
          </a:p>
          <a:p>
            <a:pPr indent="-342900" lvl="0" marL="342900" marR="0" rtl="0" algn="just">
              <a:lnSpc>
                <a:spcPct val="150000"/>
              </a:lnSpc>
              <a:spcBef>
                <a:spcPts val="0"/>
              </a:spcBef>
              <a:spcAft>
                <a:spcPts val="0"/>
              </a:spcAft>
              <a:buClr>
                <a:schemeClr val="accent1"/>
              </a:buClr>
              <a:buSzPts val="1200"/>
              <a:buFont typeface="Noto Sans Symbols"/>
              <a:buChar char="✔"/>
            </a:pPr>
            <a:r>
              <a:rPr lang="en-US" sz="1500">
                <a:solidFill>
                  <a:srgbClr val="3F3F3F"/>
                </a:solidFill>
                <a:latin typeface="Arial"/>
                <a:ea typeface="Arial"/>
                <a:cs typeface="Arial"/>
                <a:sym typeface="Arial"/>
              </a:rPr>
              <a:t>Yêu cầu: Cần có </a:t>
            </a:r>
            <a:r>
              <a:rPr lang="en-US" sz="1500">
                <a:solidFill>
                  <a:srgbClr val="3F3F3F"/>
                </a:solidFill>
              </a:rPr>
              <a:t>đầy đủ các </a:t>
            </a:r>
            <a:r>
              <a:rPr lang="en-US" sz="1500">
                <a:solidFill>
                  <a:srgbClr val="3F3F3F"/>
                </a:solidFill>
                <a:latin typeface="Arial"/>
                <a:ea typeface="Arial"/>
                <a:cs typeface="Arial"/>
                <a:sym typeface="Arial"/>
              </a:rPr>
              <a:t>thông tin</a:t>
            </a:r>
            <a:r>
              <a:rPr lang="en-US" sz="1500">
                <a:solidFill>
                  <a:srgbClr val="3F3F3F"/>
                </a:solidFill>
              </a:rPr>
              <a:t> của các loại xe máy mà hệ thống yêu cầu.</a:t>
            </a:r>
            <a:endParaRPr b="1" sz="2000">
              <a:solidFill>
                <a:srgbClr val="3F3F3F"/>
              </a:solidFill>
              <a:latin typeface="Arial"/>
              <a:ea typeface="Arial"/>
              <a:cs typeface="Arial"/>
              <a:sym typeface="Arial"/>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Effect filter="fade" transition="in">
                                      <p:cBhvr>
                                        <p:cTn dur="500"/>
                                        <p:tgtEl>
                                          <p:spTgt spid="3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Effect filter="fade" transition="in">
                                      <p:cBhvr>
                                        <p:cTn dur="500"/>
                                        <p:tgtEl>
                                          <p:spTgt spid="3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animEffect filter="fade" transition="in">
                                      <p:cBhvr>
                                        <p:cTn dur="500"/>
                                        <p:tgtEl>
                                          <p:spTgt spid="3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animEffect filter="fade" transition="in">
                                      <p:cBhvr>
                                        <p:cTn dur="500"/>
                                        <p:tgtEl>
                                          <p:spTgt spid="3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animEffect filter="fade" transition="in">
                                      <p:cBhvr>
                                        <p:cTn dur="500"/>
                                        <p:tgtEl>
                                          <p:spTgt spid="3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5" st="5"/>
                                            </p:txEl>
                                          </p:spTgt>
                                        </p:tgtEl>
                                        <p:attrNameLst>
                                          <p:attrName>style.visibility</p:attrName>
                                        </p:attrNameLst>
                                      </p:cBhvr>
                                      <p:to>
                                        <p:strVal val="visible"/>
                                      </p:to>
                                    </p:set>
                                    <p:animEffect filter="fade" transition="in">
                                      <p:cBhvr>
                                        <p:cTn dur="500"/>
                                        <p:tgtEl>
                                          <p:spTgt spid="3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6" st="6"/>
                                            </p:txEl>
                                          </p:spTgt>
                                        </p:tgtEl>
                                        <p:attrNameLst>
                                          <p:attrName>style.visibility</p:attrName>
                                        </p:attrNameLst>
                                      </p:cBhvr>
                                      <p:to>
                                        <p:strVal val="visible"/>
                                      </p:to>
                                    </p:set>
                                    <p:animEffect filter="fade" transition="in">
                                      <p:cBhvr>
                                        <p:cTn dur="500"/>
                                        <p:tgtEl>
                                          <p:spTgt spid="32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4" name="Shape 324"/>
        <p:cNvGrpSpPr/>
        <p:nvPr/>
      </p:nvGrpSpPr>
      <p:grpSpPr>
        <a:xfrm>
          <a:off x="0" y="0"/>
          <a:ext cx="0" cy="0"/>
          <a:chOff x="0" y="0"/>
          <a:chExt cx="0" cy="0"/>
        </a:xfrm>
      </p:grpSpPr>
      <p:sp>
        <p:nvSpPr>
          <p:cNvPr id="325" name="Google Shape;325;p33"/>
          <p:cNvSpPr/>
          <p:nvPr/>
        </p:nvSpPr>
        <p:spPr>
          <a:xfrm>
            <a:off x="897500" y="1883709"/>
            <a:ext cx="10147500" cy="4273800"/>
          </a:xfrm>
          <a:prstGeom prst="roundRect">
            <a:avLst>
              <a:gd fmla="val 16667" name="adj"/>
            </a:avLst>
          </a:prstGeom>
          <a:solidFill>
            <a:schemeClr val="lt1"/>
          </a:solidFill>
          <a:ln cap="flat" cmpd="sng" w="3810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6" name="Google Shape;326;p33"/>
          <p:cNvSpPr/>
          <p:nvPr/>
        </p:nvSpPr>
        <p:spPr>
          <a:xfrm>
            <a:off x="11374630" y="6080290"/>
            <a:ext cx="633300" cy="458100"/>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7" name="Google Shape;327;p33"/>
          <p:cNvSpPr txBox="1"/>
          <p:nvPr>
            <p:ph idx="12" type="sldNum"/>
          </p:nvPr>
        </p:nvSpPr>
        <p:spPr>
          <a:xfrm>
            <a:off x="11085922" y="6080290"/>
            <a:ext cx="764700" cy="458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9</a:t>
            </a:r>
            <a:endParaRPr/>
          </a:p>
        </p:txBody>
      </p:sp>
      <p:sp>
        <p:nvSpPr>
          <p:cNvPr id="328" name="Google Shape;328;p33"/>
          <p:cNvSpPr/>
          <p:nvPr/>
        </p:nvSpPr>
        <p:spPr>
          <a:xfrm>
            <a:off x="0" y="496111"/>
            <a:ext cx="633300" cy="6361800"/>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9" name="Google Shape;329;p33"/>
          <p:cNvSpPr txBox="1"/>
          <p:nvPr>
            <p:ph type="title"/>
          </p:nvPr>
        </p:nvSpPr>
        <p:spPr>
          <a:xfrm>
            <a:off x="938499" y="445025"/>
            <a:ext cx="5266500"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3600"/>
              <a:buFont typeface="Arial"/>
              <a:buNone/>
            </a:pPr>
            <a:r>
              <a:rPr lang="en-US">
                <a:latin typeface="Arial"/>
                <a:ea typeface="Arial"/>
                <a:cs typeface="Arial"/>
                <a:sym typeface="Arial"/>
              </a:rPr>
              <a:t>YÊU CẦU CHỨC NĂNG</a:t>
            </a:r>
            <a:endParaRPr>
              <a:solidFill>
                <a:schemeClr val="accent1"/>
              </a:solidFill>
              <a:latin typeface="Arial"/>
              <a:ea typeface="Arial"/>
              <a:cs typeface="Arial"/>
              <a:sym typeface="Arial"/>
            </a:endParaRPr>
          </a:p>
        </p:txBody>
      </p:sp>
      <p:sp>
        <p:nvSpPr>
          <p:cNvPr id="330" name="Google Shape;330;p33"/>
          <p:cNvSpPr txBox="1"/>
          <p:nvPr/>
        </p:nvSpPr>
        <p:spPr>
          <a:xfrm>
            <a:off x="1147077" y="1759301"/>
            <a:ext cx="6056700" cy="2760900"/>
          </a:xfrm>
          <a:prstGeom prst="rect">
            <a:avLst/>
          </a:prstGeom>
          <a:noFill/>
          <a:ln>
            <a:noFill/>
          </a:ln>
        </p:spPr>
        <p:txBody>
          <a:bodyPr anchorCtr="0" anchor="t" bIns="91425" lIns="91425" spcFirstLastPara="1" rIns="91425" wrap="square" tIns="91425">
            <a:noAutofit/>
          </a:bodyPr>
          <a:lstStyle/>
          <a:p>
            <a:pPr indent="0" lvl="0" marL="0" marR="0" rtl="0" algn="just">
              <a:spcBef>
                <a:spcPts val="0"/>
              </a:spcBef>
              <a:spcAft>
                <a:spcPts val="0"/>
              </a:spcAft>
              <a:buClr>
                <a:schemeClr val="accent1"/>
              </a:buClr>
              <a:buSzPts val="1600"/>
              <a:buFont typeface="Noto Sans Symbols"/>
              <a:buNone/>
            </a:pPr>
            <a:r>
              <a:t/>
            </a:r>
            <a:endParaRPr sz="2000">
              <a:solidFill>
                <a:srgbClr val="3F3F3F"/>
              </a:solidFill>
              <a:latin typeface="Arial"/>
              <a:ea typeface="Arial"/>
              <a:cs typeface="Arial"/>
              <a:sym typeface="Arial"/>
            </a:endParaRPr>
          </a:p>
        </p:txBody>
      </p:sp>
      <p:cxnSp>
        <p:nvCxnSpPr>
          <p:cNvPr id="331" name="Google Shape;331;p33"/>
          <p:cNvCxnSpPr/>
          <p:nvPr/>
        </p:nvCxnSpPr>
        <p:spPr>
          <a:xfrm>
            <a:off x="1026200" y="414022"/>
            <a:ext cx="3359100" cy="0"/>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0"/>
              </a:srgbClr>
            </a:outerShdw>
          </a:effectLst>
        </p:spPr>
      </p:cxnSp>
      <p:sp>
        <p:nvSpPr>
          <p:cNvPr id="332" name="Google Shape;332;p33"/>
          <p:cNvSpPr txBox="1"/>
          <p:nvPr/>
        </p:nvSpPr>
        <p:spPr>
          <a:xfrm>
            <a:off x="1082751" y="2042329"/>
            <a:ext cx="9777000" cy="3668100"/>
          </a:xfrm>
          <a:prstGeom prst="rect">
            <a:avLst/>
          </a:prstGeom>
          <a:noFill/>
          <a:ln>
            <a:noFill/>
          </a:ln>
        </p:spPr>
        <p:txBody>
          <a:bodyPr anchorCtr="0" anchor="t" bIns="91425" lIns="91425" spcFirstLastPara="1" rIns="91425" wrap="square" tIns="91425">
            <a:noAutofit/>
          </a:bodyPr>
          <a:lstStyle/>
          <a:p>
            <a:pPr indent="-309880" lvl="0" marL="457200" rtl="0" algn="just">
              <a:lnSpc>
                <a:spcPct val="150000"/>
              </a:lnSpc>
              <a:spcBef>
                <a:spcPts val="0"/>
              </a:spcBef>
              <a:spcAft>
                <a:spcPts val="0"/>
              </a:spcAft>
              <a:buClr>
                <a:schemeClr val="accent1"/>
              </a:buClr>
              <a:buSzPts val="1280"/>
              <a:buFont typeface="Noto Sans Symbols"/>
              <a:buChar char="✔"/>
            </a:pPr>
            <a:r>
              <a:rPr b="1" lang="en-US" sz="1600">
                <a:solidFill>
                  <a:srgbClr val="3F3F3F"/>
                </a:solidFill>
              </a:rPr>
              <a:t>Chức năng thống kê:</a:t>
            </a:r>
            <a:endParaRPr>
              <a:solidFill>
                <a:schemeClr val="dk1"/>
              </a:solidFill>
            </a:endParaRPr>
          </a:p>
          <a:p>
            <a:pPr indent="-342900" lvl="0" marL="342900" rtl="0" algn="just">
              <a:lnSpc>
                <a:spcPct val="150000"/>
              </a:lnSpc>
              <a:spcBef>
                <a:spcPts val="0"/>
              </a:spcBef>
              <a:spcAft>
                <a:spcPts val="0"/>
              </a:spcAft>
              <a:buClr>
                <a:schemeClr val="accent1"/>
              </a:buClr>
              <a:buSzPts val="1200"/>
              <a:buFont typeface="Noto Sans Symbols"/>
              <a:buChar char="✔"/>
            </a:pPr>
            <a:r>
              <a:rPr lang="en-US" sz="1500">
                <a:solidFill>
                  <a:srgbClr val="3F3F3F"/>
                </a:solidFill>
              </a:rPr>
              <a:t>Đây là chức năng admin và nhân viên đều có thể sử dụng, để dễ dàng tìm kiếm các thông tin xe máy một cách nhanh nhất mà không cần qua bước tự tìm kiếm và sàng lọc thông tin. Chức năng này giúp cho người quản lý, nhân viên dễ dàng kiểm soát và tra cứu thông tin một nhanh chóng và chính sát.</a:t>
            </a:r>
            <a:endParaRPr sz="1500">
              <a:solidFill>
                <a:srgbClr val="3F3F3F"/>
              </a:solidFill>
            </a:endParaRPr>
          </a:p>
          <a:p>
            <a:pPr indent="-323850" lvl="0" marL="457200" rtl="0" algn="just">
              <a:lnSpc>
                <a:spcPct val="150000"/>
              </a:lnSpc>
              <a:spcBef>
                <a:spcPts val="0"/>
              </a:spcBef>
              <a:spcAft>
                <a:spcPts val="0"/>
              </a:spcAft>
              <a:buClr>
                <a:srgbClr val="3F3F3F"/>
              </a:buClr>
              <a:buSzPts val="1500"/>
              <a:buChar char="✔"/>
            </a:pPr>
            <a:r>
              <a:rPr lang="en-US" sz="1500">
                <a:solidFill>
                  <a:srgbClr val="3F3F3F"/>
                </a:solidFill>
              </a:rPr>
              <a:t>Một số chức năng sắp xếp như:</a:t>
            </a:r>
            <a:endParaRPr sz="1500">
              <a:solidFill>
                <a:srgbClr val="3F3F3F"/>
              </a:solidFill>
            </a:endParaRPr>
          </a:p>
          <a:p>
            <a:pPr indent="-323850" lvl="1" marL="914400" rtl="0" algn="just">
              <a:lnSpc>
                <a:spcPct val="150000"/>
              </a:lnSpc>
              <a:spcBef>
                <a:spcPts val="0"/>
              </a:spcBef>
              <a:spcAft>
                <a:spcPts val="0"/>
              </a:spcAft>
              <a:buClr>
                <a:srgbClr val="3F3F3F"/>
              </a:buClr>
              <a:buSzPts val="1500"/>
              <a:buChar char="○"/>
            </a:pPr>
            <a:r>
              <a:rPr lang="en-US" sz="1500">
                <a:solidFill>
                  <a:srgbClr val="3F3F3F"/>
                </a:solidFill>
              </a:rPr>
              <a:t>Có giá bán lớn hơn 50000000</a:t>
            </a:r>
            <a:endParaRPr sz="1500">
              <a:solidFill>
                <a:srgbClr val="3F3F3F"/>
              </a:solidFill>
            </a:endParaRPr>
          </a:p>
          <a:p>
            <a:pPr indent="-323850" lvl="1" marL="914400" rtl="0" algn="just">
              <a:lnSpc>
                <a:spcPct val="150000"/>
              </a:lnSpc>
              <a:spcBef>
                <a:spcPts val="0"/>
              </a:spcBef>
              <a:spcAft>
                <a:spcPts val="0"/>
              </a:spcAft>
              <a:buClr>
                <a:srgbClr val="3F3F3F"/>
              </a:buClr>
              <a:buSzPts val="1500"/>
              <a:buChar char="○"/>
            </a:pPr>
            <a:r>
              <a:rPr lang="en-US" sz="1500">
                <a:solidFill>
                  <a:srgbClr val="3F3F3F"/>
                </a:solidFill>
              </a:rPr>
              <a:t>Tình trạng 100%</a:t>
            </a:r>
            <a:endParaRPr sz="1500">
              <a:solidFill>
                <a:srgbClr val="3F3F3F"/>
              </a:solidFill>
            </a:endParaRPr>
          </a:p>
          <a:p>
            <a:pPr indent="-323850" lvl="1" marL="914400" rtl="0" algn="just">
              <a:lnSpc>
                <a:spcPct val="150000"/>
              </a:lnSpc>
              <a:spcBef>
                <a:spcPts val="0"/>
              </a:spcBef>
              <a:spcAft>
                <a:spcPts val="0"/>
              </a:spcAft>
              <a:buClr>
                <a:srgbClr val="3F3F3F"/>
              </a:buClr>
              <a:buSzPts val="1500"/>
              <a:buChar char="○"/>
            </a:pPr>
            <a:r>
              <a:rPr lang="en-US" sz="1500">
                <a:solidFill>
                  <a:srgbClr val="3F3F3F"/>
                </a:solidFill>
              </a:rPr>
              <a:t>Sản xuất vào ngày 10/05/2022</a:t>
            </a:r>
            <a:endParaRPr sz="1500">
              <a:solidFill>
                <a:srgbClr val="3F3F3F"/>
              </a:solidFill>
            </a:endParaRPr>
          </a:p>
          <a:p>
            <a:pPr indent="0" lvl="0" marL="457200" rtl="0" algn="just">
              <a:lnSpc>
                <a:spcPct val="150000"/>
              </a:lnSpc>
              <a:spcBef>
                <a:spcPts val="0"/>
              </a:spcBef>
              <a:spcAft>
                <a:spcPts val="0"/>
              </a:spcAft>
              <a:buNone/>
            </a:pPr>
            <a:r>
              <a:rPr lang="en-US" sz="1500">
                <a:solidFill>
                  <a:srgbClr val="3F3F3F"/>
                </a:solidFill>
              </a:rPr>
              <a:t>Yêu cầu: Cần có đầy đủ các thông tin của các loại xe máy mà hệ thống yêu cầu.</a:t>
            </a:r>
            <a:endParaRPr/>
          </a:p>
          <a:p>
            <a:pPr indent="0" lvl="0" marL="0" marR="0" rtl="0" algn="just">
              <a:lnSpc>
                <a:spcPct val="150000"/>
              </a:lnSpc>
              <a:spcBef>
                <a:spcPts val="0"/>
              </a:spcBef>
              <a:spcAft>
                <a:spcPts val="0"/>
              </a:spcAft>
              <a:buClr>
                <a:schemeClr val="accent1"/>
              </a:buClr>
              <a:buSzPts val="1600"/>
              <a:buFont typeface="Noto Sans Symbols"/>
              <a:buNone/>
            </a:pPr>
            <a:r>
              <a:t/>
            </a:r>
            <a:endParaRPr b="1" sz="2000">
              <a:solidFill>
                <a:srgbClr val="3F3F3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 calcmode="lin" valueType="num">
                                      <p:cBhvr additive="base">
                                        <p:cTn dur="500"/>
                                        <p:tgtEl>
                                          <p:spTgt spid="33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anim calcmode="lin" valueType="num">
                                      <p:cBhvr additive="base">
                                        <p:cTn dur="500"/>
                                        <p:tgtEl>
                                          <p:spTgt spid="33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anim calcmode="lin" valueType="num">
                                      <p:cBhvr additive="base">
                                        <p:cTn dur="500"/>
                                        <p:tgtEl>
                                          <p:spTgt spid="33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anim calcmode="lin" valueType="num">
                                      <p:cBhvr additive="base">
                                        <p:cTn dur="500"/>
                                        <p:tgtEl>
                                          <p:spTgt spid="33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anim calcmode="lin" valueType="num">
                                      <p:cBhvr additive="base">
                                        <p:cTn dur="500"/>
                                        <p:tgtEl>
                                          <p:spTgt spid="33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5" st="5"/>
                                            </p:txEl>
                                          </p:spTgt>
                                        </p:tgtEl>
                                        <p:attrNameLst>
                                          <p:attrName>style.visibility</p:attrName>
                                        </p:attrNameLst>
                                      </p:cBhvr>
                                      <p:to>
                                        <p:strVal val="visible"/>
                                      </p:to>
                                    </p:set>
                                    <p:anim calcmode="lin" valueType="num">
                                      <p:cBhvr additive="base">
                                        <p:cTn dur="500"/>
                                        <p:tgtEl>
                                          <p:spTgt spid="33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6" st="6"/>
                                            </p:txEl>
                                          </p:spTgt>
                                        </p:tgtEl>
                                        <p:attrNameLst>
                                          <p:attrName>style.visibility</p:attrName>
                                        </p:attrNameLst>
                                      </p:cBhvr>
                                      <p:to>
                                        <p:strVal val="visible"/>
                                      </p:to>
                                    </p:set>
                                    <p:anim calcmode="lin" valueType="num">
                                      <p:cBhvr additive="base">
                                        <p:cTn dur="500"/>
                                        <p:tgtEl>
                                          <p:spTgt spid="33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7" st="7"/>
                                            </p:txEl>
                                          </p:spTgt>
                                        </p:tgtEl>
                                        <p:attrNameLst>
                                          <p:attrName>style.visibility</p:attrName>
                                        </p:attrNameLst>
                                      </p:cBhvr>
                                      <p:to>
                                        <p:strVal val="visible"/>
                                      </p:to>
                                    </p:set>
                                    <p:anim calcmode="lin" valueType="num">
                                      <p:cBhvr additive="base">
                                        <p:cTn dur="500"/>
                                        <p:tgtEl>
                                          <p:spTgt spid="33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32">
                                            <p:txEl>
                                              <p:pRg end="0" st="0"/>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332">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32">
                                            <p:txEl>
                                              <p:pRg end="1" st="1"/>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332">
                                            <p:txEl>
                                              <p:pRg end="1" st="1"/>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32">
                                            <p:txEl>
                                              <p:pRg end="2" st="2"/>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332">
                                            <p:txEl>
                                              <p:pRg end="2" st="2"/>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32">
                                            <p:txEl>
                                              <p:pRg end="3" st="3"/>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332">
                                            <p:txEl>
                                              <p:pRg end="3" st="3"/>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32">
                                            <p:txEl>
                                              <p:pRg end="4" st="4"/>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332">
                                            <p:txEl>
                                              <p:pRg end="4" st="4"/>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32">
                                            <p:txEl>
                                              <p:pRg end="5" st="5"/>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332">
                                            <p:txEl>
                                              <p:pRg end="5" st="5"/>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32">
                                            <p:txEl>
                                              <p:pRg end="6" st="6"/>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332">
                                            <p:txEl>
                                              <p:pRg end="6" st="6"/>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32">
                                            <p:txEl>
                                              <p:pRg end="7" st="7"/>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332">
                                            <p:txEl>
                                              <p:pRg end="7" st="7"/>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6" name="Shape 336"/>
        <p:cNvGrpSpPr/>
        <p:nvPr/>
      </p:nvGrpSpPr>
      <p:grpSpPr>
        <a:xfrm>
          <a:off x="0" y="0"/>
          <a:ext cx="0" cy="0"/>
          <a:chOff x="0" y="0"/>
          <a:chExt cx="0" cy="0"/>
        </a:xfrm>
      </p:grpSpPr>
      <p:sp>
        <p:nvSpPr>
          <p:cNvPr id="337" name="Google Shape;337;p34"/>
          <p:cNvSpPr/>
          <p:nvPr/>
        </p:nvSpPr>
        <p:spPr>
          <a:xfrm>
            <a:off x="771123" y="1816350"/>
            <a:ext cx="5324877" cy="4099888"/>
          </a:xfrm>
          <a:prstGeom prst="roundRect">
            <a:avLst>
              <a:gd fmla="val 16667" name="adj"/>
            </a:avLst>
          </a:prstGeom>
          <a:solidFill>
            <a:schemeClr val="lt1"/>
          </a:solidFill>
          <a:ln cap="flat" cmpd="sng" w="3810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38" name="Google Shape;338;p34"/>
          <p:cNvSpPr/>
          <p:nvPr/>
        </p:nvSpPr>
        <p:spPr>
          <a:xfrm>
            <a:off x="11296016" y="6080290"/>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39" name="Google Shape;339;p34"/>
          <p:cNvSpPr txBox="1"/>
          <p:nvPr>
            <p:ph idx="12" type="sldNum"/>
          </p:nvPr>
        </p:nvSpPr>
        <p:spPr>
          <a:xfrm>
            <a:off x="11085922" y="6080290"/>
            <a:ext cx="764659"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12</a:t>
            </a:r>
            <a:endParaRPr/>
          </a:p>
        </p:txBody>
      </p:sp>
      <p:sp>
        <p:nvSpPr>
          <p:cNvPr id="340" name="Google Shape;340;p34"/>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1" name="Google Shape;341;p34"/>
          <p:cNvSpPr txBox="1"/>
          <p:nvPr>
            <p:ph type="title"/>
          </p:nvPr>
        </p:nvSpPr>
        <p:spPr>
          <a:xfrm>
            <a:off x="938498" y="445025"/>
            <a:ext cx="5583599"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3600"/>
              <a:buFont typeface="Arial"/>
              <a:buNone/>
            </a:pPr>
            <a:r>
              <a:rPr lang="en-US">
                <a:latin typeface="Arial"/>
                <a:ea typeface="Arial"/>
                <a:cs typeface="Arial"/>
                <a:sym typeface="Arial"/>
              </a:rPr>
              <a:t>YÊU CẦU PHI CHỨC NĂNG</a:t>
            </a:r>
            <a:endParaRPr>
              <a:solidFill>
                <a:schemeClr val="accent1"/>
              </a:solidFill>
              <a:latin typeface="Arial"/>
              <a:ea typeface="Arial"/>
              <a:cs typeface="Arial"/>
              <a:sym typeface="Arial"/>
            </a:endParaRPr>
          </a:p>
        </p:txBody>
      </p:sp>
      <p:sp>
        <p:nvSpPr>
          <p:cNvPr id="342" name="Google Shape;342;p34"/>
          <p:cNvSpPr txBox="1"/>
          <p:nvPr/>
        </p:nvSpPr>
        <p:spPr>
          <a:xfrm>
            <a:off x="1147077" y="1759301"/>
            <a:ext cx="6056794" cy="2760900"/>
          </a:xfrm>
          <a:prstGeom prst="rect">
            <a:avLst/>
          </a:prstGeom>
          <a:noFill/>
          <a:ln>
            <a:noFill/>
          </a:ln>
        </p:spPr>
        <p:txBody>
          <a:bodyPr anchorCtr="0" anchor="t" bIns="91425" lIns="91425" spcFirstLastPara="1" rIns="91425" wrap="square" tIns="91425">
            <a:noAutofit/>
          </a:bodyPr>
          <a:lstStyle/>
          <a:p>
            <a:pPr indent="0" lvl="0" marL="0" marR="0" rtl="0" algn="just">
              <a:spcBef>
                <a:spcPts val="0"/>
              </a:spcBef>
              <a:spcAft>
                <a:spcPts val="0"/>
              </a:spcAft>
              <a:buClr>
                <a:schemeClr val="accent1"/>
              </a:buClr>
              <a:buSzPts val="1600"/>
              <a:buFont typeface="Noto Sans Symbols"/>
              <a:buNone/>
            </a:pPr>
            <a:r>
              <a:t/>
            </a:r>
            <a:endParaRPr sz="2000">
              <a:solidFill>
                <a:srgbClr val="3F3F3F"/>
              </a:solidFill>
              <a:latin typeface="Arial"/>
              <a:ea typeface="Arial"/>
              <a:cs typeface="Arial"/>
              <a:sym typeface="Arial"/>
            </a:endParaRPr>
          </a:p>
        </p:txBody>
      </p:sp>
      <p:cxnSp>
        <p:nvCxnSpPr>
          <p:cNvPr id="343" name="Google Shape;343;p34"/>
          <p:cNvCxnSpPr/>
          <p:nvPr/>
        </p:nvCxnSpPr>
        <p:spPr>
          <a:xfrm>
            <a:off x="1026200" y="401847"/>
            <a:ext cx="3359188" cy="0"/>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344" name="Google Shape;344;p34"/>
          <p:cNvSpPr txBox="1"/>
          <p:nvPr/>
        </p:nvSpPr>
        <p:spPr>
          <a:xfrm>
            <a:off x="924550" y="1997400"/>
            <a:ext cx="5018100" cy="3489000"/>
          </a:xfrm>
          <a:prstGeom prst="rect">
            <a:avLst/>
          </a:prstGeom>
          <a:noFill/>
          <a:ln>
            <a:noFill/>
          </a:ln>
        </p:spPr>
        <p:txBody>
          <a:bodyPr anchorCtr="0" anchor="t" bIns="91425" lIns="91425" spcFirstLastPara="1" rIns="91425" wrap="square" tIns="91425">
            <a:noAutofit/>
          </a:bodyPr>
          <a:lstStyle/>
          <a:p>
            <a:pPr indent="-342900" lvl="0" marL="342900" marR="0" rtl="0" algn="l">
              <a:spcBef>
                <a:spcPts val="1000"/>
              </a:spcBef>
              <a:spcAft>
                <a:spcPts val="0"/>
              </a:spcAft>
              <a:buClr>
                <a:schemeClr val="accent1"/>
              </a:buClr>
              <a:buSzPts val="1440"/>
              <a:buFont typeface="Noto Sans Symbols"/>
              <a:buChar char="►"/>
            </a:pPr>
            <a:r>
              <a:rPr b="1" lang="en-US" sz="1800">
                <a:solidFill>
                  <a:srgbClr val="3F3F3F"/>
                </a:solidFill>
                <a:latin typeface="Trebuchet MS"/>
                <a:ea typeface="Trebuchet MS"/>
                <a:cs typeface="Trebuchet MS"/>
                <a:sym typeface="Trebuchet MS"/>
              </a:rPr>
              <a:t>Các ràng buộc thiết kế </a:t>
            </a:r>
            <a:endParaRPr/>
          </a:p>
          <a:p>
            <a:pPr indent="0" lvl="0" marL="0" marR="0" rtl="0" algn="l">
              <a:spcBef>
                <a:spcPts val="1000"/>
              </a:spcBef>
              <a:spcAft>
                <a:spcPts val="0"/>
              </a:spcAft>
              <a:buClr>
                <a:schemeClr val="accent1"/>
              </a:buClr>
              <a:buSzPts val="1440"/>
              <a:buFont typeface="Noto Sans Symbols"/>
              <a:buNone/>
            </a:pPr>
            <a:r>
              <a:rPr lang="en-US" sz="1800">
                <a:solidFill>
                  <a:srgbClr val="3F3F3F"/>
                </a:solidFill>
                <a:latin typeface="Trebuchet MS"/>
                <a:ea typeface="Trebuchet MS"/>
                <a:cs typeface="Trebuchet MS"/>
                <a:sym typeface="Trebuchet MS"/>
              </a:rPr>
              <a:t>- Dự án phải được hoàn thành vào đầu tháng 04/2023</a:t>
            </a:r>
            <a:endParaRPr/>
          </a:p>
          <a:p>
            <a:pPr indent="0" lvl="0" marL="0" marR="0" rtl="0" algn="just">
              <a:spcBef>
                <a:spcPts val="1000"/>
              </a:spcBef>
              <a:spcAft>
                <a:spcPts val="0"/>
              </a:spcAft>
              <a:buClr>
                <a:schemeClr val="accent1"/>
              </a:buClr>
              <a:buSzPts val="1440"/>
              <a:buFont typeface="Noto Sans Symbols"/>
              <a:buNone/>
            </a:pPr>
            <a:r>
              <a:rPr lang="en-US" sz="1800">
                <a:solidFill>
                  <a:srgbClr val="3F3F3F"/>
                </a:solidFill>
                <a:latin typeface="Trebuchet MS"/>
                <a:ea typeface="Trebuchet MS"/>
                <a:cs typeface="Trebuchet MS"/>
                <a:sym typeface="Trebuchet MS"/>
              </a:rPr>
              <a:t>- Dự án phải được phát triển trên netbeans hoặc eclips sử dụng ngôn ngữ java</a:t>
            </a:r>
            <a:endParaRPr/>
          </a:p>
          <a:p>
            <a:pPr indent="0" lvl="0" marL="0" marR="0" rtl="0" algn="just">
              <a:spcBef>
                <a:spcPts val="1000"/>
              </a:spcBef>
              <a:spcAft>
                <a:spcPts val="0"/>
              </a:spcAft>
              <a:buClr>
                <a:schemeClr val="accent1"/>
              </a:buClr>
              <a:buSzPts val="1440"/>
              <a:buFont typeface="Noto Sans Symbols"/>
              <a:buNone/>
            </a:pPr>
            <a:r>
              <a:rPr lang="en-US" sz="1800">
                <a:solidFill>
                  <a:srgbClr val="3F3F3F"/>
                </a:solidFill>
                <a:latin typeface="Trebuchet MS"/>
                <a:ea typeface="Trebuchet MS"/>
                <a:cs typeface="Trebuchet MS"/>
                <a:sym typeface="Trebuchet MS"/>
              </a:rPr>
              <a:t>- Các thiết kế UML phải được thực hiện trên UML designer</a:t>
            </a:r>
            <a:endParaRPr/>
          </a:p>
          <a:p>
            <a:pPr indent="0" lvl="0" marL="0" marR="0" rtl="0" algn="just">
              <a:spcBef>
                <a:spcPts val="1000"/>
              </a:spcBef>
              <a:spcAft>
                <a:spcPts val="0"/>
              </a:spcAft>
              <a:buClr>
                <a:schemeClr val="accent1"/>
              </a:buClr>
              <a:buSzPts val="1440"/>
              <a:buFont typeface="Noto Sans Symbols"/>
              <a:buNone/>
            </a:pPr>
            <a:r>
              <a:rPr lang="en-US" sz="1800">
                <a:solidFill>
                  <a:srgbClr val="3F3F3F"/>
                </a:solidFill>
                <a:latin typeface="Trebuchet MS"/>
                <a:ea typeface="Trebuchet MS"/>
                <a:cs typeface="Trebuchet MS"/>
                <a:sym typeface="Trebuchet MS"/>
              </a:rPr>
              <a:t>- Thành viên trong nhóm phải nắm vững các kỹ thuật lập trình của hướng đối tượng java và sử dụng thành thạo MySql workbench.</a:t>
            </a:r>
            <a:endParaRPr/>
          </a:p>
        </p:txBody>
      </p:sp>
      <p:sp>
        <p:nvSpPr>
          <p:cNvPr id="345" name="Google Shape;345;p34"/>
          <p:cNvSpPr/>
          <p:nvPr/>
        </p:nvSpPr>
        <p:spPr>
          <a:xfrm rot="10800000">
            <a:off x="11747240" y="-3"/>
            <a:ext cx="444754" cy="3564295"/>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6" name="Google Shape;346;p34"/>
          <p:cNvSpPr/>
          <p:nvPr/>
        </p:nvSpPr>
        <p:spPr>
          <a:xfrm>
            <a:off x="6287766" y="1782144"/>
            <a:ext cx="5324877" cy="4099888"/>
          </a:xfrm>
          <a:prstGeom prst="roundRect">
            <a:avLst>
              <a:gd fmla="val 16667" name="adj"/>
            </a:avLst>
          </a:prstGeom>
          <a:solidFill>
            <a:schemeClr val="lt1"/>
          </a:solidFill>
          <a:ln cap="flat" cmpd="sng" w="3810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7" name="Google Shape;347;p34"/>
          <p:cNvSpPr txBox="1"/>
          <p:nvPr/>
        </p:nvSpPr>
        <p:spPr>
          <a:xfrm>
            <a:off x="6441187" y="2110166"/>
            <a:ext cx="5018034" cy="3133777"/>
          </a:xfrm>
          <a:prstGeom prst="rect">
            <a:avLst/>
          </a:prstGeom>
          <a:noFill/>
          <a:ln>
            <a:noFill/>
          </a:ln>
        </p:spPr>
        <p:txBody>
          <a:bodyPr anchorCtr="0" anchor="t" bIns="91425" lIns="91425" spcFirstLastPara="1" rIns="91425" wrap="square" tIns="91425">
            <a:noAutofit/>
          </a:bodyPr>
          <a:lstStyle/>
          <a:p>
            <a:pPr indent="-342900" lvl="0" marL="342900" marR="0" rtl="0" algn="l">
              <a:spcBef>
                <a:spcPts val="1000"/>
              </a:spcBef>
              <a:spcAft>
                <a:spcPts val="0"/>
              </a:spcAft>
              <a:buClr>
                <a:schemeClr val="accent1"/>
              </a:buClr>
              <a:buSzPts val="1440"/>
              <a:buFont typeface="Noto Sans Symbols"/>
              <a:buChar char="►"/>
            </a:pPr>
            <a:r>
              <a:rPr b="1" lang="en-US" sz="1800">
                <a:solidFill>
                  <a:srgbClr val="3F3F3F"/>
                </a:solidFill>
                <a:latin typeface="Trebuchet MS"/>
                <a:ea typeface="Trebuchet MS"/>
                <a:cs typeface="Trebuchet MS"/>
                <a:sym typeface="Trebuchet MS"/>
              </a:rPr>
              <a:t>Giao diện</a:t>
            </a:r>
            <a:endParaRPr b="1" sz="1800">
              <a:solidFill>
                <a:srgbClr val="3F3F3F"/>
              </a:solidFill>
              <a:latin typeface="Trebuchet MS"/>
              <a:ea typeface="Trebuchet MS"/>
              <a:cs typeface="Trebuchet MS"/>
              <a:sym typeface="Trebuchet MS"/>
            </a:endParaRPr>
          </a:p>
          <a:p>
            <a:pPr indent="0" lvl="0" marL="0" marR="0" rtl="0" algn="just">
              <a:spcBef>
                <a:spcPts val="1000"/>
              </a:spcBef>
              <a:spcAft>
                <a:spcPts val="0"/>
              </a:spcAft>
              <a:buClr>
                <a:schemeClr val="accent1"/>
              </a:buClr>
              <a:buSzPts val="1440"/>
              <a:buFont typeface="Noto Sans Symbols"/>
              <a:buNone/>
            </a:pPr>
            <a:r>
              <a:rPr lang="en-US" sz="1800">
                <a:solidFill>
                  <a:srgbClr val="3F3F3F"/>
                </a:solidFill>
                <a:latin typeface="Trebuchet MS"/>
                <a:ea typeface="Trebuchet MS"/>
                <a:cs typeface="Trebuchet MS"/>
                <a:sym typeface="Trebuchet MS"/>
              </a:rPr>
              <a:t>- Giao diện thiết kế tối ưu bắt mắt không bị rối khi thao tác.</a:t>
            </a:r>
            <a:endParaRPr/>
          </a:p>
          <a:p>
            <a:pPr indent="0" lvl="0" marL="0" marR="0" rtl="0" algn="just">
              <a:spcBef>
                <a:spcPts val="1000"/>
              </a:spcBef>
              <a:spcAft>
                <a:spcPts val="0"/>
              </a:spcAft>
              <a:buClr>
                <a:schemeClr val="accent1"/>
              </a:buClr>
              <a:buSzPts val="1440"/>
              <a:buFont typeface="Noto Sans Symbols"/>
              <a:buNone/>
            </a:pPr>
            <a:r>
              <a:rPr lang="en-US" sz="1800">
                <a:solidFill>
                  <a:srgbClr val="3F3F3F"/>
                </a:solidFill>
                <a:latin typeface="Trebuchet MS"/>
                <a:ea typeface="Trebuchet MS"/>
                <a:cs typeface="Trebuchet MS"/>
                <a:sym typeface="Trebuchet MS"/>
              </a:rPr>
              <a:t>- Giao diện phải canh chỉnh phải hợp lý sao cho thuận tiện nhất với người dùng</a:t>
            </a:r>
            <a:endParaRPr sz="1800">
              <a:solidFill>
                <a:srgbClr val="3F3F3F"/>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animEffect filter="fade" transition="in">
                                      <p:cBhvr>
                                        <p:cTn dur="2000"/>
                                        <p:tgtEl>
                                          <p:spTgt spid="3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animEffect filter="fade" transition="in">
                                      <p:cBhvr>
                                        <p:cTn dur="2000"/>
                                        <p:tgtEl>
                                          <p:spTgt spid="3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animEffect filter="fade" transition="in">
                                      <p:cBhvr>
                                        <p:cTn dur="2000"/>
                                        <p:tgtEl>
                                          <p:spTgt spid="3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animEffect filter="fade" transition="in">
                                      <p:cBhvr>
                                        <p:cTn dur="2000"/>
                                        <p:tgtEl>
                                          <p:spTgt spid="3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animEffect filter="fade" transition="in">
                                      <p:cBhvr>
                                        <p:cTn dur="2000"/>
                                        <p:tgtEl>
                                          <p:spTgt spid="3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Effect filter="fade" transition="in">
                                      <p:cBhvr>
                                        <p:cTn dur="2000"/>
                                        <p:tgtEl>
                                          <p:spTgt spid="3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animEffect filter="fade" transition="in">
                                      <p:cBhvr>
                                        <p:cTn dur="2000"/>
                                        <p:tgtEl>
                                          <p:spTgt spid="3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2" st="2"/>
                                            </p:txEl>
                                          </p:spTgt>
                                        </p:tgtEl>
                                        <p:attrNameLst>
                                          <p:attrName>style.visibility</p:attrName>
                                        </p:attrNameLst>
                                      </p:cBhvr>
                                      <p:to>
                                        <p:strVal val="visible"/>
                                      </p:to>
                                    </p:set>
                                    <p:animEffect filter="fade" transition="in">
                                      <p:cBhvr>
                                        <p:cTn dur="2000"/>
                                        <p:tgtEl>
                                          <p:spTgt spid="34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5"/>
          <p:cNvSpPr/>
          <p:nvPr/>
        </p:nvSpPr>
        <p:spPr>
          <a:xfrm>
            <a:off x="11336363" y="6080290"/>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53" name="Google Shape;353;p35"/>
          <p:cNvSpPr txBox="1"/>
          <p:nvPr>
            <p:ph idx="12" type="sldNum"/>
          </p:nvPr>
        </p:nvSpPr>
        <p:spPr>
          <a:xfrm>
            <a:off x="11085922" y="6080290"/>
            <a:ext cx="764659"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13</a:t>
            </a:r>
            <a:endParaRPr/>
          </a:p>
        </p:txBody>
      </p:sp>
      <p:sp>
        <p:nvSpPr>
          <p:cNvPr id="354" name="Google Shape;354;p35"/>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55" name="Google Shape;355;p35"/>
          <p:cNvSpPr/>
          <p:nvPr/>
        </p:nvSpPr>
        <p:spPr>
          <a:xfrm rot="10800000">
            <a:off x="11747240" y="-3"/>
            <a:ext cx="444754" cy="3564295"/>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56" name="Google Shape;356;p35"/>
          <p:cNvSpPr txBox="1"/>
          <p:nvPr>
            <p:ph type="title"/>
          </p:nvPr>
        </p:nvSpPr>
        <p:spPr>
          <a:xfrm>
            <a:off x="938500" y="445025"/>
            <a:ext cx="4702200"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3600"/>
              <a:buFont typeface="Arial"/>
              <a:buNone/>
            </a:pPr>
            <a:r>
              <a:rPr lang="en-US">
                <a:latin typeface="Arial"/>
                <a:ea typeface="Arial"/>
                <a:cs typeface="Arial"/>
                <a:sym typeface="Arial"/>
              </a:rPr>
              <a:t>CÔNG VIỆC CẦN GIẢI QUYẾT</a:t>
            </a:r>
            <a:endParaRPr>
              <a:latin typeface="Arial"/>
              <a:ea typeface="Arial"/>
              <a:cs typeface="Arial"/>
              <a:sym typeface="Arial"/>
            </a:endParaRPr>
          </a:p>
        </p:txBody>
      </p:sp>
      <p:cxnSp>
        <p:nvCxnSpPr>
          <p:cNvPr id="357" name="Google Shape;357;p35"/>
          <p:cNvCxnSpPr/>
          <p:nvPr/>
        </p:nvCxnSpPr>
        <p:spPr>
          <a:xfrm flipH="1" rot="10800000">
            <a:off x="1240971" y="3729306"/>
            <a:ext cx="8313576" cy="25702"/>
          </a:xfrm>
          <a:prstGeom prst="straightConnector1">
            <a:avLst/>
          </a:prstGeom>
          <a:noFill/>
          <a:ln cap="flat" cmpd="sng" w="38100">
            <a:solidFill>
              <a:srgbClr val="B6E995"/>
            </a:solidFill>
            <a:prstDash val="solid"/>
            <a:round/>
            <a:headEnd len="sm" w="sm" type="none"/>
            <a:tailEnd len="sm" w="sm" type="none"/>
          </a:ln>
        </p:spPr>
      </p:cxnSp>
      <p:sp>
        <p:nvSpPr>
          <p:cNvPr id="358" name="Google Shape;358;p35"/>
          <p:cNvSpPr txBox="1"/>
          <p:nvPr/>
        </p:nvSpPr>
        <p:spPr>
          <a:xfrm>
            <a:off x="1672507" y="3028846"/>
            <a:ext cx="1527300" cy="3483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rgbClr val="3F7818"/>
              </a:buClr>
              <a:buSzPts val="1800"/>
              <a:buFont typeface="Arial"/>
              <a:buNone/>
            </a:pPr>
            <a:r>
              <a:rPr b="1" lang="en-US" sz="1800">
                <a:solidFill>
                  <a:srgbClr val="3F7818"/>
                </a:solidFill>
                <a:latin typeface="Arial"/>
                <a:ea typeface="Arial"/>
                <a:cs typeface="Arial"/>
                <a:sym typeface="Arial"/>
              </a:rPr>
              <a:t>BƯỚC 1</a:t>
            </a:r>
            <a:endParaRPr/>
          </a:p>
        </p:txBody>
      </p:sp>
      <p:sp>
        <p:nvSpPr>
          <p:cNvPr id="359" name="Google Shape;359;p35"/>
          <p:cNvSpPr txBox="1"/>
          <p:nvPr/>
        </p:nvSpPr>
        <p:spPr>
          <a:xfrm>
            <a:off x="1548882" y="4028458"/>
            <a:ext cx="1744823" cy="7254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1600"/>
              </a:spcAft>
              <a:buClr>
                <a:schemeClr val="accent1"/>
              </a:buClr>
              <a:buSzPts val="1280"/>
              <a:buFont typeface="Noto Sans Symbols"/>
              <a:buNone/>
            </a:pPr>
            <a:r>
              <a:rPr lang="en-US" sz="1600">
                <a:solidFill>
                  <a:srgbClr val="3F7818"/>
                </a:solidFill>
                <a:latin typeface="Arial"/>
                <a:ea typeface="Arial"/>
                <a:cs typeface="Arial"/>
                <a:sym typeface="Arial"/>
              </a:rPr>
              <a:t>Phân tích và mô hình hóa yêu cầu</a:t>
            </a:r>
            <a:endParaRPr sz="1600">
              <a:solidFill>
                <a:srgbClr val="3F7818"/>
              </a:solidFill>
              <a:latin typeface="Arial"/>
              <a:ea typeface="Arial"/>
              <a:cs typeface="Arial"/>
              <a:sym typeface="Arial"/>
            </a:endParaRPr>
          </a:p>
        </p:txBody>
      </p:sp>
      <p:sp>
        <p:nvSpPr>
          <p:cNvPr id="360" name="Google Shape;360;p35"/>
          <p:cNvSpPr txBox="1"/>
          <p:nvPr/>
        </p:nvSpPr>
        <p:spPr>
          <a:xfrm>
            <a:off x="5513005" y="2986603"/>
            <a:ext cx="1527300" cy="3483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rgbClr val="3F7818"/>
              </a:buClr>
              <a:buSzPts val="1800"/>
              <a:buFont typeface="Arial"/>
              <a:buNone/>
            </a:pPr>
            <a:r>
              <a:rPr b="1" lang="en-US" sz="1800">
                <a:solidFill>
                  <a:srgbClr val="3F7818"/>
                </a:solidFill>
                <a:latin typeface="Arial"/>
                <a:ea typeface="Arial"/>
                <a:cs typeface="Arial"/>
                <a:sym typeface="Arial"/>
              </a:rPr>
              <a:t>BƯỚC 3</a:t>
            </a:r>
            <a:endParaRPr/>
          </a:p>
        </p:txBody>
      </p:sp>
      <p:sp>
        <p:nvSpPr>
          <p:cNvPr id="361" name="Google Shape;361;p35"/>
          <p:cNvSpPr txBox="1"/>
          <p:nvPr/>
        </p:nvSpPr>
        <p:spPr>
          <a:xfrm>
            <a:off x="5353813" y="4071188"/>
            <a:ext cx="1839517" cy="7254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100"/>
              <a:buFont typeface="Arial"/>
              <a:buNone/>
            </a:pPr>
            <a:r>
              <a:rPr lang="en-US" sz="1600">
                <a:solidFill>
                  <a:srgbClr val="3F7818"/>
                </a:solidFill>
                <a:latin typeface="Arial"/>
                <a:ea typeface="Arial"/>
                <a:cs typeface="Arial"/>
                <a:sym typeface="Arial"/>
              </a:rPr>
              <a:t>Kiểm thử và chỉnh sửa phần mềm</a:t>
            </a:r>
            <a:endParaRPr sz="1600">
              <a:solidFill>
                <a:srgbClr val="3F7818"/>
              </a:solidFill>
              <a:latin typeface="Arial"/>
              <a:ea typeface="Arial"/>
              <a:cs typeface="Arial"/>
              <a:sym typeface="Arial"/>
            </a:endParaRPr>
          </a:p>
          <a:p>
            <a:pPr indent="0" lvl="0" marL="0" marR="0" rtl="0" algn="ctr">
              <a:spcBef>
                <a:spcPts val="1600"/>
              </a:spcBef>
              <a:spcAft>
                <a:spcPts val="1600"/>
              </a:spcAft>
              <a:buClr>
                <a:schemeClr val="accent1"/>
              </a:buClr>
              <a:buSzPts val="1280"/>
              <a:buFont typeface="Noto Sans Symbols"/>
              <a:buNone/>
            </a:pPr>
            <a:r>
              <a:t/>
            </a:r>
            <a:endParaRPr sz="1600">
              <a:solidFill>
                <a:srgbClr val="3F7818"/>
              </a:solidFill>
              <a:latin typeface="Arial"/>
              <a:ea typeface="Arial"/>
              <a:cs typeface="Arial"/>
              <a:sym typeface="Arial"/>
            </a:endParaRPr>
          </a:p>
        </p:txBody>
      </p:sp>
      <p:sp>
        <p:nvSpPr>
          <p:cNvPr id="362" name="Google Shape;362;p35"/>
          <p:cNvSpPr txBox="1"/>
          <p:nvPr/>
        </p:nvSpPr>
        <p:spPr>
          <a:xfrm>
            <a:off x="3584273" y="2792410"/>
            <a:ext cx="1527300" cy="7254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1600"/>
              </a:spcAft>
              <a:buClr>
                <a:schemeClr val="accent1"/>
              </a:buClr>
              <a:buSzPts val="1280"/>
              <a:buFont typeface="Noto Sans Symbols"/>
              <a:buNone/>
            </a:pPr>
            <a:r>
              <a:rPr lang="en-US" sz="1600">
                <a:solidFill>
                  <a:srgbClr val="3F7818"/>
                </a:solidFill>
                <a:latin typeface="Arial"/>
                <a:ea typeface="Arial"/>
                <a:cs typeface="Arial"/>
                <a:sym typeface="Arial"/>
              </a:rPr>
              <a:t>Xây dựng giao diện ứng dụng</a:t>
            </a:r>
            <a:endParaRPr sz="1600">
              <a:solidFill>
                <a:srgbClr val="3F7818"/>
              </a:solidFill>
              <a:latin typeface="Arial"/>
              <a:ea typeface="Arial"/>
              <a:cs typeface="Arial"/>
              <a:sym typeface="Arial"/>
            </a:endParaRPr>
          </a:p>
        </p:txBody>
      </p:sp>
      <p:sp>
        <p:nvSpPr>
          <p:cNvPr id="363" name="Google Shape;363;p35"/>
          <p:cNvSpPr txBox="1"/>
          <p:nvPr/>
        </p:nvSpPr>
        <p:spPr>
          <a:xfrm>
            <a:off x="3592756" y="4085588"/>
            <a:ext cx="1527300" cy="3483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rgbClr val="3F7818"/>
              </a:buClr>
              <a:buSzPts val="1800"/>
              <a:buFont typeface="Arial"/>
              <a:buNone/>
            </a:pPr>
            <a:r>
              <a:rPr b="1" lang="en-US" sz="1800">
                <a:solidFill>
                  <a:srgbClr val="3F7818"/>
                </a:solidFill>
                <a:latin typeface="Arial"/>
                <a:ea typeface="Arial"/>
                <a:cs typeface="Arial"/>
                <a:sym typeface="Arial"/>
              </a:rPr>
              <a:t>BƯỚC 2</a:t>
            </a:r>
            <a:endParaRPr/>
          </a:p>
        </p:txBody>
      </p:sp>
      <p:sp>
        <p:nvSpPr>
          <p:cNvPr id="364" name="Google Shape;364;p35"/>
          <p:cNvSpPr txBox="1"/>
          <p:nvPr/>
        </p:nvSpPr>
        <p:spPr>
          <a:xfrm>
            <a:off x="7327616" y="2792410"/>
            <a:ext cx="1726243" cy="7254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1600"/>
              </a:spcAft>
              <a:buClr>
                <a:schemeClr val="accent1"/>
              </a:buClr>
              <a:buSzPts val="1280"/>
              <a:buFont typeface="Noto Sans Symbols"/>
              <a:buNone/>
            </a:pPr>
            <a:r>
              <a:rPr lang="en-US" sz="1600">
                <a:solidFill>
                  <a:srgbClr val="3F7818"/>
                </a:solidFill>
                <a:latin typeface="Arial"/>
                <a:ea typeface="Arial"/>
                <a:cs typeface="Arial"/>
                <a:sym typeface="Arial"/>
              </a:rPr>
              <a:t>Hoàn thành và bảo trì hệ thống</a:t>
            </a:r>
            <a:endParaRPr sz="1600">
              <a:solidFill>
                <a:srgbClr val="3F7818"/>
              </a:solidFill>
              <a:latin typeface="Arial"/>
              <a:ea typeface="Arial"/>
              <a:cs typeface="Arial"/>
              <a:sym typeface="Arial"/>
            </a:endParaRPr>
          </a:p>
        </p:txBody>
      </p:sp>
      <p:sp>
        <p:nvSpPr>
          <p:cNvPr id="365" name="Google Shape;365;p35"/>
          <p:cNvSpPr txBox="1"/>
          <p:nvPr/>
        </p:nvSpPr>
        <p:spPr>
          <a:xfrm>
            <a:off x="7427088" y="4152008"/>
            <a:ext cx="1527300" cy="3483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rgbClr val="3F7818"/>
              </a:buClr>
              <a:buSzPts val="1800"/>
              <a:buFont typeface="Arial"/>
              <a:buNone/>
            </a:pPr>
            <a:r>
              <a:rPr b="1" lang="en-US" sz="1800">
                <a:solidFill>
                  <a:srgbClr val="3F7818"/>
                </a:solidFill>
                <a:latin typeface="Arial"/>
                <a:ea typeface="Arial"/>
                <a:cs typeface="Arial"/>
                <a:sym typeface="Arial"/>
              </a:rPr>
              <a:t>BƯỚC 4 </a:t>
            </a:r>
            <a:endParaRPr/>
          </a:p>
        </p:txBody>
      </p:sp>
      <p:sp>
        <p:nvSpPr>
          <p:cNvPr id="366" name="Google Shape;366;p35"/>
          <p:cNvSpPr/>
          <p:nvPr/>
        </p:nvSpPr>
        <p:spPr>
          <a:xfrm>
            <a:off x="2299018" y="3617412"/>
            <a:ext cx="274279" cy="290166"/>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367" name="Google Shape;367;p35"/>
          <p:cNvSpPr/>
          <p:nvPr/>
        </p:nvSpPr>
        <p:spPr>
          <a:xfrm>
            <a:off x="4210784" y="3617412"/>
            <a:ext cx="274279" cy="290166"/>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368" name="Google Shape;368;p35"/>
          <p:cNvSpPr/>
          <p:nvPr/>
        </p:nvSpPr>
        <p:spPr>
          <a:xfrm>
            <a:off x="6113556" y="3584222"/>
            <a:ext cx="274279" cy="290166"/>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369" name="Google Shape;369;p35"/>
          <p:cNvSpPr/>
          <p:nvPr/>
        </p:nvSpPr>
        <p:spPr>
          <a:xfrm>
            <a:off x="8053599" y="3597074"/>
            <a:ext cx="274279" cy="290166"/>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cxnSp>
        <p:nvCxnSpPr>
          <p:cNvPr id="370" name="Google Shape;370;p35"/>
          <p:cNvCxnSpPr/>
          <p:nvPr/>
        </p:nvCxnSpPr>
        <p:spPr>
          <a:xfrm>
            <a:off x="1026200" y="414022"/>
            <a:ext cx="2976633" cy="0"/>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5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4" name="Shape 374"/>
        <p:cNvGrpSpPr/>
        <p:nvPr/>
      </p:nvGrpSpPr>
      <p:grpSpPr>
        <a:xfrm>
          <a:off x="0" y="0"/>
          <a:ext cx="0" cy="0"/>
          <a:chOff x="0" y="0"/>
          <a:chExt cx="0" cy="0"/>
        </a:xfrm>
      </p:grpSpPr>
      <p:sp>
        <p:nvSpPr>
          <p:cNvPr id="375" name="Google Shape;375;p36"/>
          <p:cNvSpPr/>
          <p:nvPr/>
        </p:nvSpPr>
        <p:spPr>
          <a:xfrm>
            <a:off x="11280118" y="6067899"/>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76" name="Google Shape;376;p36"/>
          <p:cNvSpPr txBox="1"/>
          <p:nvPr>
            <p:ph idx="12" type="sldNum"/>
          </p:nvPr>
        </p:nvSpPr>
        <p:spPr>
          <a:xfrm>
            <a:off x="11374629" y="6071064"/>
            <a:ext cx="444233"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14</a:t>
            </a:r>
            <a:endParaRPr/>
          </a:p>
        </p:txBody>
      </p:sp>
      <p:sp>
        <p:nvSpPr>
          <p:cNvPr id="377" name="Google Shape;377;p36"/>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78" name="Google Shape;378;p36"/>
          <p:cNvSpPr txBox="1"/>
          <p:nvPr>
            <p:ph type="title"/>
          </p:nvPr>
        </p:nvSpPr>
        <p:spPr>
          <a:xfrm>
            <a:off x="2277633" y="1533777"/>
            <a:ext cx="5409012" cy="598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accent1"/>
              </a:buClr>
              <a:buSzPts val="4400"/>
              <a:buFont typeface="Arial"/>
              <a:buNone/>
            </a:pPr>
            <a:r>
              <a:rPr b="1" lang="en-US" sz="4400">
                <a:latin typeface="Arial"/>
                <a:ea typeface="Arial"/>
                <a:cs typeface="Arial"/>
                <a:sym typeface="Arial"/>
              </a:rPr>
              <a:t>THIẾT KẾ</a:t>
            </a:r>
            <a:endParaRPr b="1" sz="4400">
              <a:latin typeface="Arial"/>
              <a:ea typeface="Arial"/>
              <a:cs typeface="Arial"/>
              <a:sym typeface="Arial"/>
            </a:endParaRPr>
          </a:p>
        </p:txBody>
      </p:sp>
      <p:sp>
        <p:nvSpPr>
          <p:cNvPr id="379" name="Google Shape;379;p36"/>
          <p:cNvSpPr txBox="1"/>
          <p:nvPr/>
        </p:nvSpPr>
        <p:spPr>
          <a:xfrm>
            <a:off x="1061273" y="1533777"/>
            <a:ext cx="1064441" cy="9315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accent1"/>
              </a:buClr>
              <a:buSzPts val="5400"/>
              <a:buFont typeface="Trebuchet MS"/>
              <a:buNone/>
            </a:pPr>
            <a:r>
              <a:rPr b="1" lang="en-US" sz="5400">
                <a:solidFill>
                  <a:schemeClr val="accent1"/>
                </a:solidFill>
                <a:latin typeface="Trebuchet MS"/>
                <a:ea typeface="Trebuchet MS"/>
                <a:cs typeface="Trebuchet MS"/>
                <a:sym typeface="Trebuchet MS"/>
              </a:rPr>
              <a:t>03</a:t>
            </a:r>
            <a:endParaRPr/>
          </a:p>
        </p:txBody>
      </p:sp>
      <p:sp>
        <p:nvSpPr>
          <p:cNvPr id="380" name="Google Shape;380;p36"/>
          <p:cNvSpPr txBox="1"/>
          <p:nvPr/>
        </p:nvSpPr>
        <p:spPr>
          <a:xfrm>
            <a:off x="2277633" y="2076677"/>
            <a:ext cx="4169820" cy="464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1920"/>
              <a:buFont typeface="Noto Sans Symbols"/>
              <a:buNone/>
            </a:pPr>
            <a:r>
              <a:rPr lang="en-US" sz="2400">
                <a:solidFill>
                  <a:srgbClr val="3F3F3F"/>
                </a:solidFill>
                <a:latin typeface="Arial"/>
                <a:ea typeface="Arial"/>
                <a:cs typeface="Arial"/>
                <a:sym typeface="Arial"/>
              </a:rPr>
              <a:t>Mô hình hóa chức năng</a:t>
            </a:r>
            <a:endParaRPr sz="2400">
              <a:solidFill>
                <a:srgbClr val="3F3F3F"/>
              </a:solidFill>
              <a:latin typeface="Arial"/>
              <a:ea typeface="Arial"/>
              <a:cs typeface="Arial"/>
              <a:sym typeface="Arial"/>
            </a:endParaRPr>
          </a:p>
        </p:txBody>
      </p:sp>
      <p:cxnSp>
        <p:nvCxnSpPr>
          <p:cNvPr id="381" name="Google Shape;381;p36"/>
          <p:cNvCxnSpPr/>
          <p:nvPr/>
        </p:nvCxnSpPr>
        <p:spPr>
          <a:xfrm>
            <a:off x="2125714" y="1303508"/>
            <a:ext cx="0" cy="1673157"/>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382" name="Google Shape;382;p36"/>
          <p:cNvSpPr/>
          <p:nvPr/>
        </p:nvSpPr>
        <p:spPr>
          <a:xfrm rot="10800000">
            <a:off x="11741285" y="0"/>
            <a:ext cx="450712" cy="2076677"/>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383" name="Google Shape;383;p36"/>
          <p:cNvPicPr preferRelativeResize="0"/>
          <p:nvPr/>
        </p:nvPicPr>
        <p:blipFill rotWithShape="1">
          <a:blip r:embed="rId3">
            <a:alphaModFix/>
          </a:blip>
          <a:srcRect b="0" l="0" r="0" t="0"/>
          <a:stretch/>
        </p:blipFill>
        <p:spPr>
          <a:xfrm>
            <a:off x="6161314" y="2916016"/>
            <a:ext cx="4169803" cy="2953610"/>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nvSpPr>
        <p:spPr>
          <a:xfrm>
            <a:off x="1837936" y="389503"/>
            <a:ext cx="788338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Trebuchet MS"/>
                <a:ea typeface="Trebuchet MS"/>
                <a:cs typeface="Trebuchet MS"/>
                <a:sym typeface="Trebuchet MS"/>
              </a:rPr>
              <a:t>TRƯỜNG ĐẠI HỌC TÀI NGUYÊN VÀ MÔI TRƯỜNG</a:t>
            </a:r>
            <a:endParaRPr sz="2200">
              <a:solidFill>
                <a:schemeClr val="dk1"/>
              </a:solidFill>
              <a:latin typeface="Trebuchet MS"/>
              <a:ea typeface="Trebuchet MS"/>
              <a:cs typeface="Trebuchet MS"/>
              <a:sym typeface="Trebuchet MS"/>
            </a:endParaRPr>
          </a:p>
        </p:txBody>
      </p:sp>
      <p:sp>
        <p:nvSpPr>
          <p:cNvPr id="161" name="Google Shape;161;p19"/>
          <p:cNvSpPr txBox="1"/>
          <p:nvPr/>
        </p:nvSpPr>
        <p:spPr>
          <a:xfrm>
            <a:off x="2583716" y="814842"/>
            <a:ext cx="56249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KHOA HỆ THỐNG THÔNG TIN VÀ VIỄN THÁM</a:t>
            </a:r>
            <a:endParaRPr/>
          </a:p>
        </p:txBody>
      </p:sp>
      <p:sp>
        <p:nvSpPr>
          <p:cNvPr id="162" name="Google Shape;162;p19"/>
          <p:cNvSpPr txBox="1"/>
          <p:nvPr/>
        </p:nvSpPr>
        <p:spPr>
          <a:xfrm>
            <a:off x="1039805" y="2921208"/>
            <a:ext cx="87129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Trebuchet MS"/>
                <a:ea typeface="Trebuchet MS"/>
                <a:cs typeface="Trebuchet MS"/>
                <a:sym typeface="Trebuchet MS"/>
              </a:rPr>
              <a:t>PHẦN MỀM QUẢN LÝ KHO XE MÁY</a:t>
            </a:r>
            <a:endParaRPr b="1" sz="3200">
              <a:solidFill>
                <a:schemeClr val="dk1"/>
              </a:solidFill>
              <a:latin typeface="Trebuchet MS"/>
              <a:ea typeface="Trebuchet MS"/>
              <a:cs typeface="Trebuchet MS"/>
              <a:sym typeface="Trebuchet MS"/>
            </a:endParaRPr>
          </a:p>
        </p:txBody>
      </p:sp>
      <p:pic>
        <p:nvPicPr>
          <p:cNvPr id="163" name="Google Shape;163;p19"/>
          <p:cNvPicPr preferRelativeResize="0"/>
          <p:nvPr/>
        </p:nvPicPr>
        <p:blipFill rotWithShape="1">
          <a:blip r:embed="rId3">
            <a:alphaModFix/>
          </a:blip>
          <a:srcRect b="0" l="0" r="0" t="0"/>
          <a:stretch/>
        </p:blipFill>
        <p:spPr>
          <a:xfrm>
            <a:off x="4687187" y="1228613"/>
            <a:ext cx="1418015" cy="1374607"/>
          </a:xfrm>
          <a:prstGeom prst="rect">
            <a:avLst/>
          </a:prstGeom>
          <a:noFill/>
          <a:ln>
            <a:noFill/>
          </a:ln>
        </p:spPr>
      </p:pic>
      <p:sp>
        <p:nvSpPr>
          <p:cNvPr id="164" name="Google Shape;164;p19"/>
          <p:cNvSpPr txBox="1"/>
          <p:nvPr/>
        </p:nvSpPr>
        <p:spPr>
          <a:xfrm>
            <a:off x="3726421" y="6140385"/>
            <a:ext cx="3339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TP.HCM, tháng 4 năm 2023</a:t>
            </a:r>
            <a:endParaRPr sz="1800">
              <a:solidFill>
                <a:schemeClr val="dk1"/>
              </a:solidFill>
              <a:latin typeface="Trebuchet MS"/>
              <a:ea typeface="Trebuchet MS"/>
              <a:cs typeface="Trebuchet MS"/>
              <a:sym typeface="Trebuchet MS"/>
            </a:endParaRPr>
          </a:p>
        </p:txBody>
      </p:sp>
      <p:sp>
        <p:nvSpPr>
          <p:cNvPr id="165" name="Google Shape;165;p19"/>
          <p:cNvSpPr txBox="1"/>
          <p:nvPr/>
        </p:nvSpPr>
        <p:spPr>
          <a:xfrm>
            <a:off x="3726421" y="3720366"/>
            <a:ext cx="566183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Giảng viên hướng dẫn: Ths. Phạm Trọng Huynh</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7" name="Shape 387"/>
        <p:cNvGrpSpPr/>
        <p:nvPr/>
      </p:nvGrpSpPr>
      <p:grpSpPr>
        <a:xfrm>
          <a:off x="0" y="0"/>
          <a:ext cx="0" cy="0"/>
          <a:chOff x="0" y="0"/>
          <a:chExt cx="0" cy="0"/>
        </a:xfrm>
      </p:grpSpPr>
      <p:sp>
        <p:nvSpPr>
          <p:cNvPr id="388" name="Google Shape;388;p37"/>
          <p:cNvSpPr/>
          <p:nvPr/>
        </p:nvSpPr>
        <p:spPr>
          <a:xfrm>
            <a:off x="11336363" y="6080290"/>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9" name="Google Shape;389;p37"/>
          <p:cNvSpPr txBox="1"/>
          <p:nvPr>
            <p:ph idx="12" type="sldNum"/>
          </p:nvPr>
        </p:nvSpPr>
        <p:spPr>
          <a:xfrm>
            <a:off x="11085922" y="6080290"/>
            <a:ext cx="764659"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17</a:t>
            </a:r>
            <a:endParaRPr/>
          </a:p>
        </p:txBody>
      </p:sp>
      <p:sp>
        <p:nvSpPr>
          <p:cNvPr id="390" name="Google Shape;390;p37"/>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91" name="Google Shape;391;p37"/>
          <p:cNvSpPr txBox="1"/>
          <p:nvPr>
            <p:ph type="title"/>
          </p:nvPr>
        </p:nvSpPr>
        <p:spPr>
          <a:xfrm>
            <a:off x="938498" y="445025"/>
            <a:ext cx="5583599"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3600"/>
              <a:buFont typeface="Arial"/>
              <a:buNone/>
            </a:pPr>
            <a:r>
              <a:rPr lang="en-US">
                <a:solidFill>
                  <a:schemeClr val="accent1"/>
                </a:solidFill>
                <a:latin typeface="Arial"/>
                <a:ea typeface="Arial"/>
                <a:cs typeface="Arial"/>
                <a:sym typeface="Arial"/>
              </a:rPr>
              <a:t>SƠ ĐỒ </a:t>
            </a:r>
            <a:r>
              <a:rPr lang="en-US">
                <a:latin typeface="Arial"/>
                <a:ea typeface="Arial"/>
                <a:cs typeface="Arial"/>
                <a:sym typeface="Arial"/>
              </a:rPr>
              <a:t>UML</a:t>
            </a:r>
            <a:endParaRPr/>
          </a:p>
        </p:txBody>
      </p:sp>
      <p:cxnSp>
        <p:nvCxnSpPr>
          <p:cNvPr id="392" name="Google Shape;392;p37"/>
          <p:cNvCxnSpPr/>
          <p:nvPr/>
        </p:nvCxnSpPr>
        <p:spPr>
          <a:xfrm>
            <a:off x="1026200" y="401847"/>
            <a:ext cx="3359188" cy="0"/>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393" name="Google Shape;393;p37"/>
          <p:cNvSpPr/>
          <p:nvPr/>
        </p:nvSpPr>
        <p:spPr>
          <a:xfrm rot="10800000">
            <a:off x="11747240" y="-3"/>
            <a:ext cx="444754" cy="3564295"/>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394" name="Google Shape;394;p37"/>
          <p:cNvPicPr preferRelativeResize="0"/>
          <p:nvPr/>
        </p:nvPicPr>
        <p:blipFill>
          <a:blip r:embed="rId3">
            <a:alphaModFix/>
          </a:blip>
          <a:stretch>
            <a:fillRect/>
          </a:stretch>
        </p:blipFill>
        <p:spPr>
          <a:xfrm>
            <a:off x="785654" y="1538825"/>
            <a:ext cx="8629367" cy="5166775"/>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gtEl>
                                        <p:attrNameLst>
                                          <p:attrName>style.visibility</p:attrName>
                                        </p:attrNameLst>
                                      </p:cBhvr>
                                      <p:to>
                                        <p:strVal val="visible"/>
                                      </p:to>
                                    </p:set>
                                    <p:anim calcmode="lin" valueType="num">
                                      <p:cBhvr additive="base">
                                        <p:cTn dur="500"/>
                                        <p:tgtEl>
                                          <p:spTgt spid="39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8" name="Shape 398"/>
        <p:cNvGrpSpPr/>
        <p:nvPr/>
      </p:nvGrpSpPr>
      <p:grpSpPr>
        <a:xfrm>
          <a:off x="0" y="0"/>
          <a:ext cx="0" cy="0"/>
          <a:chOff x="0" y="0"/>
          <a:chExt cx="0" cy="0"/>
        </a:xfrm>
      </p:grpSpPr>
      <p:sp>
        <p:nvSpPr>
          <p:cNvPr id="399" name="Google Shape;399;p38"/>
          <p:cNvSpPr/>
          <p:nvPr/>
        </p:nvSpPr>
        <p:spPr>
          <a:xfrm>
            <a:off x="11280118" y="6067899"/>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00" name="Google Shape;400;p38"/>
          <p:cNvSpPr txBox="1"/>
          <p:nvPr>
            <p:ph idx="12" type="sldNum"/>
          </p:nvPr>
        </p:nvSpPr>
        <p:spPr>
          <a:xfrm>
            <a:off x="11374629" y="6071064"/>
            <a:ext cx="444233"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19</a:t>
            </a:r>
            <a:endParaRPr/>
          </a:p>
        </p:txBody>
      </p:sp>
      <p:sp>
        <p:nvSpPr>
          <p:cNvPr id="401" name="Google Shape;401;p38"/>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02" name="Google Shape;402;p38"/>
          <p:cNvSpPr txBox="1"/>
          <p:nvPr>
            <p:ph type="title"/>
          </p:nvPr>
        </p:nvSpPr>
        <p:spPr>
          <a:xfrm>
            <a:off x="2277633" y="1533777"/>
            <a:ext cx="5409012" cy="598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accent1"/>
              </a:buClr>
              <a:buSzPts val="4400"/>
              <a:buFont typeface="Arial"/>
              <a:buNone/>
            </a:pPr>
            <a:r>
              <a:rPr b="1" lang="en-US" sz="4400">
                <a:latin typeface="Arial"/>
                <a:ea typeface="Arial"/>
                <a:cs typeface="Arial"/>
                <a:sym typeface="Arial"/>
              </a:rPr>
              <a:t>HIỆN THỰC</a:t>
            </a:r>
            <a:endParaRPr b="1" sz="4400">
              <a:latin typeface="Arial"/>
              <a:ea typeface="Arial"/>
              <a:cs typeface="Arial"/>
              <a:sym typeface="Arial"/>
            </a:endParaRPr>
          </a:p>
        </p:txBody>
      </p:sp>
      <p:sp>
        <p:nvSpPr>
          <p:cNvPr id="403" name="Google Shape;403;p38"/>
          <p:cNvSpPr txBox="1"/>
          <p:nvPr/>
        </p:nvSpPr>
        <p:spPr>
          <a:xfrm>
            <a:off x="1061273" y="1533777"/>
            <a:ext cx="1064441" cy="9315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accent1"/>
              </a:buClr>
              <a:buSzPts val="5400"/>
              <a:buFont typeface="Trebuchet MS"/>
              <a:buNone/>
            </a:pPr>
            <a:r>
              <a:rPr b="1" lang="en-US" sz="5400">
                <a:solidFill>
                  <a:schemeClr val="accent1"/>
                </a:solidFill>
                <a:latin typeface="Trebuchet MS"/>
                <a:ea typeface="Trebuchet MS"/>
                <a:cs typeface="Trebuchet MS"/>
                <a:sym typeface="Trebuchet MS"/>
              </a:rPr>
              <a:t>04</a:t>
            </a:r>
            <a:endParaRPr/>
          </a:p>
        </p:txBody>
      </p:sp>
      <p:sp>
        <p:nvSpPr>
          <p:cNvPr id="404" name="Google Shape;404;p38"/>
          <p:cNvSpPr txBox="1"/>
          <p:nvPr/>
        </p:nvSpPr>
        <p:spPr>
          <a:xfrm>
            <a:off x="2277633" y="2076677"/>
            <a:ext cx="4169820" cy="464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1920"/>
              <a:buFont typeface="Noto Sans Symbols"/>
              <a:buNone/>
            </a:pPr>
            <a:r>
              <a:rPr lang="en-US" sz="2400">
                <a:solidFill>
                  <a:srgbClr val="3F3F3F"/>
                </a:solidFill>
                <a:latin typeface="Arial"/>
                <a:ea typeface="Arial"/>
                <a:cs typeface="Arial"/>
                <a:sym typeface="Arial"/>
              </a:rPr>
              <a:t>Chạy thử chương trình</a:t>
            </a:r>
            <a:endParaRPr sz="2400">
              <a:solidFill>
                <a:srgbClr val="3F3F3F"/>
              </a:solidFill>
              <a:latin typeface="Arial"/>
              <a:ea typeface="Arial"/>
              <a:cs typeface="Arial"/>
              <a:sym typeface="Arial"/>
            </a:endParaRPr>
          </a:p>
        </p:txBody>
      </p:sp>
      <p:cxnSp>
        <p:nvCxnSpPr>
          <p:cNvPr id="405" name="Google Shape;405;p38"/>
          <p:cNvCxnSpPr/>
          <p:nvPr/>
        </p:nvCxnSpPr>
        <p:spPr>
          <a:xfrm>
            <a:off x="2125714" y="1303508"/>
            <a:ext cx="0" cy="1673157"/>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406" name="Google Shape;406;p38"/>
          <p:cNvSpPr/>
          <p:nvPr/>
        </p:nvSpPr>
        <p:spPr>
          <a:xfrm rot="10800000">
            <a:off x="11741285" y="0"/>
            <a:ext cx="450712" cy="2076677"/>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407" name="Google Shape;407;p38"/>
          <p:cNvPicPr preferRelativeResize="0"/>
          <p:nvPr/>
        </p:nvPicPr>
        <p:blipFill rotWithShape="1">
          <a:blip r:embed="rId3">
            <a:alphaModFix/>
          </a:blip>
          <a:srcRect b="0" l="0" r="0" t="0"/>
          <a:stretch/>
        </p:blipFill>
        <p:spPr>
          <a:xfrm>
            <a:off x="4362543" y="2820345"/>
            <a:ext cx="6039930" cy="3705721"/>
          </a:xfrm>
          <a:prstGeom prst="rect">
            <a:avLst/>
          </a:prstGeom>
          <a:noFill/>
          <a:ln>
            <a:noFill/>
          </a:ln>
        </p:spPr>
      </p:pic>
    </p:spTree>
  </p:cSld>
  <p:clrMapOvr>
    <a:masterClrMapping/>
  </p:clrMapOvr>
  <p:transition spd="med">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1" name="Shape 411"/>
        <p:cNvGrpSpPr/>
        <p:nvPr/>
      </p:nvGrpSpPr>
      <p:grpSpPr>
        <a:xfrm>
          <a:off x="0" y="0"/>
          <a:ext cx="0" cy="0"/>
          <a:chOff x="0" y="0"/>
          <a:chExt cx="0" cy="0"/>
        </a:xfrm>
      </p:grpSpPr>
      <p:sp>
        <p:nvSpPr>
          <p:cNvPr id="412" name="Google Shape;412;p39"/>
          <p:cNvSpPr/>
          <p:nvPr/>
        </p:nvSpPr>
        <p:spPr>
          <a:xfrm>
            <a:off x="11280118" y="6067899"/>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3" name="Google Shape;413;p39"/>
          <p:cNvSpPr txBox="1"/>
          <p:nvPr>
            <p:ph idx="12" type="sldNum"/>
          </p:nvPr>
        </p:nvSpPr>
        <p:spPr>
          <a:xfrm>
            <a:off x="11374629" y="6071064"/>
            <a:ext cx="444233"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20</a:t>
            </a:r>
            <a:endParaRPr/>
          </a:p>
        </p:txBody>
      </p:sp>
      <p:sp>
        <p:nvSpPr>
          <p:cNvPr id="414" name="Google Shape;414;p39"/>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5" name="Google Shape;415;p39"/>
          <p:cNvSpPr txBox="1"/>
          <p:nvPr>
            <p:ph type="title"/>
          </p:nvPr>
        </p:nvSpPr>
        <p:spPr>
          <a:xfrm>
            <a:off x="2277633" y="1533777"/>
            <a:ext cx="5409012" cy="598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accent1"/>
              </a:buClr>
              <a:buSzPts val="4400"/>
              <a:buFont typeface="Arial"/>
              <a:buNone/>
            </a:pPr>
            <a:r>
              <a:rPr b="1" lang="en-US" sz="4400">
                <a:latin typeface="Arial"/>
                <a:ea typeface="Arial"/>
                <a:cs typeface="Arial"/>
                <a:sym typeface="Arial"/>
              </a:rPr>
              <a:t>KẾT LUẬN</a:t>
            </a:r>
            <a:endParaRPr b="1" sz="4400">
              <a:latin typeface="Arial"/>
              <a:ea typeface="Arial"/>
              <a:cs typeface="Arial"/>
              <a:sym typeface="Arial"/>
            </a:endParaRPr>
          </a:p>
        </p:txBody>
      </p:sp>
      <p:sp>
        <p:nvSpPr>
          <p:cNvPr id="416" name="Google Shape;416;p39"/>
          <p:cNvSpPr txBox="1"/>
          <p:nvPr/>
        </p:nvSpPr>
        <p:spPr>
          <a:xfrm>
            <a:off x="1061273" y="1533777"/>
            <a:ext cx="1064441" cy="9315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accent1"/>
              </a:buClr>
              <a:buSzPts val="5400"/>
              <a:buFont typeface="Trebuchet MS"/>
              <a:buNone/>
            </a:pPr>
            <a:r>
              <a:rPr b="1" lang="en-US" sz="5400">
                <a:solidFill>
                  <a:schemeClr val="accent1"/>
                </a:solidFill>
                <a:latin typeface="Trebuchet MS"/>
                <a:ea typeface="Trebuchet MS"/>
                <a:cs typeface="Trebuchet MS"/>
                <a:sym typeface="Trebuchet MS"/>
              </a:rPr>
              <a:t>05</a:t>
            </a:r>
            <a:endParaRPr/>
          </a:p>
        </p:txBody>
      </p:sp>
      <p:sp>
        <p:nvSpPr>
          <p:cNvPr id="417" name="Google Shape;417;p39"/>
          <p:cNvSpPr txBox="1"/>
          <p:nvPr/>
        </p:nvSpPr>
        <p:spPr>
          <a:xfrm>
            <a:off x="2277632" y="2083738"/>
            <a:ext cx="4055074" cy="464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1920"/>
              <a:buFont typeface="Noto Sans Symbols"/>
              <a:buNone/>
            </a:pPr>
            <a:r>
              <a:rPr lang="en-US" sz="2400">
                <a:solidFill>
                  <a:srgbClr val="3F3F3F"/>
                </a:solidFill>
                <a:latin typeface="Arial"/>
                <a:ea typeface="Arial"/>
                <a:cs typeface="Arial"/>
                <a:sym typeface="Arial"/>
              </a:rPr>
              <a:t>Kết luận lại đề tài và hướng phát triển của đề tài.</a:t>
            </a:r>
            <a:endParaRPr/>
          </a:p>
        </p:txBody>
      </p:sp>
      <p:cxnSp>
        <p:nvCxnSpPr>
          <p:cNvPr id="418" name="Google Shape;418;p39"/>
          <p:cNvCxnSpPr/>
          <p:nvPr/>
        </p:nvCxnSpPr>
        <p:spPr>
          <a:xfrm>
            <a:off x="2125714" y="1303508"/>
            <a:ext cx="0" cy="1673157"/>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419" name="Google Shape;419;p39"/>
          <p:cNvSpPr/>
          <p:nvPr/>
        </p:nvSpPr>
        <p:spPr>
          <a:xfrm rot="10800000">
            <a:off x="11741285" y="0"/>
            <a:ext cx="450712" cy="2076677"/>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420" name="Google Shape;420;p39"/>
          <p:cNvPicPr preferRelativeResize="0"/>
          <p:nvPr/>
        </p:nvPicPr>
        <p:blipFill rotWithShape="1">
          <a:blip r:embed="rId3">
            <a:alphaModFix/>
          </a:blip>
          <a:srcRect b="0" l="0" r="0" t="0"/>
          <a:stretch/>
        </p:blipFill>
        <p:spPr>
          <a:xfrm>
            <a:off x="7298339" y="3602904"/>
            <a:ext cx="2923162" cy="2923162"/>
          </a:xfrm>
          <a:prstGeom prst="rect">
            <a:avLst/>
          </a:prstGeom>
          <a:noFill/>
          <a:ln>
            <a:noFill/>
          </a:ln>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4" name="Shape 424"/>
        <p:cNvGrpSpPr/>
        <p:nvPr/>
      </p:nvGrpSpPr>
      <p:grpSpPr>
        <a:xfrm>
          <a:off x="0" y="0"/>
          <a:ext cx="0" cy="0"/>
          <a:chOff x="0" y="0"/>
          <a:chExt cx="0" cy="0"/>
        </a:xfrm>
      </p:grpSpPr>
      <p:sp>
        <p:nvSpPr>
          <p:cNvPr id="425" name="Google Shape;425;p40"/>
          <p:cNvSpPr/>
          <p:nvPr/>
        </p:nvSpPr>
        <p:spPr>
          <a:xfrm>
            <a:off x="11374630" y="6080290"/>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26" name="Google Shape;426;p40"/>
          <p:cNvSpPr txBox="1"/>
          <p:nvPr>
            <p:ph idx="12" type="sldNum"/>
          </p:nvPr>
        </p:nvSpPr>
        <p:spPr>
          <a:xfrm>
            <a:off x="11085922" y="6080290"/>
            <a:ext cx="764659"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6</a:t>
            </a:r>
            <a:endParaRPr/>
          </a:p>
        </p:txBody>
      </p:sp>
      <p:sp>
        <p:nvSpPr>
          <p:cNvPr id="427" name="Google Shape;427;p40"/>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28" name="Google Shape;428;p40"/>
          <p:cNvSpPr txBox="1"/>
          <p:nvPr>
            <p:ph type="title"/>
          </p:nvPr>
        </p:nvSpPr>
        <p:spPr>
          <a:xfrm>
            <a:off x="938499" y="445025"/>
            <a:ext cx="5266358"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3600"/>
              <a:buFont typeface="Arial"/>
              <a:buNone/>
            </a:pPr>
            <a:r>
              <a:rPr lang="en-US">
                <a:solidFill>
                  <a:schemeClr val="accent1"/>
                </a:solidFill>
                <a:latin typeface="Arial"/>
                <a:ea typeface="Arial"/>
                <a:cs typeface="Arial"/>
                <a:sym typeface="Arial"/>
              </a:rPr>
              <a:t>ƯU V</a:t>
            </a:r>
            <a:r>
              <a:rPr lang="en-US">
                <a:latin typeface="Arial"/>
                <a:ea typeface="Arial"/>
                <a:cs typeface="Arial"/>
                <a:sym typeface="Arial"/>
              </a:rPr>
              <a:t>À NHƯỢC ĐIỂM</a:t>
            </a:r>
            <a:endParaRPr>
              <a:solidFill>
                <a:schemeClr val="accent1"/>
              </a:solidFill>
              <a:latin typeface="Arial"/>
              <a:ea typeface="Arial"/>
              <a:cs typeface="Arial"/>
              <a:sym typeface="Arial"/>
            </a:endParaRPr>
          </a:p>
        </p:txBody>
      </p:sp>
      <p:cxnSp>
        <p:nvCxnSpPr>
          <p:cNvPr id="429" name="Google Shape;429;p40"/>
          <p:cNvCxnSpPr/>
          <p:nvPr/>
        </p:nvCxnSpPr>
        <p:spPr>
          <a:xfrm>
            <a:off x="1026200" y="414022"/>
            <a:ext cx="3359188" cy="0"/>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430" name="Google Shape;430;p40"/>
          <p:cNvSpPr txBox="1"/>
          <p:nvPr/>
        </p:nvSpPr>
        <p:spPr>
          <a:xfrm>
            <a:off x="1566153" y="3126096"/>
            <a:ext cx="4481784" cy="1943750"/>
          </a:xfrm>
          <a:prstGeom prst="rect">
            <a:avLst/>
          </a:prstGeom>
          <a:noFill/>
          <a:ln>
            <a:noFill/>
          </a:ln>
        </p:spPr>
        <p:txBody>
          <a:bodyPr anchorCtr="0" anchor="t" bIns="91425" lIns="91425" spcFirstLastPara="1" rIns="91425" wrap="square" tIns="91425">
            <a:noAutofit/>
          </a:bodyPr>
          <a:lstStyle/>
          <a:p>
            <a:pPr indent="-342900" lvl="0" marL="342900" marR="0" rtl="0" algn="l">
              <a:spcBef>
                <a:spcPts val="1000"/>
              </a:spcBef>
              <a:spcAft>
                <a:spcPts val="0"/>
              </a:spcAft>
              <a:buClr>
                <a:schemeClr val="accent1"/>
              </a:buClr>
              <a:buSzPts val="1440"/>
              <a:buFont typeface="Noto Sans Symbols"/>
              <a:buChar char="✔"/>
            </a:pPr>
            <a:r>
              <a:rPr lang="en-US" sz="1800">
                <a:solidFill>
                  <a:srgbClr val="3F3F3F"/>
                </a:solidFill>
                <a:latin typeface="Arial"/>
                <a:ea typeface="Arial"/>
                <a:cs typeface="Arial"/>
                <a:sym typeface="Arial"/>
              </a:rPr>
              <a:t>Quản lý hiệu quả</a:t>
            </a:r>
            <a:endParaRPr sz="1800">
              <a:solidFill>
                <a:srgbClr val="3F3F3F"/>
              </a:solidFill>
              <a:latin typeface="Arial"/>
              <a:ea typeface="Arial"/>
              <a:cs typeface="Arial"/>
              <a:sym typeface="Arial"/>
            </a:endParaRPr>
          </a:p>
          <a:p>
            <a:pPr indent="-342900" lvl="0" marL="342900" marR="0" rtl="0" algn="l">
              <a:spcBef>
                <a:spcPts val="1000"/>
              </a:spcBef>
              <a:spcAft>
                <a:spcPts val="0"/>
              </a:spcAft>
              <a:buClr>
                <a:schemeClr val="accent1"/>
              </a:buClr>
              <a:buSzPts val="1440"/>
              <a:buFont typeface="Noto Sans Symbols"/>
              <a:buChar char="✔"/>
            </a:pPr>
            <a:r>
              <a:rPr lang="en-US" sz="1800">
                <a:solidFill>
                  <a:srgbClr val="3F3F3F"/>
                </a:solidFill>
                <a:latin typeface="Arial"/>
                <a:ea typeface="Arial"/>
                <a:cs typeface="Arial"/>
                <a:sym typeface="Arial"/>
              </a:rPr>
              <a:t>Xử lý tốt khối lượng dữ liệu lớn</a:t>
            </a:r>
            <a:endParaRPr sz="1800">
              <a:solidFill>
                <a:srgbClr val="3F3F3F"/>
              </a:solidFill>
              <a:latin typeface="Arial"/>
              <a:ea typeface="Arial"/>
              <a:cs typeface="Arial"/>
              <a:sym typeface="Arial"/>
            </a:endParaRPr>
          </a:p>
          <a:p>
            <a:pPr indent="-342900" lvl="0" marL="342900" marR="0" rtl="0" algn="l">
              <a:spcBef>
                <a:spcPts val="1000"/>
              </a:spcBef>
              <a:spcAft>
                <a:spcPts val="0"/>
              </a:spcAft>
              <a:buClr>
                <a:schemeClr val="accent1"/>
              </a:buClr>
              <a:buSzPts val="1440"/>
              <a:buFont typeface="Noto Sans Symbols"/>
              <a:buChar char="✔"/>
            </a:pPr>
            <a:r>
              <a:rPr lang="en-US" sz="1800">
                <a:solidFill>
                  <a:srgbClr val="3F3F3F"/>
                </a:solidFill>
                <a:latin typeface="Arial"/>
                <a:ea typeface="Arial"/>
                <a:cs typeface="Arial"/>
                <a:sym typeface="Arial"/>
              </a:rPr>
              <a:t>Nâng cao khả năng kiểm soát</a:t>
            </a:r>
            <a:endParaRPr sz="1800">
              <a:solidFill>
                <a:srgbClr val="3F3F3F"/>
              </a:solidFill>
              <a:latin typeface="Arial"/>
              <a:ea typeface="Arial"/>
              <a:cs typeface="Arial"/>
              <a:sym typeface="Arial"/>
            </a:endParaRPr>
          </a:p>
          <a:p>
            <a:pPr indent="-342900" lvl="0" marL="342900" marR="0" rtl="0" algn="l">
              <a:spcBef>
                <a:spcPts val="1000"/>
              </a:spcBef>
              <a:spcAft>
                <a:spcPts val="0"/>
              </a:spcAft>
              <a:buClr>
                <a:schemeClr val="accent1"/>
              </a:buClr>
              <a:buSzPts val="1440"/>
              <a:buFont typeface="Noto Sans Symbols"/>
              <a:buChar char="✔"/>
            </a:pPr>
            <a:r>
              <a:rPr lang="en-US" sz="1800">
                <a:solidFill>
                  <a:srgbClr val="3F3F3F"/>
                </a:solidFill>
                <a:latin typeface="Arial"/>
                <a:ea typeface="Arial"/>
                <a:cs typeface="Arial"/>
                <a:sym typeface="Arial"/>
              </a:rPr>
              <a:t>Chi phí thấp</a:t>
            </a:r>
            <a:endParaRPr sz="1800">
              <a:solidFill>
                <a:srgbClr val="3F3F3F"/>
              </a:solidFill>
              <a:latin typeface="Arial"/>
              <a:ea typeface="Arial"/>
              <a:cs typeface="Arial"/>
              <a:sym typeface="Arial"/>
            </a:endParaRPr>
          </a:p>
        </p:txBody>
      </p:sp>
      <p:sp>
        <p:nvSpPr>
          <p:cNvPr id="431" name="Google Shape;431;p40"/>
          <p:cNvSpPr txBox="1"/>
          <p:nvPr/>
        </p:nvSpPr>
        <p:spPr>
          <a:xfrm>
            <a:off x="6467013" y="3126096"/>
            <a:ext cx="4481784" cy="1795500"/>
          </a:xfrm>
          <a:prstGeom prst="rect">
            <a:avLst/>
          </a:prstGeom>
          <a:noFill/>
          <a:ln>
            <a:noFill/>
          </a:ln>
        </p:spPr>
        <p:txBody>
          <a:bodyPr anchorCtr="0" anchor="t" bIns="91425" lIns="91425" spcFirstLastPara="1" rIns="91425" wrap="square" tIns="91425">
            <a:noAutofit/>
          </a:bodyPr>
          <a:lstStyle/>
          <a:p>
            <a:pPr indent="-342900" lvl="0" marL="342900" marR="0" rtl="0" algn="l">
              <a:spcBef>
                <a:spcPts val="1000"/>
              </a:spcBef>
              <a:spcAft>
                <a:spcPts val="0"/>
              </a:spcAft>
              <a:buClr>
                <a:schemeClr val="accent1"/>
              </a:buClr>
              <a:buSzPts val="1440"/>
              <a:buFont typeface="Noto Sans Symbols"/>
              <a:buChar char="✔"/>
            </a:pPr>
            <a:r>
              <a:rPr lang="en-US" sz="1800">
                <a:solidFill>
                  <a:srgbClr val="3F3F3F"/>
                </a:solidFill>
                <a:latin typeface="Arial"/>
                <a:ea typeface="Arial"/>
                <a:cs typeface="Arial"/>
                <a:sym typeface="Arial"/>
              </a:rPr>
              <a:t>Có khả năng bị rò rỉ dữ liệu</a:t>
            </a:r>
            <a:endParaRPr sz="1800">
              <a:solidFill>
                <a:srgbClr val="3F3F3F"/>
              </a:solidFill>
              <a:latin typeface="Arial"/>
              <a:ea typeface="Arial"/>
              <a:cs typeface="Arial"/>
              <a:sym typeface="Arial"/>
            </a:endParaRPr>
          </a:p>
          <a:p>
            <a:pPr indent="-342900" lvl="0" marL="342900" marR="0" rtl="0" algn="l">
              <a:spcBef>
                <a:spcPts val="1000"/>
              </a:spcBef>
              <a:spcAft>
                <a:spcPts val="0"/>
              </a:spcAft>
              <a:buClr>
                <a:schemeClr val="accent1"/>
              </a:buClr>
              <a:buSzPts val="1440"/>
              <a:buFont typeface="Noto Sans Symbols"/>
              <a:buChar char="✔"/>
            </a:pPr>
            <a:r>
              <a:rPr lang="en-US" sz="1800">
                <a:solidFill>
                  <a:srgbClr val="3F3F3F"/>
                </a:solidFill>
                <a:latin typeface="Arial"/>
                <a:ea typeface="Arial"/>
                <a:cs typeface="Arial"/>
                <a:sym typeface="Arial"/>
              </a:rPr>
              <a:t>Giao diện thô sơ</a:t>
            </a:r>
            <a:endParaRPr sz="1800">
              <a:solidFill>
                <a:srgbClr val="3F3F3F"/>
              </a:solidFill>
              <a:latin typeface="Arial"/>
              <a:ea typeface="Arial"/>
              <a:cs typeface="Arial"/>
              <a:sym typeface="Arial"/>
            </a:endParaRPr>
          </a:p>
          <a:p>
            <a:pPr indent="-342900" lvl="0" marL="342900" marR="0" rtl="0" algn="l">
              <a:spcBef>
                <a:spcPts val="1000"/>
              </a:spcBef>
              <a:spcAft>
                <a:spcPts val="0"/>
              </a:spcAft>
              <a:buClr>
                <a:schemeClr val="accent1"/>
              </a:buClr>
              <a:buSzPts val="1440"/>
              <a:buFont typeface="Noto Sans Symbols"/>
              <a:buChar char="✔"/>
            </a:pPr>
            <a:r>
              <a:rPr lang="en-US" sz="1800">
                <a:solidFill>
                  <a:srgbClr val="3F3F3F"/>
                </a:solidFill>
                <a:latin typeface="Arial"/>
                <a:ea typeface="Arial"/>
                <a:cs typeface="Arial"/>
                <a:sym typeface="Arial"/>
              </a:rPr>
              <a:t>Có khả năng phát sinh lỗi cao chưa hoàn thiện</a:t>
            </a:r>
            <a:endParaRPr sz="1800">
              <a:solidFill>
                <a:srgbClr val="3F3F3F"/>
              </a:solidFill>
              <a:latin typeface="Arial"/>
              <a:ea typeface="Arial"/>
              <a:cs typeface="Arial"/>
              <a:sym typeface="Arial"/>
            </a:endParaRPr>
          </a:p>
        </p:txBody>
      </p:sp>
      <p:sp>
        <p:nvSpPr>
          <p:cNvPr id="432" name="Google Shape;432;p40"/>
          <p:cNvSpPr txBox="1"/>
          <p:nvPr/>
        </p:nvSpPr>
        <p:spPr>
          <a:xfrm>
            <a:off x="2555729" y="2391258"/>
            <a:ext cx="2909688" cy="548400"/>
          </a:xfrm>
          <a:prstGeom prst="rect">
            <a:avLst/>
          </a:prstGeom>
          <a:noFill/>
          <a:ln>
            <a:noFill/>
          </a:ln>
        </p:spPr>
        <p:txBody>
          <a:bodyPr anchorCtr="0" anchor="b" bIns="91425" lIns="91425" spcFirstLastPara="1" rIns="91425" wrap="square" tIns="91425">
            <a:noAutofit/>
          </a:bodyPr>
          <a:lstStyle/>
          <a:p>
            <a:pPr indent="0" lvl="0" marL="0" marR="0" rtl="0" algn="l">
              <a:spcBef>
                <a:spcPts val="0"/>
              </a:spcBef>
              <a:spcAft>
                <a:spcPts val="0"/>
              </a:spcAft>
              <a:buClr>
                <a:schemeClr val="accent1"/>
              </a:buClr>
              <a:buSzPts val="3600"/>
              <a:buFont typeface="Arial"/>
              <a:buNone/>
            </a:pPr>
            <a:r>
              <a:rPr lang="en-US" sz="3600">
                <a:solidFill>
                  <a:schemeClr val="accent1"/>
                </a:solidFill>
                <a:latin typeface="Arial"/>
                <a:ea typeface="Arial"/>
                <a:cs typeface="Arial"/>
                <a:sym typeface="Arial"/>
              </a:rPr>
              <a:t>ƯU ĐIỂM</a:t>
            </a:r>
            <a:endParaRPr/>
          </a:p>
        </p:txBody>
      </p:sp>
      <p:sp>
        <p:nvSpPr>
          <p:cNvPr id="433" name="Google Shape;433;p40"/>
          <p:cNvSpPr txBox="1"/>
          <p:nvPr/>
        </p:nvSpPr>
        <p:spPr>
          <a:xfrm>
            <a:off x="7002591" y="2391258"/>
            <a:ext cx="3410628" cy="548400"/>
          </a:xfrm>
          <a:prstGeom prst="rect">
            <a:avLst/>
          </a:prstGeom>
          <a:noFill/>
          <a:ln>
            <a:noFill/>
          </a:ln>
        </p:spPr>
        <p:txBody>
          <a:bodyPr anchorCtr="0" anchor="b" bIns="91425" lIns="91425" spcFirstLastPara="1" rIns="91425" wrap="square" tIns="91425">
            <a:noAutofit/>
          </a:bodyPr>
          <a:lstStyle/>
          <a:p>
            <a:pPr indent="0" lvl="0" marL="0" marR="0" rtl="0" algn="l">
              <a:spcBef>
                <a:spcPts val="0"/>
              </a:spcBef>
              <a:spcAft>
                <a:spcPts val="0"/>
              </a:spcAft>
              <a:buClr>
                <a:schemeClr val="accent1"/>
              </a:buClr>
              <a:buSzPts val="3600"/>
              <a:buFont typeface="Arial"/>
              <a:buNone/>
            </a:pPr>
            <a:r>
              <a:rPr lang="en-US" sz="3600">
                <a:solidFill>
                  <a:schemeClr val="accent1"/>
                </a:solidFill>
                <a:latin typeface="Arial"/>
                <a:ea typeface="Arial"/>
                <a:cs typeface="Arial"/>
                <a:sym typeface="Arial"/>
              </a:rPr>
              <a:t>NHƯỢC ĐIỂM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7" name="Shape 437"/>
        <p:cNvGrpSpPr/>
        <p:nvPr/>
      </p:nvGrpSpPr>
      <p:grpSpPr>
        <a:xfrm>
          <a:off x="0" y="0"/>
          <a:ext cx="0" cy="0"/>
          <a:chOff x="0" y="0"/>
          <a:chExt cx="0" cy="0"/>
        </a:xfrm>
      </p:grpSpPr>
      <p:sp>
        <p:nvSpPr>
          <p:cNvPr id="438" name="Google Shape;438;p41"/>
          <p:cNvSpPr/>
          <p:nvPr/>
        </p:nvSpPr>
        <p:spPr>
          <a:xfrm>
            <a:off x="11374630" y="6080290"/>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39" name="Google Shape;439;p41"/>
          <p:cNvSpPr txBox="1"/>
          <p:nvPr>
            <p:ph idx="12" type="sldNum"/>
          </p:nvPr>
        </p:nvSpPr>
        <p:spPr>
          <a:xfrm>
            <a:off x="11085922" y="6080290"/>
            <a:ext cx="764659"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6</a:t>
            </a:r>
            <a:endParaRPr/>
          </a:p>
        </p:txBody>
      </p:sp>
      <p:sp>
        <p:nvSpPr>
          <p:cNvPr id="440" name="Google Shape;440;p41"/>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41" name="Google Shape;441;p41"/>
          <p:cNvSpPr txBox="1"/>
          <p:nvPr>
            <p:ph type="title"/>
          </p:nvPr>
        </p:nvSpPr>
        <p:spPr>
          <a:xfrm>
            <a:off x="938498" y="445025"/>
            <a:ext cx="5870863"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3600"/>
              <a:buFont typeface="Arial"/>
              <a:buNone/>
            </a:pPr>
            <a:r>
              <a:rPr lang="en-US">
                <a:solidFill>
                  <a:schemeClr val="accent1"/>
                </a:solidFill>
                <a:latin typeface="Arial"/>
                <a:ea typeface="Arial"/>
                <a:cs typeface="Arial"/>
                <a:sym typeface="Arial"/>
              </a:rPr>
              <a:t>PHƯƠNG HƯ</a:t>
            </a:r>
            <a:r>
              <a:rPr lang="en-US">
                <a:latin typeface="Arial"/>
                <a:ea typeface="Arial"/>
                <a:cs typeface="Arial"/>
                <a:sym typeface="Arial"/>
              </a:rPr>
              <a:t>ỚNG PHÁT TRIỂN</a:t>
            </a:r>
            <a:endParaRPr>
              <a:solidFill>
                <a:schemeClr val="accent1"/>
              </a:solidFill>
              <a:latin typeface="Arial"/>
              <a:ea typeface="Arial"/>
              <a:cs typeface="Arial"/>
              <a:sym typeface="Arial"/>
            </a:endParaRPr>
          </a:p>
        </p:txBody>
      </p:sp>
      <p:cxnSp>
        <p:nvCxnSpPr>
          <p:cNvPr id="442" name="Google Shape;442;p41"/>
          <p:cNvCxnSpPr/>
          <p:nvPr/>
        </p:nvCxnSpPr>
        <p:spPr>
          <a:xfrm>
            <a:off x="1026200" y="414022"/>
            <a:ext cx="3359188" cy="0"/>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443" name="Google Shape;443;p41"/>
          <p:cNvSpPr txBox="1"/>
          <p:nvPr/>
        </p:nvSpPr>
        <p:spPr>
          <a:xfrm>
            <a:off x="1373576" y="2201968"/>
            <a:ext cx="9260732" cy="1943750"/>
          </a:xfrm>
          <a:prstGeom prst="rect">
            <a:avLst/>
          </a:prstGeom>
          <a:noFill/>
          <a:ln>
            <a:noFill/>
          </a:ln>
        </p:spPr>
        <p:txBody>
          <a:bodyPr anchorCtr="0" anchor="t" bIns="91425" lIns="91425" spcFirstLastPara="1" rIns="91425" wrap="square" tIns="91425">
            <a:noAutofit/>
          </a:bodyPr>
          <a:lstStyle/>
          <a:p>
            <a:pPr indent="-342900" lvl="0" marL="342900" marR="0" rtl="0" algn="l">
              <a:spcBef>
                <a:spcPts val="1000"/>
              </a:spcBef>
              <a:spcAft>
                <a:spcPts val="0"/>
              </a:spcAft>
              <a:buClr>
                <a:schemeClr val="accent1"/>
              </a:buClr>
              <a:buSzPts val="1440"/>
              <a:buFont typeface="Noto Sans Symbols"/>
              <a:buChar char="✔"/>
            </a:pPr>
            <a:r>
              <a:rPr lang="en-US" sz="1800">
                <a:solidFill>
                  <a:srgbClr val="3F3F3F"/>
                </a:solidFill>
                <a:latin typeface="Arial"/>
                <a:ea typeface="Arial"/>
                <a:cs typeface="Arial"/>
                <a:sym typeface="Arial"/>
              </a:rPr>
              <a:t>Có thể tích hợp được các công nghệ mới như AI để dễ dàng quản lý.</a:t>
            </a:r>
            <a:endParaRPr/>
          </a:p>
          <a:p>
            <a:pPr indent="-342900" lvl="0" marL="342900" marR="0" rtl="0" algn="l">
              <a:spcBef>
                <a:spcPts val="1000"/>
              </a:spcBef>
              <a:spcAft>
                <a:spcPts val="0"/>
              </a:spcAft>
              <a:buClr>
                <a:schemeClr val="accent1"/>
              </a:buClr>
              <a:buSzPts val="1440"/>
              <a:buFont typeface="Noto Sans Symbols"/>
              <a:buChar char="✔"/>
            </a:pPr>
            <a:r>
              <a:rPr lang="en-US" sz="1800">
                <a:solidFill>
                  <a:srgbClr val="3F3F3F"/>
                </a:solidFill>
                <a:latin typeface="Arial"/>
                <a:ea typeface="Arial"/>
                <a:cs typeface="Arial"/>
                <a:sym typeface="Arial"/>
              </a:rPr>
              <a:t>Tích hợp các công cụ mã hóa dữ liệu để có thể trang b</a:t>
            </a:r>
            <a:r>
              <a:rPr lang="en-US" sz="1800">
                <a:solidFill>
                  <a:srgbClr val="3F3F3F"/>
                </a:solidFill>
              </a:rPr>
              <a:t>ị thêm</a:t>
            </a:r>
            <a:r>
              <a:rPr lang="en-US" sz="1800">
                <a:solidFill>
                  <a:srgbClr val="3F3F3F"/>
                </a:solidFill>
                <a:latin typeface="Arial"/>
                <a:ea typeface="Arial"/>
                <a:cs typeface="Arial"/>
                <a:sym typeface="Arial"/>
              </a:rPr>
              <a:t> tính bảo mật của chương trình. </a:t>
            </a:r>
            <a:endParaRPr/>
          </a:p>
          <a:p>
            <a:pPr indent="-342900" lvl="0" marL="342900" marR="0" rtl="0" algn="l">
              <a:spcBef>
                <a:spcPts val="1000"/>
              </a:spcBef>
              <a:spcAft>
                <a:spcPts val="0"/>
              </a:spcAft>
              <a:buClr>
                <a:schemeClr val="accent1"/>
              </a:buClr>
              <a:buSzPts val="1440"/>
              <a:buFont typeface="Noto Sans Symbols"/>
              <a:buChar char="✔"/>
            </a:pPr>
            <a:r>
              <a:rPr lang="en-US" sz="1800">
                <a:solidFill>
                  <a:srgbClr val="3F3F3F"/>
                </a:solidFill>
                <a:latin typeface="Arial"/>
                <a:ea typeface="Arial"/>
                <a:cs typeface="Arial"/>
                <a:sym typeface="Arial"/>
              </a:rPr>
              <a:t>Tạo ra một giao diện đặc sắc và dễ nhìn hơn.</a:t>
            </a:r>
            <a:endParaRPr/>
          </a:p>
          <a:p>
            <a:pPr indent="-342900" lvl="0" marL="342900" marR="0" rtl="0" algn="l">
              <a:spcBef>
                <a:spcPts val="1000"/>
              </a:spcBef>
              <a:spcAft>
                <a:spcPts val="0"/>
              </a:spcAft>
              <a:buClr>
                <a:schemeClr val="accent1"/>
              </a:buClr>
              <a:buSzPts val="1440"/>
              <a:buFont typeface="Noto Sans Symbols"/>
              <a:buChar char="✔"/>
            </a:pPr>
            <a:r>
              <a:rPr lang="en-US" sz="1800">
                <a:solidFill>
                  <a:srgbClr val="3F3F3F"/>
                </a:solidFill>
                <a:latin typeface="Arial"/>
                <a:ea typeface="Arial"/>
                <a:cs typeface="Arial"/>
                <a:sym typeface="Arial"/>
              </a:rPr>
              <a:t>Có thể tích hợp đa nền tảng để có thể tiện dụng và sử dụng mọi lúc mọi nơi.</a:t>
            </a:r>
            <a:endParaRPr sz="1800">
              <a:solidFill>
                <a:srgbClr val="3F3F3F"/>
              </a:solidFill>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2"/>
          <p:cNvSpPr txBox="1"/>
          <p:nvPr/>
        </p:nvSpPr>
        <p:spPr>
          <a:xfrm>
            <a:off x="1158136" y="0"/>
            <a:ext cx="8032517" cy="2701283"/>
          </a:xfrm>
          <a:prstGeom prst="rect">
            <a:avLst/>
          </a:prstGeom>
          <a:noFill/>
          <a:ln>
            <a:noFill/>
          </a:ln>
        </p:spPr>
        <p:txBody>
          <a:bodyPr anchorCtr="0" anchor="b" bIns="91425" lIns="91425" spcFirstLastPara="1" rIns="91425" wrap="square" tIns="91425">
            <a:noAutofit/>
          </a:bodyPr>
          <a:lstStyle/>
          <a:p>
            <a:pPr indent="0" lvl="0" marL="0" marR="0" rtl="0" algn="l">
              <a:spcBef>
                <a:spcPts val="0"/>
              </a:spcBef>
              <a:spcAft>
                <a:spcPts val="0"/>
              </a:spcAft>
              <a:buClr>
                <a:schemeClr val="accent1"/>
              </a:buClr>
              <a:buSzPts val="4400"/>
              <a:buFont typeface="Arial"/>
              <a:buNone/>
            </a:pPr>
            <a:r>
              <a:rPr lang="en-US" sz="4400">
                <a:solidFill>
                  <a:schemeClr val="accent1"/>
                </a:solidFill>
                <a:latin typeface="Arial"/>
                <a:ea typeface="Arial"/>
                <a:cs typeface="Arial"/>
                <a:sym typeface="Arial"/>
              </a:rPr>
              <a:t>CẢM ƠN THẦY CÔ VÀ CÁC BẠN ĐÃ LẮNG NGHE!</a:t>
            </a:r>
            <a:endParaRPr/>
          </a:p>
        </p:txBody>
      </p:sp>
      <p:pic>
        <p:nvPicPr>
          <p:cNvPr id="449" name="Google Shape;449;p42"/>
          <p:cNvPicPr preferRelativeResize="0"/>
          <p:nvPr/>
        </p:nvPicPr>
        <p:blipFill rotWithShape="1">
          <a:blip r:embed="rId3">
            <a:alphaModFix/>
          </a:blip>
          <a:srcRect b="0" l="0" r="0" t="0"/>
          <a:stretch/>
        </p:blipFill>
        <p:spPr>
          <a:xfrm>
            <a:off x="1512699" y="2479593"/>
            <a:ext cx="6567611" cy="4378407"/>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169" name="Shape 169"/>
        <p:cNvGrpSpPr/>
        <p:nvPr/>
      </p:nvGrpSpPr>
      <p:grpSpPr>
        <a:xfrm>
          <a:off x="0" y="0"/>
          <a:ext cx="0" cy="0"/>
          <a:chOff x="0" y="0"/>
          <a:chExt cx="0" cy="0"/>
        </a:xfrm>
      </p:grpSpPr>
      <p:sp>
        <p:nvSpPr>
          <p:cNvPr id="170" name="Google Shape;170;p20"/>
          <p:cNvSpPr/>
          <p:nvPr/>
        </p:nvSpPr>
        <p:spPr>
          <a:xfrm>
            <a:off x="11374630" y="6080290"/>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1" name="Google Shape;171;p20"/>
          <p:cNvSpPr/>
          <p:nvPr/>
        </p:nvSpPr>
        <p:spPr>
          <a:xfrm>
            <a:off x="633254" y="1217596"/>
            <a:ext cx="10991461" cy="369492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2" name="Google Shape;172;p20"/>
          <p:cNvSpPr txBox="1"/>
          <p:nvPr>
            <p:ph type="title"/>
          </p:nvPr>
        </p:nvSpPr>
        <p:spPr>
          <a:xfrm>
            <a:off x="2338833" y="3822275"/>
            <a:ext cx="3235204"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1"/>
              </a:buClr>
              <a:buSzPts val="2400"/>
              <a:buFont typeface="Arial"/>
              <a:buNone/>
            </a:pPr>
            <a:r>
              <a:rPr b="1" lang="en-US" sz="2400">
                <a:latin typeface="Arial"/>
                <a:ea typeface="Arial"/>
                <a:cs typeface="Arial"/>
                <a:sym typeface="Arial"/>
              </a:rPr>
              <a:t>PHÂN TÍCH</a:t>
            </a:r>
            <a:endParaRPr b="1" sz="2800">
              <a:latin typeface="Arial"/>
              <a:ea typeface="Arial"/>
              <a:cs typeface="Arial"/>
              <a:sym typeface="Arial"/>
            </a:endParaRPr>
          </a:p>
        </p:txBody>
      </p:sp>
      <p:sp>
        <p:nvSpPr>
          <p:cNvPr id="173" name="Google Shape;173;p20"/>
          <p:cNvSpPr txBox="1"/>
          <p:nvPr/>
        </p:nvSpPr>
        <p:spPr>
          <a:xfrm>
            <a:off x="4948442" y="2588022"/>
            <a:ext cx="2067000" cy="548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accent1"/>
              </a:buClr>
              <a:buSzPts val="2400"/>
              <a:buFont typeface="Arial"/>
              <a:buNone/>
            </a:pPr>
            <a:r>
              <a:rPr b="1" lang="en-US" sz="2400">
                <a:solidFill>
                  <a:schemeClr val="accent1"/>
                </a:solidFill>
                <a:latin typeface="Arial"/>
                <a:ea typeface="Arial"/>
                <a:cs typeface="Arial"/>
                <a:sym typeface="Arial"/>
              </a:rPr>
              <a:t>THIẾT KẾ</a:t>
            </a:r>
            <a:endParaRPr b="1" sz="3200">
              <a:solidFill>
                <a:schemeClr val="accent1"/>
              </a:solidFill>
              <a:latin typeface="Arial"/>
              <a:ea typeface="Arial"/>
              <a:cs typeface="Arial"/>
              <a:sym typeface="Arial"/>
            </a:endParaRPr>
          </a:p>
        </p:txBody>
      </p:sp>
      <p:sp>
        <p:nvSpPr>
          <p:cNvPr id="174" name="Google Shape;174;p20"/>
          <p:cNvSpPr txBox="1"/>
          <p:nvPr/>
        </p:nvSpPr>
        <p:spPr>
          <a:xfrm>
            <a:off x="2874271" y="2966152"/>
            <a:ext cx="2067000" cy="7239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02</a:t>
            </a:r>
            <a:endParaRPr/>
          </a:p>
        </p:txBody>
      </p:sp>
      <p:sp>
        <p:nvSpPr>
          <p:cNvPr id="175" name="Google Shape;175;p20"/>
          <p:cNvSpPr txBox="1"/>
          <p:nvPr/>
        </p:nvSpPr>
        <p:spPr>
          <a:xfrm>
            <a:off x="4948442" y="1722155"/>
            <a:ext cx="2067000" cy="7239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03</a:t>
            </a:r>
            <a:endParaRPr/>
          </a:p>
        </p:txBody>
      </p:sp>
      <p:cxnSp>
        <p:nvCxnSpPr>
          <p:cNvPr id="176" name="Google Shape;176;p20"/>
          <p:cNvCxnSpPr/>
          <p:nvPr/>
        </p:nvCxnSpPr>
        <p:spPr>
          <a:xfrm>
            <a:off x="1906745" y="2480845"/>
            <a:ext cx="1040859" cy="0"/>
          </a:xfrm>
          <a:prstGeom prst="straightConnector1">
            <a:avLst/>
          </a:prstGeom>
          <a:noFill/>
          <a:ln cap="flat" cmpd="sng" w="28575">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177" name="Google Shape;177;p20"/>
          <p:cNvSpPr txBox="1"/>
          <p:nvPr/>
        </p:nvSpPr>
        <p:spPr>
          <a:xfrm>
            <a:off x="1257310" y="2593816"/>
            <a:ext cx="2332015" cy="548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accent1"/>
              </a:buClr>
              <a:buSzPts val="2400"/>
              <a:buFont typeface="Arial"/>
              <a:buNone/>
            </a:pPr>
            <a:r>
              <a:rPr b="1" lang="en-US" sz="2400">
                <a:solidFill>
                  <a:schemeClr val="accent1"/>
                </a:solidFill>
                <a:latin typeface="Arial"/>
                <a:ea typeface="Arial"/>
                <a:cs typeface="Arial"/>
                <a:sym typeface="Arial"/>
              </a:rPr>
              <a:t>GIỚI THIỆU</a:t>
            </a:r>
            <a:endParaRPr/>
          </a:p>
        </p:txBody>
      </p:sp>
      <p:sp>
        <p:nvSpPr>
          <p:cNvPr id="178" name="Google Shape;178;p20"/>
          <p:cNvSpPr txBox="1"/>
          <p:nvPr/>
        </p:nvSpPr>
        <p:spPr>
          <a:xfrm>
            <a:off x="1393679" y="1756945"/>
            <a:ext cx="2067000" cy="7239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accent1"/>
              </a:buClr>
              <a:buSzPts val="3600"/>
              <a:buFont typeface="Trebuchet MS"/>
              <a:buNone/>
            </a:pPr>
            <a:r>
              <a:rPr b="1" lang="en-US" sz="3600">
                <a:solidFill>
                  <a:schemeClr val="accent1"/>
                </a:solidFill>
                <a:latin typeface="Trebuchet MS"/>
                <a:ea typeface="Trebuchet MS"/>
                <a:cs typeface="Trebuchet MS"/>
                <a:sym typeface="Trebuchet MS"/>
              </a:rPr>
              <a:t>01</a:t>
            </a:r>
            <a:endParaRPr/>
          </a:p>
        </p:txBody>
      </p:sp>
      <p:sp>
        <p:nvSpPr>
          <p:cNvPr id="179" name="Google Shape;179;p20"/>
          <p:cNvSpPr txBox="1"/>
          <p:nvPr/>
        </p:nvSpPr>
        <p:spPr>
          <a:xfrm>
            <a:off x="8937622" y="2611496"/>
            <a:ext cx="2067000" cy="548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accent1"/>
              </a:buClr>
              <a:buSzPts val="2400"/>
              <a:buFont typeface="Arial"/>
              <a:buNone/>
            </a:pPr>
            <a:r>
              <a:rPr b="1" lang="en-US" sz="2400">
                <a:solidFill>
                  <a:schemeClr val="accent1"/>
                </a:solidFill>
                <a:latin typeface="Arial"/>
                <a:ea typeface="Arial"/>
                <a:cs typeface="Arial"/>
                <a:sym typeface="Arial"/>
              </a:rPr>
              <a:t>KẾT LUẬN</a:t>
            </a:r>
            <a:endParaRPr b="1" sz="2800">
              <a:solidFill>
                <a:schemeClr val="accent1"/>
              </a:solidFill>
              <a:latin typeface="Arial"/>
              <a:ea typeface="Arial"/>
              <a:cs typeface="Arial"/>
              <a:sym typeface="Arial"/>
            </a:endParaRPr>
          </a:p>
        </p:txBody>
      </p:sp>
      <p:sp>
        <p:nvSpPr>
          <p:cNvPr id="180" name="Google Shape;180;p20"/>
          <p:cNvSpPr txBox="1"/>
          <p:nvPr/>
        </p:nvSpPr>
        <p:spPr>
          <a:xfrm>
            <a:off x="8963650" y="1723065"/>
            <a:ext cx="2067000" cy="7239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05</a:t>
            </a:r>
            <a:endParaRPr/>
          </a:p>
        </p:txBody>
      </p:sp>
      <p:sp>
        <p:nvSpPr>
          <p:cNvPr id="181" name="Google Shape;181;p20"/>
          <p:cNvSpPr txBox="1"/>
          <p:nvPr>
            <p:ph idx="12" type="sldNum"/>
          </p:nvPr>
        </p:nvSpPr>
        <p:spPr>
          <a:xfrm>
            <a:off x="11085922" y="6080290"/>
            <a:ext cx="764659"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1</a:t>
            </a:r>
            <a:endParaRPr/>
          </a:p>
        </p:txBody>
      </p:sp>
      <p:sp>
        <p:nvSpPr>
          <p:cNvPr id="182" name="Google Shape;182;p20"/>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183" name="Google Shape;183;p20"/>
          <p:cNvCxnSpPr/>
          <p:nvPr/>
        </p:nvCxnSpPr>
        <p:spPr>
          <a:xfrm>
            <a:off x="3168402" y="3699260"/>
            <a:ext cx="1492898" cy="0"/>
          </a:xfrm>
          <a:prstGeom prst="straightConnector1">
            <a:avLst/>
          </a:prstGeom>
          <a:noFill/>
          <a:ln cap="flat" cmpd="sng" w="28575">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cxnSp>
        <p:nvCxnSpPr>
          <p:cNvPr id="184" name="Google Shape;184;p20"/>
          <p:cNvCxnSpPr/>
          <p:nvPr/>
        </p:nvCxnSpPr>
        <p:spPr>
          <a:xfrm>
            <a:off x="5461512" y="2532108"/>
            <a:ext cx="1040859" cy="0"/>
          </a:xfrm>
          <a:prstGeom prst="straightConnector1">
            <a:avLst/>
          </a:prstGeom>
          <a:noFill/>
          <a:ln cap="flat" cmpd="sng" w="28575">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cxnSp>
        <p:nvCxnSpPr>
          <p:cNvPr id="185" name="Google Shape;185;p20"/>
          <p:cNvCxnSpPr/>
          <p:nvPr/>
        </p:nvCxnSpPr>
        <p:spPr>
          <a:xfrm>
            <a:off x="9444980" y="2495574"/>
            <a:ext cx="1040859" cy="0"/>
          </a:xfrm>
          <a:prstGeom prst="straightConnector1">
            <a:avLst/>
          </a:prstGeom>
          <a:noFill/>
          <a:ln cap="flat" cmpd="sng" w="28575">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186" name="Google Shape;186;p20"/>
          <p:cNvSpPr txBox="1"/>
          <p:nvPr/>
        </p:nvSpPr>
        <p:spPr>
          <a:xfrm>
            <a:off x="6844594" y="4026924"/>
            <a:ext cx="2067000" cy="548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accent1"/>
              </a:buClr>
              <a:buSzPts val="2400"/>
              <a:buFont typeface="Arial"/>
              <a:buNone/>
            </a:pPr>
            <a:r>
              <a:rPr b="1" lang="en-US" sz="2400">
                <a:solidFill>
                  <a:schemeClr val="accent1"/>
                </a:solidFill>
                <a:latin typeface="Arial"/>
                <a:ea typeface="Arial"/>
                <a:cs typeface="Arial"/>
                <a:sym typeface="Arial"/>
              </a:rPr>
              <a:t>HIỆN THỰC</a:t>
            </a:r>
            <a:endParaRPr b="1" sz="2800">
              <a:solidFill>
                <a:schemeClr val="accent1"/>
              </a:solidFill>
              <a:latin typeface="Arial"/>
              <a:ea typeface="Arial"/>
              <a:cs typeface="Arial"/>
              <a:sym typeface="Arial"/>
            </a:endParaRPr>
          </a:p>
        </p:txBody>
      </p:sp>
      <p:sp>
        <p:nvSpPr>
          <p:cNvPr id="187" name="Google Shape;187;p20"/>
          <p:cNvSpPr txBox="1"/>
          <p:nvPr/>
        </p:nvSpPr>
        <p:spPr>
          <a:xfrm>
            <a:off x="6870622" y="3138493"/>
            <a:ext cx="2067000" cy="7239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04</a:t>
            </a:r>
            <a:endParaRPr/>
          </a:p>
        </p:txBody>
      </p:sp>
      <p:cxnSp>
        <p:nvCxnSpPr>
          <p:cNvPr id="188" name="Google Shape;188;p20"/>
          <p:cNvCxnSpPr/>
          <p:nvPr/>
        </p:nvCxnSpPr>
        <p:spPr>
          <a:xfrm>
            <a:off x="7351952" y="3911002"/>
            <a:ext cx="1040859" cy="0"/>
          </a:xfrm>
          <a:prstGeom prst="straightConnector1">
            <a:avLst/>
          </a:prstGeom>
          <a:noFill/>
          <a:ln cap="flat" cmpd="sng" w="28575">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2" name="Shape 192"/>
        <p:cNvGrpSpPr/>
        <p:nvPr/>
      </p:nvGrpSpPr>
      <p:grpSpPr>
        <a:xfrm>
          <a:off x="0" y="0"/>
          <a:ext cx="0" cy="0"/>
          <a:chOff x="0" y="0"/>
          <a:chExt cx="0" cy="0"/>
        </a:xfrm>
      </p:grpSpPr>
      <p:sp>
        <p:nvSpPr>
          <p:cNvPr id="193" name="Google Shape;193;p21"/>
          <p:cNvSpPr/>
          <p:nvPr/>
        </p:nvSpPr>
        <p:spPr>
          <a:xfrm>
            <a:off x="11374629" y="6071065"/>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4" name="Google Shape;194;p21"/>
          <p:cNvSpPr txBox="1"/>
          <p:nvPr>
            <p:ph idx="12" type="sldNum"/>
          </p:nvPr>
        </p:nvSpPr>
        <p:spPr>
          <a:xfrm>
            <a:off x="11563651" y="6071064"/>
            <a:ext cx="255211"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2</a:t>
            </a:r>
            <a:endParaRPr/>
          </a:p>
        </p:txBody>
      </p:sp>
      <p:sp>
        <p:nvSpPr>
          <p:cNvPr id="195" name="Google Shape;195;p21"/>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6" name="Google Shape;196;p21"/>
          <p:cNvSpPr txBox="1"/>
          <p:nvPr>
            <p:ph type="title"/>
          </p:nvPr>
        </p:nvSpPr>
        <p:spPr>
          <a:xfrm>
            <a:off x="2277633" y="1533777"/>
            <a:ext cx="3818367" cy="598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accent1"/>
              </a:buClr>
              <a:buSzPts val="4400"/>
              <a:buFont typeface="Arial"/>
              <a:buNone/>
            </a:pPr>
            <a:r>
              <a:rPr b="1" lang="en-US" sz="4400">
                <a:latin typeface="Arial"/>
                <a:ea typeface="Arial"/>
                <a:cs typeface="Arial"/>
                <a:sym typeface="Arial"/>
              </a:rPr>
              <a:t>GIỚI THIỆU</a:t>
            </a:r>
            <a:endParaRPr b="1" sz="4400">
              <a:latin typeface="Arial"/>
              <a:ea typeface="Arial"/>
              <a:cs typeface="Arial"/>
              <a:sym typeface="Arial"/>
            </a:endParaRPr>
          </a:p>
        </p:txBody>
      </p:sp>
      <p:sp>
        <p:nvSpPr>
          <p:cNvPr id="197" name="Google Shape;197;p21"/>
          <p:cNvSpPr txBox="1"/>
          <p:nvPr/>
        </p:nvSpPr>
        <p:spPr>
          <a:xfrm>
            <a:off x="1061273" y="1533777"/>
            <a:ext cx="1064441" cy="9315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accent1"/>
              </a:buClr>
              <a:buSzPts val="5400"/>
              <a:buFont typeface="Trebuchet MS"/>
              <a:buNone/>
            </a:pPr>
            <a:r>
              <a:rPr b="1" lang="en-US" sz="5400">
                <a:solidFill>
                  <a:schemeClr val="accent1"/>
                </a:solidFill>
                <a:latin typeface="Trebuchet MS"/>
                <a:ea typeface="Trebuchet MS"/>
                <a:cs typeface="Trebuchet MS"/>
                <a:sym typeface="Trebuchet MS"/>
              </a:rPr>
              <a:t>01</a:t>
            </a:r>
            <a:endParaRPr/>
          </a:p>
        </p:txBody>
      </p:sp>
      <p:sp>
        <p:nvSpPr>
          <p:cNvPr id="198" name="Google Shape;198;p21"/>
          <p:cNvSpPr txBox="1"/>
          <p:nvPr/>
        </p:nvSpPr>
        <p:spPr>
          <a:xfrm>
            <a:off x="2277633" y="2076677"/>
            <a:ext cx="3902721" cy="464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1920"/>
              <a:buFont typeface="Noto Sans Symbols"/>
              <a:buNone/>
            </a:pPr>
            <a:r>
              <a:rPr lang="en-US" sz="2400">
                <a:solidFill>
                  <a:srgbClr val="3F3F3F"/>
                </a:solidFill>
                <a:latin typeface="Arial"/>
                <a:ea typeface="Arial"/>
                <a:cs typeface="Arial"/>
                <a:sym typeface="Arial"/>
              </a:rPr>
              <a:t>Giới thiệu về đề tài</a:t>
            </a:r>
            <a:endParaRPr sz="2400">
              <a:solidFill>
                <a:srgbClr val="3F3F3F"/>
              </a:solidFill>
              <a:latin typeface="Arial"/>
              <a:ea typeface="Arial"/>
              <a:cs typeface="Arial"/>
              <a:sym typeface="Arial"/>
            </a:endParaRPr>
          </a:p>
        </p:txBody>
      </p:sp>
      <p:cxnSp>
        <p:nvCxnSpPr>
          <p:cNvPr id="199" name="Google Shape;199;p21"/>
          <p:cNvCxnSpPr/>
          <p:nvPr/>
        </p:nvCxnSpPr>
        <p:spPr>
          <a:xfrm>
            <a:off x="2125714" y="1303508"/>
            <a:ext cx="0" cy="1673157"/>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sp>
        <p:nvSpPr>
          <p:cNvPr id="200" name="Google Shape;200;p21"/>
          <p:cNvSpPr/>
          <p:nvPr/>
        </p:nvSpPr>
        <p:spPr>
          <a:xfrm rot="10800000">
            <a:off x="11741285" y="0"/>
            <a:ext cx="450712" cy="2076677"/>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201" name="Google Shape;201;p21"/>
          <p:cNvPicPr preferRelativeResize="0"/>
          <p:nvPr/>
        </p:nvPicPr>
        <p:blipFill rotWithShape="1">
          <a:blip r:embed="rId3">
            <a:alphaModFix/>
          </a:blip>
          <a:srcRect b="0" l="0" r="0" t="0"/>
          <a:stretch/>
        </p:blipFill>
        <p:spPr>
          <a:xfrm>
            <a:off x="6268351" y="3060641"/>
            <a:ext cx="3932021" cy="2905771"/>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p22"/>
          <p:cNvSpPr/>
          <p:nvPr/>
        </p:nvSpPr>
        <p:spPr>
          <a:xfrm>
            <a:off x="11374630" y="6080290"/>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7" name="Google Shape;207;p22"/>
          <p:cNvSpPr txBox="1"/>
          <p:nvPr>
            <p:ph idx="12" type="sldNum"/>
          </p:nvPr>
        </p:nvSpPr>
        <p:spPr>
          <a:xfrm>
            <a:off x="11085922" y="6080290"/>
            <a:ext cx="764659"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3</a:t>
            </a:r>
            <a:endParaRPr/>
          </a:p>
        </p:txBody>
      </p:sp>
      <p:sp>
        <p:nvSpPr>
          <p:cNvPr id="208" name="Google Shape;208;p22"/>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9" name="Google Shape;209;p22"/>
          <p:cNvSpPr txBox="1"/>
          <p:nvPr>
            <p:ph type="title"/>
          </p:nvPr>
        </p:nvSpPr>
        <p:spPr>
          <a:xfrm>
            <a:off x="938499" y="445025"/>
            <a:ext cx="4837149"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3600"/>
              <a:buFont typeface="Arial"/>
              <a:buNone/>
            </a:pPr>
            <a:r>
              <a:rPr lang="en-US">
                <a:latin typeface="Arial"/>
                <a:ea typeface="Arial"/>
                <a:cs typeface="Arial"/>
                <a:sym typeface="Arial"/>
              </a:rPr>
              <a:t>LÝ DO CHỌN ĐỀ TÀI</a:t>
            </a:r>
            <a:endParaRPr>
              <a:solidFill>
                <a:schemeClr val="accent1"/>
              </a:solidFill>
              <a:latin typeface="Arial"/>
              <a:ea typeface="Arial"/>
              <a:cs typeface="Arial"/>
              <a:sym typeface="Arial"/>
            </a:endParaRPr>
          </a:p>
        </p:txBody>
      </p:sp>
      <p:sp>
        <p:nvSpPr>
          <p:cNvPr id="210" name="Google Shape;210;p22"/>
          <p:cNvSpPr txBox="1"/>
          <p:nvPr/>
        </p:nvSpPr>
        <p:spPr>
          <a:xfrm>
            <a:off x="1025775" y="1765946"/>
            <a:ext cx="6098100" cy="4532400"/>
          </a:xfrm>
          <a:prstGeom prst="rect">
            <a:avLst/>
          </a:prstGeom>
          <a:noFill/>
          <a:ln>
            <a:noFill/>
          </a:ln>
        </p:spPr>
        <p:txBody>
          <a:bodyPr anchorCtr="0" anchor="t" bIns="91425" lIns="91425" spcFirstLastPara="1" rIns="91425" wrap="square" tIns="91425">
            <a:noAutofit/>
          </a:bodyPr>
          <a:lstStyle/>
          <a:p>
            <a:pPr indent="0" lvl="0" marL="0" marR="0" rtl="0" algn="just">
              <a:spcBef>
                <a:spcPts val="0"/>
              </a:spcBef>
              <a:spcAft>
                <a:spcPts val="0"/>
              </a:spcAft>
              <a:buClr>
                <a:schemeClr val="accent1"/>
              </a:buClr>
              <a:buSzPts val="1600"/>
              <a:buFont typeface="Noto Sans Symbols"/>
              <a:buNone/>
            </a:pPr>
            <a:r>
              <a:rPr lang="en-US" sz="2000">
                <a:solidFill>
                  <a:srgbClr val="3F3F3F"/>
                </a:solidFill>
              </a:rPr>
              <a:t>Việc quản lý điều hành chưa bao giờ là đơn giản, nó đòi hỏi người quản lý phải biết cách quản lý và thực hiện chúng cùng một lúc và đồng bộ để mọi thông tin và dữ liệu cùng thực hiện một chức năng vốn có mà không xảy ra bất kỳ lỗi nào. </a:t>
            </a:r>
            <a:endParaRPr/>
          </a:p>
          <a:p>
            <a:pPr indent="0" lvl="0" marL="0" marR="0" rtl="0" algn="just">
              <a:spcBef>
                <a:spcPts val="0"/>
              </a:spcBef>
              <a:spcAft>
                <a:spcPts val="0"/>
              </a:spcAft>
              <a:buClr>
                <a:schemeClr val="accent1"/>
              </a:buClr>
              <a:buSzPts val="1600"/>
              <a:buFont typeface="Noto Sans Symbols"/>
              <a:buNone/>
            </a:pPr>
            <a:r>
              <a:t/>
            </a:r>
            <a:endParaRPr sz="2000">
              <a:solidFill>
                <a:srgbClr val="3F3F3F"/>
              </a:solidFill>
              <a:latin typeface="Arial"/>
              <a:ea typeface="Arial"/>
              <a:cs typeface="Arial"/>
              <a:sym typeface="Arial"/>
            </a:endParaRPr>
          </a:p>
          <a:p>
            <a:pPr indent="0" lvl="0" marL="0" marR="0" rtl="0" algn="just">
              <a:spcBef>
                <a:spcPts val="0"/>
              </a:spcBef>
              <a:spcAft>
                <a:spcPts val="0"/>
              </a:spcAft>
              <a:buClr>
                <a:schemeClr val="accent1"/>
              </a:buClr>
              <a:buSzPts val="1600"/>
              <a:buFont typeface="Noto Sans Symbols"/>
              <a:buNone/>
            </a:pPr>
            <a:r>
              <a:rPr lang="en-US" sz="2000">
                <a:solidFill>
                  <a:srgbClr val="3F3F3F"/>
                </a:solidFill>
                <a:latin typeface="Arial"/>
                <a:ea typeface="Arial"/>
                <a:cs typeface="Arial"/>
                <a:sym typeface="Arial"/>
              </a:rPr>
              <a:t>Nhằm thuận tiện trong việc quản lý n</a:t>
            </a:r>
            <a:r>
              <a:rPr lang="en-US" sz="2000">
                <a:solidFill>
                  <a:srgbClr val="3F3F3F"/>
                </a:solidFill>
              </a:rPr>
              <a:t>ói chung và quản lý kho xe máy nói riêng </a:t>
            </a:r>
            <a:r>
              <a:rPr lang="en-US" sz="2000">
                <a:solidFill>
                  <a:srgbClr val="3F3F3F"/>
                </a:solidFill>
                <a:latin typeface="Arial"/>
                <a:ea typeface="Arial"/>
                <a:cs typeface="Arial"/>
                <a:sym typeface="Arial"/>
              </a:rPr>
              <a:t>nên nhóm đã lựa chọn đồ án này với các yếu tố nòng cốt</a:t>
            </a:r>
            <a:r>
              <a:rPr lang="en-US" sz="2000">
                <a:solidFill>
                  <a:srgbClr val="3F3F3F"/>
                </a:solidFill>
              </a:rPr>
              <a:t> để việc quản lý một kho xe máy vừa và nhỏ được thực hiện chơn chu  và dễ dàng. </a:t>
            </a:r>
            <a:r>
              <a:rPr lang="en-US" sz="2000">
                <a:solidFill>
                  <a:srgbClr val="3F3F3F"/>
                </a:solidFill>
                <a:latin typeface="Arial"/>
                <a:ea typeface="Arial"/>
                <a:cs typeface="Arial"/>
                <a:sym typeface="Arial"/>
              </a:rPr>
              <a:t>Tốc độ thực hiện và truy nhập phải được tối ưu</a:t>
            </a:r>
            <a:r>
              <a:rPr lang="en-US" sz="2000">
                <a:solidFill>
                  <a:srgbClr val="3F3F3F"/>
                </a:solidFill>
              </a:rPr>
              <a:t> cũng là yêu cầu quyết định. </a:t>
            </a:r>
            <a:endParaRPr/>
          </a:p>
        </p:txBody>
      </p:sp>
      <p:cxnSp>
        <p:nvCxnSpPr>
          <p:cNvPr id="211" name="Google Shape;211;p22"/>
          <p:cNvCxnSpPr/>
          <p:nvPr/>
        </p:nvCxnSpPr>
        <p:spPr>
          <a:xfrm>
            <a:off x="1026200" y="414022"/>
            <a:ext cx="2594078" cy="0"/>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pic>
        <p:nvPicPr>
          <p:cNvPr id="212" name="Google Shape;212;p22"/>
          <p:cNvPicPr preferRelativeResize="0"/>
          <p:nvPr/>
        </p:nvPicPr>
        <p:blipFill rotWithShape="1">
          <a:blip r:embed="rId3">
            <a:alphaModFix/>
          </a:blip>
          <a:srcRect b="0" l="0" r="0" t="0"/>
          <a:stretch/>
        </p:blipFill>
        <p:spPr>
          <a:xfrm>
            <a:off x="7475098" y="1140964"/>
            <a:ext cx="4010886" cy="40108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7" name="Shape 217"/>
        <p:cNvGrpSpPr/>
        <p:nvPr/>
      </p:nvGrpSpPr>
      <p:grpSpPr>
        <a:xfrm>
          <a:off x="0" y="0"/>
          <a:ext cx="0" cy="0"/>
          <a:chOff x="0" y="0"/>
          <a:chExt cx="0" cy="0"/>
        </a:xfrm>
      </p:grpSpPr>
      <p:sp>
        <p:nvSpPr>
          <p:cNvPr id="218" name="Google Shape;218;p23"/>
          <p:cNvSpPr/>
          <p:nvPr/>
        </p:nvSpPr>
        <p:spPr>
          <a:xfrm>
            <a:off x="11374630" y="6080290"/>
            <a:ext cx="633254" cy="458167"/>
          </a:xfrm>
          <a:prstGeom prst="ellipse">
            <a:avLst/>
          </a:prstGeom>
          <a:solidFill>
            <a:srgbClr val="D9F4C9"/>
          </a:solidFill>
          <a:ln cap="rnd" cmpd="sng" w="19050">
            <a:solidFill>
              <a:srgbClr val="D9F4C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19" name="Google Shape;219;p23"/>
          <p:cNvSpPr txBox="1"/>
          <p:nvPr>
            <p:ph idx="12" type="sldNum"/>
          </p:nvPr>
        </p:nvSpPr>
        <p:spPr>
          <a:xfrm>
            <a:off x="11085922" y="6080290"/>
            <a:ext cx="764659" cy="4581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600">
                <a:solidFill>
                  <a:srgbClr val="3F7818"/>
                </a:solidFill>
                <a:latin typeface="Arial"/>
                <a:ea typeface="Arial"/>
                <a:cs typeface="Arial"/>
                <a:sym typeface="Arial"/>
              </a:rPr>
              <a:t>4</a:t>
            </a:r>
            <a:endParaRPr/>
          </a:p>
        </p:txBody>
      </p:sp>
      <p:sp>
        <p:nvSpPr>
          <p:cNvPr id="220" name="Google Shape;220;p23"/>
          <p:cNvSpPr/>
          <p:nvPr/>
        </p:nvSpPr>
        <p:spPr>
          <a:xfrm>
            <a:off x="0" y="496111"/>
            <a:ext cx="633254" cy="6361889"/>
          </a:xfrm>
          <a:prstGeom prst="rtTriangle">
            <a:avLst/>
          </a:prstGeom>
          <a:solidFill>
            <a:srgbClr val="B6E995"/>
          </a:solidFill>
          <a:ln cap="rnd" cmpd="sng" w="19050">
            <a:solidFill>
              <a:srgbClr val="B6E99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1" name="Google Shape;221;p23"/>
          <p:cNvSpPr txBox="1"/>
          <p:nvPr>
            <p:ph type="title"/>
          </p:nvPr>
        </p:nvSpPr>
        <p:spPr>
          <a:xfrm>
            <a:off x="938499" y="445025"/>
            <a:ext cx="4837149"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3600"/>
              <a:buFont typeface="Arial"/>
              <a:buNone/>
            </a:pPr>
            <a:r>
              <a:rPr lang="en-US">
                <a:latin typeface="Arial"/>
                <a:ea typeface="Arial"/>
                <a:cs typeface="Arial"/>
                <a:sym typeface="Arial"/>
              </a:rPr>
              <a:t>PHẠM VI DỰ ÁN</a:t>
            </a:r>
            <a:endParaRPr>
              <a:solidFill>
                <a:schemeClr val="accent1"/>
              </a:solidFill>
              <a:latin typeface="Arial"/>
              <a:ea typeface="Arial"/>
              <a:cs typeface="Arial"/>
              <a:sym typeface="Arial"/>
            </a:endParaRPr>
          </a:p>
        </p:txBody>
      </p:sp>
      <p:sp>
        <p:nvSpPr>
          <p:cNvPr id="222" name="Google Shape;222;p23"/>
          <p:cNvSpPr txBox="1"/>
          <p:nvPr/>
        </p:nvSpPr>
        <p:spPr>
          <a:xfrm>
            <a:off x="938500" y="1572700"/>
            <a:ext cx="6589200" cy="4203600"/>
          </a:xfrm>
          <a:prstGeom prst="rect">
            <a:avLst/>
          </a:prstGeom>
          <a:noFill/>
          <a:ln>
            <a:noFill/>
          </a:ln>
        </p:spPr>
        <p:txBody>
          <a:bodyPr anchorCtr="0" anchor="t" bIns="91425" lIns="91425" spcFirstLastPara="1" rIns="91425" wrap="square" tIns="91425">
            <a:noAutofit/>
          </a:bodyPr>
          <a:lstStyle/>
          <a:p>
            <a:pPr indent="0" lvl="0" marL="0" marR="0" rtl="0" algn="just">
              <a:spcBef>
                <a:spcPts val="0"/>
              </a:spcBef>
              <a:spcAft>
                <a:spcPts val="0"/>
              </a:spcAft>
              <a:buClr>
                <a:schemeClr val="accent1"/>
              </a:buClr>
              <a:buSzPts val="1600"/>
              <a:buFont typeface="Noto Sans Symbols"/>
              <a:buNone/>
            </a:pPr>
            <a:r>
              <a:rPr lang="en-US" sz="2000">
                <a:solidFill>
                  <a:srgbClr val="3F3F3F"/>
                </a:solidFill>
                <a:latin typeface="Arial"/>
                <a:ea typeface="Arial"/>
                <a:cs typeface="Arial"/>
                <a:sym typeface="Arial"/>
              </a:rPr>
              <a:t>Xây dựng một phần mềm cơ bản cho phép người</a:t>
            </a:r>
            <a:r>
              <a:rPr lang="en-US" sz="2000">
                <a:solidFill>
                  <a:srgbClr val="3F3F3F"/>
                </a:solidFill>
              </a:rPr>
              <a:t> dùng có thể </a:t>
            </a:r>
            <a:r>
              <a:rPr lang="en-US" sz="2000">
                <a:solidFill>
                  <a:srgbClr val="3F3F3F"/>
                </a:solidFill>
                <a:latin typeface="Arial"/>
                <a:ea typeface="Arial"/>
                <a:cs typeface="Arial"/>
                <a:sym typeface="Arial"/>
              </a:rPr>
              <a:t>quản lý </a:t>
            </a:r>
            <a:r>
              <a:rPr lang="en-US" sz="2000">
                <a:solidFill>
                  <a:srgbClr val="3F3F3F"/>
                </a:solidFill>
              </a:rPr>
              <a:t>kho xe máy dựa trên</a:t>
            </a:r>
            <a:r>
              <a:rPr lang="en-US" sz="2000">
                <a:solidFill>
                  <a:srgbClr val="3F3F3F"/>
                </a:solidFill>
              </a:rPr>
              <a:t> </a:t>
            </a:r>
            <a:r>
              <a:rPr lang="en-US" sz="2000">
                <a:solidFill>
                  <a:srgbClr val="3F3F3F"/>
                </a:solidFill>
                <a:latin typeface="Arial"/>
                <a:ea typeface="Arial"/>
                <a:cs typeface="Arial"/>
                <a:sym typeface="Arial"/>
              </a:rPr>
              <a:t>các thao tác quản lý cơ bản như</a:t>
            </a:r>
            <a:r>
              <a:rPr lang="en-US" sz="2000">
                <a:solidFill>
                  <a:srgbClr val="3F3F3F"/>
                </a:solidFill>
                <a:latin typeface="Arial"/>
                <a:ea typeface="Arial"/>
                <a:cs typeface="Arial"/>
                <a:sym typeface="Arial"/>
              </a:rPr>
              <a:t> là quản lý </a:t>
            </a:r>
            <a:r>
              <a:rPr lang="en-US" sz="2000">
                <a:solidFill>
                  <a:srgbClr val="3F3F3F"/>
                </a:solidFill>
              </a:rPr>
              <a:t>xe máy, và sắp xếp thống kê các thành phần có trong danh sách</a:t>
            </a:r>
            <a:r>
              <a:rPr lang="en-US" sz="2000">
                <a:solidFill>
                  <a:srgbClr val="3F3F3F"/>
                </a:solidFill>
                <a:latin typeface="Arial"/>
                <a:ea typeface="Arial"/>
                <a:cs typeface="Arial"/>
                <a:sym typeface="Arial"/>
              </a:rPr>
              <a:t>,…</a:t>
            </a:r>
            <a:endParaRPr/>
          </a:p>
          <a:p>
            <a:pPr indent="0" lvl="0" marL="0" marR="0" rtl="0" algn="just">
              <a:spcBef>
                <a:spcPts val="0"/>
              </a:spcBef>
              <a:spcAft>
                <a:spcPts val="0"/>
              </a:spcAft>
              <a:buClr>
                <a:schemeClr val="accent1"/>
              </a:buClr>
              <a:buSzPts val="1600"/>
              <a:buFont typeface="Noto Sans Symbols"/>
              <a:buNone/>
            </a:pPr>
            <a:r>
              <a:t/>
            </a:r>
            <a:endParaRPr sz="2000">
              <a:solidFill>
                <a:srgbClr val="3F3F3F"/>
              </a:solidFill>
              <a:latin typeface="Arial"/>
              <a:ea typeface="Arial"/>
              <a:cs typeface="Arial"/>
              <a:sym typeface="Arial"/>
            </a:endParaRPr>
          </a:p>
          <a:p>
            <a:pPr indent="0" lvl="0" marL="0" marR="0" rtl="0" algn="just">
              <a:spcBef>
                <a:spcPts val="0"/>
              </a:spcBef>
              <a:spcAft>
                <a:spcPts val="0"/>
              </a:spcAft>
              <a:buClr>
                <a:schemeClr val="accent1"/>
              </a:buClr>
              <a:buSzPts val="1600"/>
              <a:buFont typeface="Noto Sans Symbols"/>
              <a:buNone/>
            </a:pPr>
            <a:r>
              <a:rPr lang="en-US" sz="2000">
                <a:solidFill>
                  <a:srgbClr val="3F3F3F"/>
                </a:solidFill>
                <a:latin typeface="Arial"/>
                <a:ea typeface="Arial"/>
                <a:cs typeface="Arial"/>
                <a:sym typeface="Arial"/>
              </a:rPr>
              <a:t>Ngoài ra, nhân viên cũng được phần mềm phân quyền để có thể thao tác các chức năng do chủ cửa hàng phân quyền từ trước.</a:t>
            </a:r>
            <a:endParaRPr/>
          </a:p>
        </p:txBody>
      </p:sp>
      <p:cxnSp>
        <p:nvCxnSpPr>
          <p:cNvPr id="223" name="Google Shape;223;p23"/>
          <p:cNvCxnSpPr/>
          <p:nvPr/>
        </p:nvCxnSpPr>
        <p:spPr>
          <a:xfrm>
            <a:off x="1026200" y="414022"/>
            <a:ext cx="2594078" cy="0"/>
          </a:xfrm>
          <a:prstGeom prst="straightConnector1">
            <a:avLst/>
          </a:prstGeom>
          <a:noFill/>
          <a:ln cap="flat" cmpd="sng" w="38100">
            <a:solidFill>
              <a:schemeClr val="accent1"/>
            </a:solidFill>
            <a:prstDash val="solid"/>
            <a:round/>
            <a:headEnd len="sm" w="sm" type="none"/>
            <a:tailEnd len="sm" w="sm" type="none"/>
          </a:ln>
          <a:effectLst>
            <a:outerShdw blurRad="57150" rotWithShape="0" algn="bl" dir="5400000" dist="19050">
              <a:srgbClr val="FFFFFF">
                <a:alpha val="49803"/>
              </a:srgbClr>
            </a:outerShdw>
          </a:effectLst>
        </p:spPr>
      </p:cxnSp>
      <p:pic>
        <p:nvPicPr>
          <p:cNvPr id="224" name="Google Shape;224;p23"/>
          <p:cNvPicPr preferRelativeResize="0"/>
          <p:nvPr/>
        </p:nvPicPr>
        <p:blipFill rotWithShape="1">
          <a:blip r:embed="rId3">
            <a:alphaModFix/>
          </a:blip>
          <a:srcRect b="0" l="0" r="0" t="0"/>
          <a:stretch/>
        </p:blipFill>
        <p:spPr>
          <a:xfrm>
            <a:off x="8620766" y="2229918"/>
            <a:ext cx="2637900" cy="26289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Uml là gì?</a:t>
            </a:r>
            <a:endParaRPr/>
          </a:p>
        </p:txBody>
      </p:sp>
      <p:sp>
        <p:nvSpPr>
          <p:cNvPr id="230" name="Google Shape;230;p24"/>
          <p:cNvSpPr txBox="1"/>
          <p:nvPr>
            <p:ph idx="1" type="body"/>
          </p:nvPr>
        </p:nvSpPr>
        <p:spPr>
          <a:xfrm>
            <a:off x="917099" y="4558385"/>
            <a:ext cx="767356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0" i="0" lang="en-US" sz="2000"/>
              <a:t>UML (Unified Modeling Language) là ngôn ngữ dành cho việc đặc tả, hình dung, xây dựng và làm tài liệu của các hệ thống phần mềm.</a:t>
            </a:r>
            <a:endParaRPr sz="2000"/>
          </a:p>
        </p:txBody>
      </p:sp>
      <p:sp>
        <p:nvSpPr>
          <p:cNvPr id="231" name="Google Shape;231;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2" name="Google Shape;232;p24"/>
          <p:cNvPicPr preferRelativeResize="0"/>
          <p:nvPr/>
        </p:nvPicPr>
        <p:blipFill rotWithShape="1">
          <a:blip r:embed="rId3">
            <a:alphaModFix/>
          </a:blip>
          <a:srcRect b="0" l="0" r="0" t="0"/>
          <a:stretch/>
        </p:blipFill>
        <p:spPr>
          <a:xfrm>
            <a:off x="1010405" y="1573918"/>
            <a:ext cx="4375505" cy="2505060"/>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500"/>
                                        <p:tgtEl>
                                          <p:spTgt spid="2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500"/>
                                        <p:tgtEl>
                                          <p:spTgt spid="23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Netbean là gì?</a:t>
            </a:r>
            <a:endParaRPr/>
          </a:p>
        </p:txBody>
      </p:sp>
      <p:sp>
        <p:nvSpPr>
          <p:cNvPr id="239" name="Google Shape;239;p25"/>
          <p:cNvSpPr txBox="1"/>
          <p:nvPr>
            <p:ph idx="1" type="body"/>
          </p:nvPr>
        </p:nvSpPr>
        <p:spPr>
          <a:xfrm>
            <a:off x="509383" y="4726126"/>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0" i="0" lang="en-US" sz="2000">
                <a:solidFill>
                  <a:srgbClr val="333333"/>
                </a:solidFill>
              </a:rPr>
              <a:t>NetBeans IDE là một công cụ hỗ trợ lập trình viết mã code miễn phí được cho là tốt nhất hiện nay, được sử dụng chủ yếu cho các lập trình viên phát triển Java tuy nhiên phần mềm có dung lượng khá là nặng dành cho các máy cấu hình có RAM, CPU tương đối cao để vận hành.</a:t>
            </a:r>
            <a:endParaRPr sz="2000"/>
          </a:p>
        </p:txBody>
      </p:sp>
      <p:sp>
        <p:nvSpPr>
          <p:cNvPr id="240" name="Google Shape;240;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1" name="Google Shape;241;p25"/>
          <p:cNvPicPr preferRelativeResize="0"/>
          <p:nvPr/>
        </p:nvPicPr>
        <p:blipFill rotWithShape="1">
          <a:blip r:embed="rId3">
            <a:alphaModFix/>
          </a:blip>
          <a:srcRect b="0" l="0" r="0" t="0"/>
          <a:stretch/>
        </p:blipFill>
        <p:spPr>
          <a:xfrm>
            <a:off x="1194318" y="1524159"/>
            <a:ext cx="2263884" cy="26110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500"/>
                                        <p:tgtEl>
                                          <p:spTgt spid="2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500"/>
                                        <p:tgtEl>
                                          <p:spTgt spid="23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ph type="title"/>
          </p:nvPr>
        </p:nvSpPr>
        <p:spPr>
          <a:xfrm>
            <a:off x="677334" y="385665"/>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Java là gì?</a:t>
            </a:r>
            <a:endParaRPr/>
          </a:p>
        </p:txBody>
      </p:sp>
      <p:sp>
        <p:nvSpPr>
          <p:cNvPr id="247" name="Google Shape;247;p26"/>
          <p:cNvSpPr txBox="1"/>
          <p:nvPr>
            <p:ph idx="1" type="body"/>
          </p:nvPr>
        </p:nvSpPr>
        <p:spPr>
          <a:xfrm>
            <a:off x="677334" y="4124131"/>
            <a:ext cx="8596668" cy="19172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i="0" lang="en-US" sz="2000">
                <a:solidFill>
                  <a:schemeClr val="dk1"/>
                </a:solidFill>
              </a:rPr>
              <a:t>Java được biết đến là ngôn ngữ lập trình bậc cao, hướng đối tượng và giúp bảo mật mạnh mẽ, và còn được định nghĩa là một </a:t>
            </a:r>
            <a:r>
              <a:rPr i="0" lang="en-US" sz="2000" u="sng" strike="noStrike">
                <a:solidFill>
                  <a:schemeClr val="hlink"/>
                </a:solidFill>
                <a:hlinkClick r:id="rId3"/>
              </a:rPr>
              <a:t>Platform</a:t>
            </a:r>
            <a:r>
              <a:rPr i="0" lang="en-US" sz="2000">
                <a:solidFill>
                  <a:schemeClr val="dk1"/>
                </a:solidFill>
              </a:rPr>
              <a:t>. </a:t>
            </a:r>
            <a:endParaRPr sz="2000">
              <a:solidFill>
                <a:schemeClr val="dk1"/>
              </a:solidFill>
            </a:endParaRPr>
          </a:p>
        </p:txBody>
      </p:sp>
      <p:sp>
        <p:nvSpPr>
          <p:cNvPr id="248" name="Google Shape;248;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9" name="Google Shape;249;p26"/>
          <p:cNvPicPr preferRelativeResize="0"/>
          <p:nvPr/>
        </p:nvPicPr>
        <p:blipFill rotWithShape="1">
          <a:blip r:embed="rId4">
            <a:alphaModFix/>
          </a:blip>
          <a:srcRect b="0" l="0" r="0" t="0"/>
          <a:stretch/>
        </p:blipFill>
        <p:spPr>
          <a:xfrm>
            <a:off x="1166144" y="1261708"/>
            <a:ext cx="3809524" cy="20952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500"/>
                                        <p:tgtEl>
                                          <p:spTgt spid="24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