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Economica"/>
      <p:regular r:id="rId60"/>
      <p:bold r:id="rId61"/>
      <p:italic r:id="rId62"/>
      <p:boldItalic r:id="rId63"/>
    </p:embeddedFont>
    <p:embeddedFont>
      <p:font typeface="Open San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Economica-italic.fntdata"/><Relationship Id="rId61" Type="http://schemas.openxmlformats.org/officeDocument/2006/relationships/font" Target="fonts/Economica-bold.fntdata"/><Relationship Id="rId20" Type="http://schemas.openxmlformats.org/officeDocument/2006/relationships/slide" Target="slides/slide15.xml"/><Relationship Id="rId64" Type="http://schemas.openxmlformats.org/officeDocument/2006/relationships/font" Target="fonts/OpenSans-regular.fntdata"/><Relationship Id="rId63" Type="http://schemas.openxmlformats.org/officeDocument/2006/relationships/font" Target="fonts/Economica-boldItalic.fntdata"/><Relationship Id="rId22" Type="http://schemas.openxmlformats.org/officeDocument/2006/relationships/slide" Target="slides/slide17.xml"/><Relationship Id="rId66" Type="http://schemas.openxmlformats.org/officeDocument/2006/relationships/font" Target="fonts/OpenSans-italic.fntdata"/><Relationship Id="rId21" Type="http://schemas.openxmlformats.org/officeDocument/2006/relationships/slide" Target="slides/slide16.xml"/><Relationship Id="rId65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OpenSans-boldItalic.fntdata"/><Relationship Id="rId60" Type="http://schemas.openxmlformats.org/officeDocument/2006/relationships/font" Target="fonts/Economic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b29cbf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b29cbf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29cbfb7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29cbfb7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29cbfb7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b29cbfb7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29cbfb7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29cbfb7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29cbfb7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29cbfb7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29cbfb7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29cbfb7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29cbfb7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29cbfb7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29cbfb7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29cbfb7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29cbfb7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29cbfb7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29cbfb7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29cbfb7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29cbfb7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29cbfb7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dd3f54a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bdd3f54a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29cbfb7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29cbfb7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29cbfb7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29cbfb7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29cbfb7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b29cbfb7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b29cbfb7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b29cbfb7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29cbfb7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29cbfb7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29cbfb7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b29cbfb7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29cbfb7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b29cbfb7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29cbfb7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29cbfb7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b29cbfb7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b29cbfb7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bdd3f54a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bdd3f54a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29cbfb7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29cbfb7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b29cbfb7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b29cbfb7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b29cbfb7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b29cbfb7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b29cbfb7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b29cbfb7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b29cbfb76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b29cbfb7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bdd3f54a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bdd3f54a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bdd3f54a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bdd3f54a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bdd3f54a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bdd3f54a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bdd3f54a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bdd3f54a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bdd3f54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bdd3f5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bdd3f54a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bdd3f54a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29cbfb7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29cbfb7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bdd3f54a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bdd3f54a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bdd3f54a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bdd3f54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bdd3f54a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bdd3f54a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bdd3f54a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bdd3f54a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bdd3f54a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bdd3f54a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bdd3f54a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bdd3f54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bdd3f54a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bdd3f54a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bdd3f54a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bdd3f54a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bdd3f54a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bdd3f54a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bdd3f54a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bdd3f54a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29cbfb7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29cbfb7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bdd3f54a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bdd3f54a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bdd3f54a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bdd3f54a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bdd3f54a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bdd3f54a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bdd3f54a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bdd3f54a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bdd3f54a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bdd3f54a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29cbfb7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29cbfb7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29cbfb7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29cbfb7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29cbfb7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29cbfb7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29cbfb7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29cbfb7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1047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vi"/>
              <a:t>Concept: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Basic Java: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Java Threads: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Design Pattern: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Java 8: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Hibernate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Spring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Karaf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HTML/HTML5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CSS/CSS3</a:t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Probation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Karaf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OSGI, Karaf and Karaf’s Bundle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Karaf Architecture.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Start/stop and deployed a bundle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Learning about: Karaf blueprint, Karaf bundle, Karaf jdbc, Karaf JPA, Karaf Maven, Karaf war, Karaf RESTFul.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45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HTML/HTML5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 File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HTML5 Layout: header, nav, section, aside, footer, article]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 Responsive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HTML5 new tag: audio, sgv, video, canvas,...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Media: video, audio, plugins: embed and object tag, youtube embed.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Geolocation, Drap&amp;Drop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Storage: Web Storage, Local Storage, Session Storage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CSS/CSS3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CSS/CSS3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Syntax of CSS/CSS3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to insert CSS/CSS3 in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CSS3 Box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Learning some CSS </a:t>
            </a:r>
            <a:r>
              <a:rPr lang="vi"/>
              <a:t>attribute for text, link, list, font, table,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CSS Selector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CSS3 animation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CSS3 box sizing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Learning about Bootstrap, Font AweSome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JavaScript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Syntax of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DOM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 about string, number,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Query DOM(</a:t>
            </a:r>
            <a:r>
              <a:rPr lang="vi"/>
              <a:t> Finding HTML elements by [ id, class, name, tag name, css selector ])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JSON and 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Callback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Object, Function and Scope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JavaScript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Timeout and Interval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Prototype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Jquery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jquery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Selectors: All selector starts with $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Events: Mouse, Keyboard, Form,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jquery CSS: add, remove and toggleClass() and css()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AJAX: load(), get() and post()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Effects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AngularJS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AngularJS and its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Directives: ng-app, ng-model, ng-controller, ng-init, ng-click,... and c</a:t>
            </a:r>
            <a:r>
              <a:rPr lang="vi"/>
              <a:t>ustom a directive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Databinding: use ng-bind directive or {{expression}}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MVVM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Scopes, Service,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Filter and custom a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Angular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APIs of angularJS: ngRoute, ngAnimate,...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Overview: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Music Manager System allows you to</a:t>
            </a:r>
            <a:r>
              <a:rPr lang="vi"/>
              <a:t> browse through a music library. You can add new entries(Song) and delete them and CRUD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Music will be stored server side in database. The client will communicate with server via web client use RESTFul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On Server Side, we will develop by Karaf JPA and use Hibernate for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On Client Side, we will develop by AngularJS Application with Bootstrap 3.3.7, jquery, 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Server-Side: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 will build server side based on the example of Karaf RESTFul: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API: includes Entity and interface Entity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service: include DAO and Service Implement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RESTFul: define RESTFul API services based on project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Feature: define feature to use in karaf command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Four project are maven project and will be managed by a big simple Maven project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2.1. Project API: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 built a maven project use dependency </a:t>
            </a:r>
            <a:r>
              <a:rPr i="1" lang="vi"/>
              <a:t>persistence </a:t>
            </a:r>
            <a:r>
              <a:rPr lang="vi"/>
              <a:t>to define Entity.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Create a package, includes: Song Entity and SongService: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Song Entity (persistence entity): includes fields: id, name, genre, lyrics and getor, setor, constructor of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SongService is a interface have methods such as: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list(): show all list Song in database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get(int id): get a song by id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add(): add a new song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update(): update a song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047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vi"/>
              <a:t>Concept: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10. JavaScript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11. Jquery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12. AngularJS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vi"/>
              <a:t>Big Exercises: Music Manager System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Probation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2.1. Project API: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SongService is a interface have methods such as: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remove and removeAll method: delete a song by id and delete all song in list song.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getbyName(): select list song by query name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getCountListSong(): get sum of list song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getSongPagination(): get song to use for pagination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service use dependencies, such as: persistence, transaction.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 project, we will create 2 package: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DAO package, includes: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SongDAO interface(it have methods same as interface SongService of </a:t>
            </a:r>
            <a:r>
              <a:rPr lang="vi"/>
              <a:t>Project </a:t>
            </a:r>
            <a:r>
              <a:rPr lang="vi"/>
              <a:t>API)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SongDAOImpl class: Implement interface SongDAO.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Service package, includes: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SongServiceImpl class: Implement interface SongService, use method of SongDAO.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SongDAOImpl class: Use Hibernate - JPA to communicate with database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70" y="1936100"/>
            <a:ext cx="4609226" cy="298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34"/>
          <p:cNvCxnSpPr/>
          <p:nvPr/>
        </p:nvCxnSpPr>
        <p:spPr>
          <a:xfrm flipH="1" rot="10800000">
            <a:off x="2590250" y="2457125"/>
            <a:ext cx="355980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34"/>
          <p:cNvSpPr/>
          <p:nvPr/>
        </p:nvSpPr>
        <p:spPr>
          <a:xfrm>
            <a:off x="6149975" y="2109225"/>
            <a:ext cx="2597700" cy="72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Create Persistence to use for JPA Database  and create a EntityManager to use query </a:t>
            </a:r>
            <a:endParaRPr/>
          </a:p>
        </p:txBody>
      </p:sp>
      <p:cxnSp>
        <p:nvCxnSpPr>
          <p:cNvPr id="193" name="Google Shape;193;p34"/>
          <p:cNvCxnSpPr>
            <a:endCxn id="194" idx="1"/>
          </p:cNvCxnSpPr>
          <p:nvPr/>
        </p:nvCxnSpPr>
        <p:spPr>
          <a:xfrm flipH="1" rot="10800000">
            <a:off x="2035175" y="3282150"/>
            <a:ext cx="4114800" cy="8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4"/>
          <p:cNvSpPr/>
          <p:nvPr/>
        </p:nvSpPr>
        <p:spPr>
          <a:xfrm>
            <a:off x="6149975" y="2975100"/>
            <a:ext cx="2597700" cy="614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Define list method by query use HQL to get list song in database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SongDAOImpl class: Use Hibernate - JPA to communicate with database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00" y="1978125"/>
            <a:ext cx="4911826" cy="289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35"/>
          <p:cNvCxnSpPr>
            <a:endCxn id="203" idx="1"/>
          </p:cNvCxnSpPr>
          <p:nvPr/>
        </p:nvCxnSpPr>
        <p:spPr>
          <a:xfrm flipH="1" rot="10800000">
            <a:off x="3263725" y="2601400"/>
            <a:ext cx="2671800" cy="10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5"/>
          <p:cNvSpPr/>
          <p:nvPr/>
        </p:nvSpPr>
        <p:spPr>
          <a:xfrm>
            <a:off x="5935525" y="2227600"/>
            <a:ext cx="2671800" cy="74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Define method add, update, remove, removeAll by HQL</a:t>
            </a:r>
            <a:endParaRPr/>
          </a:p>
        </p:txBody>
      </p:sp>
      <p:cxnSp>
        <p:nvCxnSpPr>
          <p:cNvPr id="204" name="Google Shape;204;p35"/>
          <p:cNvCxnSpPr/>
          <p:nvPr/>
        </p:nvCxnSpPr>
        <p:spPr>
          <a:xfrm flipH="1" rot="10800000">
            <a:off x="2997300" y="3929725"/>
            <a:ext cx="2864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5"/>
          <p:cNvSpPr/>
          <p:nvPr/>
        </p:nvSpPr>
        <p:spPr>
          <a:xfrm>
            <a:off x="5861400" y="3226725"/>
            <a:ext cx="3012000" cy="152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TxType element of the annotation </a:t>
            </a:r>
            <a:r>
              <a:rPr lang="vi"/>
              <a:t>indicates </a:t>
            </a:r>
            <a:r>
              <a:rPr lang="vi"/>
              <a:t>whether a bean method is to be executed within a transaction context where the values provide the corresponding behavior, such as REQUIRES_NEW, SUPORT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SongServiceImpl: In package service, this class implement interface SongService of Project API and body method will use method of SongDAO, sample: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95" y="2602395"/>
            <a:ext cx="4317999" cy="219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6"/>
          <p:cNvCxnSpPr/>
          <p:nvPr/>
        </p:nvCxnSpPr>
        <p:spPr>
          <a:xfrm flipH="1" rot="10800000">
            <a:off x="2027800" y="2878850"/>
            <a:ext cx="3892800" cy="7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6"/>
          <p:cNvSpPr/>
          <p:nvPr/>
        </p:nvSpPr>
        <p:spPr>
          <a:xfrm>
            <a:off x="5957550" y="2486575"/>
            <a:ext cx="2249700" cy="83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Declare SongDAO as field. And define it in constructor</a:t>
            </a:r>
            <a:endParaRPr/>
          </a:p>
        </p:txBody>
      </p:sp>
      <p:cxnSp>
        <p:nvCxnSpPr>
          <p:cNvPr id="215" name="Google Shape;215;p36"/>
          <p:cNvCxnSpPr/>
          <p:nvPr/>
        </p:nvCxnSpPr>
        <p:spPr>
          <a:xfrm flipH="1" rot="10800000">
            <a:off x="2079600" y="4070250"/>
            <a:ext cx="37227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6"/>
          <p:cNvSpPr/>
          <p:nvPr/>
        </p:nvSpPr>
        <p:spPr>
          <a:xfrm>
            <a:off x="5831775" y="3752175"/>
            <a:ext cx="2331300" cy="71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list() method return list() method of songDAO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To Service Project communicate with database, we define persistence in resource sure JPA to use</a:t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00" y="2379800"/>
            <a:ext cx="6262050" cy="213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37"/>
          <p:cNvCxnSpPr/>
          <p:nvPr/>
        </p:nvCxnSpPr>
        <p:spPr>
          <a:xfrm flipH="1" rot="10800000">
            <a:off x="4839950" y="3238250"/>
            <a:ext cx="177630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7"/>
          <p:cNvSpPr/>
          <p:nvPr/>
        </p:nvSpPr>
        <p:spPr>
          <a:xfrm>
            <a:off x="6616250" y="2742650"/>
            <a:ext cx="1976100" cy="99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Define transaction is JPA or not, use class Song is Table, and define use hibernate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 define bean to sure that classes are used to communicate with JPA.</a:t>
            </a:r>
            <a:endParaRPr/>
          </a:p>
        </p:txBody>
      </p:sp>
      <p:sp>
        <p:nvSpPr>
          <p:cNvPr id="232" name="Google Shape;232;p38"/>
          <p:cNvSpPr/>
          <p:nvPr/>
        </p:nvSpPr>
        <p:spPr>
          <a:xfrm>
            <a:off x="6534875" y="2535325"/>
            <a:ext cx="1576200" cy="83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Register class into bean</a:t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25" y="2288870"/>
            <a:ext cx="5542049" cy="212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8"/>
          <p:cNvCxnSpPr/>
          <p:nvPr/>
        </p:nvCxnSpPr>
        <p:spPr>
          <a:xfrm flipH="1" rot="10800000">
            <a:off x="2753075" y="3038575"/>
            <a:ext cx="3781800" cy="8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Project RESTFul: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To create a RESTFul project will need use </a:t>
            </a:r>
            <a:r>
              <a:rPr i="1" lang="vi"/>
              <a:t>javax.ws.rs.*</a:t>
            </a:r>
            <a:r>
              <a:rPr lang="vi"/>
              <a:t> library.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Create a package and class in the package, we have: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75" y="2324946"/>
            <a:ext cx="5276101" cy="237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9"/>
          <p:cNvCxnSpPr/>
          <p:nvPr/>
        </p:nvCxnSpPr>
        <p:spPr>
          <a:xfrm>
            <a:off x="1628150" y="2405225"/>
            <a:ext cx="40851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9"/>
          <p:cNvSpPr/>
          <p:nvPr/>
        </p:nvSpPr>
        <p:spPr>
          <a:xfrm>
            <a:off x="5713275" y="2286750"/>
            <a:ext cx="1946400" cy="57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Path address API addition</a:t>
            </a:r>
            <a:endParaRPr/>
          </a:p>
        </p:txBody>
      </p:sp>
      <p:cxnSp>
        <p:nvCxnSpPr>
          <p:cNvPr id="244" name="Google Shape;244;p39"/>
          <p:cNvCxnSpPr/>
          <p:nvPr/>
        </p:nvCxnSpPr>
        <p:spPr>
          <a:xfrm flipH="1" rot="10800000">
            <a:off x="1517150" y="3330650"/>
            <a:ext cx="50103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9"/>
          <p:cNvSpPr/>
          <p:nvPr/>
        </p:nvSpPr>
        <p:spPr>
          <a:xfrm>
            <a:off x="6483050" y="3012250"/>
            <a:ext cx="1994100" cy="68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Create a Response function</a:t>
            </a:r>
            <a:endParaRPr/>
          </a:p>
        </p:txBody>
      </p:sp>
      <p:cxnSp>
        <p:nvCxnSpPr>
          <p:cNvPr id="246" name="Google Shape;246;p39"/>
          <p:cNvCxnSpPr>
            <a:endCxn id="247" idx="1"/>
          </p:cNvCxnSpPr>
          <p:nvPr/>
        </p:nvCxnSpPr>
        <p:spPr>
          <a:xfrm>
            <a:off x="1953800" y="3811225"/>
            <a:ext cx="46716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9"/>
          <p:cNvSpPr/>
          <p:nvPr/>
        </p:nvSpPr>
        <p:spPr>
          <a:xfrm>
            <a:off x="6625400" y="3811375"/>
            <a:ext cx="1709400" cy="54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Header Response</a:t>
            </a:r>
            <a:endParaRPr/>
          </a:p>
        </p:txBody>
      </p:sp>
      <p:cxnSp>
        <p:nvCxnSpPr>
          <p:cNvPr id="248" name="Google Shape;248;p39"/>
          <p:cNvCxnSpPr/>
          <p:nvPr/>
        </p:nvCxnSpPr>
        <p:spPr>
          <a:xfrm>
            <a:off x="2011200" y="4225825"/>
            <a:ext cx="25608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9"/>
          <p:cNvSpPr/>
          <p:nvPr/>
        </p:nvSpPr>
        <p:spPr>
          <a:xfrm>
            <a:off x="4593650" y="4396025"/>
            <a:ext cx="2664300" cy="49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method list() of SongService to use to respone data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Project RESTFul: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The same, we have response update, get, getbyName, deleteAll, getCountListSong, getPaginationListSong uses update, </a:t>
            </a:r>
            <a:r>
              <a:rPr lang="vi"/>
              <a:t>get, getbyName, deleteAll, getCountListSong, getPaginationListSong</a:t>
            </a:r>
            <a:r>
              <a:rPr lang="vi"/>
              <a:t> method of SongService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713" y="2888000"/>
            <a:ext cx="5146576" cy="18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311700" y="1195625"/>
            <a:ext cx="3573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Project RESTFul: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Finally</a:t>
            </a:r>
            <a:r>
              <a:rPr lang="vi"/>
              <a:t>, we need to define RESTFul.xml to register address, service and bean to work.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300" y="1292000"/>
            <a:ext cx="5257291" cy="32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Basic Java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about: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Classes, Fields, Method.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Object, Object References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Primitive Data Types and Wrapper Data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Learning about: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Operators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Flow Controls,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2.4. Project Feature: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Base on Karaf feature RESTFul </a:t>
            </a:r>
            <a:r>
              <a:rPr lang="vi"/>
              <a:t>project, we define a same project with feature file about: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Define Datasource: create Database and use Datasource Name we define in Project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Define feature API: use Hibernate and deploy bundle form Project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Define feature Service: Deploys feature API and project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Define feature RESTFul: Use feature API and Service and dependency bundle jackson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2.5. Check API: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We install Project we build. But first, we need install feature cxf to feature rest working, because rest use jackson, jaxrs, but they are a part of cxf.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After install in karaf, we check API in PostMan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2.5. Check API: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Example, we check get list method after we have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75" y="2057875"/>
            <a:ext cx="7543651" cy="23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311700" y="1119425"/>
            <a:ext cx="85206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Based on Karaf Example of War Project, we build a Karaf project Client-Side with HTML5/CSS3, AngularJS, Bootstrap, Jquery and Font Awesome, Material Dialog, Material Tooltip and Material Pagination.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 project, we have: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Home Page: Show list songs with actions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Home Clone Page: A copy of Home page with new Pagination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Edit Page: Edit a song when user selected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Add pop-up and Play pop-up: show in Home page after use choose </a:t>
            </a:r>
            <a:r>
              <a:rPr i="1" lang="vi"/>
              <a:t>add </a:t>
            </a:r>
            <a:r>
              <a:rPr lang="vi"/>
              <a:t>or </a:t>
            </a:r>
            <a:r>
              <a:rPr i="1" lang="vi"/>
              <a:t>play </a:t>
            </a:r>
            <a:r>
              <a:rPr lang="vi"/>
              <a:t>button.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Controllers for pages and config for project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Service: load list song, save a song and add song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Config file: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75" y="2227450"/>
            <a:ext cx="4092600" cy="26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75" y="1923700"/>
            <a:ext cx="6083374" cy="30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46"/>
          <p:cNvCxnSpPr>
            <a:endCxn id="298" idx="1"/>
          </p:cNvCxnSpPr>
          <p:nvPr/>
        </p:nvCxnSpPr>
        <p:spPr>
          <a:xfrm flipH="1" rot="10800000">
            <a:off x="5506200" y="1639025"/>
            <a:ext cx="15837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46"/>
          <p:cNvSpPr/>
          <p:nvPr/>
        </p:nvSpPr>
        <p:spPr>
          <a:xfrm>
            <a:off x="7089900" y="1354325"/>
            <a:ext cx="1694700" cy="56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app.js: define module app </a:t>
            </a:r>
            <a:endParaRPr/>
          </a:p>
        </p:txBody>
      </p:sp>
      <p:cxnSp>
        <p:nvCxnSpPr>
          <p:cNvPr id="299" name="Google Shape;299;p46"/>
          <p:cNvCxnSpPr>
            <a:stCxn id="295" idx="3"/>
          </p:cNvCxnSpPr>
          <p:nvPr/>
        </p:nvCxnSpPr>
        <p:spPr>
          <a:xfrm flipH="1" rot="10800000">
            <a:off x="4758675" y="3293375"/>
            <a:ext cx="12729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46"/>
          <p:cNvSpPr/>
          <p:nvPr/>
        </p:nvSpPr>
        <p:spPr>
          <a:xfrm>
            <a:off x="6090800" y="2960300"/>
            <a:ext cx="2279400" cy="65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app.routing.js: config router pages use ui.router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311700" y="1195625"/>
            <a:ext cx="4182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Service: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Add service: use $http post to communicate with RESTFul API to add new record for API and use material to show dialog.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350" y="1343650"/>
            <a:ext cx="4760650" cy="35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Service: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Load service: use $http get to communicate with RESTFul API to get list song in API.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3" y="2823375"/>
            <a:ext cx="62769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311700" y="1195625"/>
            <a:ext cx="3988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Service: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Data service: used to save a data a song and status for Edit Page.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vi"/>
              <a:t>Status: to Edit page know that home page or home clone page communicate with it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vi"/>
              <a:t>Data: a song need to 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25" y="1790050"/>
            <a:ext cx="4539299" cy="2165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6200"/>
            <a:ext cx="6024176" cy="277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50"/>
          <p:cNvCxnSpPr/>
          <p:nvPr/>
        </p:nvCxnSpPr>
        <p:spPr>
          <a:xfrm flipH="1" rot="10800000">
            <a:off x="5084300" y="1854325"/>
            <a:ext cx="473700" cy="6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50"/>
          <p:cNvSpPr/>
          <p:nvPr/>
        </p:nvSpPr>
        <p:spPr>
          <a:xfrm>
            <a:off x="5572750" y="1588025"/>
            <a:ext cx="1709400" cy="38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Search song in the list song</a:t>
            </a:r>
            <a:endParaRPr/>
          </a:p>
        </p:txBody>
      </p:sp>
      <p:cxnSp>
        <p:nvCxnSpPr>
          <p:cNvPr id="331" name="Google Shape;331;p50"/>
          <p:cNvCxnSpPr/>
          <p:nvPr/>
        </p:nvCxnSpPr>
        <p:spPr>
          <a:xfrm flipH="1" rot="10800000">
            <a:off x="5202700" y="2705500"/>
            <a:ext cx="15912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50"/>
          <p:cNvSpPr/>
          <p:nvPr/>
        </p:nvSpPr>
        <p:spPr>
          <a:xfrm>
            <a:off x="6793800" y="2338700"/>
            <a:ext cx="2005800" cy="6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Actions in a record: play, edit and delete a song</a:t>
            </a:r>
            <a:endParaRPr/>
          </a:p>
        </p:txBody>
      </p:sp>
      <p:cxnSp>
        <p:nvCxnSpPr>
          <p:cNvPr id="333" name="Google Shape;333;p50"/>
          <p:cNvCxnSpPr/>
          <p:nvPr/>
        </p:nvCxnSpPr>
        <p:spPr>
          <a:xfrm>
            <a:off x="5247100" y="4363300"/>
            <a:ext cx="1413600" cy="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50"/>
          <p:cNvSpPr/>
          <p:nvPr/>
        </p:nvSpPr>
        <p:spPr>
          <a:xfrm>
            <a:off x="6742050" y="4156075"/>
            <a:ext cx="1080600" cy="51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Pagination</a:t>
            </a:r>
            <a:endParaRPr/>
          </a:p>
        </p:txBody>
      </p:sp>
      <p:cxnSp>
        <p:nvCxnSpPr>
          <p:cNvPr id="335" name="Google Shape;335;p50"/>
          <p:cNvCxnSpPr/>
          <p:nvPr/>
        </p:nvCxnSpPr>
        <p:spPr>
          <a:xfrm flipH="1" rot="10800000">
            <a:off x="895475" y="1669525"/>
            <a:ext cx="1931700" cy="7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50"/>
          <p:cNvSpPr/>
          <p:nvPr/>
        </p:nvSpPr>
        <p:spPr>
          <a:xfrm>
            <a:off x="2827175" y="1221225"/>
            <a:ext cx="2419800" cy="68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Actions, such as: Home Clone, Add new song, delete song, delete All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Add pop-up: Fill out information in all field and click add to save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75" y="2276975"/>
            <a:ext cx="4829700" cy="271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51"/>
          <p:cNvCxnSpPr/>
          <p:nvPr/>
        </p:nvCxnSpPr>
        <p:spPr>
          <a:xfrm flipH="1" rot="10800000">
            <a:off x="4492225" y="3907425"/>
            <a:ext cx="18723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51"/>
          <p:cNvSpPr/>
          <p:nvPr/>
        </p:nvSpPr>
        <p:spPr>
          <a:xfrm>
            <a:off x="6386825" y="3596750"/>
            <a:ext cx="1776300" cy="49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Action Add use add service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Basic Java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Basic OOP: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Class and instances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Characteristics:</a:t>
            </a:r>
            <a:r>
              <a:rPr lang="vi"/>
              <a:t> Inheritance, Polymorphism, Abstraction, Encapsulation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Access Modifiers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Association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Override &amp; Overload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Abstract Class &amp; Interface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Covariant Return Type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311700" y="1227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Play pop-up: Play a song when user click play button.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36825"/>
            <a:ext cx="5179626" cy="279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52"/>
          <p:cNvCxnSpPr/>
          <p:nvPr/>
        </p:nvCxnSpPr>
        <p:spPr>
          <a:xfrm flipH="1" rot="10800000">
            <a:off x="4499625" y="3818750"/>
            <a:ext cx="1450500" cy="7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52"/>
          <p:cNvSpPr/>
          <p:nvPr/>
        </p:nvSpPr>
        <p:spPr>
          <a:xfrm>
            <a:off x="5972375" y="3507950"/>
            <a:ext cx="1517100" cy="45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Go to Edit Page to edit this song</a:t>
            </a:r>
            <a:endParaRPr/>
          </a:p>
        </p:txBody>
      </p:sp>
      <p:cxnSp>
        <p:nvCxnSpPr>
          <p:cNvPr id="355" name="Google Shape;355;p52"/>
          <p:cNvCxnSpPr/>
          <p:nvPr/>
        </p:nvCxnSpPr>
        <p:spPr>
          <a:xfrm flipH="1" rot="10800000">
            <a:off x="5069500" y="4581150"/>
            <a:ext cx="14430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52"/>
          <p:cNvSpPr/>
          <p:nvPr/>
        </p:nvSpPr>
        <p:spPr>
          <a:xfrm>
            <a:off x="6490425" y="4222700"/>
            <a:ext cx="2471700" cy="68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Show warning, communicate with RESTFul API to delete by id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62" name="Google Shape;362;p53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Search: Use ng-model and filter to search song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Actions in a record: Play, Edit, Delete action will communicate with Server through AngularJS Controller(using $http service to send request to RESTFul API) to play, edit, delete a song.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299" y="1676374"/>
            <a:ext cx="2866700" cy="744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300" y="3510525"/>
            <a:ext cx="2223250" cy="3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Pagination: use UI-Bootstrap to create a Pagination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325" y="2357125"/>
            <a:ext cx="27241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77" name="Google Shape;377;p55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Home Clone Button: Go to Home Clone Page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Add Button: Show pop-up add to add new song.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Delete Song: if checkbox checked, we will delete songs selected.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Delete All Song: Delete All song in list songs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In every decision, we show a dialog to notice or warning for user, such as: </a:t>
            </a:r>
            <a:endParaRPr/>
          </a:p>
        </p:txBody>
      </p:sp>
      <p:pic>
        <p:nvPicPr>
          <p:cNvPr id="378" name="Google Shape;3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625" y="3614725"/>
            <a:ext cx="2311500" cy="12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975" y="3614725"/>
            <a:ext cx="2479787" cy="12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5600" y="3631588"/>
            <a:ext cx="2586550" cy="11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3075" y="1493025"/>
            <a:ext cx="20574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87" name="Google Shape;387;p56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Page: To describe for a button, we use Material Tooltip to user know that the button </a:t>
            </a:r>
            <a:r>
              <a:rPr lang="vi"/>
              <a:t>what is worded problems.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88" y="2263475"/>
            <a:ext cx="8392424" cy="2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94" name="Google Shape;394;p57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 Controller: Control Home Page with actions to communicate with RESTFul API.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Load List Song: Connect to RESTFul API by $http-get to get list song to show in web-app </a:t>
            </a:r>
            <a:endParaRPr/>
          </a:p>
        </p:txBody>
      </p:sp>
      <p:pic>
        <p:nvPicPr>
          <p:cNvPr id="395" name="Google Shape;3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50" y="3149700"/>
            <a:ext cx="4361150" cy="6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625" y="3016600"/>
            <a:ext cx="3283600" cy="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02" name="Google Shape;402;p58"/>
          <p:cNvSpPr txBox="1"/>
          <p:nvPr>
            <p:ph idx="1" type="body"/>
          </p:nvPr>
        </p:nvSpPr>
        <p:spPr>
          <a:xfrm>
            <a:off x="31168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 Controller: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Home Clone Page: Go to Home Clone Page by $state service it use for Home Clone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550" y="2652400"/>
            <a:ext cx="46577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09" name="Google Shape;409;p59"/>
          <p:cNvSpPr txBox="1"/>
          <p:nvPr>
            <p:ph idx="1" type="body"/>
          </p:nvPr>
        </p:nvSpPr>
        <p:spPr>
          <a:xfrm>
            <a:off x="31169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 Controller: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Delete song if checkbox checked: use $http-delete to delete a song by its id and use material dialog to warning user. This control is used for Delete Song button.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15" name="Google Shape;415;p60"/>
          <p:cNvSpPr txBox="1"/>
          <p:nvPr>
            <p:ph idx="1" type="body"/>
          </p:nvPr>
        </p:nvSpPr>
        <p:spPr>
          <a:xfrm>
            <a:off x="31168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 Controller: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Actions in a record: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vi"/>
              <a:t>Play Action: use $http get to get the song in </a:t>
            </a:r>
            <a:r>
              <a:rPr lang="vi"/>
              <a:t>RESTFul API</a:t>
            </a:r>
            <a:r>
              <a:rPr lang="vi"/>
              <a:t> by id and in the pop-up have 2 actions is edit action and delete by id action. It is used for Play Action button.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vi"/>
              <a:t>Edit Action: Go to Edit page to edit a song. It use edit controller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vi"/>
              <a:t>Delete by id action: Delete a song by id of it. It use delete song by id controller.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975" y="3377300"/>
            <a:ext cx="1789650" cy="5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22" name="Google Shape;422;p61"/>
          <p:cNvSpPr txBox="1"/>
          <p:nvPr>
            <p:ph idx="1" type="body"/>
          </p:nvPr>
        </p:nvSpPr>
        <p:spPr>
          <a:xfrm>
            <a:off x="311699" y="1225225"/>
            <a:ext cx="8428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 Controller: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Edit controller: go to Edit page use $state service and send data for Edit controller page (use data service). It use for Edit Action and Edit Action in Play Action.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Delete all song: use $http-delete communicate with RESTFul API to delete all song and use Material Dialog to warning. It is used for Delete All Song button.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 Threads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</a:t>
            </a:r>
            <a:r>
              <a:rPr lang="vi"/>
              <a:t>ife cycle of thread: new, runnable, waiting,  timed waiting, terminated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Synchronizing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Deadlock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28" name="Google Shape;428;p62"/>
          <p:cNvSpPr txBox="1"/>
          <p:nvPr>
            <p:ph idx="1" type="body"/>
          </p:nvPr>
        </p:nvSpPr>
        <p:spPr>
          <a:xfrm>
            <a:off x="31168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Page Controller: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Pagination: Use UI.Bootstrap to get Directive uib-pagination to create a pagination for page. </a:t>
            </a:r>
            <a:endParaRPr/>
          </a:p>
        </p:txBody>
      </p:sp>
      <p:pic>
        <p:nvPicPr>
          <p:cNvPr id="429" name="Google Shape;4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74225"/>
            <a:ext cx="8839201" cy="15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070724"/>
            <a:ext cx="3176626" cy="189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62"/>
          <p:cNvCxnSpPr/>
          <p:nvPr/>
        </p:nvCxnSpPr>
        <p:spPr>
          <a:xfrm flipH="1" rot="10800000">
            <a:off x="3226725" y="3826100"/>
            <a:ext cx="18354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62"/>
          <p:cNvSpPr/>
          <p:nvPr/>
        </p:nvSpPr>
        <p:spPr>
          <a:xfrm>
            <a:off x="5025100" y="3374725"/>
            <a:ext cx="3618900" cy="14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bigTotalItems: length of list song.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curPage: current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itemsPerPage: number of item in a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$watch curPage and itemsPerPage to change value of scope begin and end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38" name="Google Shape;438;p63"/>
          <p:cNvSpPr txBox="1"/>
          <p:nvPr>
            <p:ph idx="1" type="body"/>
          </p:nvPr>
        </p:nvSpPr>
        <p:spPr>
          <a:xfrm>
            <a:off x="31168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Clone Page: This is a copy of Home page.</a:t>
            </a:r>
            <a:r>
              <a:rPr lang="vi"/>
              <a:t> In clone page, we have features same as Home Page, but </a:t>
            </a:r>
            <a:r>
              <a:rPr lang="vi"/>
              <a:t>we will have new pagination.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Problem: If in the list song have very many songs( such as 1M songs) and to load this list will be losed a lot of time.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Solution: We create new API in RESTFul API. It is </a:t>
            </a:r>
            <a:r>
              <a:rPr lang="vi"/>
              <a:t>getCountListSong</a:t>
            </a:r>
            <a:r>
              <a:rPr lang="vi"/>
              <a:t> and </a:t>
            </a:r>
            <a:r>
              <a:rPr lang="vi"/>
              <a:t>getPaginationListSong to avoid load all song. We will only load list songs, we need(based on current page and items per page).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44" name="Google Shape;444;p64"/>
          <p:cNvSpPr txBox="1"/>
          <p:nvPr>
            <p:ph idx="1" type="body"/>
          </p:nvPr>
        </p:nvSpPr>
        <p:spPr>
          <a:xfrm>
            <a:off x="31168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Home Clone Page: </a:t>
            </a:r>
            <a:r>
              <a:rPr lang="vi"/>
              <a:t>We use Material Data Table design by Daniel to create Table with a new pagination.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563" y="2235025"/>
            <a:ext cx="5140876" cy="27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451" name="Google Shape;451;p65"/>
          <p:cNvSpPr txBox="1"/>
          <p:nvPr>
            <p:ph idx="1" type="body"/>
          </p:nvPr>
        </p:nvSpPr>
        <p:spPr>
          <a:xfrm>
            <a:off x="311688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Edit Page: Edit a song and in Edit controller, </a:t>
            </a:r>
            <a:r>
              <a:rPr lang="vi"/>
              <a:t>based on data (a song) from Home or Home Clone page sent, Edit Page Controller will use $http-put to update the song and require all fill not blank. If user cancel, we will go to back home page.</a:t>
            </a:r>
            <a:endParaRPr/>
          </a:p>
        </p:txBody>
      </p:sp>
      <p:pic>
        <p:nvPicPr>
          <p:cNvPr id="452" name="Google Shape;45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775" y="2638549"/>
            <a:ext cx="5876175" cy="23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963" y="409225"/>
            <a:ext cx="6228074" cy="43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 Pattern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Adapter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Singleton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Factory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Abstract Factory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Observer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State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Strategy Pattern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 8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Lambda Expression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 reference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Stream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forEach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String Joiner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Optional Class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Hibernate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Understand: ORM, Hibernate and why use Hibernate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Architecture of Hibernate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Association and Collection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Annotations and Mapping File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Hibernate Life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Transaction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HQL(Hibernate Query Language) and Native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Hibernate Caching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Spring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Spring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Spring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Dependency Injection:</a:t>
            </a:r>
            <a:r>
              <a:rPr lang="vi"/>
              <a:t> IoC Container, Setter DI, Constructor DI,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Factory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Autowiring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Spring with Hibernate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