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Economica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conomica-italic.fntdata"/><Relationship Id="rId50" Type="http://schemas.openxmlformats.org/officeDocument/2006/relationships/font" Target="fonts/Economica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-italic.fntdata"/><Relationship Id="rId10" Type="http://schemas.openxmlformats.org/officeDocument/2006/relationships/slide" Target="slides/slide5.xml"/><Relationship Id="rId54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29cbf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b29cbf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29cbfb7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29cbfb7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29cbfb7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29cbfb7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29cbfb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29cbfb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29cbfb7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29cbfb7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29cbfb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29cbfb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29cbfb7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29cbfb7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29cbfb7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29cbfb7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29cbfb7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29cbfb7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29cbfb7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29cbfb7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29cbfb7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29cbfb7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29cbfb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29cbfb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29cbfb7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29cbfb7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29cbfb7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29cbfb7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29cbfb7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29cbfb7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29cbfb7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b29cbfb7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29cbfb7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29cbfb7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29cbfb7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b29cbfb7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29cbfb7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29cbfb7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29cbfb7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b29cbfb7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b29cbfb7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b29cbfb7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29cbfb7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29cbfb7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29cbfb7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29cbfb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29cbfb7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29cbfb7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b29cbfb7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b29cbfb7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b29cbfb7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b29cbfb7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b29cbfb7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b29cbfb7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b29cbfb7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b29cbfb7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29cbfb7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b29cbfb7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b29cbfb7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b29cbfb7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b29cbfb7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b29cbfb7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b29cbfb7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b29cbfb7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b29cbfb7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b29cbfb7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29cbfb7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29cbfb7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b29cbfb7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b29cbfb7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b29cbfb7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b29cbfb7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b29cbfb7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b29cbfb7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b29cbfb7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b29cbfb7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29cbfb7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29cbfb7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29cbfb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29cbfb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29cbfb7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29cbfb7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29cbfb7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29cbfb7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29cbfb7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29cbfb7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vi"/>
              <a:t>Concept: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Basic Java: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Java Threads: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Design Pattern: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Java 8: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Hibernate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Spring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Karaf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HTML/HTML5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CSS/CSS3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Karaf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OSGI, Karaf and Karaf’s Bundle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Karaf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Start/stop and deployed a bundle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about: Karaf blueprint, Karaf bundle, Karaf jdbc, Karaf JPA, Karaf Maven, Karaf war, Karaf RESTFul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45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HTML/HTML5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File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HTML5 Layout: [header, nav, section, aside, footer, article]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 Responsive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HTML5 new tag: audio, sgv, video, canvas,...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Media: video, audio, plugins: embed and object tag, youtube embed.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Geolocation, Drap&amp;Drop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Storage: Web Storage, Local Storage, Session Storage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CSS/CSS3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CSS/CSS3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Syntax of CSS/CSS3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to insert CSS/CSS3 in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CSS3 Box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some CSS </a:t>
            </a:r>
            <a:r>
              <a:rPr lang="vi"/>
              <a:t>attribute for text, link, list, font, table,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 Selector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CSS3 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CSS3 box sizing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about Bootstrap, Font AweSome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JavaScript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Syntax of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DOM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 about string, number,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Query DOM(</a:t>
            </a:r>
            <a:r>
              <a:rPr lang="vi"/>
              <a:t> Finding HTML elements by [ id, class, name, tag name, css selector 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JSON and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Callback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Object, Function and Scope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JavaScript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Timeout and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Prototype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Jquery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jquery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Selectors: All selector starts with $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Events: Mouse, Keyboard, Form,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jquery CSS: add, remove and toggleClass() and css()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AJAX: load(), get() and post()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Effects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AngularJS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AngularJS and its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Directives: ng-app, ng-model, ng-controller, ng-init, ng-click,... and c</a:t>
            </a:r>
            <a:r>
              <a:rPr lang="vi"/>
              <a:t>ustom a directive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Databinding: use ng-bind directive or {{expression}}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MVVM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Scopes, Service,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Filter and custom a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Angular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APIs of angularJS: ngRoute, ngAnimate,...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Overview: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Music Manager System allows you to</a:t>
            </a:r>
            <a:r>
              <a:rPr lang="vi"/>
              <a:t> browse through a music library. You can add new entries(Song) and delete them and CRUD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Music will be stored server side in database. The client will communicate with server via web client use RESTFul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On Server Side, we will develop by Karaf JPA and use Hibernate for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On Client Side, we will develop by AngularJS Application with Bootstrap 3.3.7, jquery,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Server Side: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 will build server side based on the example of Karaf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API: includes Entity and interface Entity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service: include DAO and Service Implement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RESTFul: define services based project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Feature: define feature to use in karaf 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Four project are maven project and will be managed by a big simple Maven 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2.1. Project 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 built a maven project use dependency </a:t>
            </a:r>
            <a:r>
              <a:rPr i="1" lang="vi"/>
              <a:t>persistence </a:t>
            </a:r>
            <a:r>
              <a:rPr lang="vi"/>
              <a:t>to define Entity.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Create a package, includes: Song Entity and SongService: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Song Entity (persistence entity): includes fields: id, name, genre, lyrics and getor, setor, constructor.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SongService is a interface have methods such as: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list(): show all list Song in database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get(int id): get a song by id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add(): add a new song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update(): update a song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vi"/>
              <a:t>Concept: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10. JavaScript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11. Jquery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12. AngularJS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vi"/>
              <a:t>Big Exercises: Music Manager System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2.1. Project API: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SongService is a interface have methods such as: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remove and removeAll method: delete a song by id and delete all song in list song.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getbyName(): select list song by query name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getCountListSong(): get sum of list song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getSongPagination(): get song to use for pagination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2.1. Project 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450" y="1585812"/>
            <a:ext cx="4655850" cy="26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10875"/>
            <a:ext cx="3736500" cy="27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Project service use dependencies, such as: persistence, transaction.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 project, we will create 2 package: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DAO package, includes: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SongDAO interface(it same as interface SongService of Project API)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SongDAOImpl class: Implement interface SongDAO.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Service package, includes: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SongServiceImpl class: Implement interface SongService but use method of SongDAO.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SongDAO: have method same as SongService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76" y="2060600"/>
            <a:ext cx="3915650" cy="26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SongDAOImpl class: Use Hibernate - JPA to communicate with database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70" y="1936100"/>
            <a:ext cx="4609226" cy="298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6"/>
          <p:cNvCxnSpPr/>
          <p:nvPr/>
        </p:nvCxnSpPr>
        <p:spPr>
          <a:xfrm flipH="1" rot="10800000">
            <a:off x="2590250" y="2457125"/>
            <a:ext cx="355980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6"/>
          <p:cNvSpPr/>
          <p:nvPr/>
        </p:nvSpPr>
        <p:spPr>
          <a:xfrm>
            <a:off x="6149975" y="2109225"/>
            <a:ext cx="2597700" cy="72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Create Persistence to use for JPA Database  and create a EntityManager to use query </a:t>
            </a:r>
            <a:endParaRPr/>
          </a:p>
        </p:txBody>
      </p:sp>
      <p:cxnSp>
        <p:nvCxnSpPr>
          <p:cNvPr id="206" name="Google Shape;206;p36"/>
          <p:cNvCxnSpPr>
            <a:endCxn id="207" idx="1"/>
          </p:cNvCxnSpPr>
          <p:nvPr/>
        </p:nvCxnSpPr>
        <p:spPr>
          <a:xfrm flipH="1" rot="10800000">
            <a:off x="2035175" y="3282150"/>
            <a:ext cx="4114800" cy="8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6"/>
          <p:cNvSpPr/>
          <p:nvPr/>
        </p:nvSpPr>
        <p:spPr>
          <a:xfrm>
            <a:off x="6149975" y="2975100"/>
            <a:ext cx="2597700" cy="614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list method by query use HQL to get list song in database</a:t>
            </a:r>
            <a:endParaRPr/>
          </a:p>
        </p:txBody>
      </p:sp>
      <p:cxnSp>
        <p:nvCxnSpPr>
          <p:cNvPr id="208" name="Google Shape;208;p36"/>
          <p:cNvCxnSpPr>
            <a:endCxn id="209" idx="1"/>
          </p:cNvCxnSpPr>
          <p:nvPr/>
        </p:nvCxnSpPr>
        <p:spPr>
          <a:xfrm flipH="1" rot="10800000">
            <a:off x="2035200" y="4266425"/>
            <a:ext cx="41148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6"/>
          <p:cNvSpPr/>
          <p:nvPr/>
        </p:nvSpPr>
        <p:spPr>
          <a:xfrm>
            <a:off x="6150000" y="3959375"/>
            <a:ext cx="2597700" cy="61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get method to find a song by id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SongDAOImpl class: Use Hibernate - JPA to communicate with database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00" y="1978125"/>
            <a:ext cx="4911826" cy="289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7"/>
          <p:cNvCxnSpPr>
            <a:endCxn id="218" idx="1"/>
          </p:cNvCxnSpPr>
          <p:nvPr/>
        </p:nvCxnSpPr>
        <p:spPr>
          <a:xfrm flipH="1" rot="10800000">
            <a:off x="3263725" y="2601400"/>
            <a:ext cx="2671800" cy="10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7"/>
          <p:cNvSpPr/>
          <p:nvPr/>
        </p:nvSpPr>
        <p:spPr>
          <a:xfrm>
            <a:off x="5935525" y="2227600"/>
            <a:ext cx="2671800" cy="74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method add, update, remove, removeAll by HQL</a:t>
            </a:r>
            <a:endParaRPr/>
          </a:p>
        </p:txBody>
      </p:sp>
      <p:cxnSp>
        <p:nvCxnSpPr>
          <p:cNvPr id="219" name="Google Shape;219;p37"/>
          <p:cNvCxnSpPr/>
          <p:nvPr/>
        </p:nvCxnSpPr>
        <p:spPr>
          <a:xfrm flipH="1" rot="10800000">
            <a:off x="2997300" y="3929725"/>
            <a:ext cx="2864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7"/>
          <p:cNvSpPr/>
          <p:nvPr/>
        </p:nvSpPr>
        <p:spPr>
          <a:xfrm>
            <a:off x="5861400" y="3226725"/>
            <a:ext cx="3012000" cy="152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TxType element of the annotation </a:t>
            </a:r>
            <a:r>
              <a:rPr lang="vi"/>
              <a:t>indicates </a:t>
            </a:r>
            <a:r>
              <a:rPr lang="vi"/>
              <a:t>whether a bean method is to be executed within a transaction context where the values provide the corresponding behavior, such as REQUIRES_NEW, SUPORT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SongDAOImpl class: Use Hibernate - JPA to communicate with database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487" y="1927900"/>
            <a:ext cx="6753025" cy="27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SongServiceImpl: In package service, this class implement interface SongService of Project API and body method will use method of SongDAO, sample: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95" y="2602395"/>
            <a:ext cx="4317999" cy="219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9"/>
          <p:cNvCxnSpPr/>
          <p:nvPr/>
        </p:nvCxnSpPr>
        <p:spPr>
          <a:xfrm flipH="1" rot="10800000">
            <a:off x="2027800" y="2878850"/>
            <a:ext cx="3892800" cy="7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9"/>
          <p:cNvSpPr/>
          <p:nvPr/>
        </p:nvSpPr>
        <p:spPr>
          <a:xfrm>
            <a:off x="5957550" y="2486575"/>
            <a:ext cx="2249700" cy="83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Declare SongDAO as field. And define it in constructor</a:t>
            </a:r>
            <a:endParaRPr/>
          </a:p>
        </p:txBody>
      </p:sp>
      <p:cxnSp>
        <p:nvCxnSpPr>
          <p:cNvPr id="237" name="Google Shape;237;p39"/>
          <p:cNvCxnSpPr/>
          <p:nvPr/>
        </p:nvCxnSpPr>
        <p:spPr>
          <a:xfrm flipH="1" rot="10800000">
            <a:off x="2079600" y="4070250"/>
            <a:ext cx="37227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9"/>
          <p:cNvSpPr/>
          <p:nvPr/>
        </p:nvSpPr>
        <p:spPr>
          <a:xfrm>
            <a:off x="5831775" y="3752175"/>
            <a:ext cx="2331300" cy="71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list() method return list() method of songDAO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SongServiceImpl: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00" y="1905620"/>
            <a:ext cx="4077525" cy="305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0"/>
          <p:cNvCxnSpPr/>
          <p:nvPr/>
        </p:nvCxnSpPr>
        <p:spPr>
          <a:xfrm flipH="1" rot="10800000">
            <a:off x="1983400" y="3016500"/>
            <a:ext cx="25680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40"/>
          <p:cNvSpPr/>
          <p:nvPr/>
        </p:nvSpPr>
        <p:spPr>
          <a:xfrm>
            <a:off x="4610650" y="2571750"/>
            <a:ext cx="3322800" cy="99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method: add, get, update, remove, removeAll, getByName, getCountListSong, getSongPagination.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To Service Project communicate with database, we define persistence in resource sure JPA to use. And we define bean to sure that classes are used to communicate with JPA.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96" y="2646225"/>
            <a:ext cx="5911426" cy="201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41"/>
          <p:cNvCxnSpPr/>
          <p:nvPr/>
        </p:nvCxnSpPr>
        <p:spPr>
          <a:xfrm flipH="1" rot="10800000">
            <a:off x="4766075" y="3541675"/>
            <a:ext cx="17763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41"/>
          <p:cNvSpPr/>
          <p:nvPr/>
        </p:nvSpPr>
        <p:spPr>
          <a:xfrm>
            <a:off x="6616250" y="3038575"/>
            <a:ext cx="1976100" cy="99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Define transaction is JPA or not, use class Song is Table, and define use hibernate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vi"/>
              <a:t>Basic Java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about: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Classes, Fields, Method.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Object, Object References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Primitive Data Types and Wrapper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Learning about: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Operators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Flow Controls,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2.2. Project 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To Service Project communicate with database, we define persistence in resource sure JPA to use. And we define bean to sure that classes are used to communicate with JPA.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6616250" y="3038575"/>
            <a:ext cx="1976100" cy="99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Register class into bean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88470"/>
            <a:ext cx="5542049" cy="212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42"/>
          <p:cNvCxnSpPr/>
          <p:nvPr/>
        </p:nvCxnSpPr>
        <p:spPr>
          <a:xfrm flipH="1" rot="10800000">
            <a:off x="2760475" y="3541625"/>
            <a:ext cx="3781800" cy="8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To create a RESTFul project will need use </a:t>
            </a:r>
            <a:r>
              <a:rPr i="1" lang="vi"/>
              <a:t>javax.ws.rs.*</a:t>
            </a:r>
            <a:r>
              <a:rPr lang="vi"/>
              <a:t> 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First, we need to define RESTFul.xml to register address, service need to use and bean to use class.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400" y="2520550"/>
            <a:ext cx="3767199" cy="23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Create a package and class in the package, we have: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75" y="2096346"/>
            <a:ext cx="5276101" cy="237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44"/>
          <p:cNvCxnSpPr/>
          <p:nvPr/>
        </p:nvCxnSpPr>
        <p:spPr>
          <a:xfrm>
            <a:off x="1827975" y="2168400"/>
            <a:ext cx="38853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4"/>
          <p:cNvSpPr/>
          <p:nvPr/>
        </p:nvSpPr>
        <p:spPr>
          <a:xfrm>
            <a:off x="5713275" y="2286750"/>
            <a:ext cx="1946400" cy="57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Path address API addition</a:t>
            </a:r>
            <a:endParaRPr/>
          </a:p>
        </p:txBody>
      </p:sp>
      <p:cxnSp>
        <p:nvCxnSpPr>
          <p:cNvPr id="282" name="Google Shape;282;p44"/>
          <p:cNvCxnSpPr/>
          <p:nvPr/>
        </p:nvCxnSpPr>
        <p:spPr>
          <a:xfrm flipH="1" rot="10800000">
            <a:off x="2005600" y="3330525"/>
            <a:ext cx="4521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4"/>
          <p:cNvSpPr/>
          <p:nvPr/>
        </p:nvSpPr>
        <p:spPr>
          <a:xfrm>
            <a:off x="6483050" y="3012250"/>
            <a:ext cx="1994100" cy="68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Create a Response function</a:t>
            </a:r>
            <a:endParaRPr/>
          </a:p>
        </p:txBody>
      </p:sp>
      <p:cxnSp>
        <p:nvCxnSpPr>
          <p:cNvPr id="284" name="Google Shape;284;p44"/>
          <p:cNvCxnSpPr/>
          <p:nvPr/>
        </p:nvCxnSpPr>
        <p:spPr>
          <a:xfrm>
            <a:off x="5321125" y="3811375"/>
            <a:ext cx="12582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44"/>
          <p:cNvSpPr/>
          <p:nvPr/>
        </p:nvSpPr>
        <p:spPr>
          <a:xfrm>
            <a:off x="6625400" y="3811375"/>
            <a:ext cx="1709400" cy="54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Header Response</a:t>
            </a:r>
            <a:endParaRPr/>
          </a:p>
        </p:txBody>
      </p:sp>
      <p:cxnSp>
        <p:nvCxnSpPr>
          <p:cNvPr id="286" name="Google Shape;286;p44"/>
          <p:cNvCxnSpPr/>
          <p:nvPr/>
        </p:nvCxnSpPr>
        <p:spPr>
          <a:xfrm>
            <a:off x="2072200" y="3996400"/>
            <a:ext cx="25608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44"/>
          <p:cNvSpPr/>
          <p:nvPr/>
        </p:nvSpPr>
        <p:spPr>
          <a:xfrm>
            <a:off x="4669850" y="4396025"/>
            <a:ext cx="2664300" cy="49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method list() of SongService to use to respone data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Create a package and class in the package, we have: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19" y="1937400"/>
            <a:ext cx="4659400" cy="2837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5"/>
          <p:cNvCxnSpPr/>
          <p:nvPr/>
        </p:nvCxnSpPr>
        <p:spPr>
          <a:xfrm flipH="1" rot="10800000">
            <a:off x="1783575" y="2390550"/>
            <a:ext cx="4366200" cy="1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45"/>
          <p:cNvCxnSpPr/>
          <p:nvPr/>
        </p:nvCxnSpPr>
        <p:spPr>
          <a:xfrm flipH="1" rot="10800000">
            <a:off x="1827975" y="3715075"/>
            <a:ext cx="43665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45"/>
          <p:cNvSpPr/>
          <p:nvPr/>
        </p:nvSpPr>
        <p:spPr>
          <a:xfrm>
            <a:off x="6194400" y="2072200"/>
            <a:ext cx="2220300" cy="7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Response add use add() method of SongService</a:t>
            </a:r>
            <a:endParaRPr/>
          </a:p>
        </p:txBody>
      </p:sp>
      <p:sp>
        <p:nvSpPr>
          <p:cNvPr id="298" name="Google Shape;298;p45"/>
          <p:cNvSpPr/>
          <p:nvPr/>
        </p:nvSpPr>
        <p:spPr>
          <a:xfrm>
            <a:off x="6194400" y="3359900"/>
            <a:ext cx="2220300" cy="7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Response remove use remove() method of SongService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The same, we have response update, get, getbyName, deleteAll, getCountListSong, getPaginationListSong uses update, </a:t>
            </a:r>
            <a:r>
              <a:rPr lang="vi"/>
              <a:t>get, getbyName, deleteAll, getCountListSong, getPaginationListSong</a:t>
            </a:r>
            <a:r>
              <a:rPr lang="vi"/>
              <a:t> method of SongService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713" y="2888000"/>
            <a:ext cx="5146576" cy="18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350" y="1768425"/>
            <a:ext cx="5795300" cy="25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625" y="1647171"/>
            <a:ext cx="5850751" cy="3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2.3. Project RESTFul: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809" y="1530475"/>
            <a:ext cx="5000385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32" name="Google Shape;332;p50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2.4. Project Feature: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Base on Karaf feature RESTFul </a:t>
            </a:r>
            <a:r>
              <a:rPr lang="vi"/>
              <a:t>project, we define a same project with feature file about: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Datasource: create Database and use Datasource Name we define in Project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feature API: use Hibernate and deploy bundle form Project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feature Service: Deploys feature API and project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Define feature RESTFul: Use feature API and Service and dependency bundle jackson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38" name="Google Shape;338;p51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2.4. Project Feature: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984" y="1575125"/>
            <a:ext cx="5430024" cy="33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vi"/>
              <a:t>Basic Java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Basic OOP: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Class and instances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Characteristics:</a:t>
            </a:r>
            <a:r>
              <a:rPr lang="vi"/>
              <a:t> </a:t>
            </a:r>
            <a:r>
              <a:rPr b="1" lang="vi"/>
              <a:t>Inheritance, Polymorphism, Abstraction, Encapsulation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Access Modifiers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Association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Override &amp; Overload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Abstract Class &amp; Interface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Covariant Return Type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45" name="Google Shape;345;p52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2.4. Project Feature: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122" y="1786772"/>
            <a:ext cx="6437751" cy="24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52" name="Google Shape;352;p53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2.5. Check API: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We install Project we build. But first, we need install feature cxf to feature rest working, because rest use jackson, jackson is a part cxf.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After install in karaf, we check API in PostMan.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58" name="Google Shape;358;p54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2.5. Check 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Example, we check get list method after we have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63" y="1926000"/>
            <a:ext cx="5852074" cy="28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Big Exercise: Music Manager System</a:t>
            </a:r>
            <a:endParaRPr/>
          </a:p>
        </p:txBody>
      </p:sp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311700" y="1195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Client-Side: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 Threads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</a:t>
            </a:r>
            <a:r>
              <a:rPr lang="vi"/>
              <a:t>ife cycle of thread: new, runnable, waiting,  timed waiting, terminated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Synchronizing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Deadlock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Pattern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Adapter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Singleton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Factory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Abstract Factory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Observer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State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Strategy Pattern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 8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Lambda Expression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 reference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Stream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forEach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String Joiner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Optional Class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Hibernate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Understand: ORM, Hibernate and why use Hibernate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Architecture of Hibernate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Association and Collection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Annotations and Mapping File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Hibernate Life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Transaction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HQL(Hibernate Query Language) and Native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Hibernate Caching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Spring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Understand Spring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Spring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Dependency Injection:</a:t>
            </a:r>
            <a:r>
              <a:rPr lang="vi"/>
              <a:t> IoC Container, Setter DI, Constructor DI,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Factory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Autowiring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Spring with Hibernate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