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9" r:id="rId12"/>
    <p:sldId id="271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mfortaa Light" panose="020B0604020202020204" charset="0"/>
      <p:regular r:id="rId20"/>
      <p:bold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Extrabold" panose="020B0604020202020204" charset="0"/>
      <p:bold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E04CD-2D94-40D2-AE16-57C5EDA1832A}">
  <a:tblStyle styleId="{373E04CD-2D94-40D2-AE16-57C5EDA18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779f9d8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779f9d8f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d1c0c4b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d1c0c4b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d779f9d8f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d779f9d8f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779f9d8f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779f9d8f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6d1c0c4b3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6d1c0c4b3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24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779f9d8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779f9d8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d1c0c4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d1c0c4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6d1c0c4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6d1c0c4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d1c0c4b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d1c0c4b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3059eb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3059eb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4b5486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4b54866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d1c0c4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d1c0c4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d1c0c4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d1c0c4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70591"/>
            <a:ext cx="8520600" cy="12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 </a:t>
            </a:r>
            <a:r>
              <a:rPr lang="en" dirty="0"/>
              <a:t>Welcome to Java Gold! </a:t>
            </a:r>
            <a:r>
              <a:rPr lang="en" sz="4800" dirty="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endParaRPr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594" y="2839163"/>
            <a:ext cx="1329017" cy="132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248600" y="672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DUE DATES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9" name="Google Shape;149;p24"/>
          <p:cNvGraphicFramePr/>
          <p:nvPr>
            <p:extLst>
              <p:ext uri="{D42A27DB-BD31-4B8C-83A1-F6EECF244321}">
                <p14:modId xmlns:p14="http://schemas.microsoft.com/office/powerpoint/2010/main" val="3770467548"/>
              </p:ext>
            </p:extLst>
          </p:nvPr>
        </p:nvGraphicFramePr>
        <p:xfrm>
          <a:off x="1361600" y="1201400"/>
          <a:ext cx="6357600" cy="2438220"/>
        </p:xfrm>
        <a:graphic>
          <a:graphicData uri="http://schemas.openxmlformats.org/drawingml/2006/table">
            <a:tbl>
              <a:tblPr>
                <a:noFill/>
                <a:tableStyleId>{373E04CD-2D94-40D2-AE16-57C5EDA1832A}</a:tableStyleId>
              </a:tblPr>
              <a:tblGrid>
                <a:gridCol w="317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EXERCISES GIVEN...</a:t>
                      </a:r>
                      <a:endParaRPr sz="1800"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 DUE...</a:t>
                      </a:r>
                      <a:endParaRPr sz="1800"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Monday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Wednesday 9 AM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Tuesday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Thursday 9 AM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Wednesday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Friday 9 AM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Thursday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Monday 9 AM</a:t>
                      </a:r>
                      <a:endParaRPr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Friday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Tuesday 9 AM</a:t>
                      </a:r>
                      <a:endParaRPr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612300" y="1114050"/>
            <a:ext cx="7684500" cy="2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It is OK to collaborate with others, but</a:t>
            </a:r>
            <a:r>
              <a:rPr lang="en" sz="2000" i="1">
                <a:solidFill>
                  <a:srgbClr val="434343"/>
                </a:solidFill>
              </a:rPr>
              <a:t> always turn in your own code and make sure you understand it.</a:t>
            </a:r>
            <a:r>
              <a:rPr lang="en" sz="20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34343"/>
                </a:solidFill>
              </a:rPr>
              <a:t>Your code will be reviewed,</a:t>
            </a:r>
            <a:r>
              <a:rPr lang="en" sz="2000">
                <a:solidFill>
                  <a:srgbClr val="434343"/>
                </a:solidFill>
              </a:rPr>
              <a:t> and if we suspect that you have turned in code written by others, </a:t>
            </a:r>
            <a:r>
              <a:rPr lang="en" sz="2000" b="1" i="1">
                <a:solidFill>
                  <a:srgbClr val="434343"/>
                </a:solidFill>
              </a:rPr>
              <a:t>we reserve the right to have you explain the code to us.</a:t>
            </a:r>
            <a:r>
              <a:rPr lang="en" sz="2000">
                <a:solidFill>
                  <a:srgbClr val="434343"/>
                </a:solidFill>
              </a:rPr>
              <a:t>  If you can not you will be required to redo the exercise and it will be treated as late.</a:t>
            </a:r>
            <a:endParaRPr sz="2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Academic Integrity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248975" y="957950"/>
            <a:ext cx="8520600" cy="3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Reading and Tutorials in Bootcamp OS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Study group - it is OK to collaborate, but you must understand the final code.</a:t>
            </a:r>
          </a:p>
          <a:p>
            <a:pPr lvl="1" indent="-355600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" sz="1600" dirty="0"/>
              <a:t>All other classes are learning the same material.  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AutoNum type="arabicPeriod"/>
            </a:pPr>
            <a:r>
              <a:rPr lang="en" sz="2100" b="1" dirty="0">
                <a:solidFill>
                  <a:srgbClr val="0000FF"/>
                </a:solidFill>
              </a:rPr>
              <a:t>Slack - post in the nlr-13-homework-help class channel (also remember to use that halp assistance)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Online resources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Ask an Instructor for help</a:t>
            </a:r>
          </a:p>
        </p:txBody>
      </p:sp>
      <p:sp>
        <p:nvSpPr>
          <p:cNvPr id="172" name="Google Shape;172;p28"/>
          <p:cNvSpPr txBox="1"/>
          <p:nvPr/>
        </p:nvSpPr>
        <p:spPr>
          <a:xfrm>
            <a:off x="185975" y="22055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What to do when you are stuck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30975" y="985100"/>
            <a:ext cx="8520600" cy="3183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Saying “I can’t make this work, how do I fix it?”  doesn’t give enough information to solve your problem.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Provide Details:</a:t>
            </a:r>
            <a:endParaRPr sz="1600" dirty="0"/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Description of the problem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What is happening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How is it working differently than you expected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Error message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Test case results</a:t>
            </a:r>
            <a:br>
              <a:rPr lang="en" sz="1600" dirty="0"/>
            </a:br>
            <a:br>
              <a:rPr lang="en" sz="1600" dirty="0"/>
            </a:br>
            <a:endParaRPr lang="en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299475" y="12125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Effectively asking for help on Slack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4936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00" y="3091400"/>
            <a:ext cx="1726100" cy="17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37950" y="1290713"/>
            <a:ext cx="48282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Video on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Display name set to First and Last name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1250" y="12215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Lecture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65445" y="2758262"/>
            <a:ext cx="3942300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Have a Question?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Interrupt and ask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Ask in Chat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Message the instructor/Academic Fellow not lecturing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C54DF-D79E-F929-AD56-AD02CE62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91" y="1290713"/>
            <a:ext cx="3554410" cy="2958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2200" y="3299475"/>
            <a:ext cx="29688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38125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Learn object-oriented programming to compose larger programs together in Java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 with development tools like Eclipse, and Git 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086100" y="3299475"/>
            <a:ext cx="29718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Store and retrieve data using the Postgres  relational databases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Consume and share data from our applications over the Internet using APIs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179950" y="3299475"/>
            <a:ext cx="29274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web application interfaces using HTML, CSS, and JavaScript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Learn how create web components using the Vue.JS JavaScript framework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488797" y="1980063"/>
            <a:ext cx="2223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ADEE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databases and APIs</a:t>
            </a:r>
            <a:endParaRPr sz="1500" i="1">
              <a:solidFill>
                <a:srgbClr val="00AD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414588" y="2040525"/>
            <a:ext cx="23646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ADEE"/>
                </a:solidFill>
                <a:latin typeface="Proxima Nova"/>
                <a:ea typeface="Proxima Nova"/>
                <a:cs typeface="Proxima Nova"/>
                <a:sym typeface="Proxima Nova"/>
              </a:rPr>
              <a:t>front-end programming</a:t>
            </a:r>
            <a:endParaRPr sz="1500" i="1">
              <a:solidFill>
                <a:srgbClr val="00AD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330138" y="1628200"/>
            <a:ext cx="2598900" cy="697200"/>
            <a:chOff x="105850" y="1232325"/>
            <a:chExt cx="2598900" cy="697200"/>
          </a:xfrm>
        </p:grpSpPr>
        <p:sp>
          <p:nvSpPr>
            <p:cNvPr id="86" name="Google Shape;86;p17"/>
            <p:cNvSpPr txBox="1"/>
            <p:nvPr/>
          </p:nvSpPr>
          <p:spPr>
            <a:xfrm>
              <a:off x="105850" y="1578825"/>
              <a:ext cx="25989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i="1">
                  <a:solidFill>
                    <a:srgbClr val="00ADEE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programming fundamentals</a:t>
              </a:r>
              <a:endParaRPr sz="1500" i="1">
                <a:solidFill>
                  <a:srgbClr val="00ADEE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502600" y="1232325"/>
              <a:ext cx="18054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WEEKS 1-4</a:t>
              </a:r>
              <a:endParaRPr sz="2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88" name="Google Shape;88;p17"/>
          <p:cNvSpPr txBox="1"/>
          <p:nvPr/>
        </p:nvSpPr>
        <p:spPr>
          <a:xfrm>
            <a:off x="3697737" y="1651938"/>
            <a:ext cx="1805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WEEKS 5-8</a:t>
            </a:r>
            <a:endParaRPr sz="23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94188" y="1694025"/>
            <a:ext cx="1805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WEEKS 9-12</a:t>
            </a:r>
            <a:endParaRPr sz="23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t="13352"/>
          <a:stretch/>
        </p:blipFill>
        <p:spPr>
          <a:xfrm>
            <a:off x="1201425" y="2388313"/>
            <a:ext cx="670350" cy="67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7"/>
          <p:cNvGrpSpPr/>
          <p:nvPr/>
        </p:nvGrpSpPr>
        <p:grpSpPr>
          <a:xfrm>
            <a:off x="6506006" y="2410976"/>
            <a:ext cx="2181763" cy="628151"/>
            <a:chOff x="6596650" y="2182376"/>
            <a:chExt cx="2181763" cy="628151"/>
          </a:xfrm>
        </p:grpSpPr>
        <p:pic>
          <p:nvPicPr>
            <p:cNvPr id="92" name="Google Shape;92;p17"/>
            <p:cNvPicPr preferRelativeResize="0"/>
            <p:nvPr/>
          </p:nvPicPr>
          <p:blipFill rotWithShape="1">
            <a:blip r:embed="rId4">
              <a:alphaModFix/>
            </a:blip>
            <a:srcRect t="12793"/>
            <a:stretch/>
          </p:blipFill>
          <p:spPr>
            <a:xfrm>
              <a:off x="8150263" y="2182376"/>
              <a:ext cx="628150" cy="62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7"/>
            <p:cNvPicPr preferRelativeResize="0"/>
            <p:nvPr/>
          </p:nvPicPr>
          <p:blipFill rotWithShape="1">
            <a:blip r:embed="rId5">
              <a:alphaModFix/>
            </a:blip>
            <a:srcRect t="13547"/>
            <a:stretch/>
          </p:blipFill>
          <p:spPr>
            <a:xfrm>
              <a:off x="6596650" y="2182376"/>
              <a:ext cx="446900" cy="628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7"/>
            <p:cNvPicPr preferRelativeResize="0"/>
            <p:nvPr/>
          </p:nvPicPr>
          <p:blipFill rotWithShape="1">
            <a:blip r:embed="rId6">
              <a:alphaModFix/>
            </a:blip>
            <a:srcRect t="13171"/>
            <a:stretch/>
          </p:blipFill>
          <p:spPr>
            <a:xfrm>
              <a:off x="7373456" y="2182376"/>
              <a:ext cx="446900" cy="628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7"/>
          <p:cNvGrpSpPr/>
          <p:nvPr/>
        </p:nvGrpSpPr>
        <p:grpSpPr>
          <a:xfrm>
            <a:off x="3428706" y="2388313"/>
            <a:ext cx="2300837" cy="673475"/>
            <a:chOff x="3428706" y="2159713"/>
            <a:chExt cx="2300837" cy="673475"/>
          </a:xfrm>
        </p:grpSpPr>
        <p:pic>
          <p:nvPicPr>
            <p:cNvPr id="96" name="Google Shape;96;p17"/>
            <p:cNvPicPr preferRelativeResize="0"/>
            <p:nvPr/>
          </p:nvPicPr>
          <p:blipFill rotWithShape="1">
            <a:blip r:embed="rId7">
              <a:alphaModFix/>
            </a:blip>
            <a:srcRect t="12785"/>
            <a:stretch/>
          </p:blipFill>
          <p:spPr>
            <a:xfrm>
              <a:off x="3428706" y="2159713"/>
              <a:ext cx="583650" cy="67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88550" y="2256524"/>
              <a:ext cx="540994" cy="479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59363" y="2256526"/>
              <a:ext cx="682156" cy="479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Overview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83480" cy="499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2566700" y="1033225"/>
            <a:ext cx="6265500" cy="4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Before each lecture</a:t>
            </a:r>
            <a:endParaRPr sz="24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dirty="0"/>
              <a:t>Complete the Reading and Tutorial in Bootcamp OS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dirty="0"/>
              <a:t>Complete the Quiz</a:t>
            </a:r>
            <a:endParaRPr lang="en-US"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Lecture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dirty="0"/>
              <a:t>Starts at 9 am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dirty="0"/>
              <a:t>Ends when we complete that day’s objectives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After Lecture</a:t>
            </a:r>
            <a:endParaRPr sz="24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dirty="0"/>
              <a:t>Exercises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dirty="0"/>
              <a:t>Pathway</a:t>
            </a:r>
            <a:endParaRPr sz="2000" dirty="0"/>
          </a:p>
        </p:txBody>
      </p:sp>
      <p:sp>
        <p:nvSpPr>
          <p:cNvPr id="117" name="Google Shape;117;p20"/>
          <p:cNvSpPr txBox="1"/>
          <p:nvPr/>
        </p:nvSpPr>
        <p:spPr>
          <a:xfrm>
            <a:off x="248600" y="19665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Workflow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5" y="1135425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019100"/>
            <a:ext cx="8520600" cy="3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Treat this like a job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 dirty="0"/>
              <a:t>Communicate if you are going to miss a deadline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 dirty="0"/>
              <a:t>Communicate if you are going to be late, absent, or need to leave the lecture early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Availability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 dirty="0"/>
              <a:t>Must be available 9-4 CST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 dirty="0"/>
              <a:t>Additional time on evenings and weekends may be required to complete the work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Keep up-to-date with scores and feedback in Bootcamp OS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80200" y="1167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Expectations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992975" y="1669525"/>
            <a:ext cx="3092100" cy="1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Grading </a:t>
            </a:r>
            <a:endParaRPr sz="4800" dirty="0">
              <a:solidFill>
                <a:srgbClr val="43434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531175" y="673550"/>
            <a:ext cx="857400" cy="3811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4531175" y="1040950"/>
            <a:ext cx="857400" cy="3444300"/>
          </a:xfrm>
          <a:prstGeom prst="rect">
            <a:avLst/>
          </a:prstGeom>
          <a:solidFill>
            <a:srgbClr val="4ADB07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4531175" y="2587050"/>
            <a:ext cx="857400" cy="1890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525175" y="499225"/>
            <a:ext cx="3092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3.0  100%-90%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525175" y="1402750"/>
            <a:ext cx="2496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2.0  89% - 50%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525175" y="2948700"/>
            <a:ext cx="32004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1.0  49% - 25%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525175" y="4080050"/>
            <a:ext cx="3092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0.0  24% - 0%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to complete the program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i="1"/>
              <a:t>Must end each module with a minimum of a average score of 2</a:t>
            </a:r>
            <a:endParaRPr sz="20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end a module below a 2 average then you will automatically be put on academic probation.  If you fail to complete the terms of the academic probation or end a second module below a 2 average, you will be withdrawn from the program.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Exercises and Scores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533</Words>
  <Application>Microsoft Office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Proxima Nova</vt:lpstr>
      <vt:lpstr>Comfortaa Light</vt:lpstr>
      <vt:lpstr>Proxima Nova Semibold</vt:lpstr>
      <vt:lpstr>Proxima Nova Extrabold</vt:lpstr>
      <vt:lpstr>Calibri</vt:lpstr>
      <vt:lpstr>Arial</vt:lpstr>
      <vt:lpstr>Simple Light</vt:lpstr>
      <vt:lpstr>| Welcome to Java Gold! |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 Welcome to Java Green |</dc:title>
  <dc:creator>Margaret Green</dc:creator>
  <cp:lastModifiedBy>Rohus, Ben</cp:lastModifiedBy>
  <cp:revision>10</cp:revision>
  <dcterms:modified xsi:type="dcterms:W3CDTF">2023-03-06T12:53:52Z</dcterms:modified>
</cp:coreProperties>
</file>