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7E08-DA0F-E3B6-631F-9C489DF92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DBD84-95A4-40D5-CC12-FEBD0499C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85E6-ED4D-A1C7-228B-E9CE95C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B777-B7CC-76C1-B1CC-66398BC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007C-5CCA-BA69-2126-7F8668F9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A676-B929-4E38-A40E-42FF0CBD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C0F3-42CF-746F-9F19-6FD70BD1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8DE3-9367-0C95-5016-28966C67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F32C-F03C-08C8-ADC3-308F9D43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B07D-D630-5536-D6FE-D1EEECC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5451E-9196-0738-B8E8-8A3DC1AC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1815-C3BD-AB24-5048-8F264BB8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4161-B388-5305-B6A0-B4B36FD0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4C23-223A-F8D8-C8E6-6D805B73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ECD1-08F6-9CC0-60CA-D8DA36B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C9C-42D0-CBED-2463-B403D722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52A3-8B8A-B3D7-4012-8164B5EB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F5F6-6B3E-B817-197D-63CAF26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73DE-6BC5-C8A2-9AA8-27676E3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B15C-455B-984E-DEF1-ACA4C7F4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095E-5CB3-9ECD-C950-7D8138C1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911AE-DDFE-08FD-6BFA-BE73CC76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308F-F81D-F142-7F8D-7357D9A7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A521-0310-C339-1664-46A6D641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B33B-E0FC-F467-CCDD-846C36E2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9FEC-6309-E6BB-0592-3850A4D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0148-3972-B575-BE17-AADF7015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CEAF-484F-B9B1-76CF-0709CCBA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81E92-F7AC-33FA-DF33-58D143BA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C6BAE-31D8-4009-5FC4-FC40BA47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9B3D-F98A-716E-C3E8-A471B3E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4FF5-A4AF-99E1-2E78-9614A706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20EE-0334-4632-98A6-8FD7452C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02C7-BFB8-28EC-8AB8-5E6D5AAC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DD90D-4B72-0DEA-05AC-6FE18974B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F2F3-A04E-C16E-2820-7BA4C451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B9AB2-DC82-F943-6A37-FE6390AB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3358-5DDA-4E43-72C1-11BF340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A6782-70D2-1D0F-0362-DA841A4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7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74B9-8CF4-1CDA-6A04-A2049C2A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98A5E-0810-18B1-D1C0-2F1EEFC1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8744-4232-80B5-6858-36A51670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E4B54-9CB3-E103-2F47-1FF4E9BB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B9EC-5E5C-F96B-C9D1-9752417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89E33-D024-B52F-03CD-407B2D9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1CE3-586E-176E-D8B1-4FFEC9B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BA48-C2F0-6402-15C6-F55A0F2E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35EE-0CCD-9CE8-640F-8B40C5BC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8C77-13D3-CC4B-2E7F-F42C3CD2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39A8-EADD-AFC7-9CDF-4BC5D76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3856-D8BF-EB9C-260A-6FC164F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55A2-AC2D-4E1B-5716-6253F1D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3C0-01A6-48A0-66AD-9AD5AA28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8B368-490A-A476-7E33-96B069A9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3B70-8880-FFF9-B2C5-F5E092DE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00B3-9D68-CA73-957F-2AE081D3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489F-C3C0-95C0-7ECC-F56AD7C5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41DB9-F4EA-066C-947F-7DE07F6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7662F-C762-6909-E856-0C3AE658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7AD1-8B92-3605-F012-0E2C75B3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75AA-C2EB-B8D4-F34C-AC48729B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CFF0-8B9C-456F-8A0B-6409685BCA4B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7FBB-5713-1664-27A3-10AE0C48F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2587-DABC-8CA1-E34F-99E934654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2B90-175E-4BDD-8C1C-64CB98A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atquang261002/DES-Encryp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encryption-standard-des-set-1/?ref=gcse" TargetMode="External"/><Relationship Id="rId2" Type="http://schemas.openxmlformats.org/officeDocument/2006/relationships/hyperlink" Target="https://www.youtube.com/watch?v=cVhlCzmb-v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ewu.com/d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BB6C-6649-3353-7FB3-FD899C42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 Cipher</a:t>
            </a:r>
          </a:p>
        </p:txBody>
      </p:sp>
    </p:spTree>
    <p:extLst>
      <p:ext uri="{BB962C8B-B14F-4D97-AF65-F5344CB8AC3E}">
        <p14:creationId xmlns:p14="http://schemas.microsoft.com/office/powerpoint/2010/main" val="319304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838200" y="1522748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16 rounds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Final Permutation.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output RHT </a:t>
            </a:r>
            <a:r>
              <a:rPr lang="en-US" sz="2200" dirty="0" err="1"/>
              <a:t>và</a:t>
            </a:r>
            <a:r>
              <a:rPr lang="en-US" sz="2200" dirty="0"/>
              <a:t> LHT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 Function. RHT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trái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LHT </a:t>
            </a:r>
            <a:r>
              <a:rPr lang="en-US" sz="2200" dirty="0" err="1"/>
              <a:t>sẽ</a:t>
            </a:r>
            <a:r>
              <a:rPr lang="en-US" sz="2200" dirty="0"/>
              <a:t> ở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(swapped).</a:t>
            </a:r>
          </a:p>
          <a:p>
            <a:pPr marL="457200" lvl="1" indent="0">
              <a:buNone/>
            </a:pPr>
            <a:r>
              <a:rPr lang="en-US" sz="2200" dirty="0"/>
              <a:t>- Output </a:t>
            </a:r>
            <a:r>
              <a:rPr lang="en-US" sz="2200" dirty="0" err="1"/>
              <a:t>của</a:t>
            </a:r>
            <a:r>
              <a:rPr lang="en-US" sz="2200" dirty="0"/>
              <a:t> Final Permutation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64-bit encrypted cipher text.</a:t>
            </a:r>
          </a:p>
        </p:txBody>
      </p:sp>
      <p:pic>
        <p:nvPicPr>
          <p:cNvPr id="6146" name="Picture 2" descr="8 Data Encryption Standard">
            <a:extLst>
              <a:ext uri="{FF2B5EF4-FFF2-40B4-BE49-F238E27FC236}">
                <a16:creationId xmlns:a16="http://schemas.microsoft.com/office/drawing/2014/main" id="{0FFA0BBD-B555-0111-15F8-8F1DB135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55" y="2848311"/>
            <a:ext cx="6428845" cy="30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Decryption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325534" cy="18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nghịch</a:t>
            </a:r>
            <a:r>
              <a:rPr lang="en-US" sz="2200" dirty="0"/>
              <a:t> </a:t>
            </a:r>
            <a:r>
              <a:rPr lang="en-US" sz="2200" dirty="0" err="1"/>
              <a:t>đảo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key </a:t>
            </a:r>
            <a:r>
              <a:rPr lang="en-US" sz="2200" dirty="0" err="1"/>
              <a:t>từ</a:t>
            </a:r>
            <a:r>
              <a:rPr lang="en-US" sz="2200" dirty="0"/>
              <a:t> 16 </a:t>
            </a:r>
            <a:r>
              <a:rPr lang="en-US" sz="2200" dirty="0" err="1"/>
              <a:t>về</a:t>
            </a:r>
            <a:r>
              <a:rPr lang="en-US" sz="2200" dirty="0"/>
              <a:t> 1.</a:t>
            </a:r>
          </a:p>
        </p:txBody>
      </p:sp>
      <p:pic>
        <p:nvPicPr>
          <p:cNvPr id="7170" name="Picture 2" descr="DES Decryption Process">
            <a:extLst>
              <a:ext uri="{FF2B5EF4-FFF2-40B4-BE49-F238E27FC236}">
                <a16:creationId xmlns:a16="http://schemas.microsoft.com/office/drawing/2014/main" id="{4A8BC0A6-F6FD-42DB-BD77-BFCD0466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0"/>
            <a:ext cx="4486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1A0A-AF47-1E40-2BE2-C014E246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nguồn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62E0-3B03-1E2F-F4C5-0486DABF498F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Source code's </a:t>
            </a:r>
            <a:r>
              <a:rPr lang="en-US" sz="2200" dirty="0" err="1">
                <a:hlinkClick r:id="rId2"/>
              </a:rPr>
              <a:t>github</a:t>
            </a:r>
            <a:r>
              <a:rPr lang="en-US" sz="2200" dirty="0">
                <a:hlinkClick r:id="rId2"/>
              </a:rPr>
              <a:t> link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16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>
                <a:hlinkClick r:id="rId2"/>
              </a:rPr>
              <a:t>Chirag </a:t>
            </a:r>
            <a:r>
              <a:rPr lang="en-US" sz="2200" dirty="0" err="1">
                <a:hlinkClick r:id="rId2"/>
              </a:rPr>
              <a:t>Bhalodia’s</a:t>
            </a:r>
            <a:r>
              <a:rPr lang="en-US" sz="2200" dirty="0">
                <a:hlinkClick r:id="rId2"/>
              </a:rPr>
              <a:t> DES Algorithm video</a:t>
            </a:r>
            <a:endParaRPr lang="en-US" sz="2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FC79FD-9761-F7BB-C8C9-0111E439DBE1}"/>
              </a:ext>
            </a:extLst>
          </p:cNvPr>
          <p:cNvSpPr txBox="1">
            <a:spLocks/>
          </p:cNvSpPr>
          <p:nvPr/>
        </p:nvSpPr>
        <p:spPr>
          <a:xfrm>
            <a:off x="533399" y="2219511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3"/>
              </a:rPr>
              <a:t>Geeksforgeeks’s</a:t>
            </a:r>
            <a:r>
              <a:rPr lang="en-US" sz="2200" dirty="0">
                <a:hlinkClick r:id="rId3"/>
              </a:rPr>
              <a:t> DES Article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4D1E-2432-78DF-4230-84DFDB189C3A}"/>
              </a:ext>
            </a:extLst>
          </p:cNvPr>
          <p:cNvSpPr txBox="1">
            <a:spLocks/>
          </p:cNvSpPr>
          <p:nvPr/>
        </p:nvSpPr>
        <p:spPr>
          <a:xfrm>
            <a:off x="533399" y="2707574"/>
            <a:ext cx="11472333" cy="72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 err="1">
                <a:hlinkClick r:id="rId4"/>
              </a:rPr>
              <a:t>Simewu's</a:t>
            </a:r>
            <a:r>
              <a:rPr lang="en-US" sz="2200" dirty="0">
                <a:hlinkClick r:id="rId4"/>
              </a:rPr>
              <a:t> website for details testing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90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EC4A-2973-E92F-EB92-5087B8B13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96081"/>
            <a:ext cx="11243732" cy="2272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Các bước trong thuật toán:</a:t>
            </a:r>
          </a:p>
          <a:p>
            <a:pPr marL="0" indent="0">
              <a:buNone/>
            </a:pPr>
            <a:r>
              <a:rPr lang="en-US"/>
              <a:t>	- 64-bit plain text sẽ được đưa vào Initial Permutation (IP).</a:t>
            </a:r>
          </a:p>
          <a:p>
            <a:pPr marL="0" indent="0">
              <a:buNone/>
            </a:pPr>
            <a:r>
              <a:rPr lang="en-US"/>
              <a:t>	- IP sản xuất ra 2 nửa hoán vị Left Plain Text (LPT) và Right Plain Text (RPT).</a:t>
            </a:r>
          </a:p>
          <a:p>
            <a:pPr marL="0" indent="0">
              <a:buNone/>
            </a:pPr>
            <a:r>
              <a:rPr lang="en-US"/>
              <a:t>	-  Mỗi bên đều đi qua 16 rounds encryption.</a:t>
            </a:r>
          </a:p>
          <a:p>
            <a:pPr marL="0" indent="0">
              <a:buNone/>
            </a:pPr>
            <a:r>
              <a:rPr lang="en-US"/>
              <a:t>	- Sau đó, cả 2 được tập hợp lại tại Final Permutation (FP).</a:t>
            </a:r>
          </a:p>
          <a:p>
            <a:pPr marL="0" indent="0">
              <a:buNone/>
            </a:pPr>
            <a:r>
              <a:rPr lang="en-US"/>
              <a:t>	- Kết quả của FP chính là 64-bit cipher text.</a:t>
            </a:r>
            <a:endParaRPr lang="en-US" dirty="0"/>
          </a:p>
        </p:txBody>
      </p:sp>
      <p:pic>
        <p:nvPicPr>
          <p:cNvPr id="3076" name="Picture 4" descr="Steps in DES">
            <a:extLst>
              <a:ext uri="{FF2B5EF4-FFF2-40B4-BE49-F238E27FC236}">
                <a16:creationId xmlns:a16="http://schemas.microsoft.com/office/drawing/2014/main" id="{8E34CACD-9634-F67B-41CA-D3C535FA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91" y="3090055"/>
            <a:ext cx="9562418" cy="35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C873EB-D098-F49B-E021-297F5D28871A}"/>
              </a:ext>
            </a:extLst>
          </p:cNvPr>
          <p:cNvSpPr txBox="1">
            <a:spLocks/>
          </p:cNvSpPr>
          <p:nvPr/>
        </p:nvSpPr>
        <p:spPr>
          <a:xfrm>
            <a:off x="558801" y="121828"/>
            <a:ext cx="10828867" cy="74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/>
              <a:t>DES (Data Encryption Standard) là block cipher với 56-bit key (64-bit key initial), 64-bit block.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E75-9F50-8399-87E2-1EDA779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5521-A97D-ED43-C40F-BE87387D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1367293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của</a:t>
            </a:r>
            <a:r>
              <a:rPr lang="en-US" sz="2200" dirty="0"/>
              <a:t> plain text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IP table,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64 permuted bits chia </a:t>
            </a:r>
            <a:r>
              <a:rPr lang="en-US" sz="2200" dirty="0" err="1"/>
              <a:t>làm</a:t>
            </a:r>
            <a:r>
              <a:rPr lang="en-US" sz="2200" dirty="0"/>
              <a:t> 2 LPT </a:t>
            </a:r>
            <a:r>
              <a:rPr lang="en-US" sz="2200" dirty="0" err="1"/>
              <a:t>và</a:t>
            </a:r>
            <a:r>
              <a:rPr lang="en-US" sz="2200" dirty="0"/>
              <a:t> RPT </a:t>
            </a:r>
            <a:r>
              <a:rPr lang="en-US" sz="2200" dirty="0" err="1"/>
              <a:t>và</a:t>
            </a:r>
            <a:r>
              <a:rPr lang="en-US" sz="2200" dirty="0"/>
              <a:t> qua 16 rounds </a:t>
            </a:r>
            <a:r>
              <a:rPr lang="en-US" sz="2200" dirty="0" err="1"/>
              <a:t>lặp</a:t>
            </a:r>
            <a:r>
              <a:rPr lang="en-US" sz="2200" dirty="0"/>
              <a:t>.</a:t>
            </a:r>
          </a:p>
        </p:txBody>
      </p:sp>
      <p:pic>
        <p:nvPicPr>
          <p:cNvPr id="1030" name="Picture 6" descr="Data encryption standard (DES) | Set 1 - GeeksforGeeks">
            <a:extLst>
              <a:ext uri="{FF2B5EF4-FFF2-40B4-BE49-F238E27FC236}">
                <a16:creationId xmlns:a16="http://schemas.microsoft.com/office/drawing/2014/main" id="{9CA0A873-C816-69BE-597A-1E2E25C1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93" y="2977090"/>
            <a:ext cx="9692614" cy="20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60CD1-82ED-7FA9-A996-37E85F20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71" y="969739"/>
            <a:ext cx="7630456" cy="42391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E37C75-B3AF-C203-2318-F3F4DD31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6" y="5208880"/>
            <a:ext cx="10676467" cy="11587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				Quy </a:t>
            </a:r>
            <a:r>
              <a:rPr lang="en-US" sz="2200" dirty="0" err="1"/>
              <a:t>trình</a:t>
            </a:r>
            <a:r>
              <a:rPr lang="en-US" sz="2200" dirty="0"/>
              <a:t> 1 round </a:t>
            </a:r>
            <a:r>
              <a:rPr lang="en-US" sz="2200" dirty="0" err="1"/>
              <a:t>của</a:t>
            </a:r>
            <a:r>
              <a:rPr lang="en-US" sz="2200" dirty="0"/>
              <a:t> Encryption</a:t>
            </a:r>
          </a:p>
        </p:txBody>
      </p:sp>
    </p:spTree>
    <p:extLst>
      <p:ext uri="{BB962C8B-B14F-4D97-AF65-F5344CB8AC3E}">
        <p14:creationId xmlns:p14="http://schemas.microsoft.com/office/powerpoint/2010/main" val="213721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F3376-D890-83ED-7254-5C7C69697F6F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9177-8374-21C5-B676-93CE00BD1914}"/>
              </a:ext>
            </a:extLst>
          </p:cNvPr>
          <p:cNvSpPr txBox="1">
            <a:spLocks/>
          </p:cNvSpPr>
          <p:nvPr/>
        </p:nvSpPr>
        <p:spPr>
          <a:xfrm>
            <a:off x="347133" y="1683106"/>
            <a:ext cx="5063405" cy="256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Initial key </a:t>
            </a:r>
            <a:r>
              <a:rPr lang="en-US" sz="2200" dirty="0" err="1"/>
              <a:t>của</a:t>
            </a:r>
            <a:r>
              <a:rPr lang="en-US" sz="2200" dirty="0"/>
              <a:t> DES </a:t>
            </a:r>
            <a:r>
              <a:rPr lang="en-US" sz="2200" dirty="0" err="1"/>
              <a:t>là</a:t>
            </a:r>
            <a:r>
              <a:rPr lang="en-US" sz="2200" dirty="0"/>
              <a:t> 64-bit, </a:t>
            </a:r>
            <a:r>
              <a:rPr lang="en-US" sz="2200" dirty="0" err="1"/>
              <a:t>nhưng</a:t>
            </a:r>
            <a:r>
              <a:rPr lang="en-US" sz="2200" dirty="0"/>
              <a:t> bit </a:t>
            </a:r>
            <a:r>
              <a:rPr lang="en-US" sz="2200" dirty="0" err="1"/>
              <a:t>thứ</a:t>
            </a:r>
            <a:r>
              <a:rPr lang="en-US" sz="2200" dirty="0"/>
              <a:t> 8, 16, 24, 32, 40, 48, 56, 64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,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Permuted Choice 1.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2 </a:t>
            </a:r>
            <a:r>
              <a:rPr lang="en-US" sz="2200" dirty="0" err="1"/>
              <a:t>nửa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08477C-5167-1163-FB3D-93A73447E7F5}"/>
              </a:ext>
            </a:extLst>
          </p:cNvPr>
          <p:cNvSpPr txBox="1">
            <a:spLocks/>
          </p:cNvSpPr>
          <p:nvPr/>
        </p:nvSpPr>
        <p:spPr>
          <a:xfrm>
            <a:off x="347133" y="4252596"/>
            <a:ext cx="10828867" cy="155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Các</a:t>
            </a:r>
            <a:r>
              <a:rPr lang="en-US" sz="2200" dirty="0"/>
              <a:t> bit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left shift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Festel</a:t>
            </a:r>
            <a:r>
              <a:rPr lang="en-US" sz="2200" dirty="0"/>
              <a:t>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Số</a:t>
            </a:r>
            <a:r>
              <a:rPr lang="en-US" sz="2200" dirty="0"/>
              <a:t> bit left shift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tuỳ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round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</p:txBody>
      </p:sp>
      <p:sp>
        <p:nvSpPr>
          <p:cNvPr id="3" name="AutoShape 2" descr="Number of key bits shifted per round">
            <a:extLst>
              <a:ext uri="{FF2B5EF4-FFF2-40B4-BE49-F238E27FC236}">
                <a16:creationId xmlns:a16="http://schemas.microsoft.com/office/drawing/2014/main" id="{8B79B0F0-9A17-6CB6-BDD2-A63F635EF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Number of key bits shifted per round">
            <a:extLst>
              <a:ext uri="{FF2B5EF4-FFF2-40B4-BE49-F238E27FC236}">
                <a16:creationId xmlns:a16="http://schemas.microsoft.com/office/drawing/2014/main" id="{993B5487-C175-76E0-2C8A-C115198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65" y="5036327"/>
            <a:ext cx="7873470" cy="13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2F347-B0F5-33B4-B05D-D7B31127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38" y="1536407"/>
            <a:ext cx="5287941" cy="21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77FF10-B088-1FB0-6338-D9EDDBAE1DA7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Conpression</a:t>
            </a:r>
            <a:r>
              <a:rPr lang="en-US" sz="2200" dirty="0"/>
              <a:t> Permutation: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shift, </a:t>
            </a:r>
            <a:r>
              <a:rPr lang="en-US" sz="2200" dirty="0" err="1"/>
              <a:t>các</a:t>
            </a:r>
            <a:r>
              <a:rPr lang="en-US" sz="2200" dirty="0"/>
              <a:t> bit 9, 18, 22, 25, 35, 38, 43 </a:t>
            </a:r>
            <a:r>
              <a:rPr lang="en-US" sz="2200" dirty="0" err="1"/>
              <a:t>và</a:t>
            </a:r>
            <a:r>
              <a:rPr lang="en-US" sz="2200" dirty="0"/>
              <a:t> 54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,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48-bit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/>
              <a:t> Permuted Choice 2.</a:t>
            </a:r>
            <a:endParaRPr lang="en-US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3117FD-61B3-746D-DC6D-02E0999C272A}"/>
              </a:ext>
            </a:extLst>
          </p:cNvPr>
          <p:cNvSpPr txBox="1">
            <a:spLocks/>
          </p:cNvSpPr>
          <p:nvPr/>
        </p:nvSpPr>
        <p:spPr>
          <a:xfrm>
            <a:off x="838200" y="5169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transformation</a:t>
            </a:r>
          </a:p>
        </p:txBody>
      </p:sp>
      <p:pic>
        <p:nvPicPr>
          <p:cNvPr id="2050" name="Picture 2" descr="Compression permutation">
            <a:extLst>
              <a:ext uri="{FF2B5EF4-FFF2-40B4-BE49-F238E27FC236}">
                <a16:creationId xmlns:a16="http://schemas.microsoft.com/office/drawing/2014/main" id="{DEB46116-82EA-0C99-0CEE-32D8EDF2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" y="2426429"/>
            <a:ext cx="8085138" cy="27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C79632-849C-60D8-5738-D8D68E60C79F}"/>
              </a:ext>
            </a:extLst>
          </p:cNvPr>
          <p:cNvSpPr txBox="1">
            <a:spLocks/>
          </p:cNvSpPr>
          <p:nvPr/>
        </p:nvSpPr>
        <p:spPr>
          <a:xfrm>
            <a:off x="838200" y="4779250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compression permutation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subset keys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round </a:t>
            </a:r>
            <a:r>
              <a:rPr lang="en-US" sz="2200" dirty="0" err="1"/>
              <a:t>khiến</a:t>
            </a:r>
            <a:r>
              <a:rPr lang="en-US" sz="2200" dirty="0"/>
              <a:t> DES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crack.</a:t>
            </a:r>
          </a:p>
        </p:txBody>
      </p:sp>
    </p:spTree>
    <p:extLst>
      <p:ext uri="{BB962C8B-B14F-4D97-AF65-F5344CB8AC3E}">
        <p14:creationId xmlns:p14="http://schemas.microsoft.com/office/powerpoint/2010/main" val="41195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14802B-8353-F7C2-8AAD-7A120C17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Expansion Permutation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EA96A-9E2E-7953-7D40-C2326FF915C4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8 blocks 4-bit, </a:t>
            </a:r>
            <a:r>
              <a:rPr lang="en-US" sz="2200" dirty="0" err="1"/>
              <a:t>mỗi</a:t>
            </a:r>
            <a:r>
              <a:rPr lang="en-US" sz="2200" dirty="0"/>
              <a:t> block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6-bit,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cộng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expan</a:t>
            </a:r>
            <a:r>
              <a:rPr lang="en-US" sz="2200" dirty="0"/>
              <a:t>, permutate </a:t>
            </a:r>
            <a:r>
              <a:rPr lang="en-US" sz="2200" dirty="0" err="1"/>
              <a:t>thành</a:t>
            </a:r>
            <a:r>
              <a:rPr lang="en-US" sz="2200" dirty="0"/>
              <a:t> 48-bit RPT.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699BC-80A0-CF7F-8E59-11844385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8" y="2514472"/>
            <a:ext cx="6773220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9849C4-6A85-2875-5555-B692DF4CEFE6}"/>
              </a:ext>
            </a:extLst>
          </p:cNvPr>
          <p:cNvSpPr txBox="1">
            <a:spLocks/>
          </p:cNvSpPr>
          <p:nvPr/>
        </p:nvSpPr>
        <p:spPr>
          <a:xfrm>
            <a:off x="533399" y="458794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Sau </a:t>
            </a:r>
            <a:r>
              <a:rPr lang="en-US" sz="2200" dirty="0" err="1"/>
              <a:t>đó</a:t>
            </a:r>
            <a:r>
              <a:rPr lang="en-US" sz="2200" dirty="0"/>
              <a:t>, 48-bit RPT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48-bit key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48-bit Output.</a:t>
            </a:r>
          </a:p>
        </p:txBody>
      </p:sp>
      <p:pic>
        <p:nvPicPr>
          <p:cNvPr id="1028" name="Picture 4" descr="Expansion Permutation (E) [13] | Download Table">
            <a:extLst>
              <a:ext uri="{FF2B5EF4-FFF2-40B4-BE49-F238E27FC236}">
                <a16:creationId xmlns:a16="http://schemas.microsoft.com/office/drawing/2014/main" id="{54D27281-4D67-CF20-A995-1AC1260D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1" y="2514472"/>
            <a:ext cx="3899710" cy="18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10C7C-D78F-2785-F1C4-AD64F0BA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S-Box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472D4-706D-F4E2-3AEB-D29CB5643FF3}"/>
              </a:ext>
            </a:extLst>
          </p:cNvPr>
          <p:cNvSpPr txBox="1">
            <a:spLocks/>
          </p:cNvSpPr>
          <p:nvPr/>
        </p:nvSpPr>
        <p:spPr>
          <a:xfrm>
            <a:off x="533400" y="1615374"/>
            <a:ext cx="5665787" cy="221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Từ</a:t>
            </a:r>
            <a:r>
              <a:rPr lang="en-US" sz="2200" dirty="0"/>
              <a:t> 48-bit Output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, chia </a:t>
            </a:r>
            <a:r>
              <a:rPr lang="en-US" sz="2200" dirty="0" err="1"/>
              <a:t>ra</a:t>
            </a:r>
            <a:r>
              <a:rPr lang="en-US" sz="2200" dirty="0"/>
              <a:t> 8 Subblocks 6-bit.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Mỗi</a:t>
            </a:r>
            <a:r>
              <a:rPr lang="en-US" sz="2200" dirty="0"/>
              <a:t> Subblock </a:t>
            </a:r>
            <a:r>
              <a:rPr lang="en-US" sz="2200" dirty="0" err="1"/>
              <a:t>sẽ</a:t>
            </a:r>
            <a:r>
              <a:rPr lang="en-US" sz="2200" dirty="0"/>
              <a:t> chia 2-bit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4-bit </a:t>
            </a:r>
            <a:r>
              <a:rPr lang="en-US" sz="2200" dirty="0" err="1"/>
              <a:t>hàng</a:t>
            </a:r>
            <a:r>
              <a:rPr lang="en-US" sz="2200" dirty="0"/>
              <a:t>,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chiếu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4-bit converted.</a:t>
            </a:r>
          </a:p>
        </p:txBody>
      </p:sp>
      <p:pic>
        <p:nvPicPr>
          <p:cNvPr id="4102" name="Picture 6" descr="The Data Encryption Standard (DES) - Design Recipes for FPGAs Using Verilog  and VHDL - FPGAkey">
            <a:extLst>
              <a:ext uri="{FF2B5EF4-FFF2-40B4-BE49-F238E27FC236}">
                <a16:creationId xmlns:a16="http://schemas.microsoft.com/office/drawing/2014/main" id="{F865E1EF-7C8B-750D-563D-8A51B99E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48" y="0"/>
            <a:ext cx="566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1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C9C33-FA0F-5FA9-2D99-4CB307E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P-Box Permutation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0EE8F-9082-D8B4-D7DA-FA96CD0432DB}"/>
              </a:ext>
            </a:extLst>
          </p:cNvPr>
          <p:cNvSpPr txBox="1">
            <a:spLocks/>
          </p:cNvSpPr>
          <p:nvPr/>
        </p:nvSpPr>
        <p:spPr>
          <a:xfrm>
            <a:off x="533399" y="1615374"/>
            <a:ext cx="10676467" cy="115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200" dirty="0"/>
              <a:t>- 32-bit Output </a:t>
            </a:r>
            <a:r>
              <a:rPr lang="en-US" sz="2200" dirty="0" err="1"/>
              <a:t>của</a:t>
            </a:r>
            <a:r>
              <a:rPr lang="en-US" sz="2200" dirty="0"/>
              <a:t> S-Box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hoán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P-Box.</a:t>
            </a:r>
          </a:p>
        </p:txBody>
      </p:sp>
      <p:pic>
        <p:nvPicPr>
          <p:cNvPr id="5122" name="Picture 2" descr="Referring to the lecture notes on DES, there are one Expansion... | Course  Hero">
            <a:extLst>
              <a:ext uri="{FF2B5EF4-FFF2-40B4-BE49-F238E27FC236}">
                <a16:creationId xmlns:a16="http://schemas.microsoft.com/office/drawing/2014/main" id="{D38DDC0E-DA93-8931-74A9-3512FA8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32" y="2513542"/>
            <a:ext cx="6818584" cy="18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519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DES Cipher</vt:lpstr>
      <vt:lpstr>PowerPoint Presentation</vt:lpstr>
      <vt:lpstr>Initial Permutation</vt:lpstr>
      <vt:lpstr>PowerPoint Presentation</vt:lpstr>
      <vt:lpstr>PowerPoint Presentation</vt:lpstr>
      <vt:lpstr>PowerPoint Presentation</vt:lpstr>
      <vt:lpstr>Expansion Permutation</vt:lpstr>
      <vt:lpstr>S-Box Substitution</vt:lpstr>
      <vt:lpstr>P-Box Permutation</vt:lpstr>
      <vt:lpstr>Final Permutation</vt:lpstr>
      <vt:lpstr>Decryption</vt:lpstr>
      <vt:lpstr>Mã nguồn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Cipher</dc:title>
  <dc:creator>Dang Nhat Quang 20203755</dc:creator>
  <cp:lastModifiedBy>Dang Nhat Quang 20203755</cp:lastModifiedBy>
  <cp:revision>60</cp:revision>
  <dcterms:created xsi:type="dcterms:W3CDTF">2023-12-09T03:21:08Z</dcterms:created>
  <dcterms:modified xsi:type="dcterms:W3CDTF">2023-12-12T14:43:07Z</dcterms:modified>
</cp:coreProperties>
</file>