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92A"/>
    <a:srgbClr val="585858"/>
    <a:srgbClr val="F3741D"/>
    <a:srgbClr val="DBDBDB"/>
    <a:srgbClr val="64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AC7F537-33DF-4B15-8B15-87BAC2A9BDF9}">
  <a:tblStyle styleId="{0AC7F537-33DF-4B15-8B15-87BAC2A9BDF9}" styleName="ELCA">
    <a:wholeTbl>
      <a:tcTxStyle>
        <a:fontRef idx="minor">
          <a:scrgbClr r="88" g="88" b="88"/>
        </a:fontRef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38100" cmpd="sng">
              <a:solidFill>
                <a:schemeClr val="dk2"/>
              </a:solidFill>
            </a:ln>
          </a:bottom>
          <a:insideH>
            <a:ln w="12700" cmpd="sng">
              <a:solidFill>
                <a:schemeClr val="dk2"/>
              </a:solidFill>
            </a:ln>
          </a:insideH>
          <a:insideV>
            <a:ln w="12700" cmpd="sng">
              <a:solidFill>
                <a:schemeClr val="dk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>
        <a:fontRef idx="minor"/>
        <a:schemeClr val="accent6"/>
      </a:tcTxStyle>
      <a:tcStyle>
        <a:tcBdr/>
      </a:tcStyle>
    </a:firstCol>
    <a:lastRow>
      <a:tcTxStyle b="on"/>
      <a:tcStyle>
        <a:tcBdr>
          <a:top>
            <a:ln w="38100" cmpd="sng">
              <a:solidFill>
                <a:schemeClr val="dk2"/>
              </a:solidFill>
            </a:ln>
          </a:top>
        </a:tcBdr>
        <a:fill>
          <a:noFill/>
        </a:fill>
      </a:tcStyle>
    </a:lastRow>
    <a:firstRow>
      <a:tcTxStyle b="on">
        <a:fontRef idx="minor"/>
        <a:schemeClr val="accent6"/>
      </a:tcTxStyle>
      <a:tcStyle>
        <a:tcBdr>
          <a:bottom>
            <a:ln w="38100" cmpd="sng">
              <a:solidFill>
                <a:schemeClr val="dk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88" g="88" b="88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>
        <a:fontRef idx="minor">
          <a:scrgbClr r="0" g="0" b="0"/>
        </a:fontRef>
        <a:schemeClr val="bg1"/>
      </a:tcTxStyle>
      <a:tcStyle>
        <a:tcBdr>
          <a:bottom>
            <a:ln w="508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499C072-79AC-4234-940F-024C0EF790BA}" type="datetimeFigureOut">
              <a:rPr lang="de-DE"/>
              <a:pPr>
                <a:defRPr/>
              </a:pPr>
              <a:t>25.04.2017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CC5EE5-6CCE-4A78-A610-57D38198F2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9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1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872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798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798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10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tlight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BAF9153-C658-4087-BB39-AF92C011B394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EC06F-AEA3-4BE1-B640-C06D91E456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844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l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66F4916A-9C8B-43CD-8A28-D46DFA29FC77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B658-B30B-420C-9C23-2782020F8C1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5643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1998" y="1008000"/>
            <a:ext cx="8388473" cy="5256584"/>
          </a:xfrm>
        </p:spPr>
        <p:txBody>
          <a:bodyPr/>
          <a:lstStyle>
            <a:lvl1pPr>
              <a:buFont typeface="Arial" pitchFamily="34" charset="0"/>
              <a:buChar char="■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AE81D632-9CC4-4CDA-AE06-C7AFFDB26090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41EE-5654-495E-8EFD-8948465C24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8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403999"/>
            <a:ext cx="4140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44000" y="1403999"/>
            <a:ext cx="4176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" y="1008000"/>
            <a:ext cx="4140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6"/>
          </p:nvPr>
        </p:nvSpPr>
        <p:spPr>
          <a:xfrm>
            <a:off x="4644000" y="1008000"/>
            <a:ext cx="4176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DE4795F-6FD8-4FC1-AB74-771B0CA2E8EF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789E-4A5C-44D2-BCE8-BB61B2B4BB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428000" y="1008000"/>
            <a:ext cx="4392472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628650" indent="-324000">
              <a:spcBef>
                <a:spcPts val="900"/>
              </a:spcBef>
              <a:buFont typeface="Wingdings" pitchFamily="2" charset="2"/>
              <a:buChar char="§"/>
              <a:defRPr/>
            </a:lvl2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68313" y="1080000"/>
            <a:ext cx="3815655" cy="5184000"/>
          </a:xfrm>
        </p:spPr>
        <p:txBody>
          <a:bodyPr rtlCol="0">
            <a:noAutofit/>
          </a:bodyPr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F72A460-683C-4AD7-B9FE-97A789EEEB38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F3D2-8251-4C80-9E1B-20D9B31805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7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40472" y="1044000"/>
            <a:ext cx="3780000" cy="5220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50004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3850">
              <a:spcBef>
                <a:spcPts val="900"/>
              </a:spcBef>
              <a:buFont typeface="Wingdings" pitchFamily="2" charset="2"/>
              <a:buChar char="§"/>
              <a:defRPr lang="de-DE" sz="18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3A6E3F9-77E9-4F6D-9423-D847C956EA55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75CF6-1FFE-4134-8001-1115DC43E6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94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3"/>
          </p:nvPr>
        </p:nvSpPr>
        <p:spPr>
          <a:xfrm>
            <a:off x="432000" y="1008000"/>
            <a:ext cx="8388000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7F3C067-BCA7-4852-AD5E-D91C1E3A38C3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AD1CC-C753-41B6-BEE8-7CD75E753C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14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small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39596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4524374" y="1008000"/>
            <a:ext cx="4296098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F5B52285-D626-4DF1-AAE9-538E53FB1297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7EC-3703-4E28-AF82-571632B099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91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lar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57598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334124" y="1008000"/>
            <a:ext cx="2486347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78B0E35-FD5D-4B3F-AE18-432A3744BCAC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66DF8-F891-4CB0-9B3A-0D9C9A77CEF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38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 descr="Grafik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627063"/>
            <a:ext cx="38496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3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Project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6400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35600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4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60000" y="1007999"/>
            <a:ext cx="3960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7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68CE150-9108-454C-8FCC-996EC8B060B1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8CDBA-B2C8-4CA9-8376-B3D3855FF7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396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6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31825"/>
            <a:ext cx="3848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1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2803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3"/>
          </p:nvPr>
        </p:nvSpPr>
        <p:spPr>
          <a:xfrm>
            <a:off x="432000" y="1007999"/>
            <a:ext cx="4176712" cy="5256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824000" y="1008000"/>
            <a:ext cx="3996000" cy="525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B034A7D-1F92-418F-9991-34F46EF934C5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5898-5503-4AF1-8A77-2436AEBEB65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7668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27063"/>
            <a:ext cx="3846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2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468312" y="1008000"/>
            <a:ext cx="8388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8A4D8398-9FF6-4BE0-9B90-61D606E5099A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47DED-DAD4-4CE1-89FE-1A72D27DD1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29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hor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630238"/>
            <a:ext cx="3846512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32000" y="1296000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432000" y="2817762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32000" y="31051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432000" y="461728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432000" y="49053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umsplatzhalter 1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490F6D26-42FE-4D04-9BFE-EFF788FEAB4A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12" name="Foliennummernplatzhalter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9AD5-E28B-4C61-86B2-1D93D0F6427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9" name="Fußzeilenplatzhalter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7424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21"/>
          <p:cNvSpPr txBox="1">
            <a:spLocks noChangeArrowheads="1"/>
          </p:cNvSpPr>
          <p:nvPr userDrawn="1"/>
        </p:nvSpPr>
        <p:spPr bwMode="auto">
          <a:xfrm>
            <a:off x="468313" y="1008063"/>
            <a:ext cx="395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rgbClr val="EBB700"/>
                </a:solidFill>
              </a:rPr>
              <a:t>S –</a:t>
            </a:r>
          </a:p>
        </p:txBody>
      </p:sp>
      <p:sp>
        <p:nvSpPr>
          <p:cNvPr id="8" name="Textfeld 22"/>
          <p:cNvSpPr txBox="1">
            <a:spLocks noChangeArrowheads="1"/>
          </p:cNvSpPr>
          <p:nvPr userDrawn="1"/>
        </p:nvSpPr>
        <p:spPr bwMode="auto">
          <a:xfrm>
            <a:off x="4760913" y="1008063"/>
            <a:ext cx="46831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accent2"/>
                </a:solidFill>
              </a:rPr>
              <a:t>W –</a:t>
            </a:r>
          </a:p>
        </p:txBody>
      </p:sp>
      <p:sp>
        <p:nvSpPr>
          <p:cNvPr id="9" name="Textfeld 23"/>
          <p:cNvSpPr txBox="1">
            <a:spLocks noChangeArrowheads="1"/>
          </p:cNvSpPr>
          <p:nvPr userDrawn="1"/>
        </p:nvSpPr>
        <p:spPr bwMode="auto">
          <a:xfrm>
            <a:off x="882650" y="1008063"/>
            <a:ext cx="36353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Strength</a:t>
            </a:r>
          </a:p>
        </p:txBody>
      </p:sp>
      <p:sp>
        <p:nvSpPr>
          <p:cNvPr id="10" name="Textfeld 24"/>
          <p:cNvSpPr txBox="1">
            <a:spLocks noChangeArrowheads="1"/>
          </p:cNvSpPr>
          <p:nvPr userDrawn="1"/>
        </p:nvSpPr>
        <p:spPr bwMode="auto">
          <a:xfrm>
            <a:off x="5229225" y="1008063"/>
            <a:ext cx="35814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Weaknesses</a:t>
            </a:r>
          </a:p>
        </p:txBody>
      </p:sp>
      <p:sp>
        <p:nvSpPr>
          <p:cNvPr id="11" name="Textfeld 25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SWOT</a:t>
            </a:r>
          </a:p>
        </p:txBody>
      </p:sp>
      <p:sp>
        <p:nvSpPr>
          <p:cNvPr id="12" name="Textfeld 26"/>
          <p:cNvSpPr txBox="1">
            <a:spLocks noChangeArrowheads="1"/>
          </p:cNvSpPr>
          <p:nvPr userDrawn="1"/>
        </p:nvSpPr>
        <p:spPr bwMode="auto">
          <a:xfrm>
            <a:off x="468313" y="3743325"/>
            <a:ext cx="3587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427730"/>
                </a:solidFill>
              </a:rPr>
              <a:t>O –</a:t>
            </a:r>
          </a:p>
        </p:txBody>
      </p:sp>
      <p:sp>
        <p:nvSpPr>
          <p:cNvPr id="13" name="Textfeld 30"/>
          <p:cNvSpPr txBox="1">
            <a:spLocks noChangeArrowheads="1"/>
          </p:cNvSpPr>
          <p:nvPr userDrawn="1"/>
        </p:nvSpPr>
        <p:spPr bwMode="auto">
          <a:xfrm>
            <a:off x="846138" y="3743325"/>
            <a:ext cx="36369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Opportunities</a:t>
            </a:r>
            <a:endParaRPr lang="de-DE" altLang="en-US" sz="1600"/>
          </a:p>
        </p:txBody>
      </p:sp>
      <p:sp>
        <p:nvSpPr>
          <p:cNvPr id="14" name="Textfeld 31"/>
          <p:cNvSpPr txBox="1">
            <a:spLocks noChangeArrowheads="1"/>
          </p:cNvSpPr>
          <p:nvPr userDrawn="1"/>
        </p:nvSpPr>
        <p:spPr bwMode="auto">
          <a:xfrm>
            <a:off x="4759325" y="3743325"/>
            <a:ext cx="3238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AA9C8F"/>
                </a:solidFill>
              </a:rPr>
              <a:t>T –</a:t>
            </a:r>
          </a:p>
        </p:txBody>
      </p:sp>
      <p:sp>
        <p:nvSpPr>
          <p:cNvPr id="15" name="Textfeld 32"/>
          <p:cNvSpPr txBox="1">
            <a:spLocks noChangeArrowheads="1"/>
          </p:cNvSpPr>
          <p:nvPr userDrawn="1"/>
        </p:nvSpPr>
        <p:spPr bwMode="auto">
          <a:xfrm>
            <a:off x="5102225" y="3743325"/>
            <a:ext cx="37084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Threats</a:t>
            </a:r>
            <a:endParaRPr lang="de-DE" altLang="en-US" sz="160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1"/>
          </p:nvPr>
        </p:nvSpPr>
        <p:spPr>
          <a:xfrm>
            <a:off x="468000" y="1332000"/>
            <a:ext cx="4050000" cy="21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4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4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22"/>
          </p:nvPr>
        </p:nvSpPr>
        <p:spPr>
          <a:xfrm>
            <a:off x="4759905" y="1332000"/>
            <a:ext cx="405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2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2"/>
              </a:buClr>
              <a:buSzPct val="90000"/>
              <a:defRPr lang="de-DE" sz="14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23"/>
          </p:nvPr>
        </p:nvSpPr>
        <p:spPr>
          <a:xfrm>
            <a:off x="468000" y="4068000"/>
            <a:ext cx="405000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3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3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24"/>
          </p:nvPr>
        </p:nvSpPr>
        <p:spPr>
          <a:xfrm>
            <a:off x="4760947" y="4068000"/>
            <a:ext cx="4050000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5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5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umsplatzhalter 2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10D0DD1-65CA-4996-88D2-04EF7227227B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17" name="Foliennummernplatzhalter 2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412C8-8273-4B47-B3D3-8393DE63CE7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2" name="Fußzeilenplatzhalter 29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227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11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26924BA-A1F1-4574-A13E-3B867E5249D6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2EE2D-765A-4D76-9C3A-55DBB39CCF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702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1115616" y="1296000"/>
            <a:ext cx="7272808" cy="4392488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1500"/>
              </a:spcBef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CF4DD9A-D5E8-498D-BFF9-4B0593E30CA7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43F13-4AC5-4CC1-9EA5-6D31AA3B39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4129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1"/>
          <p:cNvSpPr txBox="1"/>
          <p:nvPr userDrawn="1"/>
        </p:nvSpPr>
        <p:spPr>
          <a:xfrm>
            <a:off x="1692275" y="4941888"/>
            <a:ext cx="5472113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  <a:latin typeface="+mn-lt"/>
              </a:rPr>
              <a:t>www.elca.vn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extfeld 20"/>
          <p:cNvSpPr txBox="1">
            <a:spLocks noChangeArrowheads="1"/>
          </p:cNvSpPr>
          <p:nvPr userDrawn="1"/>
        </p:nvSpPr>
        <p:spPr bwMode="auto">
          <a:xfrm>
            <a:off x="1682750" y="3141663"/>
            <a:ext cx="3851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200" b="1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6" name="Textfeld 22"/>
          <p:cNvSpPr txBox="1">
            <a:spLocks noChangeArrowheads="1"/>
          </p:cNvSpPr>
          <p:nvPr userDrawn="1"/>
        </p:nvSpPr>
        <p:spPr bwMode="auto">
          <a:xfrm>
            <a:off x="1644650" y="1600200"/>
            <a:ext cx="37433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2400" b="1">
                <a:solidFill>
                  <a:schemeClr val="bg1"/>
                </a:solidFill>
              </a:rPr>
              <a:t>Thank you</a:t>
            </a:r>
            <a:r>
              <a:rPr lang="de-DE" altLang="en-US" sz="2400" b="1">
                <a:solidFill>
                  <a:schemeClr val="bg1"/>
                </a:solidFill>
                <a:latin typeface="ArialMT"/>
              </a:rPr>
              <a:t>.</a:t>
            </a:r>
            <a:endParaRPr lang="de-DE" altLang="en-US"/>
          </a:p>
          <a:p>
            <a:endParaRPr lang="de-DE" altLang="en-US"/>
          </a:p>
        </p:txBody>
      </p:sp>
      <p:sp>
        <p:nvSpPr>
          <p:cNvPr id="18" name="Textfeld 13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1682155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9"/>
          </p:nvPr>
        </p:nvSpPr>
        <p:spPr>
          <a:xfrm>
            <a:off x="1681200" y="3609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20"/>
          </p:nvPr>
        </p:nvSpPr>
        <p:spPr>
          <a:xfrm>
            <a:off x="1681200" y="3861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21"/>
          </p:nvPr>
        </p:nvSpPr>
        <p:spPr>
          <a:xfrm>
            <a:off x="1682155" y="4113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22"/>
          </p:nvPr>
        </p:nvSpPr>
        <p:spPr>
          <a:xfrm>
            <a:off x="1682155" y="4365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23"/>
          </p:nvPr>
        </p:nvSpPr>
        <p:spPr>
          <a:xfrm>
            <a:off x="3851920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idx="24"/>
          </p:nvPr>
        </p:nvSpPr>
        <p:spPr>
          <a:xfrm>
            <a:off x="3852000" y="3610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5"/>
          </p:nvPr>
        </p:nvSpPr>
        <p:spPr>
          <a:xfrm>
            <a:off x="3850965" y="3862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idx="26"/>
          </p:nvPr>
        </p:nvSpPr>
        <p:spPr>
          <a:xfrm>
            <a:off x="3851920" y="4114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27"/>
          </p:nvPr>
        </p:nvSpPr>
        <p:spPr>
          <a:xfrm>
            <a:off x="3851920" y="4366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DD9F638-509D-414B-9265-241F282D8691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21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7A84-BFB2-410E-8051-39FFC4C5231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3" name="Fußzeilenplatzhalter 19"/>
          <p:cNvSpPr>
            <a:spLocks noGrp="1"/>
          </p:cNvSpPr>
          <p:nvPr>
            <p:ph type="ftr" sz="quarter" idx="30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2107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10"/>
          <p:cNvSpPr txBox="1"/>
          <p:nvPr userDrawn="1"/>
        </p:nvSpPr>
        <p:spPr>
          <a:xfrm>
            <a:off x="1682750" y="2555875"/>
            <a:ext cx="1366838" cy="1771650"/>
          </a:xfrm>
          <a:prstGeom prst="rect">
            <a:avLst/>
          </a:prstGeom>
        </p:spPr>
        <p:txBody>
          <a:bodyPr lIns="36000" tIns="126000" rIns="36000" bIns="36000"/>
          <a:lstStyle/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 smtClean="0">
                <a:solidFill>
                  <a:schemeClr val="bg1"/>
                </a:solidFill>
                <a:latin typeface="+mn-lt"/>
              </a:rPr>
              <a:t>Signature</a:t>
            </a: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Version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Project No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Imputations-Nr.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History</a:t>
            </a:r>
          </a:p>
        </p:txBody>
      </p:sp>
      <p:sp>
        <p:nvSpPr>
          <p:cNvPr id="6" name="Textfeld 11"/>
          <p:cNvSpPr txBox="1"/>
          <p:nvPr userDrawn="1"/>
        </p:nvSpPr>
        <p:spPr>
          <a:xfrm>
            <a:off x="1692275" y="4941888"/>
            <a:ext cx="5400675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 smtClean="0">
                <a:solidFill>
                  <a:schemeClr val="bg1"/>
                </a:solidFill>
                <a:latin typeface="+mn-lt"/>
              </a:rPr>
              <a:t>www.elca.vn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feld 20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idx="15"/>
          </p:nvPr>
        </p:nvSpPr>
        <p:spPr>
          <a:xfrm>
            <a:off x="3059832" y="2556000"/>
            <a:ext cx="5184576" cy="1872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>
                <a:schemeClr val="bg1"/>
              </a:buClr>
              <a:buFont typeface="+mj-lt"/>
              <a:buNone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8" name="Datumsplatzhalter 1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F23BDEF-CABC-4C73-8EEF-58D7405076D5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9" name="Foliennummernplatzhalt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54D12-B114-4037-A8D0-68932ED08B1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18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696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212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03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0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of th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008063"/>
            <a:ext cx="3905250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>
            <a:lvl1pPr>
              <a:defRPr lang="de-DE" sz="1800" b="1" baseline="0" smtClean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31999" y="1008000"/>
            <a:ext cx="4356000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1"/>
          </p:nvPr>
        </p:nvSpPr>
        <p:spPr>
          <a:xfrm>
            <a:off x="432000" y="594000"/>
            <a:ext cx="8388000" cy="324000"/>
          </a:xfrm>
        </p:spPr>
        <p:txBody>
          <a:bodyPr wrap="none" tIns="0" bIns="0" anchor="ctr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3DE024DB-C680-451F-8C55-494F49A114BB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525A1-6AE9-4D56-BABE-20D5E70D43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rgbClr val="D24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 baseline="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3F5E7A1-823C-4C4F-BA11-C5892201B856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E5E2-4D77-424F-A441-3F3B196E78D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23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1999" y="1494000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6689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0B4BFA07-7BF1-4243-B8A1-4A69DA246BEC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D9E8B-D38F-4088-ABD0-754C65F457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5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8000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9" name="Bildplatzhalter 2"/>
          <p:cNvSpPr>
            <a:spLocks noGrp="1"/>
          </p:cNvSpPr>
          <p:nvPr>
            <p:ph type="pic" idx="18"/>
          </p:nvPr>
        </p:nvSpPr>
        <p:spPr>
          <a:xfrm>
            <a:off x="4770000" y="1243211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6192000" y="1171427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619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1"/>
          </p:nvPr>
        </p:nvSpPr>
        <p:spPr>
          <a:xfrm>
            <a:off x="619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22"/>
          </p:nvPr>
        </p:nvSpPr>
        <p:spPr>
          <a:xfrm>
            <a:off x="6192000" y="4066689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idx="23"/>
          </p:nvPr>
        </p:nvSpPr>
        <p:spPr>
          <a:xfrm>
            <a:off x="4770000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8FADCAB-A8C4-4F10-B750-EC6463DDAD1D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0156C-ACCA-4759-8AAC-0D6BBF80D8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44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42225" y="6480175"/>
            <a:ext cx="935038" cy="215900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tabLst>
                <a:tab pos="468000" algn="ctr"/>
                <a:tab pos="936000" algn="r"/>
              </a:tabLs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| 	</a:t>
            </a:r>
            <a:fld id="{EF0BF269-5C50-41C3-9A2E-D8BD31BE4EE5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269875"/>
            <a:ext cx="8388350" cy="323850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46600" y="6480175"/>
            <a:ext cx="3059113" cy="215900"/>
          </a:xfrm>
          <a:prstGeom prst="rect">
            <a:avLst/>
          </a:prstGeom>
        </p:spPr>
        <p:txBody>
          <a:bodyPr vert="horz" wrap="none" lIns="36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7263" y="6480175"/>
            <a:ext cx="252412" cy="215900"/>
          </a:xfrm>
          <a:prstGeom prst="rect">
            <a:avLst/>
          </a:prstGeom>
        </p:spPr>
        <p:txBody>
          <a:bodyPr vert="horz" wrap="none" lIns="36000" tIns="36000" rIns="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09B1A-6AA6-4180-86C2-8005F7E1DD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49263" y="185738"/>
            <a:ext cx="8226425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449263" y="185738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50850" y="6372225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platzhalter 14"/>
          <p:cNvSpPr>
            <a:spLocks noGrp="1"/>
          </p:cNvSpPr>
          <p:nvPr>
            <p:ph type="body" idx="1"/>
          </p:nvPr>
        </p:nvSpPr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pic>
        <p:nvPicPr>
          <p:cNvPr id="1034" name="Grafik 10" descr="ELCA_C2_rgb_positive_72dpi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32" b="-4584"/>
          <a:stretch>
            <a:fillRect/>
          </a:stretch>
        </p:blipFill>
        <p:spPr bwMode="auto">
          <a:xfrm>
            <a:off x="457200" y="6453188"/>
            <a:ext cx="946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11" r:id="rId8"/>
    <p:sldLayoutId id="2147483712" r:id="rId9"/>
    <p:sldLayoutId id="2147483727" r:id="rId10"/>
    <p:sldLayoutId id="2147483728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323850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■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1pPr>
      <a:lvl2pPr marL="719138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Wingdings" pitchFamily="2" charset="2"/>
        <a:buChar char="§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2pPr>
      <a:lvl3pPr marL="1044575" indent="-34290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Symbol" pitchFamily="18" charset="2"/>
        <a:buChar char="-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3pPr>
      <a:lvl4pPr marL="1435100" indent="-323850" algn="l" defTabSz="895350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 Unicode MS" pitchFamily="34" charset="-128"/>
        <a:buChar char="➔"/>
        <a:defRPr lang="de-DE" kern="1200">
          <a:solidFill>
            <a:srgbClr val="585858"/>
          </a:solidFill>
          <a:latin typeface="+mn-lt"/>
          <a:ea typeface="+mn-ea"/>
          <a:cs typeface="Arial" pitchFamily="34" charset="0"/>
        </a:defRPr>
      </a:lvl4pPr>
      <a:lvl5pPr marL="1787525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»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multilingual </a:t>
            </a:r>
            <a:r>
              <a:rPr lang="en-US" dirty="0" smtClean="0"/>
              <a:t>-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1. Why is multilingual required?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2. Which application components (i.e. messages, labels, data…) are usually multilingual in an international application?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3. What is the common mechanism to store and retrieve static </a:t>
            </a:r>
            <a:r>
              <a:rPr lang="en-US" sz="2200" dirty="0" smtClean="0">
                <a:solidFill>
                  <a:schemeClr val="tx1"/>
                </a:solidFill>
              </a:rPr>
              <a:t>multilingual components</a:t>
            </a:r>
            <a:r>
              <a:rPr lang="en-US" sz="2200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4. What are the common strategies to store and retrieve dynamic multilingual components (aka multilingual data) from database? Please provide needed ERD design as well.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5. How locale-dependent (aka accent-sensitive) sorting/searching is usually implemented?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 bwMode="auto">
          <a:xfrm>
            <a:off x="7642225" y="6480175"/>
            <a:ext cx="935038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676F7F63-1E23-462D-B634-CD319E5033A2}" type="datetime1">
              <a:rPr lang="en-US" altLang="en-US" smtClean="0">
                <a:solidFill>
                  <a:srgbClr val="585858"/>
                </a:solidFill>
              </a:rPr>
              <a:t>25.04.17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 bwMode="auto">
          <a:xfrm>
            <a:off x="4546600" y="6480175"/>
            <a:ext cx="3059113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 dirty="0">
                <a:solidFill>
                  <a:srgbClr val="585858"/>
                </a:solidFill>
              </a:rPr>
              <a:t>© ELCA VN 2017 v1.3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 bwMode="auto">
          <a:xfrm>
            <a:off x="8577263" y="6480175"/>
            <a:ext cx="252412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46762B-21EE-4C98-9D68-EC25BDC0E3D8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altLang="en-US">
              <a:solidFill>
                <a:srgbClr val="58585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95-PresentationTemplate-2.2">
  <a:themeElements>
    <a:clrScheme name="ELCA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739ABC"/>
      </a:accent1>
      <a:accent2>
        <a:srgbClr val="80379B"/>
      </a:accent2>
      <a:accent3>
        <a:srgbClr val="427730"/>
      </a:accent3>
      <a:accent4>
        <a:srgbClr val="EBB700"/>
      </a:accent4>
      <a:accent5>
        <a:srgbClr val="AA9C8F"/>
      </a:accent5>
      <a:accent6>
        <a:srgbClr val="D2492A"/>
      </a:accent6>
      <a:hlink>
        <a:srgbClr val="0000FF"/>
      </a:hlink>
      <a:folHlink>
        <a:srgbClr val="800080"/>
      </a:folHlink>
    </a:clrScheme>
    <a:fontScheme name="EL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36000" tIns="36000" rIns="36000" bIns="36000" rtlCol="0" anchor="ctr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1DFAF2C9D3947857DF4FCDDBA7015" ma:contentTypeVersion="3" ma:contentTypeDescription="Create a new document." ma:contentTypeScope="" ma:versionID="1f5b639a25adbdfc3c03a69e5e9536da">
  <xsd:schema xmlns:xsd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f601063f84d356abb8e82faf587daa44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ranetTrainingCourseDocumentMaterialTypeFiel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IntranetTrainingCourseDocumentMaterialTypeField" ma:index="10" nillable="true" ma:displayName="Material Type" ma:internalName="IntranetTrainingCourseDocumentMaterialTypeField">
      <xsd:simpleType>
        <xsd:restriction base="dms:Choice">
          <xsd:enumeration value="&#10;            Exercise"/>
          <xsd:enumeration value="&#10;            Master copy"/>
          <xsd:enumeration value="&#10;            PC practice"/>
          <xsd:enumeration value="&#10;            PC Solution"/>
          <xsd:enumeration value="&#10;            Slides"/>
          <xsd:enumeration value="&#10;            Solutions"/>
          <xsd:enumeration value="&#10;            Student copy"/>
          <xsd:enumeration value="&#10;            Oth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IntranetTrainingCourseDocumentMaterialTypeField xmlns="http://schemas.microsoft.com/sharepoint/v3/fields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B930B-2B05-4CF1-B1D2-1485706CF6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09F6D5F-83ED-43ED-AD55-508AEDD6442F}">
  <ds:schemaRefs>
    <ds:schemaRef ds:uri="http://schemas.microsoft.com/office/2006/metadata/properties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0645AF7B-68B6-4FEE-BEDA-E8AD5F6F9A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97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S95-PresentationTemplate-2.2</vt:lpstr>
      <vt:lpstr>multilingual - Exercises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Quoc Thi</dc:creator>
  <cp:lastModifiedBy>Ha Chi Oai</cp:lastModifiedBy>
  <cp:revision>4</cp:revision>
  <dcterms:created xsi:type="dcterms:W3CDTF">2014-10-14T04:25:30Z</dcterms:created>
  <dcterms:modified xsi:type="dcterms:W3CDTF">2017-04-25T10:17:45Z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0x0101003731DFAF2C9D3947857DF4FCDDBA7015</vt:lpwstr>
  </property>
  <property fmtid="{D5CDD505-2E9C-101B-9397-08002B2CF9AE}" pid="3" name="DocID">
    <vt:lpwstr>S95</vt:lpwstr>
  </property>
  <property fmtid="{D5CDD505-2E9C-101B-9397-08002B2CF9AE}" pid="4" name="FormVersion">
    <vt:lpwstr>2.2</vt:lpwstr>
  </property>
  <property fmtid="{D5CDD505-2E9C-101B-9397-08002B2CF9AE}" pid="5" name="ArchivedBy">
    <vt:lpwstr/>
  </property>
  <property fmtid="{D5CDD505-2E9C-101B-9397-08002B2CF9AE}" pid="6" name="ArchiveFlag">
    <vt:lpwstr>false</vt:lpwstr>
  </property>
  <property fmtid="{D5CDD505-2E9C-101B-9397-08002B2CF9AE}" pid="7" name="LifeCycle">
    <vt:lpwstr>AgileITV Model</vt:lpwstr>
  </property>
  <property fmtid="{D5CDD505-2E9C-101B-9397-08002B2CF9AE}" pid="8" name="Category">
    <vt:lpwstr>Document management</vt:lpwstr>
  </property>
</Properties>
</file>