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82" r:id="rId16"/>
    <p:sldId id="272" r:id="rId17"/>
    <p:sldId id="291" r:id="rId18"/>
    <p:sldId id="274" r:id="rId19"/>
    <p:sldId id="275" r:id="rId20"/>
    <p:sldId id="277" r:id="rId21"/>
    <p:sldId id="278" r:id="rId22"/>
    <p:sldId id="279" r:id="rId23"/>
    <p:sldId id="287" r:id="rId24"/>
    <p:sldId id="284" r:id="rId25"/>
    <p:sldId id="285" r:id="rId26"/>
    <p:sldId id="288" r:id="rId27"/>
    <p:sldId id="289" r:id="rId28"/>
    <p:sldId id="286" r:id="rId29"/>
    <p:sldId id="290" r:id="rId30"/>
    <p:sldId id="28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C905A"/>
    <a:srgbClr val="FFFFCC"/>
    <a:srgbClr val="FF7C80"/>
    <a:srgbClr val="FFFF00"/>
    <a:srgbClr val="FF0000"/>
    <a:srgbClr val="CCECFF"/>
    <a:srgbClr val="FF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74"/>
  </p:normalViewPr>
  <p:slideViewPr>
    <p:cSldViewPr>
      <p:cViewPr varScale="1">
        <p:scale>
          <a:sx n="119" d="100"/>
          <a:sy n="119" d="100"/>
        </p:scale>
        <p:origin x="2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C4E8F-83B9-2D46-8FE3-6DD1C1BB4B15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66D18-73FA-0B4F-9CEF-C31D87ABD8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217EF-A4CA-B945-8F5F-5F2D1D0B6D81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FA6CA-761C-AB40-9E75-B9D458A333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1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80AA9-85FD-0742-80BD-368CD6AA9C3B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6A402-FE30-B547-8510-F1FC0DE97E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91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CB38A-C90D-5645-9D3A-9BBCE7E43827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E6A0A-808B-FC4D-A116-699D7ECA1C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A42AC-0DDA-2043-A417-7C00D84E802A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3B1A9-4088-504F-82BD-2FE107D2B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0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D7E2F-770E-7242-8821-81408D75D700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56B3-067B-7C4E-B82C-E485CC2CF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0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6CDCE-9976-A745-A88E-D2D6B9054950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7130-0B5D-E440-A485-1475C0F6AB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F836D-7412-7444-AF67-10339FA4BB97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3D17F-573B-8D4B-8518-97F5C25D0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85BD2-A13D-5041-8631-B86D4F92486C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FB4D2-BFCA-384B-9D61-853C472E9F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3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CDE19-D918-A748-A259-3977B9D31EC5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027FA-B2D1-2E4C-8A01-6FD90737E9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ECD7-BEBE-E24F-9725-9BB730ABC841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AE151-4E63-6F4B-88F6-0396D69EF5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B68AD0D-8D20-4F41-9D9B-EF681EC2A067}" type="datetime4">
              <a:rPr lang="en-US"/>
              <a:pPr>
                <a:defRPr/>
              </a:pPr>
              <a:t>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0654C9D-B75F-764D-868F-71CCBBA932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5607" name="Picture 6" descr="ncaa_ucla_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524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.umich.edu/group/ctm/PID/PID.html#characteristic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A Conceptual Description of the PID Controller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 </a:t>
            </a:r>
          </a:p>
          <a:p>
            <a:pPr algn="ctr" eaLnBrk="0" hangingPunct="0">
              <a:defRPr/>
            </a:pPr>
            <a:r>
              <a:rPr lang="en-US" sz="20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by</a:t>
            </a:r>
          </a:p>
          <a:p>
            <a:pPr algn="ctr" eaLnBrk="0" hangingPunct="0">
              <a:defRPr/>
            </a:pPr>
            <a:r>
              <a:rPr lang="en-US" sz="20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 </a:t>
            </a:r>
          </a:p>
          <a:p>
            <a:pPr algn="ctr" eaLnBrk="0" hangingPunct="0">
              <a:defRPr/>
            </a:pPr>
            <a:r>
              <a:rPr lang="en-US" sz="20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Dennis M. (Mike) Briggs, Ph.D.</a:t>
            </a:r>
          </a:p>
          <a:p>
            <a:pPr algn="ctr" eaLnBrk="0" hangingPunct="0">
              <a:defRPr/>
            </a:pPr>
            <a:r>
              <a:rPr lang="en-US" sz="18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Continuing Lecturer, UCLA School of Engineering and Applied Science</a:t>
            </a:r>
          </a:p>
          <a:p>
            <a:pPr algn="ctr" eaLnBrk="0" hangingPunct="0">
              <a:defRPr/>
            </a:pPr>
            <a:r>
              <a:rPr lang="en-US" sz="18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Department of Electrical and </a:t>
            </a:r>
            <a:r>
              <a:rPr lang="en-US" sz="1800" dirty="0" err="1">
                <a:solidFill>
                  <a:srgbClr val="99CCFF"/>
                </a:solidFill>
                <a:latin typeface="Tahoma" charset="0"/>
                <a:cs typeface="Times New Roman" charset="0"/>
              </a:rPr>
              <a:t>ComputerEngineering</a:t>
            </a:r>
            <a:endParaRPr lang="en-US" sz="1800" dirty="0">
              <a:solidFill>
                <a:srgbClr val="99CCFF"/>
              </a:solidFill>
              <a:latin typeface="Tahoma" charset="0"/>
              <a:cs typeface="Times New Roman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 </a:t>
            </a:r>
          </a:p>
          <a:p>
            <a:pPr eaLnBrk="0" hangingPunct="0">
              <a:defRPr/>
            </a:pPr>
            <a:endParaRPr lang="en-US" sz="4400" dirty="0">
              <a:solidFill>
                <a:srgbClr val="99CCFF"/>
              </a:solidFill>
              <a:latin typeface="Tahoma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So What Happens?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038600"/>
          </a:xfrm>
        </p:spPr>
        <p:txBody>
          <a:bodyPr rtlCol="0">
            <a:normAutofit fontScale="92500"/>
          </a:bodyPr>
          <a:lstStyle/>
          <a:p>
            <a:pPr marL="227013" indent="-227013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+mn-cs"/>
              </a:rPr>
              <a:t>The proportional controller generates a positive Speed Change Command that causes the Host Vehicle to speed up.</a:t>
            </a:r>
          </a:p>
          <a:p>
            <a:pPr marL="227013" indent="-227013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+mn-cs"/>
              </a:rPr>
              <a:t>Basically, the proportional controller is saying, </a:t>
            </a:r>
            <a:r>
              <a:rPr lang="ja-JP" altLang="en-US">
                <a:latin typeface="Arial"/>
                <a:ea typeface="+mn-ea"/>
                <a:cs typeface="+mn-cs"/>
              </a:rPr>
              <a:t>“</a:t>
            </a:r>
            <a:r>
              <a:rPr lang="en-US">
                <a:ea typeface="+mn-ea"/>
                <a:cs typeface="+mn-cs"/>
              </a:rPr>
              <a:t>Hey! I</a:t>
            </a:r>
            <a:r>
              <a:rPr lang="en-US">
                <a:latin typeface="Arial"/>
                <a:ea typeface="+mn-ea"/>
                <a:cs typeface="+mn-cs"/>
              </a:rPr>
              <a:t>’</a:t>
            </a:r>
            <a:r>
              <a:rPr lang="en-US">
                <a:ea typeface="+mn-ea"/>
                <a:cs typeface="+mn-cs"/>
              </a:rPr>
              <a:t>m behind where I want to be! I</a:t>
            </a:r>
            <a:r>
              <a:rPr lang="en-US">
                <a:latin typeface="Arial"/>
                <a:ea typeface="+mn-ea"/>
                <a:cs typeface="+mn-cs"/>
              </a:rPr>
              <a:t>’</a:t>
            </a:r>
            <a:r>
              <a:rPr lang="en-US">
                <a:ea typeface="+mn-ea"/>
                <a:cs typeface="+mn-cs"/>
              </a:rPr>
              <a:t>ve got to speed up to get to the set point.</a:t>
            </a:r>
            <a:r>
              <a:rPr lang="ja-JP" altLang="en-US">
                <a:latin typeface="Arial"/>
                <a:ea typeface="+mn-ea"/>
                <a:cs typeface="+mn-cs"/>
              </a:rPr>
              <a:t>”</a:t>
            </a:r>
            <a:endParaRPr lang="en-US">
              <a:ea typeface="+mn-ea"/>
              <a:cs typeface="+mn-cs"/>
            </a:endParaRPr>
          </a:p>
          <a:p>
            <a:pPr marL="227013" indent="-227013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+mn-cs"/>
              </a:rPr>
              <a:t>So, in the sense of position, the proportional controller is rather SMART.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cs typeface="Times New Roman" charset="0"/>
              </a:rPr>
              <a:t> But Here</a:t>
            </a:r>
            <a:r>
              <a:rPr lang="ja-JP" altLang="en-US">
                <a:latin typeface="Arial" charset="0"/>
                <a:cs typeface="Times New Roman" charset="0"/>
              </a:rPr>
              <a:t>’</a:t>
            </a:r>
            <a:r>
              <a:rPr lang="en-US" altLang="ja-JP">
                <a:latin typeface="Calibri" charset="0"/>
                <a:cs typeface="Times New Roman" charset="0"/>
              </a:rPr>
              <a:t>s Another Thing</a:t>
            </a:r>
            <a:endParaRPr lang="en-US">
              <a:latin typeface="Calibri" charset="0"/>
              <a:cs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Times New Roman" charset="0"/>
              </a:rPr>
              <a:t>The proportional controller ignores the fact that the Host Vehicle </a:t>
            </a:r>
            <a:r>
              <a:rPr lang="en-US" u="sng">
                <a:ea typeface="+mn-ea"/>
                <a:cs typeface="Times New Roman" charset="0"/>
              </a:rPr>
              <a:t>is already traveling faster than the Lead Vehicle</a:t>
            </a:r>
            <a:r>
              <a:rPr lang="en-US">
                <a:ea typeface="+mn-ea"/>
                <a:cs typeface="Times New Roman" charset="0"/>
              </a:rPr>
              <a:t>, and will catch up to the set point even if nothing changes.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Times New Roman" charset="0"/>
              </a:rPr>
              <a:t>So, in the sense of velocity differences, the proportional contoller is rather DUMB.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Times New Roman" charset="0"/>
              </a:rPr>
              <a:t>But the derivative controller is well aware of the velocity differences.</a:t>
            </a:r>
            <a:br>
              <a:rPr lang="en-US">
                <a:ea typeface="+mn-ea"/>
                <a:cs typeface="Times New Roman" charset="0"/>
              </a:rPr>
            </a:br>
            <a:endParaRPr lang="en-US">
              <a:ea typeface="+mn-ea"/>
              <a:cs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Derivative Controller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>
                <a:latin typeface="Calibri" charset="0"/>
                <a:cs typeface="Times New Roman" charset="0"/>
              </a:rPr>
              <a:t>In fact, the velocity difference is </a:t>
            </a:r>
            <a:r>
              <a:rPr lang="en-US" u="sng">
                <a:latin typeface="Calibri" charset="0"/>
                <a:cs typeface="Times New Roman" charset="0"/>
              </a:rPr>
              <a:t>all</a:t>
            </a:r>
            <a:r>
              <a:rPr lang="en-US">
                <a:latin typeface="Calibri" charset="0"/>
                <a:cs typeface="Times New Roman" charset="0"/>
              </a:rPr>
              <a:t> the derivative controller is aware of. </a:t>
            </a:r>
          </a:p>
          <a:p>
            <a:r>
              <a:rPr lang="en-US">
                <a:latin typeface="Calibri" charset="0"/>
                <a:cs typeface="Times New Roman" charset="0"/>
              </a:rPr>
              <a:t>The derivative controller looks at the </a:t>
            </a:r>
            <a:r>
              <a:rPr lang="en-US" u="sng">
                <a:latin typeface="Calibri" charset="0"/>
                <a:cs typeface="Times New Roman" charset="0"/>
              </a:rPr>
              <a:t>derivative</a:t>
            </a:r>
            <a:r>
              <a:rPr lang="en-US">
                <a:latin typeface="Calibri" charset="0"/>
                <a:cs typeface="Times New Roman" charset="0"/>
              </a:rPr>
              <a:t> of the error signal. 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Derivative Controller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Times New Roman" charset="0"/>
              </a:rPr>
              <a:t>Derivative of error signal: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Tahoma" charset="0"/>
              </a:rPr>
              <a:t>Derivative of Headway Distance Error = Range Rate = 20 m/s – 25 m/s = -5 m/s</a:t>
            </a:r>
            <a:endParaRPr lang="en-US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>
                <a:ea typeface="+mn-ea"/>
                <a:cs typeface="Tahoma" charset="0"/>
              </a:rPr>
              <a:t>Correction Signal</a:t>
            </a:r>
            <a:r>
              <a:rPr lang="en-US">
                <a:ea typeface="+mn-ea"/>
                <a:cs typeface="Tahoma" charset="0"/>
              </a:rPr>
              <a:t> or Speed Change Command = </a:t>
            </a:r>
            <a:br>
              <a:rPr lang="en-US">
                <a:ea typeface="+mn-ea"/>
                <a:cs typeface="Tahoma" charset="0"/>
              </a:rPr>
            </a:br>
            <a:r>
              <a:rPr lang="en-US">
                <a:ea typeface="+mn-ea"/>
                <a:cs typeface="Tahoma" charset="0"/>
              </a:rPr>
              <a:t>K</a:t>
            </a:r>
            <a:r>
              <a:rPr lang="en-US" baseline="-30000">
                <a:ea typeface="+mn-ea"/>
                <a:cs typeface="Tahoma" charset="0"/>
              </a:rPr>
              <a:t>d</a:t>
            </a:r>
            <a:r>
              <a:rPr lang="en-US">
                <a:ea typeface="+mn-ea"/>
                <a:cs typeface="Tahoma" charset="0"/>
              </a:rPr>
              <a:t> * Derivative of Headway Distance Error</a:t>
            </a:r>
            <a:endParaRPr lang="en-US">
              <a:ea typeface="+mn-ea"/>
              <a:cs typeface="Times New Roman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ea typeface="+mn-ea"/>
                <a:cs typeface="Times New Roman" charset="0"/>
              </a:rPr>
              <a:t>K</a:t>
            </a:r>
            <a:r>
              <a:rPr lang="en-US" baseline="-30000">
                <a:ea typeface="+mn-ea"/>
                <a:cs typeface="Times New Roman" charset="0"/>
              </a:rPr>
              <a:t>d</a:t>
            </a:r>
            <a:r>
              <a:rPr lang="en-US">
                <a:ea typeface="+mn-ea"/>
                <a:cs typeface="Times New Roman" charset="0"/>
              </a:rPr>
              <a:t> must be &gt; 0, so Speed Change Command &lt; 0.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47800" y="2362200"/>
            <a:ext cx="3581400" cy="1066800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3316" name="Object 1"/>
          <p:cNvGraphicFramePr>
            <a:graphicFrameLocks noChangeAspect="1"/>
          </p:cNvGraphicFramePr>
          <p:nvPr/>
        </p:nvGraphicFramePr>
        <p:xfrm>
          <a:off x="1600200" y="2514600"/>
          <a:ext cx="3195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1651000" imgH="393700" progId="Equation.3">
                  <p:embed/>
                </p:oleObj>
              </mc:Choice>
              <mc:Fallback>
                <p:oleObj name="Equation" r:id="rId3" imgW="16510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3195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What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Calibri" charset="0"/>
              </a:rPr>
              <a:t>s Happening Here?</a:t>
            </a:r>
            <a:endParaRPr lang="en-US">
              <a:latin typeface="Calibri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derivative controller is saying,</a:t>
            </a:r>
          </a:p>
          <a:p>
            <a:pPr>
              <a:buFontTx/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ja-JP" altLang="en-US" sz="2800">
                <a:solidFill>
                  <a:srgbClr val="99CC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sz="2800" dirty="0">
                <a:solidFill>
                  <a:srgbClr val="99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Hey! I’m going faster than the car ahead. I’d better slow down!</a:t>
            </a:r>
            <a:r>
              <a:rPr lang="ja-JP" altLang="en-US" sz="2800">
                <a:solidFill>
                  <a:srgbClr val="99CC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altLang="ja-JP" sz="2800" dirty="0">
              <a:solidFill>
                <a:srgbClr val="99CC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in the sense of velocity, the derivative controller is rather SMART.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effect, the derivative controller is </a:t>
            </a:r>
            <a:r>
              <a:rPr lang="en-US" sz="2800" u="sng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what will come next.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PD Summary</a:t>
            </a:r>
          </a:p>
        </p:txBody>
      </p:sp>
      <p:graphicFrame>
        <p:nvGraphicFramePr>
          <p:cNvPr id="15362" name="Object 27"/>
          <p:cNvGraphicFramePr>
            <a:graphicFrameLocks noChangeAspect="1"/>
          </p:cNvGraphicFramePr>
          <p:nvPr/>
        </p:nvGraphicFramePr>
        <p:xfrm>
          <a:off x="1751013" y="2373313"/>
          <a:ext cx="5638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Document" r:id="rId3" imgW="5638800" imgH="2108200" progId="Word.Document.8">
                  <p:embed/>
                </p:oleObj>
              </mc:Choice>
              <mc:Fallback>
                <p:oleObj name="Document" r:id="rId3" imgW="5638800" imgH="21082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373313"/>
                        <a:ext cx="5638800" cy="2108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Integral Controller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3657600" cy="4419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integral controller is very A.R.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looks for 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ultimate accuracy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at the risk of creating too-fast reaction times and loss of stability margin.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works on the 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error signal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5785766"/>
            <a:ext cx="4114800" cy="914400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638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8763"/>
              </p:ext>
            </p:extLst>
          </p:nvPr>
        </p:nvGraphicFramePr>
        <p:xfrm>
          <a:off x="2362200" y="6014366"/>
          <a:ext cx="3660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1917700" imgH="279400" progId="Equation.3">
                  <p:embed/>
                </p:oleObj>
              </mc:Choice>
              <mc:Fallback>
                <p:oleObj name="Equation" r:id="rId3" imgW="19177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14366"/>
                        <a:ext cx="3660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4CDE37-5150-974D-A5DB-0672036D3B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2" r="16667"/>
          <a:stretch/>
        </p:blipFill>
        <p:spPr>
          <a:xfrm>
            <a:off x="5029200" y="1435650"/>
            <a:ext cx="356616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6D46B-9D80-344E-90E2-721CEF693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628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Integral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E3341-F218-5043-B7F2-B5B090F7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5356"/>
            <a:ext cx="7162800" cy="5054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6092C-C2B2-B446-95C6-5B772345F046}"/>
              </a:ext>
            </a:extLst>
          </p:cNvPr>
          <p:cNvSpPr txBox="1"/>
          <p:nvPr/>
        </p:nvSpPr>
        <p:spPr>
          <a:xfrm>
            <a:off x="2514600" y="6321752"/>
            <a:ext cx="361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BBC Future, “The Dangerous Downsides of Perfectionism“</a:t>
            </a:r>
          </a:p>
        </p:txBody>
      </p:sp>
    </p:spTree>
    <p:extLst>
      <p:ext uri="{BB962C8B-B14F-4D97-AF65-F5344CB8AC3E}">
        <p14:creationId xmlns:p14="http://schemas.microsoft.com/office/powerpoint/2010/main" val="346951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Integral Controller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Consider a </a:t>
            </a:r>
            <a:r>
              <a:rPr lang="en-US" u="sng">
                <a:latin typeface="Calibri" charset="0"/>
              </a:rPr>
              <a:t>constant offset</a:t>
            </a:r>
            <a:r>
              <a:rPr lang="en-US">
                <a:latin typeface="Calibri" charset="0"/>
              </a:rPr>
              <a:t> from the required headway point.</a:t>
            </a:r>
          </a:p>
          <a:p>
            <a:r>
              <a:rPr lang="en-US">
                <a:latin typeface="Calibri" charset="0"/>
              </a:rPr>
              <a:t>(error)=constant</a:t>
            </a:r>
          </a:p>
          <a:p>
            <a:r>
              <a:rPr lang="en-US">
                <a:latin typeface="Calibri" charset="0"/>
              </a:rPr>
              <a:t>What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Calibri" charset="0"/>
              </a:rPr>
              <a:t>s the integral of a constant?</a:t>
            </a:r>
            <a:endParaRPr lang="en-US" u="sng">
              <a:latin typeface="Calibri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4114800"/>
            <a:ext cx="3657600" cy="914400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Integral Controller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772400" cy="22860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Consider a </a:t>
            </a:r>
            <a:r>
              <a:rPr lang="en-US" u="sng" dirty="0">
                <a:ea typeface="+mn-ea"/>
                <a:cs typeface="+mn-cs"/>
              </a:rPr>
              <a:t>constant offset</a:t>
            </a:r>
            <a:r>
              <a:rPr lang="en-US" dirty="0">
                <a:ea typeface="+mn-ea"/>
                <a:cs typeface="+mn-cs"/>
              </a:rPr>
              <a:t> from the required headway point.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(error)=constant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What</a:t>
            </a:r>
            <a:r>
              <a:rPr lang="ja-JP" altLang="en-US" dirty="0">
                <a:latin typeface="Arial"/>
                <a:ea typeface="+mn-ea"/>
                <a:cs typeface="+mn-cs"/>
              </a:rPr>
              <a:t>’</a:t>
            </a:r>
            <a:r>
              <a:rPr lang="en-US" dirty="0">
                <a:ea typeface="+mn-ea"/>
                <a:cs typeface="+mn-cs"/>
              </a:rPr>
              <a:t>s the integral of a constant?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 ramp!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62000" y="51816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>
                <a:solidFill>
                  <a:srgbClr val="99CCFF"/>
                </a:solidFill>
                <a:latin typeface="Tahoma" charset="0"/>
                <a:cs typeface="+mn-cs"/>
              </a:rPr>
              <a:t>The Integral Controller says, </a:t>
            </a:r>
            <a:r>
              <a:rPr lang="ja-JP" altLang="en-US">
                <a:solidFill>
                  <a:srgbClr val="99CCFF"/>
                </a:solidFill>
                <a:latin typeface="Arial"/>
                <a:cs typeface="+mn-cs"/>
              </a:rPr>
              <a:t>“</a:t>
            </a:r>
            <a:r>
              <a:rPr lang="en-US">
                <a:solidFill>
                  <a:srgbClr val="99CCFF"/>
                </a:solidFill>
                <a:latin typeface="Tahoma" charset="0"/>
                <a:cs typeface="+mn-cs"/>
              </a:rPr>
              <a:t>Hey! I</a:t>
            </a:r>
            <a:r>
              <a:rPr lang="en-US">
                <a:solidFill>
                  <a:srgbClr val="99CCFF"/>
                </a:solidFill>
                <a:latin typeface="Arial"/>
                <a:cs typeface="+mn-cs"/>
              </a:rPr>
              <a:t>’</a:t>
            </a:r>
            <a:r>
              <a:rPr lang="en-US">
                <a:solidFill>
                  <a:srgbClr val="99CCFF"/>
                </a:solidFill>
                <a:latin typeface="Tahoma" charset="0"/>
                <a:cs typeface="+mn-cs"/>
              </a:rPr>
              <a:t>ve been a little inaccurate for way too long here! It</a:t>
            </a:r>
            <a:r>
              <a:rPr lang="en-US">
                <a:solidFill>
                  <a:srgbClr val="99CCFF"/>
                </a:solidFill>
                <a:latin typeface="Arial"/>
                <a:cs typeface="+mn-cs"/>
              </a:rPr>
              <a:t>’</a:t>
            </a:r>
            <a:r>
              <a:rPr lang="en-US">
                <a:solidFill>
                  <a:srgbClr val="99CCFF"/>
                </a:solidFill>
                <a:latin typeface="Tahoma" charset="0"/>
                <a:cs typeface="+mn-cs"/>
              </a:rPr>
              <a:t>s time to do something about it!</a:t>
            </a:r>
            <a:r>
              <a:rPr lang="ja-JP" altLang="en-US">
                <a:solidFill>
                  <a:srgbClr val="99CCFF"/>
                </a:solidFill>
                <a:latin typeface="Arial"/>
                <a:cs typeface="+mn-cs"/>
              </a:rPr>
              <a:t>”</a:t>
            </a:r>
            <a:endParaRPr lang="en-US">
              <a:solidFill>
                <a:srgbClr val="99CCFF"/>
              </a:solidFill>
              <a:latin typeface="Tahoma" charset="0"/>
              <a:cs typeface="+mn-cs"/>
            </a:endParaRPr>
          </a:p>
        </p:txBody>
      </p:sp>
      <p:graphicFrame>
        <p:nvGraphicFramePr>
          <p:cNvPr id="18437" name="Object 9"/>
          <p:cNvGraphicFramePr>
            <a:graphicFrameLocks noChangeAspect="1"/>
          </p:cNvGraphicFramePr>
          <p:nvPr/>
        </p:nvGraphicFramePr>
        <p:xfrm>
          <a:off x="6172200" y="2514600"/>
          <a:ext cx="28860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Chart" r:id="rId3" imgW="3987800" imgH="2362200" progId="Excel.Chart.8">
                  <p:embed/>
                </p:oleObj>
              </mc:Choice>
              <mc:Fallback>
                <p:oleObj name="Chart" r:id="rId3" imgW="3987800" imgH="2362200" progId="Excel.Char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14600"/>
                        <a:ext cx="2886075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">
                            <a:solidFill>
                              <a:srgbClr val="C8E0D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"/>
          <p:cNvGraphicFramePr>
            <a:graphicFrameLocks noChangeAspect="1"/>
          </p:cNvGraphicFramePr>
          <p:nvPr/>
        </p:nvGraphicFramePr>
        <p:xfrm>
          <a:off x="1524000" y="4267200"/>
          <a:ext cx="335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5" imgW="2514600" imgH="495300" progId="Equation.3">
                  <p:embed/>
                </p:oleObj>
              </mc:Choice>
              <mc:Fallback>
                <p:oleObj name="Equation" r:id="rId5" imgW="25146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352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3"/>
          <p:cNvGraphicFramePr>
            <a:graphicFrameLocks noChangeAspect="1"/>
          </p:cNvGraphicFramePr>
          <p:nvPr/>
        </p:nvGraphicFramePr>
        <p:xfrm>
          <a:off x="2228850" y="53276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53276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Scenario Setup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03860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Imagine that you are in a car with Adaptive Cruise Control; that is, your car (the </a:t>
            </a:r>
            <a:r>
              <a:rPr lang="en-US" u="sng">
                <a:ea typeface="+mn-ea"/>
                <a:cs typeface="+mn-cs"/>
              </a:rPr>
              <a:t>Host Vehicle</a:t>
            </a:r>
            <a:r>
              <a:rPr lang="en-US">
                <a:ea typeface="+mn-ea"/>
                <a:cs typeface="+mn-cs"/>
              </a:rPr>
              <a:t>) can either: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cruise automatically at the set speed that you ask for,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>
                <a:ea typeface="+mn-ea"/>
              </a:rPr>
              <a:t>					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>
                <a:ea typeface="+mn-ea"/>
              </a:rPr>
              <a:t>if you are following another slower car (the </a:t>
            </a:r>
            <a:r>
              <a:rPr lang="en-US" u="sng">
                <a:ea typeface="+mn-ea"/>
              </a:rPr>
              <a:t>Lead Vehicle</a:t>
            </a:r>
            <a:r>
              <a:rPr lang="en-US">
                <a:ea typeface="+mn-ea"/>
              </a:rPr>
              <a:t>), can match the lower speed of that Lead Vehicle at a safe distance.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Integral Controller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K</a:t>
            </a:r>
            <a:r>
              <a:rPr lang="en-US" baseline="-25000" dirty="0"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 is positive, because we need a speed increase if we are behind the required point [ (R-</a:t>
            </a:r>
            <a:r>
              <a:rPr lang="en-US" dirty="0" err="1">
                <a:ea typeface="+mn-ea"/>
                <a:cs typeface="+mn-cs"/>
              </a:rPr>
              <a:t>h</a:t>
            </a:r>
            <a:r>
              <a:rPr lang="en-US" baseline="-25000" dirty="0" err="1">
                <a:ea typeface="+mn-ea"/>
                <a:cs typeface="+mn-cs"/>
              </a:rPr>
              <a:t>r</a:t>
            </a:r>
            <a:r>
              <a:rPr lang="en-US" dirty="0">
                <a:ea typeface="+mn-ea"/>
                <a:cs typeface="+mn-cs"/>
              </a:rPr>
              <a:t>)&gt;0].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 a highly dynamic application, its use is limited because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The required condition doesn</a:t>
            </a:r>
            <a:r>
              <a:rPr lang="en-US" dirty="0">
                <a:latin typeface="Arial"/>
                <a:ea typeface="+mn-ea"/>
              </a:rPr>
              <a:t>’</a:t>
            </a:r>
            <a:r>
              <a:rPr lang="en-US" dirty="0">
                <a:ea typeface="+mn-ea"/>
              </a:rPr>
              <a:t>t stay in one place very long.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Really, really precise position is often not necessary.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It's easy to set the </a:t>
            </a:r>
            <a:r>
              <a:rPr lang="en-US" sz="2400" dirty="0"/>
              <a:t>K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dirty="0"/>
              <a:t>gain too high and destabilize the system.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Summary</a:t>
            </a:r>
          </a:p>
        </p:txBody>
      </p:sp>
      <p:graphicFrame>
        <p:nvGraphicFramePr>
          <p:cNvPr id="20482" name="Object 33"/>
          <p:cNvGraphicFramePr>
            <a:graphicFrameLocks noChangeAspect="1"/>
          </p:cNvGraphicFramePr>
          <p:nvPr/>
        </p:nvGraphicFramePr>
        <p:xfrm>
          <a:off x="992188" y="2744788"/>
          <a:ext cx="7386637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Document" r:id="rId3" imgW="5638800" imgH="1320800" progId="Word.Document.8">
                  <p:embed/>
                </p:oleObj>
              </mc:Choice>
              <mc:Fallback>
                <p:oleObj name="Document" r:id="rId3" imgW="5638800" imgH="13208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96" b="9706"/>
                      <a:stretch>
                        <a:fillRect/>
                      </a:stretch>
                    </p:blipFill>
                    <p:spPr bwMode="auto">
                      <a:xfrm>
                        <a:off x="992188" y="2744788"/>
                        <a:ext cx="7386637" cy="19002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NOW</a:t>
            </a:r>
            <a:r>
              <a:rPr lang="en-US">
                <a:latin typeface="Calibri" charset="0"/>
                <a:cs typeface="Tahoma" charset="0"/>
              </a:rPr>
              <a:t>…</a:t>
            </a:r>
            <a:endParaRPr 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685800" y="152400"/>
            <a:ext cx="77724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>
                <a:solidFill>
                  <a:srgbClr val="FF6600"/>
                </a:solidFill>
                <a:latin typeface="Calibri" charset="0"/>
              </a:rPr>
              <a:t>Appliction</a:t>
            </a:r>
            <a:r>
              <a:rPr lang="en-US" dirty="0">
                <a:solidFill>
                  <a:srgbClr val="FF6600"/>
                </a:solidFill>
                <a:latin typeface="Calibri" charset="0"/>
              </a:rPr>
              <a:t> to Project</a:t>
            </a:r>
          </a:p>
        </p:txBody>
      </p:sp>
      <p:sp>
        <p:nvSpPr>
          <p:cNvPr id="3" name="Rectangle 1028"/>
          <p:cNvSpPr txBox="1">
            <a:spLocks noChangeArrowheads="1"/>
          </p:cNvSpPr>
          <p:nvPr/>
        </p:nvSpPr>
        <p:spPr>
          <a:xfrm>
            <a:off x="5334000" y="1447800"/>
            <a:ext cx="3124200" cy="1371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US" sz="2000">
                <a:solidFill>
                  <a:srgbClr val="FF6600"/>
                </a:solidFill>
                <a:latin typeface="Calibri" charset="0"/>
              </a:rPr>
              <a:t>What</a:t>
            </a:r>
            <a:r>
              <a:rPr lang="ja-JP" altLang="en-US" sz="2000">
                <a:solidFill>
                  <a:srgbClr val="FF6600"/>
                </a:solidFill>
                <a:latin typeface="Arial" charset="0"/>
              </a:rPr>
              <a:t>’</a:t>
            </a:r>
            <a:r>
              <a:rPr lang="en-US" altLang="ja-JP" sz="2000">
                <a:solidFill>
                  <a:srgbClr val="FF6600"/>
                </a:solidFill>
                <a:latin typeface="Calibri" charset="0"/>
              </a:rPr>
              <a:t>s the sign of K</a:t>
            </a:r>
            <a:r>
              <a:rPr lang="en-US" altLang="ja-JP" sz="2000" baseline="-25000">
                <a:solidFill>
                  <a:srgbClr val="FF6600"/>
                </a:solidFill>
                <a:latin typeface="Calibri" charset="0"/>
              </a:rPr>
              <a:t>p</a:t>
            </a:r>
            <a:r>
              <a:rPr lang="en-US" altLang="ja-JP" sz="2000">
                <a:solidFill>
                  <a:srgbClr val="FF6600"/>
                </a:solidFill>
                <a:latin typeface="Calibri" charset="0"/>
              </a:rPr>
              <a:t>?</a:t>
            </a:r>
          </a:p>
          <a:p>
            <a:pPr>
              <a:spcAft>
                <a:spcPct val="20000"/>
              </a:spcAft>
            </a:pPr>
            <a:r>
              <a:rPr lang="en-US" sz="2000">
                <a:solidFill>
                  <a:srgbClr val="FF6600"/>
                </a:solidFill>
                <a:latin typeface="Calibri" charset="0"/>
              </a:rPr>
              <a:t>What</a:t>
            </a:r>
            <a:r>
              <a:rPr lang="ja-JP" altLang="en-US" sz="2000">
                <a:solidFill>
                  <a:srgbClr val="FF6600"/>
                </a:solidFill>
                <a:latin typeface="Arial" charset="0"/>
              </a:rPr>
              <a:t>’</a:t>
            </a:r>
            <a:r>
              <a:rPr lang="en-US" altLang="ja-JP" sz="2000">
                <a:solidFill>
                  <a:srgbClr val="FF6600"/>
                </a:solidFill>
                <a:latin typeface="Calibri" charset="0"/>
              </a:rPr>
              <a:t>s the sign of K</a:t>
            </a:r>
            <a:r>
              <a:rPr lang="en-US" altLang="ja-JP" sz="2000" baseline="-25000">
                <a:solidFill>
                  <a:srgbClr val="FF6600"/>
                </a:solidFill>
                <a:latin typeface="Calibri" charset="0"/>
              </a:rPr>
              <a:t>d</a:t>
            </a:r>
            <a:r>
              <a:rPr lang="en-US" altLang="ja-JP" sz="2000">
                <a:solidFill>
                  <a:srgbClr val="FF6600"/>
                </a:solidFill>
                <a:latin typeface="Calibri" charset="0"/>
              </a:rPr>
              <a:t>?</a:t>
            </a:r>
          </a:p>
          <a:p>
            <a:endParaRPr lang="en-US" sz="2000">
              <a:solidFill>
                <a:srgbClr val="FF6600"/>
              </a:solidFill>
              <a:latin typeface="Calibri" charset="0"/>
            </a:endParaRPr>
          </a:p>
        </p:txBody>
      </p:sp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2667000" y="1524000"/>
            <a:ext cx="0" cy="4876800"/>
          </a:xfrm>
          <a:prstGeom prst="line">
            <a:avLst/>
          </a:prstGeom>
          <a:noFill/>
          <a:ln w="762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Text Box 1034"/>
          <p:cNvSpPr txBox="1">
            <a:spLocks noChangeArrowheads="1"/>
          </p:cNvSpPr>
          <p:nvPr/>
        </p:nvSpPr>
        <p:spPr bwMode="auto">
          <a:xfrm>
            <a:off x="3810000" y="1676400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7C80"/>
                </a:solidFill>
                <a:latin typeface="Tahoma" charset="0"/>
                <a:cs typeface="+mn-cs"/>
              </a:rPr>
              <a:t>+ error</a:t>
            </a:r>
          </a:p>
        </p:txBody>
      </p:sp>
      <p:sp>
        <p:nvSpPr>
          <p:cNvPr id="6" name="Text Box 1035"/>
          <p:cNvSpPr txBox="1">
            <a:spLocks noChangeArrowheads="1"/>
          </p:cNvSpPr>
          <p:nvPr/>
        </p:nvSpPr>
        <p:spPr bwMode="auto">
          <a:xfrm>
            <a:off x="381000" y="1676400"/>
            <a:ext cx="104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7C80"/>
                </a:solidFill>
                <a:latin typeface="Tahoma" charset="0"/>
                <a:cs typeface="+mn-cs"/>
              </a:rPr>
              <a:t>- error</a:t>
            </a: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4038600" y="2743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  <a:latin typeface="Tahoma" charset="0"/>
                <a:cs typeface="+mn-cs"/>
              </a:rPr>
              <a:t>+ steering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609600" y="2743200"/>
            <a:ext cx="146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  <a:latin typeface="Tahoma" charset="0"/>
                <a:cs typeface="+mn-cs"/>
              </a:rPr>
              <a:t>- steering</a:t>
            </a:r>
          </a:p>
        </p:txBody>
      </p:sp>
      <p:sp>
        <p:nvSpPr>
          <p:cNvPr id="20" name="Oval 1046"/>
          <p:cNvSpPr>
            <a:spLocks noChangeArrowheads="1"/>
          </p:cNvSpPr>
          <p:nvPr/>
        </p:nvSpPr>
        <p:spPr bwMode="auto">
          <a:xfrm>
            <a:off x="3352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1047"/>
          <p:cNvSpPr>
            <a:spLocks noChangeShapeType="1"/>
          </p:cNvSpPr>
          <p:nvPr/>
        </p:nvSpPr>
        <p:spPr bwMode="auto">
          <a:xfrm flipV="1">
            <a:off x="3429000" y="1828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Text Box 1048"/>
          <p:cNvSpPr txBox="1">
            <a:spLocks noChangeArrowheads="1"/>
          </p:cNvSpPr>
          <p:nvPr/>
        </p:nvSpPr>
        <p:spPr bwMode="auto">
          <a:xfrm>
            <a:off x="2768598" y="1600200"/>
            <a:ext cx="67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FF7C80"/>
                </a:solidFill>
                <a:latin typeface="Tahoma" charset="0"/>
                <a:cs typeface="+mn-cs"/>
              </a:rPr>
              <a:t>error</a:t>
            </a:r>
          </a:p>
        </p:txBody>
      </p:sp>
      <p:sp>
        <p:nvSpPr>
          <p:cNvPr id="23" name="Line 1049"/>
          <p:cNvSpPr>
            <a:spLocks noChangeShapeType="1"/>
          </p:cNvSpPr>
          <p:nvPr/>
        </p:nvSpPr>
        <p:spPr bwMode="auto">
          <a:xfrm>
            <a:off x="2667000" y="19812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71800" y="3200400"/>
            <a:ext cx="1490712" cy="1499386"/>
            <a:chOff x="3089463" y="3546663"/>
            <a:chExt cx="1490712" cy="1499386"/>
          </a:xfrm>
        </p:grpSpPr>
        <p:sp>
          <p:nvSpPr>
            <p:cNvPr id="26" name="Rectangle 25"/>
            <p:cNvSpPr/>
            <p:nvPr/>
          </p:nvSpPr>
          <p:spPr>
            <a:xfrm rot="20528345">
              <a:off x="3387015" y="3903049"/>
              <a:ext cx="990600" cy="1143000"/>
            </a:xfrm>
            <a:prstGeom prst="rect">
              <a:avLst/>
            </a:prstGeom>
            <a:solidFill>
              <a:srgbClr val="BC905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hord 27"/>
            <p:cNvSpPr/>
            <p:nvPr/>
          </p:nvSpPr>
          <p:spPr>
            <a:xfrm rot="20528345">
              <a:off x="3089463" y="3546663"/>
              <a:ext cx="1447800" cy="1447800"/>
            </a:xfrm>
            <a:prstGeom prst="chord">
              <a:avLst>
                <a:gd name="adj1" fmla="val 12292165"/>
                <a:gd name="adj2" fmla="val 20163029"/>
              </a:avLst>
            </a:prstGeom>
            <a:solidFill>
              <a:srgbClr val="BC905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rot="20528345">
              <a:off x="3101982" y="4260892"/>
              <a:ext cx="247006" cy="592815"/>
            </a:xfrm>
            <a:prstGeom prst="roundRect">
              <a:avLst>
                <a:gd name="adj" fmla="val 23334"/>
              </a:avLst>
            </a:prstGeom>
            <a:solidFill>
              <a:schemeClr val="bg1"/>
            </a:solidFill>
            <a:ln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rot="20528345">
              <a:off x="4333169" y="3855226"/>
              <a:ext cx="247006" cy="592815"/>
            </a:xfrm>
            <a:prstGeom prst="roundRect">
              <a:avLst>
                <a:gd name="adj" fmla="val 23334"/>
              </a:avLst>
            </a:prstGeom>
            <a:solidFill>
              <a:schemeClr val="bg1"/>
            </a:solidFill>
            <a:ln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05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Sign of K</a:t>
            </a:r>
            <a:r>
              <a:rPr lang="en-US" baseline="-25000">
                <a:latin typeface="Calibri" charset="0"/>
              </a:rPr>
              <a:t>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1"/>
            <a:ext cx="7772400" cy="129540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Sign of K</a:t>
            </a:r>
            <a:r>
              <a:rPr lang="en-US" baseline="-25000">
                <a:ea typeface="+mn-ea"/>
                <a:cs typeface="+mn-cs"/>
              </a:rPr>
              <a:t>p</a:t>
            </a:r>
            <a:r>
              <a:rPr lang="en-US">
                <a:ea typeface="+mn-ea"/>
                <a:cs typeface="+mn-cs"/>
              </a:rPr>
              <a:t>: NEGATIVE, because the displacement error is positive, and the </a:t>
            </a:r>
            <a:r>
              <a:rPr lang="en-US">
                <a:solidFill>
                  <a:srgbClr val="FF0000"/>
                </a:solidFill>
                <a:ea typeface="+mn-ea"/>
                <a:cs typeface="+mn-cs"/>
              </a:rPr>
              <a:t>steering must be negative</a:t>
            </a:r>
            <a:r>
              <a:rPr lang="en-US">
                <a:ea typeface="+mn-ea"/>
                <a:cs typeface="+mn-cs"/>
              </a:rPr>
              <a:t> to correct the error.</a:t>
            </a:r>
          </a:p>
        </p:txBody>
      </p:sp>
      <p:sp>
        <p:nvSpPr>
          <p:cNvPr id="26" name="Line 1029"/>
          <p:cNvSpPr>
            <a:spLocks noChangeShapeType="1"/>
          </p:cNvSpPr>
          <p:nvPr/>
        </p:nvSpPr>
        <p:spPr bwMode="auto">
          <a:xfrm>
            <a:off x="3225076" y="2675317"/>
            <a:ext cx="0" cy="3954083"/>
          </a:xfrm>
          <a:prstGeom prst="line">
            <a:avLst/>
          </a:prstGeom>
          <a:noFill/>
          <a:ln w="762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Text Box 1034"/>
          <p:cNvSpPr txBox="1">
            <a:spLocks noChangeArrowheads="1"/>
          </p:cNvSpPr>
          <p:nvPr/>
        </p:nvSpPr>
        <p:spPr bwMode="auto">
          <a:xfrm>
            <a:off x="4151814" y="2798882"/>
            <a:ext cx="10054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7C80"/>
                </a:solidFill>
                <a:latin typeface="Tahoma" charset="0"/>
                <a:cs typeface="+mn-cs"/>
              </a:rPr>
              <a:t>+ error</a:t>
            </a:r>
          </a:p>
        </p:txBody>
      </p:sp>
      <p:sp>
        <p:nvSpPr>
          <p:cNvPr id="28" name="Text Box 1035"/>
          <p:cNvSpPr txBox="1">
            <a:spLocks noChangeArrowheads="1"/>
          </p:cNvSpPr>
          <p:nvPr/>
        </p:nvSpPr>
        <p:spPr bwMode="auto">
          <a:xfrm>
            <a:off x="1371600" y="2798882"/>
            <a:ext cx="908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7C80"/>
                </a:solidFill>
                <a:latin typeface="Tahoma" charset="0"/>
                <a:cs typeface="+mn-cs"/>
              </a:rPr>
              <a:t>- error</a:t>
            </a:r>
          </a:p>
        </p:txBody>
      </p:sp>
      <p:sp>
        <p:nvSpPr>
          <p:cNvPr id="29" name="Text Box 1040"/>
          <p:cNvSpPr txBox="1">
            <a:spLocks noChangeArrowheads="1"/>
          </p:cNvSpPr>
          <p:nvPr/>
        </p:nvSpPr>
        <p:spPr bwMode="auto">
          <a:xfrm>
            <a:off x="4337162" y="3663838"/>
            <a:ext cx="1357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00"/>
                </a:solidFill>
                <a:latin typeface="Tahoma" charset="0"/>
                <a:cs typeface="+mn-cs"/>
              </a:rPr>
              <a:t>+ steering</a:t>
            </a:r>
          </a:p>
        </p:txBody>
      </p:sp>
      <p:sp>
        <p:nvSpPr>
          <p:cNvPr id="30" name="Text Box 1041"/>
          <p:cNvSpPr txBox="1">
            <a:spLocks noChangeArrowheads="1"/>
          </p:cNvSpPr>
          <p:nvPr/>
        </p:nvSpPr>
        <p:spPr bwMode="auto">
          <a:xfrm>
            <a:off x="1556948" y="3663838"/>
            <a:ext cx="1264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00"/>
                </a:solidFill>
                <a:latin typeface="Tahoma" charset="0"/>
                <a:cs typeface="+mn-cs"/>
              </a:rPr>
              <a:t>- steering</a:t>
            </a:r>
          </a:p>
        </p:txBody>
      </p:sp>
      <p:sp>
        <p:nvSpPr>
          <p:cNvPr id="31" name="Oval 1046"/>
          <p:cNvSpPr>
            <a:spLocks noChangeArrowheads="1"/>
          </p:cNvSpPr>
          <p:nvPr/>
        </p:nvSpPr>
        <p:spPr bwMode="auto">
          <a:xfrm>
            <a:off x="3781119" y="3972750"/>
            <a:ext cx="123565" cy="1235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Line 1047"/>
          <p:cNvSpPr>
            <a:spLocks noChangeShapeType="1"/>
          </p:cNvSpPr>
          <p:nvPr/>
        </p:nvSpPr>
        <p:spPr bwMode="auto">
          <a:xfrm flipV="1">
            <a:off x="3842901" y="2922447"/>
            <a:ext cx="0" cy="111208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Text Box 1048"/>
          <p:cNvSpPr txBox="1">
            <a:spLocks noChangeArrowheads="1"/>
          </p:cNvSpPr>
          <p:nvPr/>
        </p:nvSpPr>
        <p:spPr bwMode="auto">
          <a:xfrm>
            <a:off x="3307451" y="2737100"/>
            <a:ext cx="548320" cy="29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FF7C80"/>
                </a:solidFill>
                <a:latin typeface="Tahoma" charset="0"/>
                <a:cs typeface="+mn-cs"/>
              </a:rPr>
              <a:t>error</a:t>
            </a:r>
          </a:p>
        </p:txBody>
      </p:sp>
      <p:sp>
        <p:nvSpPr>
          <p:cNvPr id="34" name="Line 1049"/>
          <p:cNvSpPr>
            <a:spLocks noChangeShapeType="1"/>
          </p:cNvSpPr>
          <p:nvPr/>
        </p:nvSpPr>
        <p:spPr bwMode="auto">
          <a:xfrm>
            <a:off x="3225076" y="3046012"/>
            <a:ext cx="617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472206" y="4034533"/>
            <a:ext cx="1208661" cy="1215694"/>
            <a:chOff x="3089463" y="3546663"/>
            <a:chExt cx="1490712" cy="1499386"/>
          </a:xfrm>
        </p:grpSpPr>
        <p:sp>
          <p:nvSpPr>
            <p:cNvPr id="36" name="Rectangle 35"/>
            <p:cNvSpPr/>
            <p:nvPr/>
          </p:nvSpPr>
          <p:spPr>
            <a:xfrm rot="20528345">
              <a:off x="3387015" y="3903049"/>
              <a:ext cx="990600" cy="1143000"/>
            </a:xfrm>
            <a:prstGeom prst="rect">
              <a:avLst/>
            </a:prstGeom>
            <a:solidFill>
              <a:srgbClr val="BC905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ord 36"/>
            <p:cNvSpPr/>
            <p:nvPr/>
          </p:nvSpPr>
          <p:spPr>
            <a:xfrm rot="20528345">
              <a:off x="3089463" y="3546663"/>
              <a:ext cx="1447800" cy="1447800"/>
            </a:xfrm>
            <a:prstGeom prst="chord">
              <a:avLst>
                <a:gd name="adj1" fmla="val 12292165"/>
                <a:gd name="adj2" fmla="val 20163029"/>
              </a:avLst>
            </a:prstGeom>
            <a:solidFill>
              <a:srgbClr val="BC905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20528345">
              <a:off x="3101982" y="4260892"/>
              <a:ext cx="247006" cy="592815"/>
            </a:xfrm>
            <a:prstGeom prst="roundRect">
              <a:avLst>
                <a:gd name="adj" fmla="val 23334"/>
              </a:avLst>
            </a:prstGeom>
            <a:solidFill>
              <a:schemeClr val="bg1"/>
            </a:solidFill>
            <a:ln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20528345">
              <a:off x="4333169" y="3855226"/>
              <a:ext cx="247006" cy="592815"/>
            </a:xfrm>
            <a:prstGeom prst="roundRect">
              <a:avLst>
                <a:gd name="adj" fmla="val 23334"/>
              </a:avLst>
            </a:prstGeom>
            <a:solidFill>
              <a:schemeClr val="bg1"/>
            </a:solidFill>
            <a:ln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Sign of K</a:t>
            </a:r>
            <a:r>
              <a:rPr lang="en-US" baseline="-25000">
                <a:latin typeface="Calibri" charset="0"/>
              </a:rPr>
              <a:t>d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81000" y="11430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Tahoma" charset="0"/>
                <a:cs typeface="+mn-cs"/>
              </a:rPr>
              <a:t>NEGATIVE, because the velocity error is negative (it</a:t>
            </a:r>
            <a:r>
              <a:rPr lang="en-US">
                <a:latin typeface="Arial"/>
                <a:cs typeface="+mn-cs"/>
              </a:rPr>
              <a:t>’</a:t>
            </a:r>
            <a:r>
              <a:rPr lang="en-US">
                <a:latin typeface="Tahoma" charset="0"/>
                <a:cs typeface="+mn-cs"/>
              </a:rPr>
              <a:t>s making the displacement error smaller), and the </a:t>
            </a:r>
            <a:r>
              <a:rPr lang="en-US">
                <a:solidFill>
                  <a:schemeClr val="bg1"/>
                </a:solidFill>
                <a:effectLst>
                  <a:glow rad="342900">
                    <a:schemeClr val="tx1">
                      <a:alpha val="40000"/>
                    </a:schemeClr>
                  </a:glow>
                </a:effectLst>
                <a:latin typeface="Tahoma" charset="0"/>
                <a:cs typeface="+mn-cs"/>
              </a:rPr>
              <a:t>steering must be positive</a:t>
            </a:r>
            <a:r>
              <a:rPr lang="en-US">
                <a:latin typeface="Tahoma" charset="0"/>
                <a:cs typeface="+mn-cs"/>
              </a:rPr>
              <a:t> to make the derivative of the error less negative.</a:t>
            </a:r>
          </a:p>
        </p:txBody>
      </p:sp>
      <p:sp>
        <p:nvSpPr>
          <p:cNvPr id="26" name="Line 1029"/>
          <p:cNvSpPr>
            <a:spLocks noChangeShapeType="1"/>
          </p:cNvSpPr>
          <p:nvPr/>
        </p:nvSpPr>
        <p:spPr bwMode="auto">
          <a:xfrm>
            <a:off x="3225076" y="2675317"/>
            <a:ext cx="0" cy="3954083"/>
          </a:xfrm>
          <a:prstGeom prst="line">
            <a:avLst/>
          </a:prstGeom>
          <a:noFill/>
          <a:ln w="762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Text Box 1034"/>
          <p:cNvSpPr txBox="1">
            <a:spLocks noChangeArrowheads="1"/>
          </p:cNvSpPr>
          <p:nvPr/>
        </p:nvSpPr>
        <p:spPr bwMode="auto">
          <a:xfrm>
            <a:off x="4151814" y="2798882"/>
            <a:ext cx="10054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7C80"/>
                </a:solidFill>
                <a:latin typeface="Tahoma" charset="0"/>
                <a:cs typeface="+mn-cs"/>
              </a:rPr>
              <a:t>+ error</a:t>
            </a:r>
          </a:p>
        </p:txBody>
      </p:sp>
      <p:sp>
        <p:nvSpPr>
          <p:cNvPr id="28" name="Text Box 1035"/>
          <p:cNvSpPr txBox="1">
            <a:spLocks noChangeArrowheads="1"/>
          </p:cNvSpPr>
          <p:nvPr/>
        </p:nvSpPr>
        <p:spPr bwMode="auto">
          <a:xfrm>
            <a:off x="1371600" y="2798882"/>
            <a:ext cx="908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7C80"/>
                </a:solidFill>
                <a:latin typeface="Tahoma" charset="0"/>
                <a:cs typeface="+mn-cs"/>
              </a:rPr>
              <a:t>- error</a:t>
            </a:r>
          </a:p>
        </p:txBody>
      </p:sp>
      <p:sp>
        <p:nvSpPr>
          <p:cNvPr id="29" name="Text Box 1040"/>
          <p:cNvSpPr txBox="1">
            <a:spLocks noChangeArrowheads="1"/>
          </p:cNvSpPr>
          <p:nvPr/>
        </p:nvSpPr>
        <p:spPr bwMode="auto">
          <a:xfrm>
            <a:off x="4337162" y="3663838"/>
            <a:ext cx="1357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00"/>
                </a:solidFill>
                <a:latin typeface="Tahoma" charset="0"/>
                <a:cs typeface="+mn-cs"/>
              </a:rPr>
              <a:t>+ steering</a:t>
            </a:r>
          </a:p>
        </p:txBody>
      </p:sp>
      <p:sp>
        <p:nvSpPr>
          <p:cNvPr id="30" name="Text Box 1041"/>
          <p:cNvSpPr txBox="1">
            <a:spLocks noChangeArrowheads="1"/>
          </p:cNvSpPr>
          <p:nvPr/>
        </p:nvSpPr>
        <p:spPr bwMode="auto">
          <a:xfrm>
            <a:off x="1556948" y="3663838"/>
            <a:ext cx="1264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00"/>
                </a:solidFill>
                <a:latin typeface="Tahoma" charset="0"/>
                <a:cs typeface="+mn-cs"/>
              </a:rPr>
              <a:t>- steering</a:t>
            </a:r>
          </a:p>
        </p:txBody>
      </p:sp>
      <p:sp>
        <p:nvSpPr>
          <p:cNvPr id="31" name="Oval 1046"/>
          <p:cNvSpPr>
            <a:spLocks noChangeArrowheads="1"/>
          </p:cNvSpPr>
          <p:nvPr/>
        </p:nvSpPr>
        <p:spPr bwMode="auto">
          <a:xfrm>
            <a:off x="3781119" y="3972750"/>
            <a:ext cx="123565" cy="1235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Line 1047"/>
          <p:cNvSpPr>
            <a:spLocks noChangeShapeType="1"/>
          </p:cNvSpPr>
          <p:nvPr/>
        </p:nvSpPr>
        <p:spPr bwMode="auto">
          <a:xfrm flipV="1">
            <a:off x="3842901" y="2922447"/>
            <a:ext cx="0" cy="111208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Text Box 1048"/>
          <p:cNvSpPr txBox="1">
            <a:spLocks noChangeArrowheads="1"/>
          </p:cNvSpPr>
          <p:nvPr/>
        </p:nvSpPr>
        <p:spPr bwMode="auto">
          <a:xfrm>
            <a:off x="3307451" y="2737100"/>
            <a:ext cx="548320" cy="29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FF7C80"/>
                </a:solidFill>
                <a:latin typeface="Tahoma" charset="0"/>
                <a:cs typeface="+mn-cs"/>
              </a:rPr>
              <a:t>error</a:t>
            </a:r>
          </a:p>
        </p:txBody>
      </p:sp>
      <p:sp>
        <p:nvSpPr>
          <p:cNvPr id="34" name="Line 1049"/>
          <p:cNvSpPr>
            <a:spLocks noChangeShapeType="1"/>
          </p:cNvSpPr>
          <p:nvPr/>
        </p:nvSpPr>
        <p:spPr bwMode="auto">
          <a:xfrm>
            <a:off x="3225076" y="3046012"/>
            <a:ext cx="617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472206" y="4034533"/>
            <a:ext cx="1208661" cy="1215694"/>
            <a:chOff x="3089463" y="3546663"/>
            <a:chExt cx="1490712" cy="1499386"/>
          </a:xfrm>
        </p:grpSpPr>
        <p:sp>
          <p:nvSpPr>
            <p:cNvPr id="36" name="Rectangle 35"/>
            <p:cNvSpPr/>
            <p:nvPr/>
          </p:nvSpPr>
          <p:spPr>
            <a:xfrm rot="20528345">
              <a:off x="3387015" y="3903049"/>
              <a:ext cx="990600" cy="1143000"/>
            </a:xfrm>
            <a:prstGeom prst="rect">
              <a:avLst/>
            </a:prstGeom>
            <a:solidFill>
              <a:srgbClr val="BC905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ord 36"/>
            <p:cNvSpPr/>
            <p:nvPr/>
          </p:nvSpPr>
          <p:spPr>
            <a:xfrm rot="20528345">
              <a:off x="3089463" y="3546663"/>
              <a:ext cx="1447800" cy="1447800"/>
            </a:xfrm>
            <a:prstGeom prst="chord">
              <a:avLst>
                <a:gd name="adj1" fmla="val 12292165"/>
                <a:gd name="adj2" fmla="val 20163029"/>
              </a:avLst>
            </a:prstGeom>
            <a:solidFill>
              <a:srgbClr val="BC905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20528345">
              <a:off x="3101982" y="4260892"/>
              <a:ext cx="247006" cy="592815"/>
            </a:xfrm>
            <a:prstGeom prst="roundRect">
              <a:avLst>
                <a:gd name="adj" fmla="val 23334"/>
              </a:avLst>
            </a:prstGeom>
            <a:solidFill>
              <a:schemeClr val="bg1"/>
            </a:solidFill>
            <a:ln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20528345">
              <a:off x="4333169" y="3855226"/>
              <a:ext cx="247006" cy="592815"/>
            </a:xfrm>
            <a:prstGeom prst="roundRect">
              <a:avLst>
                <a:gd name="adj" fmla="val 23334"/>
              </a:avLst>
            </a:prstGeom>
            <a:solidFill>
              <a:schemeClr val="bg1"/>
            </a:solidFill>
            <a:ln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latin typeface="Tahoma"/>
                <a:cs typeface="Tahoma"/>
              </a:rPr>
              <a:t>IOW</a:t>
            </a:r>
            <a:endParaRPr lang="en-US" baseline="-2500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62882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ahoma"/>
                <a:cs typeface="Tahoma"/>
              </a:rPr>
              <a:t>When the car is moving TOWARD the target:</a:t>
            </a:r>
          </a:p>
          <a:p>
            <a:pPr lvl="1"/>
            <a:r>
              <a:rPr lang="en-US">
                <a:latin typeface="Tahoma"/>
                <a:cs typeface="Tahoma"/>
              </a:rPr>
              <a:t>P term is (+)</a:t>
            </a:r>
          </a:p>
          <a:p>
            <a:pPr lvl="1"/>
            <a:r>
              <a:rPr lang="en-US">
                <a:latin typeface="Tahoma"/>
                <a:cs typeface="Tahoma"/>
              </a:rPr>
              <a:t>D term is (−)</a:t>
            </a:r>
          </a:p>
          <a:p>
            <a:pPr lvl="1"/>
            <a:endParaRPr lang="en-US">
              <a:latin typeface="Tahoma"/>
              <a:cs typeface="Tahoma"/>
            </a:endParaRPr>
          </a:p>
          <a:p>
            <a:r>
              <a:rPr lang="en-US">
                <a:latin typeface="Tahoma"/>
                <a:cs typeface="Tahoma"/>
              </a:rPr>
              <a:t>P and D disagree!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1" y="4080808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/>
                <a:cs typeface="Tahoma"/>
              </a:rPr>
              <a:t>What about when the car is moving AWAY FROM the target?</a:t>
            </a:r>
          </a:p>
        </p:txBody>
      </p:sp>
    </p:spTree>
    <p:extLst>
      <p:ext uri="{BB962C8B-B14F-4D97-AF65-F5344CB8AC3E}">
        <p14:creationId xmlns:p14="http://schemas.microsoft.com/office/powerpoint/2010/main" val="14738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71628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latin typeface="Tahoma"/>
                <a:cs typeface="Tahoma"/>
              </a:rPr>
              <a:t>The Other 3 Possibilities </a:t>
            </a:r>
            <a:endParaRPr lang="en-US" baseline="-25000">
              <a:latin typeface="Tahoma"/>
              <a:cs typeface="Tahom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2362200"/>
            <a:ext cx="0" cy="228600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1426304">
            <a:off x="4806850" y="3249921"/>
            <a:ext cx="228600" cy="457200"/>
            <a:chOff x="2400300" y="2438400"/>
            <a:chExt cx="228600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2400300" y="2438400"/>
              <a:ext cx="228600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514600" y="2514600"/>
              <a:ext cx="0" cy="30480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276600" y="4724400"/>
            <a:ext cx="25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Tahoma"/>
                <a:cs typeface="Tahoma"/>
              </a:rPr>
              <a:t>e</a:t>
            </a:r>
            <a:r>
              <a:rPr lang="en-US" sz="1800" baseline="-25000">
                <a:latin typeface="Tahoma"/>
                <a:cs typeface="Tahoma"/>
              </a:rPr>
              <a:t>1</a:t>
            </a:r>
            <a:r>
              <a:rPr lang="en-US" sz="1800">
                <a:latin typeface="Tahoma"/>
                <a:cs typeface="Tahoma"/>
              </a:rPr>
              <a:t>=+5</a:t>
            </a:r>
          </a:p>
          <a:p>
            <a:r>
              <a:rPr lang="en-US" sz="1800">
                <a:latin typeface="Tahoma"/>
                <a:cs typeface="Tahoma"/>
              </a:rPr>
              <a:t>e</a:t>
            </a:r>
            <a:r>
              <a:rPr lang="en-US" sz="1800" baseline="-25000">
                <a:latin typeface="Tahoma"/>
                <a:cs typeface="Tahoma"/>
              </a:rPr>
              <a:t>2</a:t>
            </a:r>
            <a:r>
              <a:rPr lang="en-US" sz="1800">
                <a:latin typeface="Tahoma"/>
                <a:cs typeface="Tahoma"/>
              </a:rPr>
              <a:t>=+10</a:t>
            </a:r>
          </a:p>
          <a:p>
            <a:r>
              <a:rPr lang="el-GR" sz="1800">
                <a:latin typeface="Tahoma"/>
                <a:cs typeface="Tahoma"/>
              </a:rPr>
              <a:t>Δ</a:t>
            </a:r>
            <a:r>
              <a:rPr lang="en-US" sz="1800">
                <a:latin typeface="Tahoma"/>
                <a:cs typeface="Tahoma"/>
              </a:rPr>
              <a:t>e=(+10) </a:t>
            </a:r>
            <a:r>
              <a:rPr lang="en-US" sz="1800">
                <a:latin typeface="Times New Roman"/>
                <a:cs typeface="Times New Roman"/>
              </a:rPr>
              <a:t>− </a:t>
            </a:r>
            <a:r>
              <a:rPr lang="en-US" sz="1800">
                <a:latin typeface="Tahoma"/>
                <a:cs typeface="Tahoma"/>
              </a:rPr>
              <a:t>(+5)=+5</a:t>
            </a:r>
          </a:p>
          <a:p>
            <a:r>
              <a:rPr lang="en-US" sz="1800">
                <a:latin typeface="Tahoma"/>
                <a:cs typeface="Tahoma"/>
              </a:rPr>
              <a:t>(−K</a:t>
            </a:r>
            <a:r>
              <a:rPr lang="en-US" sz="1800" baseline="-25000">
                <a:latin typeface="Tahoma"/>
                <a:cs typeface="Tahoma"/>
              </a:rPr>
              <a:t>P</a:t>
            </a:r>
            <a:r>
              <a:rPr lang="en-US" sz="1800">
                <a:latin typeface="Tahoma"/>
                <a:cs typeface="Tahoma"/>
              </a:rPr>
              <a:t>)(+10) ➜ −P term</a:t>
            </a:r>
          </a:p>
          <a:p>
            <a:r>
              <a:rPr lang="en-US" sz="1800">
                <a:latin typeface="Tahoma"/>
                <a:cs typeface="Tahoma"/>
              </a:rPr>
              <a:t>(−K</a:t>
            </a:r>
            <a:r>
              <a:rPr lang="en-US" sz="1800" baseline="-25000">
                <a:latin typeface="Tahoma"/>
                <a:cs typeface="Tahoma"/>
              </a:rPr>
              <a:t>D</a:t>
            </a:r>
            <a:r>
              <a:rPr lang="en-US" sz="1800">
                <a:latin typeface="Tahoma"/>
                <a:cs typeface="Tahoma"/>
              </a:rPr>
              <a:t>)(+5) ➜ −D term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1981200"/>
            <a:ext cx="2667000" cy="4343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0" y="2362200"/>
            <a:ext cx="0" cy="228600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426304">
            <a:off x="996849" y="3684280"/>
            <a:ext cx="228600" cy="457200"/>
            <a:chOff x="2400300" y="2438400"/>
            <a:chExt cx="228600" cy="457200"/>
          </a:xfrm>
        </p:grpSpPr>
        <p:sp>
          <p:nvSpPr>
            <p:cNvPr id="15" name="Rounded Rectangle 14"/>
            <p:cNvSpPr/>
            <p:nvPr/>
          </p:nvSpPr>
          <p:spPr>
            <a:xfrm>
              <a:off x="2400300" y="2438400"/>
              <a:ext cx="228600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514600" y="2514600"/>
              <a:ext cx="0" cy="30480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75042" y="2209800"/>
            <a:ext cx="188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       −</a:t>
            </a:r>
            <a:r>
              <a:rPr lang="en-US" sz="1800">
                <a:latin typeface="Tahoma"/>
                <a:cs typeface="Tahoma"/>
              </a:rPr>
              <a:t>e     +e</a:t>
            </a:r>
          </a:p>
          <a:p>
            <a:r>
              <a:rPr lang="en-US" sz="1800">
                <a:latin typeface="Tahoma"/>
                <a:cs typeface="Tahoma"/>
              </a:rPr>
              <a:t>−steer     +steer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2487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Tahoma"/>
                <a:cs typeface="Tahoma"/>
              </a:rPr>
              <a:t>e</a:t>
            </a:r>
            <a:r>
              <a:rPr lang="en-US" sz="1800" baseline="-25000">
                <a:latin typeface="Tahoma"/>
                <a:cs typeface="Tahoma"/>
              </a:rPr>
              <a:t>1</a:t>
            </a:r>
            <a:r>
              <a:rPr lang="en-US" sz="1800">
                <a:latin typeface="Tahoma"/>
                <a:cs typeface="Tahoma"/>
              </a:rPr>
              <a:t>= −10</a:t>
            </a:r>
          </a:p>
          <a:p>
            <a:r>
              <a:rPr lang="en-US" sz="1800">
                <a:latin typeface="Tahoma"/>
                <a:cs typeface="Tahoma"/>
              </a:rPr>
              <a:t>e</a:t>
            </a:r>
            <a:r>
              <a:rPr lang="en-US" sz="1800" baseline="-25000">
                <a:latin typeface="Tahoma"/>
                <a:cs typeface="Tahoma"/>
              </a:rPr>
              <a:t>2</a:t>
            </a:r>
            <a:r>
              <a:rPr lang="en-US" sz="1800">
                <a:latin typeface="Tahoma"/>
                <a:cs typeface="Tahoma"/>
              </a:rPr>
              <a:t>= −5</a:t>
            </a:r>
          </a:p>
          <a:p>
            <a:r>
              <a:rPr lang="el-GR" sz="1800">
                <a:latin typeface="Tahoma"/>
                <a:cs typeface="Tahoma"/>
              </a:rPr>
              <a:t>Δ</a:t>
            </a:r>
            <a:r>
              <a:rPr lang="en-US" sz="1800">
                <a:latin typeface="Tahoma"/>
                <a:cs typeface="Tahoma"/>
              </a:rPr>
              <a:t>e=(−5) − (−10)=+5</a:t>
            </a:r>
          </a:p>
          <a:p>
            <a:r>
              <a:rPr lang="en-US" sz="1800">
                <a:latin typeface="Tahoma"/>
                <a:cs typeface="Tahoma"/>
              </a:rPr>
              <a:t>(−K</a:t>
            </a:r>
            <a:r>
              <a:rPr lang="en-US" sz="1800" baseline="-25000">
                <a:latin typeface="Tahoma"/>
                <a:cs typeface="Tahoma"/>
              </a:rPr>
              <a:t>P</a:t>
            </a:r>
            <a:r>
              <a:rPr lang="en-US" sz="1800">
                <a:latin typeface="Tahoma"/>
                <a:cs typeface="Tahoma"/>
              </a:rPr>
              <a:t>)(−5) ➜ +P term</a:t>
            </a:r>
          </a:p>
          <a:p>
            <a:r>
              <a:rPr lang="en-US" sz="1800">
                <a:latin typeface="Tahoma"/>
                <a:cs typeface="Tahoma"/>
              </a:rPr>
              <a:t>(−K</a:t>
            </a:r>
            <a:r>
              <a:rPr lang="en-US" sz="1800" baseline="-25000">
                <a:latin typeface="Tahoma"/>
                <a:cs typeface="Tahoma"/>
              </a:rPr>
              <a:t>D</a:t>
            </a:r>
            <a:r>
              <a:rPr lang="en-US" sz="1800">
                <a:latin typeface="Tahoma"/>
                <a:cs typeface="Tahoma"/>
              </a:rPr>
              <a:t>)(+5) ➜ −D term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" y="1981200"/>
            <a:ext cx="2667000" cy="4343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315200" y="2362200"/>
            <a:ext cx="0" cy="228600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rot="19876413">
            <a:off x="6788049" y="3150879"/>
            <a:ext cx="228600" cy="457200"/>
            <a:chOff x="2400300" y="2438400"/>
            <a:chExt cx="228600" cy="457200"/>
          </a:xfrm>
        </p:grpSpPr>
        <p:sp>
          <p:nvSpPr>
            <p:cNvPr id="22" name="Rounded Rectangle 21"/>
            <p:cNvSpPr/>
            <p:nvPr/>
          </p:nvSpPr>
          <p:spPr>
            <a:xfrm>
              <a:off x="2400300" y="2438400"/>
              <a:ext cx="228600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514600" y="2514600"/>
              <a:ext cx="0" cy="30480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172200" y="4724400"/>
            <a:ext cx="25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Tahoma"/>
                <a:cs typeface="Tahoma"/>
              </a:rPr>
              <a:t>e</a:t>
            </a:r>
            <a:r>
              <a:rPr lang="en-US" sz="1800" baseline="-25000">
                <a:latin typeface="Tahoma"/>
                <a:cs typeface="Tahoma"/>
              </a:rPr>
              <a:t>1</a:t>
            </a:r>
            <a:r>
              <a:rPr lang="en-US" sz="1800">
                <a:latin typeface="Tahoma"/>
                <a:cs typeface="Tahoma"/>
              </a:rPr>
              <a:t>= −5</a:t>
            </a:r>
          </a:p>
          <a:p>
            <a:r>
              <a:rPr lang="en-US" sz="1800">
                <a:latin typeface="Tahoma"/>
                <a:cs typeface="Tahoma"/>
              </a:rPr>
              <a:t>e</a:t>
            </a:r>
            <a:r>
              <a:rPr lang="en-US" sz="1800" baseline="-25000">
                <a:latin typeface="Tahoma"/>
                <a:cs typeface="Tahoma"/>
              </a:rPr>
              <a:t>2</a:t>
            </a:r>
            <a:r>
              <a:rPr lang="en-US" sz="1800">
                <a:latin typeface="Tahoma"/>
                <a:cs typeface="Tahoma"/>
              </a:rPr>
              <a:t>= −10</a:t>
            </a:r>
          </a:p>
          <a:p>
            <a:r>
              <a:rPr lang="el-GR" sz="1800">
                <a:latin typeface="Tahoma"/>
                <a:cs typeface="Tahoma"/>
              </a:rPr>
              <a:t>Δ</a:t>
            </a:r>
            <a:r>
              <a:rPr lang="en-US" sz="1800">
                <a:latin typeface="Tahoma"/>
                <a:cs typeface="Tahoma"/>
              </a:rPr>
              <a:t>e=(−10) − (−5)= −5</a:t>
            </a:r>
          </a:p>
          <a:p>
            <a:r>
              <a:rPr lang="en-US" sz="1800">
                <a:latin typeface="Tahoma"/>
                <a:cs typeface="Tahoma"/>
              </a:rPr>
              <a:t>(−K</a:t>
            </a:r>
            <a:r>
              <a:rPr lang="en-US" sz="1800" baseline="-25000">
                <a:latin typeface="Tahoma"/>
                <a:cs typeface="Tahoma"/>
              </a:rPr>
              <a:t>P</a:t>
            </a:r>
            <a:r>
              <a:rPr lang="en-US" sz="1800">
                <a:latin typeface="Tahoma"/>
                <a:cs typeface="Tahoma"/>
              </a:rPr>
              <a:t>)(−10) ➜ +P term</a:t>
            </a:r>
          </a:p>
          <a:p>
            <a:r>
              <a:rPr lang="en-US" sz="1800">
                <a:latin typeface="Tahoma"/>
                <a:cs typeface="Tahoma"/>
              </a:rPr>
              <a:t>(−K</a:t>
            </a:r>
            <a:r>
              <a:rPr lang="en-US" sz="1800" baseline="-25000">
                <a:latin typeface="Tahoma"/>
                <a:cs typeface="Tahoma"/>
              </a:rPr>
              <a:t>D</a:t>
            </a:r>
            <a:r>
              <a:rPr lang="en-US" sz="1800">
                <a:latin typeface="Tahoma"/>
                <a:cs typeface="Tahoma"/>
              </a:rPr>
              <a:t>)(−5) ➜ +D term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1981200"/>
            <a:ext cx="2667000" cy="4343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32301" y="1447800"/>
            <a:ext cx="142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ahoma"/>
                <a:cs typeface="Tahoma"/>
              </a:rPr>
              <a:t>TOWARD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0" y="1447800"/>
            <a:ext cx="188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ahoma"/>
                <a:cs typeface="Tahoma"/>
              </a:rPr>
              <a:t>AWAY FROM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2899" y="1447800"/>
            <a:ext cx="188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ahoma"/>
                <a:cs typeface="Tahoma"/>
              </a:rPr>
              <a:t>AWAY FROM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200" y="6362468"/>
            <a:ext cx="160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ahoma"/>
                <a:cs typeface="Tahoma"/>
              </a:rPr>
              <a:t>DISAGREE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62400" y="6362468"/>
            <a:ext cx="1111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ahoma"/>
                <a:cs typeface="Tahoma"/>
              </a:rPr>
              <a:t>AGREE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1800" y="6324600"/>
            <a:ext cx="1111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ahoma"/>
                <a:cs typeface="Tahoma"/>
              </a:rPr>
              <a:t>AGREE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70642" y="2209800"/>
            <a:ext cx="188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       −</a:t>
            </a:r>
            <a:r>
              <a:rPr lang="en-US" sz="1800">
                <a:latin typeface="Tahoma"/>
                <a:cs typeface="Tahoma"/>
              </a:rPr>
              <a:t>e     +e</a:t>
            </a:r>
          </a:p>
          <a:p>
            <a:r>
              <a:rPr lang="en-US" sz="1800">
                <a:latin typeface="Tahoma"/>
                <a:cs typeface="Tahoma"/>
              </a:rPr>
              <a:t>−steer     +steer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66242" y="2209800"/>
            <a:ext cx="188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       −</a:t>
            </a:r>
            <a:r>
              <a:rPr lang="en-US" sz="1800">
                <a:latin typeface="Tahoma"/>
                <a:cs typeface="Tahoma"/>
              </a:rPr>
              <a:t>e     +e</a:t>
            </a:r>
          </a:p>
          <a:p>
            <a:r>
              <a:rPr lang="en-US" sz="1800">
                <a:latin typeface="Tahoma"/>
                <a:cs typeface="Tahoma"/>
              </a:rPr>
              <a:t>−steer     +steer</a:t>
            </a:r>
          </a:p>
        </p:txBody>
      </p:sp>
    </p:spTree>
    <p:extLst>
      <p:ext uri="{BB962C8B-B14F-4D97-AF65-F5344CB8AC3E}">
        <p14:creationId xmlns:p14="http://schemas.microsoft.com/office/powerpoint/2010/main" val="8154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7" grpId="0"/>
      <p:bldP spid="18" grpId="0"/>
      <p:bldP spid="19" grpId="0" animBg="1"/>
      <p:bldP spid="25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PID Summary</a:t>
            </a:r>
          </a:p>
        </p:txBody>
      </p:sp>
      <p:pic>
        <p:nvPicPr>
          <p:cNvPr id="27650" name="Content Placeholder 3" descr="Screen Shot 2013-10-10 at 3.31.05 P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7" b="9467"/>
          <a:stretch>
            <a:fillRect/>
          </a:stretch>
        </p:blipFill>
        <p:spPr>
          <a:xfrm>
            <a:off x="381000" y="3352800"/>
            <a:ext cx="8229600" cy="1600200"/>
          </a:xfrm>
        </p:spPr>
      </p:pic>
      <p:sp>
        <p:nvSpPr>
          <p:cNvPr id="6" name="TextBox 5"/>
          <p:cNvSpPr txBox="1"/>
          <p:nvPr/>
        </p:nvSpPr>
        <p:spPr>
          <a:xfrm>
            <a:off x="1201738" y="1947863"/>
            <a:ext cx="6242050" cy="8302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FF"/>
                </a:solidFill>
                <a:cs typeface="+mn-cs"/>
              </a:rPr>
              <a:t>From</a:t>
            </a:r>
            <a:r>
              <a:rPr lang="en-US" dirty="0">
                <a:solidFill>
                  <a:srgbClr val="0000FF"/>
                </a:solidFill>
                <a:cs typeface="+mn-cs"/>
              </a:rPr>
              <a:t> </a:t>
            </a:r>
            <a:r>
              <a:rPr lang="en-US" sz="1200" b="1" dirty="0">
                <a:latin typeface="Tahoma" charset="0"/>
                <a:cs typeface="+mn-cs"/>
                <a:hlinkClick r:id="rId3"/>
              </a:rPr>
              <a:t>http://www.engin.umich.edu/group/ctm/PID/PID.html#characteristics</a:t>
            </a:r>
            <a:r>
              <a:rPr lang="en-US" sz="1200" b="1" dirty="0">
                <a:latin typeface="Tahoma" charset="0"/>
                <a:cs typeface="+mn-cs"/>
              </a:rPr>
              <a:t> 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36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Scenario Setup (cont.)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Calibri" charset="0"/>
              </a:rPr>
              <a:t>Now, imagine that you are following a vehicle at 25 m/s (about 56 mph), with a cruise set speed of 30 m/s (about 67 mph). This means that the radar is working, keeping your speed 5 m/s below what you asked for (30 m/s).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00"/>
                </a:solidFill>
                <a:latin typeface="Calibri" charset="0"/>
              </a:rPr>
              <a:t>Quiz Time!</a:t>
            </a:r>
          </a:p>
        </p:txBody>
      </p:sp>
      <p:sp>
        <p:nvSpPr>
          <p:cNvPr id="2253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447800"/>
            <a:ext cx="3124200" cy="137160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sz="2000">
                <a:solidFill>
                  <a:srgbClr val="FF6600"/>
                </a:solidFill>
                <a:latin typeface="Calibri" charset="0"/>
              </a:rPr>
              <a:t>What</a:t>
            </a:r>
            <a:r>
              <a:rPr lang="ja-JP" altLang="en-US" sz="2000">
                <a:solidFill>
                  <a:srgbClr val="FF6600"/>
                </a:solidFill>
                <a:latin typeface="Arial" charset="0"/>
              </a:rPr>
              <a:t>’</a:t>
            </a:r>
            <a:r>
              <a:rPr lang="en-US" altLang="ja-JP" sz="2000">
                <a:solidFill>
                  <a:srgbClr val="FF6600"/>
                </a:solidFill>
                <a:latin typeface="Calibri" charset="0"/>
              </a:rPr>
              <a:t>s the sign of K</a:t>
            </a:r>
            <a:r>
              <a:rPr lang="en-US" altLang="ja-JP" sz="2000" baseline="-25000">
                <a:solidFill>
                  <a:srgbClr val="FF6600"/>
                </a:solidFill>
                <a:latin typeface="Calibri" charset="0"/>
              </a:rPr>
              <a:t>p</a:t>
            </a:r>
            <a:r>
              <a:rPr lang="en-US" altLang="ja-JP" sz="2000">
                <a:solidFill>
                  <a:srgbClr val="FF6600"/>
                </a:solidFill>
                <a:latin typeface="Calibri" charset="0"/>
              </a:rPr>
              <a:t>?</a:t>
            </a:r>
          </a:p>
          <a:p>
            <a:pPr>
              <a:spcAft>
                <a:spcPct val="20000"/>
              </a:spcAft>
            </a:pPr>
            <a:r>
              <a:rPr lang="en-US" sz="2000">
                <a:solidFill>
                  <a:srgbClr val="FF6600"/>
                </a:solidFill>
                <a:latin typeface="Calibri" charset="0"/>
              </a:rPr>
              <a:t>What</a:t>
            </a:r>
            <a:r>
              <a:rPr lang="ja-JP" altLang="en-US" sz="2000">
                <a:solidFill>
                  <a:srgbClr val="FF6600"/>
                </a:solidFill>
                <a:latin typeface="Arial" charset="0"/>
              </a:rPr>
              <a:t>’</a:t>
            </a:r>
            <a:r>
              <a:rPr lang="en-US" altLang="ja-JP" sz="2000">
                <a:solidFill>
                  <a:srgbClr val="FF6600"/>
                </a:solidFill>
                <a:latin typeface="Calibri" charset="0"/>
              </a:rPr>
              <a:t>s the sign of K</a:t>
            </a:r>
            <a:r>
              <a:rPr lang="en-US" altLang="ja-JP" sz="2000" baseline="-25000">
                <a:solidFill>
                  <a:srgbClr val="FF6600"/>
                </a:solidFill>
                <a:latin typeface="Calibri" charset="0"/>
              </a:rPr>
              <a:t>d</a:t>
            </a:r>
            <a:r>
              <a:rPr lang="en-US" altLang="ja-JP" sz="2000">
                <a:solidFill>
                  <a:srgbClr val="FF6600"/>
                </a:solidFill>
                <a:latin typeface="Calibri" charset="0"/>
              </a:rPr>
              <a:t>?</a:t>
            </a:r>
          </a:p>
          <a:p>
            <a:endParaRPr lang="en-US" sz="2000">
              <a:solidFill>
                <a:srgbClr val="FF6600"/>
              </a:solidFill>
              <a:latin typeface="Calibri" charset="0"/>
            </a:endParaRPr>
          </a:p>
        </p:txBody>
      </p:sp>
      <p:sp>
        <p:nvSpPr>
          <p:cNvPr id="27653" name="Line 1029"/>
          <p:cNvSpPr>
            <a:spLocks noChangeShapeType="1"/>
          </p:cNvSpPr>
          <p:nvPr/>
        </p:nvSpPr>
        <p:spPr bwMode="auto">
          <a:xfrm>
            <a:off x="2667000" y="1524000"/>
            <a:ext cx="0" cy="48768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58" name="Text Box 1034"/>
          <p:cNvSpPr txBox="1">
            <a:spLocks noChangeArrowheads="1"/>
          </p:cNvSpPr>
          <p:nvPr/>
        </p:nvSpPr>
        <p:spPr bwMode="auto">
          <a:xfrm>
            <a:off x="3810000" y="1676400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7C80"/>
                </a:solidFill>
                <a:latin typeface="Tahoma" charset="0"/>
                <a:cs typeface="+mn-cs"/>
              </a:rPr>
              <a:t>+ error</a:t>
            </a:r>
          </a:p>
        </p:txBody>
      </p:sp>
      <p:sp>
        <p:nvSpPr>
          <p:cNvPr id="27659" name="Text Box 1035"/>
          <p:cNvSpPr txBox="1">
            <a:spLocks noChangeArrowheads="1"/>
          </p:cNvSpPr>
          <p:nvPr/>
        </p:nvSpPr>
        <p:spPr bwMode="auto">
          <a:xfrm>
            <a:off x="381000" y="1676400"/>
            <a:ext cx="104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7C80"/>
                </a:solidFill>
                <a:latin typeface="Tahoma" charset="0"/>
                <a:cs typeface="+mn-cs"/>
              </a:rPr>
              <a:t>- error</a:t>
            </a:r>
          </a:p>
        </p:txBody>
      </p:sp>
      <p:grpSp>
        <p:nvGrpSpPr>
          <p:cNvPr id="22534" name="Group 1045"/>
          <p:cNvGrpSpPr>
            <a:grpSpLocks/>
          </p:cNvGrpSpPr>
          <p:nvPr/>
        </p:nvGrpSpPr>
        <p:grpSpPr bwMode="auto">
          <a:xfrm rot="-406143">
            <a:off x="2971800" y="2209800"/>
            <a:ext cx="762000" cy="3886200"/>
            <a:chOff x="1872" y="1392"/>
            <a:chExt cx="480" cy="2448"/>
          </a:xfrm>
        </p:grpSpPr>
        <p:grpSp>
          <p:nvGrpSpPr>
            <p:cNvPr id="22545" name="Group 1030"/>
            <p:cNvGrpSpPr>
              <a:grpSpLocks/>
            </p:cNvGrpSpPr>
            <p:nvPr/>
          </p:nvGrpSpPr>
          <p:grpSpPr bwMode="auto">
            <a:xfrm>
              <a:off x="1872" y="1776"/>
              <a:ext cx="480" cy="2064"/>
              <a:chOff x="2592" y="1248"/>
              <a:chExt cx="480" cy="2064"/>
            </a:xfrm>
          </p:grpSpPr>
          <p:sp>
            <p:nvSpPr>
              <p:cNvPr id="27655" name="Rectangle 1031"/>
              <p:cNvSpPr>
                <a:spLocks noChangeArrowheads="1"/>
              </p:cNvSpPr>
              <p:nvPr/>
            </p:nvSpPr>
            <p:spPr bwMode="auto">
              <a:xfrm>
                <a:off x="2591" y="1247"/>
                <a:ext cx="480" cy="206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656" name="AutoShape 1032"/>
              <p:cNvSpPr>
                <a:spLocks noChangeArrowheads="1"/>
              </p:cNvSpPr>
              <p:nvPr/>
            </p:nvSpPr>
            <p:spPr bwMode="auto">
              <a:xfrm>
                <a:off x="2735" y="1342"/>
                <a:ext cx="192" cy="48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657" name="AutoShape 1033"/>
              <p:cNvSpPr>
                <a:spLocks noChangeArrowheads="1"/>
              </p:cNvSpPr>
              <p:nvPr/>
            </p:nvSpPr>
            <p:spPr bwMode="auto">
              <a:xfrm>
                <a:off x="2735" y="2687"/>
                <a:ext cx="192" cy="48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46" name="Group 1036"/>
            <p:cNvGrpSpPr>
              <a:grpSpLocks/>
            </p:cNvGrpSpPr>
            <p:nvPr/>
          </p:nvGrpSpPr>
          <p:grpSpPr bwMode="auto">
            <a:xfrm>
              <a:off x="2016" y="1392"/>
              <a:ext cx="193" cy="720"/>
              <a:chOff x="4320" y="2304"/>
              <a:chExt cx="193" cy="720"/>
            </a:xfrm>
          </p:grpSpPr>
          <p:sp>
            <p:nvSpPr>
              <p:cNvPr id="27661" name="Line 1037"/>
              <p:cNvSpPr>
                <a:spLocks noChangeShapeType="1"/>
              </p:cNvSpPr>
              <p:nvPr/>
            </p:nvSpPr>
            <p:spPr bwMode="auto">
              <a:xfrm>
                <a:off x="4416" y="2303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662" name="Line 1038"/>
              <p:cNvSpPr>
                <a:spLocks noChangeShapeType="1"/>
              </p:cNvSpPr>
              <p:nvPr/>
            </p:nvSpPr>
            <p:spPr bwMode="auto">
              <a:xfrm rot="878211">
                <a:off x="4512" y="2302"/>
                <a:ext cx="1" cy="72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663" name="Line 1039"/>
              <p:cNvSpPr>
                <a:spLocks noChangeShapeType="1"/>
              </p:cNvSpPr>
              <p:nvPr/>
            </p:nvSpPr>
            <p:spPr bwMode="auto">
              <a:xfrm rot="20721789" flipH="1">
                <a:off x="4319" y="2303"/>
                <a:ext cx="1" cy="72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27664" name="Text Box 1040"/>
          <p:cNvSpPr txBox="1">
            <a:spLocks noChangeArrowheads="1"/>
          </p:cNvSpPr>
          <p:nvPr/>
        </p:nvSpPr>
        <p:spPr bwMode="auto">
          <a:xfrm>
            <a:off x="4038600" y="2743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  <a:latin typeface="Tahoma" charset="0"/>
                <a:cs typeface="+mn-cs"/>
              </a:rPr>
              <a:t>+ steering</a:t>
            </a:r>
          </a:p>
        </p:txBody>
      </p:sp>
      <p:sp>
        <p:nvSpPr>
          <p:cNvPr id="27665" name="Text Box 1041"/>
          <p:cNvSpPr txBox="1">
            <a:spLocks noChangeArrowheads="1"/>
          </p:cNvSpPr>
          <p:nvPr/>
        </p:nvSpPr>
        <p:spPr bwMode="auto">
          <a:xfrm>
            <a:off x="609600" y="2743200"/>
            <a:ext cx="146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  <a:latin typeface="Tahoma" charset="0"/>
                <a:cs typeface="+mn-cs"/>
              </a:rPr>
              <a:t>- steering</a:t>
            </a:r>
          </a:p>
        </p:txBody>
      </p:sp>
      <p:sp>
        <p:nvSpPr>
          <p:cNvPr id="27666" name="Text Box 1042"/>
          <p:cNvSpPr txBox="1">
            <a:spLocks noChangeArrowheads="1"/>
          </p:cNvSpPr>
          <p:nvPr/>
        </p:nvSpPr>
        <p:spPr bwMode="auto">
          <a:xfrm>
            <a:off x="4787900" y="5257800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>
                <a:solidFill>
                  <a:srgbClr val="FF6600"/>
                </a:solidFill>
                <a:latin typeface="Arial"/>
                <a:cs typeface="+mn-cs"/>
              </a:rPr>
              <a:t>“</a:t>
            </a:r>
            <a:r>
              <a:rPr lang="en-US">
                <a:solidFill>
                  <a:srgbClr val="FF6600"/>
                </a:solidFill>
                <a:latin typeface="Tahoma" charset="0"/>
                <a:cs typeface="+mn-cs"/>
              </a:rPr>
              <a:t>bicycle</a:t>
            </a:r>
            <a:r>
              <a:rPr lang="ja-JP" altLang="en-US">
                <a:solidFill>
                  <a:srgbClr val="FF6600"/>
                </a:solidFill>
                <a:latin typeface="Arial"/>
                <a:cs typeface="+mn-cs"/>
              </a:rPr>
              <a:t>”</a:t>
            </a:r>
            <a:r>
              <a:rPr lang="en-US">
                <a:solidFill>
                  <a:srgbClr val="FF6600"/>
                </a:solidFill>
                <a:latin typeface="Tahoma" charset="0"/>
                <a:cs typeface="+mn-cs"/>
              </a:rPr>
              <a:t> model of NatCar</a:t>
            </a:r>
          </a:p>
        </p:txBody>
      </p:sp>
      <p:sp>
        <p:nvSpPr>
          <p:cNvPr id="27668" name="Line 1044"/>
          <p:cNvSpPr>
            <a:spLocks noChangeShapeType="1"/>
          </p:cNvSpPr>
          <p:nvPr/>
        </p:nvSpPr>
        <p:spPr bwMode="auto">
          <a:xfrm flipH="1" flipV="1">
            <a:off x="3797300" y="4648200"/>
            <a:ext cx="10668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70" name="Oval 1046"/>
          <p:cNvSpPr>
            <a:spLocks noChangeArrowheads="1"/>
          </p:cNvSpPr>
          <p:nvPr/>
        </p:nvSpPr>
        <p:spPr bwMode="auto">
          <a:xfrm>
            <a:off x="311785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71" name="Line 1047"/>
          <p:cNvSpPr>
            <a:spLocks noChangeShapeType="1"/>
          </p:cNvSpPr>
          <p:nvPr/>
        </p:nvSpPr>
        <p:spPr bwMode="auto">
          <a:xfrm flipV="1">
            <a:off x="3200400" y="18288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72" name="Text Box 1048"/>
          <p:cNvSpPr txBox="1">
            <a:spLocks noChangeArrowheads="1"/>
          </p:cNvSpPr>
          <p:nvPr/>
        </p:nvSpPr>
        <p:spPr bwMode="auto">
          <a:xfrm>
            <a:off x="2600325" y="1600200"/>
            <a:ext cx="67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FF7C80"/>
                </a:solidFill>
                <a:latin typeface="Tahoma" charset="0"/>
                <a:cs typeface="+mn-cs"/>
              </a:rPr>
              <a:t>error</a:t>
            </a:r>
          </a:p>
        </p:txBody>
      </p:sp>
      <p:sp>
        <p:nvSpPr>
          <p:cNvPr id="27673" name="Line 1049"/>
          <p:cNvSpPr>
            <a:spLocks noChangeShapeType="1"/>
          </p:cNvSpPr>
          <p:nvPr/>
        </p:nvSpPr>
        <p:spPr bwMode="auto">
          <a:xfrm>
            <a:off x="2667000" y="19812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27675" name="AutoShape 1051"/>
          <p:cNvCxnSpPr>
            <a:cxnSpLocks noChangeShapeType="1"/>
            <a:stCxn id="27665" idx="3"/>
            <a:endCxn id="27663" idx="0"/>
          </p:cNvCxnSpPr>
          <p:nvPr/>
        </p:nvCxnSpPr>
        <p:spPr bwMode="auto">
          <a:xfrm flipV="1">
            <a:off x="2076450" y="2260600"/>
            <a:ext cx="750888" cy="711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76" name="AutoShape 1052"/>
          <p:cNvCxnSpPr>
            <a:cxnSpLocks noChangeShapeType="1"/>
            <a:stCxn id="27664" idx="1"/>
            <a:endCxn id="27662" idx="0"/>
          </p:cNvCxnSpPr>
          <p:nvPr/>
        </p:nvCxnSpPr>
        <p:spPr bwMode="auto">
          <a:xfrm flipH="1" flipV="1">
            <a:off x="3421063" y="2189163"/>
            <a:ext cx="617537" cy="78263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Scenario Setup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371600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And, further, imagine that you want to maintain 2 seconds headway behind the Lead Vehicle. This leads to the following figure:</a:t>
            </a:r>
          </a:p>
        </p:txBody>
      </p:sp>
      <p:sp>
        <p:nvSpPr>
          <p:cNvPr id="4099" name="AutoShape 4"/>
          <p:cNvSpPr>
            <a:spLocks/>
          </p:cNvSpPr>
          <p:nvPr/>
        </p:nvSpPr>
        <p:spPr bwMode="auto">
          <a:xfrm rot="-5400000">
            <a:off x="3155157" y="3964781"/>
            <a:ext cx="185738" cy="2320925"/>
          </a:xfrm>
          <a:prstGeom prst="leftBrace">
            <a:avLst>
              <a:gd name="adj1" fmla="val 104131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752725" y="5218113"/>
            <a:ext cx="1592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25 m/s * 2 s = 50 m</a:t>
            </a:r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8077200" y="4495800"/>
            <a:ext cx="463550" cy="258763"/>
          </a:xfrm>
          <a:prstGeom prst="rightArrow">
            <a:avLst>
              <a:gd name="adj1" fmla="val 50000"/>
              <a:gd name="adj2" fmla="val 44785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9"/>
          <p:cNvSpPr>
            <a:spLocks noChangeArrowheads="1"/>
          </p:cNvSpPr>
          <p:nvPr/>
        </p:nvSpPr>
        <p:spPr bwMode="auto">
          <a:xfrm>
            <a:off x="1066800" y="4383088"/>
            <a:ext cx="1020763" cy="557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AutoShape 10"/>
          <p:cNvSpPr>
            <a:spLocks noChangeArrowheads="1"/>
          </p:cNvSpPr>
          <p:nvPr/>
        </p:nvSpPr>
        <p:spPr bwMode="auto">
          <a:xfrm>
            <a:off x="1252538" y="4476750"/>
            <a:ext cx="557212" cy="3698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11"/>
          <p:cNvSpPr>
            <a:spLocks noChangeArrowheads="1"/>
          </p:cNvSpPr>
          <p:nvPr/>
        </p:nvSpPr>
        <p:spPr bwMode="auto">
          <a:xfrm>
            <a:off x="1995488" y="4383088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12"/>
          <p:cNvSpPr>
            <a:spLocks noChangeArrowheads="1"/>
          </p:cNvSpPr>
          <p:nvPr/>
        </p:nvSpPr>
        <p:spPr bwMode="auto">
          <a:xfrm>
            <a:off x="1995488" y="4754563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3"/>
          <p:cNvSpPr>
            <a:spLocks noChangeArrowheads="1"/>
          </p:cNvSpPr>
          <p:nvPr/>
        </p:nvSpPr>
        <p:spPr bwMode="auto">
          <a:xfrm>
            <a:off x="1066800" y="4383088"/>
            <a:ext cx="93663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4"/>
          <p:cNvSpPr>
            <a:spLocks noChangeArrowheads="1"/>
          </p:cNvSpPr>
          <p:nvPr/>
        </p:nvSpPr>
        <p:spPr bwMode="auto">
          <a:xfrm>
            <a:off x="1066800" y="4754563"/>
            <a:ext cx="93663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Text Box 15"/>
          <p:cNvSpPr txBox="1">
            <a:spLocks noChangeArrowheads="1"/>
          </p:cNvSpPr>
          <p:nvPr/>
        </p:nvSpPr>
        <p:spPr bwMode="auto">
          <a:xfrm>
            <a:off x="1209675" y="447675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HOST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4109" name="AutoShape 18"/>
          <p:cNvSpPr>
            <a:spLocks noChangeArrowheads="1"/>
          </p:cNvSpPr>
          <p:nvPr/>
        </p:nvSpPr>
        <p:spPr bwMode="auto">
          <a:xfrm>
            <a:off x="4408488" y="4383088"/>
            <a:ext cx="1020762" cy="557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AutoShape 19"/>
          <p:cNvSpPr>
            <a:spLocks noChangeArrowheads="1"/>
          </p:cNvSpPr>
          <p:nvPr/>
        </p:nvSpPr>
        <p:spPr bwMode="auto">
          <a:xfrm>
            <a:off x="4594225" y="4476750"/>
            <a:ext cx="557213" cy="3698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20"/>
          <p:cNvSpPr>
            <a:spLocks noChangeArrowheads="1"/>
          </p:cNvSpPr>
          <p:nvPr/>
        </p:nvSpPr>
        <p:spPr bwMode="auto">
          <a:xfrm>
            <a:off x="5337175" y="4383088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21"/>
          <p:cNvSpPr>
            <a:spLocks noChangeArrowheads="1"/>
          </p:cNvSpPr>
          <p:nvPr/>
        </p:nvSpPr>
        <p:spPr bwMode="auto">
          <a:xfrm>
            <a:off x="5337175" y="4754563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22"/>
          <p:cNvSpPr>
            <a:spLocks noChangeArrowheads="1"/>
          </p:cNvSpPr>
          <p:nvPr/>
        </p:nvSpPr>
        <p:spPr bwMode="auto">
          <a:xfrm>
            <a:off x="4408488" y="4383088"/>
            <a:ext cx="93662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23"/>
          <p:cNvSpPr>
            <a:spLocks noChangeArrowheads="1"/>
          </p:cNvSpPr>
          <p:nvPr/>
        </p:nvSpPr>
        <p:spPr bwMode="auto">
          <a:xfrm>
            <a:off x="4408488" y="4754563"/>
            <a:ext cx="93662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Text Box 24"/>
          <p:cNvSpPr txBox="1">
            <a:spLocks noChangeArrowheads="1"/>
          </p:cNvSpPr>
          <p:nvPr/>
        </p:nvSpPr>
        <p:spPr bwMode="auto">
          <a:xfrm>
            <a:off x="4562475" y="4491038"/>
            <a:ext cx="625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000000"/>
                </a:solidFill>
                <a:latin typeface="Tahoma" charset="0"/>
              </a:rPr>
              <a:t>LEAD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Tahoma" charset="0"/>
              </a:rPr>
              <a:t>VEHICLE</a:t>
            </a:r>
          </a:p>
        </p:txBody>
      </p:sp>
      <p:sp>
        <p:nvSpPr>
          <p:cNvPr id="4116" name="Oval 25"/>
          <p:cNvSpPr>
            <a:spLocks noChangeArrowheads="1"/>
          </p:cNvSpPr>
          <p:nvPr/>
        </p:nvSpPr>
        <p:spPr bwMode="auto">
          <a:xfrm>
            <a:off x="1995488" y="4568825"/>
            <a:ext cx="185737" cy="185738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 Box 26"/>
          <p:cNvSpPr txBox="1">
            <a:spLocks noChangeArrowheads="1"/>
          </p:cNvSpPr>
          <p:nvPr/>
        </p:nvSpPr>
        <p:spPr bwMode="auto">
          <a:xfrm>
            <a:off x="2644775" y="4170363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SET POINT</a:t>
            </a:r>
          </a:p>
        </p:txBody>
      </p:sp>
      <p:sp>
        <p:nvSpPr>
          <p:cNvPr id="4118" name="Line 27"/>
          <p:cNvSpPr>
            <a:spLocks noChangeShapeType="1"/>
          </p:cNvSpPr>
          <p:nvPr/>
        </p:nvSpPr>
        <p:spPr bwMode="auto">
          <a:xfrm flipH="1">
            <a:off x="2181225" y="4383088"/>
            <a:ext cx="555625" cy="279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Text Box 28"/>
          <p:cNvSpPr txBox="1">
            <a:spLocks noChangeArrowheads="1"/>
          </p:cNvSpPr>
          <p:nvPr/>
        </p:nvSpPr>
        <p:spPr bwMode="auto">
          <a:xfrm>
            <a:off x="1252538" y="4911725"/>
            <a:ext cx="652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25 m/s</a:t>
            </a:r>
          </a:p>
        </p:txBody>
      </p:sp>
      <p:sp>
        <p:nvSpPr>
          <p:cNvPr id="4120" name="Text Box 29"/>
          <p:cNvSpPr txBox="1">
            <a:spLocks noChangeArrowheads="1"/>
          </p:cNvSpPr>
          <p:nvPr/>
        </p:nvSpPr>
        <p:spPr bwMode="auto">
          <a:xfrm>
            <a:off x="4594225" y="4911725"/>
            <a:ext cx="65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25 m/s</a:t>
            </a:r>
          </a:p>
        </p:txBody>
      </p:sp>
      <p:sp>
        <p:nvSpPr>
          <p:cNvPr id="4121" name="AutoShape 32"/>
          <p:cNvSpPr>
            <a:spLocks noChangeArrowheads="1"/>
          </p:cNvSpPr>
          <p:nvPr/>
        </p:nvSpPr>
        <p:spPr bwMode="auto">
          <a:xfrm>
            <a:off x="6523038" y="4371975"/>
            <a:ext cx="1020762" cy="5572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AutoShape 33"/>
          <p:cNvSpPr>
            <a:spLocks noChangeArrowheads="1"/>
          </p:cNvSpPr>
          <p:nvPr/>
        </p:nvSpPr>
        <p:spPr bwMode="auto">
          <a:xfrm>
            <a:off x="6708775" y="4465638"/>
            <a:ext cx="557213" cy="3698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Oval 34"/>
          <p:cNvSpPr>
            <a:spLocks noChangeArrowheads="1"/>
          </p:cNvSpPr>
          <p:nvPr/>
        </p:nvSpPr>
        <p:spPr bwMode="auto">
          <a:xfrm>
            <a:off x="7451725" y="4371975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Oval 35"/>
          <p:cNvSpPr>
            <a:spLocks noChangeArrowheads="1"/>
          </p:cNvSpPr>
          <p:nvPr/>
        </p:nvSpPr>
        <p:spPr bwMode="auto">
          <a:xfrm>
            <a:off x="7451725" y="4743450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Oval 36"/>
          <p:cNvSpPr>
            <a:spLocks noChangeArrowheads="1"/>
          </p:cNvSpPr>
          <p:nvPr/>
        </p:nvSpPr>
        <p:spPr bwMode="auto">
          <a:xfrm>
            <a:off x="6523038" y="4371975"/>
            <a:ext cx="93662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Oval 37"/>
          <p:cNvSpPr>
            <a:spLocks noChangeArrowheads="1"/>
          </p:cNvSpPr>
          <p:nvPr/>
        </p:nvSpPr>
        <p:spPr bwMode="auto">
          <a:xfrm>
            <a:off x="6523038" y="4743450"/>
            <a:ext cx="93662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Text Box 39"/>
          <p:cNvSpPr txBox="1">
            <a:spLocks noChangeArrowheads="1"/>
          </p:cNvSpPr>
          <p:nvPr/>
        </p:nvSpPr>
        <p:spPr bwMode="auto">
          <a:xfrm>
            <a:off x="6708775" y="4900613"/>
            <a:ext cx="652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20 m/s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533900" y="44958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LEAD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5943600" y="3581400"/>
            <a:ext cx="963801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SLOWPOKE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629400" y="3886200"/>
            <a:ext cx="228600" cy="4572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1" grpId="0" animBg="1"/>
      <p:bldP spid="4122" grpId="0" animBg="1"/>
      <p:bldP spid="4123" grpId="0" animBg="1"/>
      <p:bldP spid="4124" grpId="0" animBg="1"/>
      <p:bldP spid="4125" grpId="0" animBg="1"/>
      <p:bldP spid="4126" grpId="0" animBg="1"/>
      <p:bldP spid="4127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Scenario Setup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371600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>
                <a:ea typeface="+mn-ea"/>
                <a:cs typeface="Times New Roman" charset="0"/>
              </a:rPr>
              <a:t>At this point, this Lead Vehicle changes lanes, and you now sense at 75 m the slowpoke that is going 20 m/s (about 50 mph). </a:t>
            </a:r>
          </a:p>
        </p:txBody>
      </p:sp>
      <p:sp>
        <p:nvSpPr>
          <p:cNvPr id="5123" name="AutoShape 4"/>
          <p:cNvSpPr>
            <a:spLocks/>
          </p:cNvSpPr>
          <p:nvPr/>
        </p:nvSpPr>
        <p:spPr bwMode="auto">
          <a:xfrm rot="16200000">
            <a:off x="5479256" y="4069557"/>
            <a:ext cx="204787" cy="1866900"/>
          </a:xfrm>
          <a:prstGeom prst="leftBrace">
            <a:avLst>
              <a:gd name="adj1" fmla="val 75969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859338" y="5086350"/>
            <a:ext cx="1592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20 m/s * 2 s = 40 m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8077200" y="4364038"/>
            <a:ext cx="463550" cy="258762"/>
          </a:xfrm>
          <a:prstGeom prst="rightArrow">
            <a:avLst>
              <a:gd name="adj1" fmla="val 50000"/>
              <a:gd name="adj2" fmla="val 44785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1066800" y="4251325"/>
            <a:ext cx="1020763" cy="5572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1252538" y="4344988"/>
            <a:ext cx="557212" cy="3698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9"/>
          <p:cNvSpPr>
            <a:spLocks noChangeArrowheads="1"/>
          </p:cNvSpPr>
          <p:nvPr/>
        </p:nvSpPr>
        <p:spPr bwMode="auto">
          <a:xfrm>
            <a:off x="1995488" y="4251325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1995488" y="4622800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11"/>
          <p:cNvSpPr>
            <a:spLocks noChangeArrowheads="1"/>
          </p:cNvSpPr>
          <p:nvPr/>
        </p:nvSpPr>
        <p:spPr bwMode="auto">
          <a:xfrm>
            <a:off x="1066800" y="4251325"/>
            <a:ext cx="93663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12"/>
          <p:cNvSpPr>
            <a:spLocks noChangeArrowheads="1"/>
          </p:cNvSpPr>
          <p:nvPr/>
        </p:nvSpPr>
        <p:spPr bwMode="auto">
          <a:xfrm>
            <a:off x="1066800" y="4622800"/>
            <a:ext cx="93663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1209675" y="434498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HOST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5133" name="Text Box 20"/>
          <p:cNvSpPr txBox="1">
            <a:spLocks noChangeArrowheads="1"/>
          </p:cNvSpPr>
          <p:nvPr/>
        </p:nvSpPr>
        <p:spPr bwMode="auto">
          <a:xfrm>
            <a:off x="6678613" y="434975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LEAD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5134" name="Oval 21"/>
          <p:cNvSpPr>
            <a:spLocks noChangeArrowheads="1"/>
          </p:cNvSpPr>
          <p:nvPr/>
        </p:nvSpPr>
        <p:spPr bwMode="auto">
          <a:xfrm>
            <a:off x="4592638" y="4437063"/>
            <a:ext cx="185737" cy="185737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22"/>
          <p:cNvSpPr txBox="1">
            <a:spLocks noChangeArrowheads="1"/>
          </p:cNvSpPr>
          <p:nvPr/>
        </p:nvSpPr>
        <p:spPr bwMode="auto">
          <a:xfrm>
            <a:off x="5241925" y="4038600"/>
            <a:ext cx="1314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NEW SET POINT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 flipH="1">
            <a:off x="4778375" y="4251325"/>
            <a:ext cx="555625" cy="279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4"/>
          <p:cNvSpPr txBox="1">
            <a:spLocks noChangeArrowheads="1"/>
          </p:cNvSpPr>
          <p:nvPr/>
        </p:nvSpPr>
        <p:spPr bwMode="auto">
          <a:xfrm>
            <a:off x="1252538" y="4779963"/>
            <a:ext cx="652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25 m/s</a:t>
            </a:r>
          </a:p>
        </p:txBody>
      </p:sp>
      <p:sp>
        <p:nvSpPr>
          <p:cNvPr id="5138" name="AutoShape 26"/>
          <p:cNvSpPr>
            <a:spLocks noChangeArrowheads="1"/>
          </p:cNvSpPr>
          <p:nvPr/>
        </p:nvSpPr>
        <p:spPr bwMode="auto">
          <a:xfrm>
            <a:off x="6523038" y="4240213"/>
            <a:ext cx="1020762" cy="557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7"/>
          <p:cNvSpPr>
            <a:spLocks noChangeArrowheads="1"/>
          </p:cNvSpPr>
          <p:nvPr/>
        </p:nvSpPr>
        <p:spPr bwMode="auto">
          <a:xfrm>
            <a:off x="6708775" y="4333875"/>
            <a:ext cx="557213" cy="3698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Oval 28"/>
          <p:cNvSpPr>
            <a:spLocks noChangeArrowheads="1"/>
          </p:cNvSpPr>
          <p:nvPr/>
        </p:nvSpPr>
        <p:spPr bwMode="auto">
          <a:xfrm>
            <a:off x="7451725" y="4240213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Oval 29"/>
          <p:cNvSpPr>
            <a:spLocks noChangeArrowheads="1"/>
          </p:cNvSpPr>
          <p:nvPr/>
        </p:nvSpPr>
        <p:spPr bwMode="auto">
          <a:xfrm>
            <a:off x="7451725" y="4611688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Oval 30"/>
          <p:cNvSpPr>
            <a:spLocks noChangeArrowheads="1"/>
          </p:cNvSpPr>
          <p:nvPr/>
        </p:nvSpPr>
        <p:spPr bwMode="auto">
          <a:xfrm>
            <a:off x="6523038" y="4240213"/>
            <a:ext cx="93662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31"/>
          <p:cNvSpPr>
            <a:spLocks noChangeArrowheads="1"/>
          </p:cNvSpPr>
          <p:nvPr/>
        </p:nvSpPr>
        <p:spPr bwMode="auto">
          <a:xfrm>
            <a:off x="6523038" y="4611688"/>
            <a:ext cx="93662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Text Box 32"/>
          <p:cNvSpPr txBox="1">
            <a:spLocks noChangeArrowheads="1"/>
          </p:cNvSpPr>
          <p:nvPr/>
        </p:nvSpPr>
        <p:spPr bwMode="auto">
          <a:xfrm>
            <a:off x="6708775" y="4768850"/>
            <a:ext cx="65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20 m/s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685800" y="5867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rgbClr val="3399FF"/>
                </a:solidFill>
                <a:latin typeface="Tahoma" charset="0"/>
                <a:cs typeface="Times New Roman" charset="0"/>
              </a:rPr>
              <a:t>What should the Host Vehicle controller do?</a:t>
            </a:r>
          </a:p>
        </p:txBody>
      </p:sp>
      <p:sp>
        <p:nvSpPr>
          <p:cNvPr id="5146" name="Text Box 34"/>
          <p:cNvSpPr txBox="1">
            <a:spLocks noChangeArrowheads="1"/>
          </p:cNvSpPr>
          <p:nvPr/>
        </p:nvSpPr>
        <p:spPr bwMode="auto">
          <a:xfrm>
            <a:off x="4038600" y="5510213"/>
            <a:ext cx="60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75 m</a:t>
            </a:r>
          </a:p>
        </p:txBody>
      </p:sp>
      <p:sp>
        <p:nvSpPr>
          <p:cNvPr id="5147" name="AutoShape 35"/>
          <p:cNvSpPr>
            <a:spLocks/>
          </p:cNvSpPr>
          <p:nvPr/>
        </p:nvSpPr>
        <p:spPr bwMode="auto">
          <a:xfrm rot="16200000">
            <a:off x="4221956" y="3245644"/>
            <a:ext cx="204788" cy="4381500"/>
          </a:xfrm>
          <a:prstGeom prst="leftBrace">
            <a:avLst>
              <a:gd name="adj1" fmla="val 178294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096000" y="3429000"/>
            <a:ext cx="963801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SLOWPOKE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81800" y="3733800"/>
            <a:ext cx="228600" cy="4572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20740403">
            <a:off x="4343400" y="3470429"/>
            <a:ext cx="1020762" cy="557212"/>
            <a:chOff x="4343400" y="3581400"/>
            <a:chExt cx="1020762" cy="557212"/>
          </a:xfrm>
        </p:grpSpPr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730492" y="3760465"/>
              <a:ext cx="1846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endParaRPr lang="en-US" sz="900">
                <a:solidFill>
                  <a:srgbClr val="CCECFF"/>
                </a:solidFill>
                <a:latin typeface="Tahoma" charset="0"/>
              </a:endParaRPr>
            </a:p>
          </p:txBody>
        </p:sp>
        <p:sp>
          <p:nvSpPr>
            <p:cNvPr id="34" name="AutoShape 26"/>
            <p:cNvSpPr>
              <a:spLocks noChangeArrowheads="1"/>
            </p:cNvSpPr>
            <p:nvPr/>
          </p:nvSpPr>
          <p:spPr bwMode="auto">
            <a:xfrm>
              <a:off x="4343400" y="3581400"/>
              <a:ext cx="1020762" cy="5572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27"/>
            <p:cNvSpPr>
              <a:spLocks noChangeArrowheads="1"/>
            </p:cNvSpPr>
            <p:nvPr/>
          </p:nvSpPr>
          <p:spPr bwMode="auto">
            <a:xfrm>
              <a:off x="4529137" y="3675062"/>
              <a:ext cx="557213" cy="3698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28"/>
            <p:cNvSpPr>
              <a:spLocks noChangeArrowheads="1"/>
            </p:cNvSpPr>
            <p:nvPr/>
          </p:nvSpPr>
          <p:spPr bwMode="auto">
            <a:xfrm>
              <a:off x="5272087" y="3581400"/>
              <a:ext cx="92075" cy="1857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5272087" y="3952875"/>
              <a:ext cx="92075" cy="1857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4343400" y="3581400"/>
              <a:ext cx="93662" cy="1857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4343400" y="3952875"/>
              <a:ext cx="93662" cy="18573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What to Do?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19200"/>
            <a:ext cx="6553200" cy="3276600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>
                <a:ea typeface="+mn-ea"/>
                <a:cs typeface="Times New Roman" charset="0"/>
              </a:rPr>
              <a:t>Obviously, an error exists, because the Host Vehicle is not at the set point. The controller could: </a:t>
            </a:r>
          </a:p>
          <a:p>
            <a:pPr lvl="1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>
                <a:solidFill>
                  <a:srgbClr val="FF0000"/>
                </a:solidFill>
                <a:ea typeface="+mn-ea"/>
              </a:rPr>
              <a:t>Command a speed increase </a:t>
            </a:r>
            <a:r>
              <a:rPr lang="en-US">
                <a:ea typeface="+mn-ea"/>
              </a:rPr>
              <a:t>to catch up to the set point rapidly</a:t>
            </a:r>
          </a:p>
          <a:p>
            <a:pPr lvl="1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>
                <a:solidFill>
                  <a:srgbClr val="FF0000"/>
                </a:solidFill>
                <a:ea typeface="+mn-ea"/>
              </a:rPr>
              <a:t>Continue the current speed </a:t>
            </a:r>
            <a:r>
              <a:rPr lang="en-US">
                <a:ea typeface="+mn-ea"/>
              </a:rPr>
              <a:t>until the set point is nearly reached, then slow down rapidly</a:t>
            </a:r>
          </a:p>
          <a:p>
            <a:pPr lvl="1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>
                <a:solidFill>
                  <a:srgbClr val="FF0000"/>
                </a:solidFill>
                <a:ea typeface="+mn-ea"/>
                <a:cs typeface="Times New Roman" charset="0"/>
              </a:rPr>
              <a:t>Gradually slow the Host Vehicle</a:t>
            </a:r>
            <a:r>
              <a:rPr lang="en-US">
                <a:ea typeface="+mn-ea"/>
                <a:cs typeface="Times New Roman" charset="0"/>
              </a:rPr>
              <a:t> to 20 m/s, just as the set point is reached.</a:t>
            </a:r>
            <a:endParaRPr lang="en-US">
              <a:ea typeface="+mn-ea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147" name="AutoShape 26"/>
          <p:cNvSpPr>
            <a:spLocks/>
          </p:cNvSpPr>
          <p:nvPr/>
        </p:nvSpPr>
        <p:spPr bwMode="auto">
          <a:xfrm rot="-5400000">
            <a:off x="5479256" y="4880769"/>
            <a:ext cx="204788" cy="1866900"/>
          </a:xfrm>
          <a:prstGeom prst="leftBrace">
            <a:avLst>
              <a:gd name="adj1" fmla="val 75969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27"/>
          <p:cNvSpPr txBox="1">
            <a:spLocks noChangeArrowheads="1"/>
          </p:cNvSpPr>
          <p:nvPr/>
        </p:nvSpPr>
        <p:spPr bwMode="auto">
          <a:xfrm>
            <a:off x="4859338" y="5897563"/>
            <a:ext cx="1592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20 m/s * 2 s = 40 m</a:t>
            </a:r>
          </a:p>
        </p:txBody>
      </p:sp>
      <p:sp>
        <p:nvSpPr>
          <p:cNvPr id="6149" name="AutoShape 28"/>
          <p:cNvSpPr>
            <a:spLocks noChangeArrowheads="1"/>
          </p:cNvSpPr>
          <p:nvPr/>
        </p:nvSpPr>
        <p:spPr bwMode="auto">
          <a:xfrm>
            <a:off x="8077200" y="5175250"/>
            <a:ext cx="463550" cy="258763"/>
          </a:xfrm>
          <a:prstGeom prst="rightArrow">
            <a:avLst>
              <a:gd name="adj1" fmla="val 50000"/>
              <a:gd name="adj2" fmla="val 44785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29"/>
          <p:cNvSpPr>
            <a:spLocks noChangeArrowheads="1"/>
          </p:cNvSpPr>
          <p:nvPr/>
        </p:nvSpPr>
        <p:spPr bwMode="auto">
          <a:xfrm>
            <a:off x="1066800" y="5062538"/>
            <a:ext cx="1020763" cy="557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30"/>
          <p:cNvSpPr>
            <a:spLocks noChangeArrowheads="1"/>
          </p:cNvSpPr>
          <p:nvPr/>
        </p:nvSpPr>
        <p:spPr bwMode="auto">
          <a:xfrm>
            <a:off x="1252538" y="5156200"/>
            <a:ext cx="557212" cy="3698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31"/>
          <p:cNvSpPr>
            <a:spLocks noChangeArrowheads="1"/>
          </p:cNvSpPr>
          <p:nvPr/>
        </p:nvSpPr>
        <p:spPr bwMode="auto">
          <a:xfrm>
            <a:off x="1995488" y="5062538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32"/>
          <p:cNvSpPr>
            <a:spLocks noChangeArrowheads="1"/>
          </p:cNvSpPr>
          <p:nvPr/>
        </p:nvSpPr>
        <p:spPr bwMode="auto">
          <a:xfrm>
            <a:off x="1995488" y="5434013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33"/>
          <p:cNvSpPr>
            <a:spLocks noChangeArrowheads="1"/>
          </p:cNvSpPr>
          <p:nvPr/>
        </p:nvSpPr>
        <p:spPr bwMode="auto">
          <a:xfrm>
            <a:off x="1066800" y="5062538"/>
            <a:ext cx="93663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34"/>
          <p:cNvSpPr>
            <a:spLocks noChangeArrowheads="1"/>
          </p:cNvSpPr>
          <p:nvPr/>
        </p:nvSpPr>
        <p:spPr bwMode="auto">
          <a:xfrm>
            <a:off x="1066800" y="5434013"/>
            <a:ext cx="93663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35"/>
          <p:cNvSpPr txBox="1">
            <a:spLocks noChangeArrowheads="1"/>
          </p:cNvSpPr>
          <p:nvPr/>
        </p:nvSpPr>
        <p:spPr bwMode="auto">
          <a:xfrm>
            <a:off x="1209675" y="51562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HOST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6157" name="Text Box 36"/>
          <p:cNvSpPr txBox="1">
            <a:spLocks noChangeArrowheads="1"/>
          </p:cNvSpPr>
          <p:nvPr/>
        </p:nvSpPr>
        <p:spPr bwMode="auto">
          <a:xfrm>
            <a:off x="6678613" y="516096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LEAD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6158" name="Oval 37"/>
          <p:cNvSpPr>
            <a:spLocks noChangeArrowheads="1"/>
          </p:cNvSpPr>
          <p:nvPr/>
        </p:nvSpPr>
        <p:spPr bwMode="auto">
          <a:xfrm>
            <a:off x="4592638" y="5248275"/>
            <a:ext cx="185737" cy="185738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Text Box 38"/>
          <p:cNvSpPr txBox="1">
            <a:spLocks noChangeArrowheads="1"/>
          </p:cNvSpPr>
          <p:nvPr/>
        </p:nvSpPr>
        <p:spPr bwMode="auto">
          <a:xfrm>
            <a:off x="5241925" y="4849813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SET POINT</a:t>
            </a:r>
          </a:p>
        </p:txBody>
      </p:sp>
      <p:sp>
        <p:nvSpPr>
          <p:cNvPr id="6160" name="Line 39"/>
          <p:cNvSpPr>
            <a:spLocks noChangeShapeType="1"/>
          </p:cNvSpPr>
          <p:nvPr/>
        </p:nvSpPr>
        <p:spPr bwMode="auto">
          <a:xfrm flipH="1">
            <a:off x="4778375" y="5062538"/>
            <a:ext cx="555625" cy="279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40"/>
          <p:cNvSpPr txBox="1">
            <a:spLocks noChangeArrowheads="1"/>
          </p:cNvSpPr>
          <p:nvPr/>
        </p:nvSpPr>
        <p:spPr bwMode="auto">
          <a:xfrm>
            <a:off x="1252538" y="5591175"/>
            <a:ext cx="652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25 m/s</a:t>
            </a:r>
          </a:p>
        </p:txBody>
      </p:sp>
      <p:sp>
        <p:nvSpPr>
          <p:cNvPr id="6162" name="AutoShape 41"/>
          <p:cNvSpPr>
            <a:spLocks noChangeArrowheads="1"/>
          </p:cNvSpPr>
          <p:nvPr/>
        </p:nvSpPr>
        <p:spPr bwMode="auto">
          <a:xfrm>
            <a:off x="6523038" y="5051425"/>
            <a:ext cx="1020762" cy="5572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AutoShape 42"/>
          <p:cNvSpPr>
            <a:spLocks noChangeArrowheads="1"/>
          </p:cNvSpPr>
          <p:nvPr/>
        </p:nvSpPr>
        <p:spPr bwMode="auto">
          <a:xfrm>
            <a:off x="6708775" y="5145088"/>
            <a:ext cx="557213" cy="3698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Oval 43"/>
          <p:cNvSpPr>
            <a:spLocks noChangeArrowheads="1"/>
          </p:cNvSpPr>
          <p:nvPr/>
        </p:nvSpPr>
        <p:spPr bwMode="auto">
          <a:xfrm>
            <a:off x="7451725" y="5051425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Oval 44"/>
          <p:cNvSpPr>
            <a:spLocks noChangeArrowheads="1"/>
          </p:cNvSpPr>
          <p:nvPr/>
        </p:nvSpPr>
        <p:spPr bwMode="auto">
          <a:xfrm>
            <a:off x="7451725" y="5422900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Oval 45"/>
          <p:cNvSpPr>
            <a:spLocks noChangeArrowheads="1"/>
          </p:cNvSpPr>
          <p:nvPr/>
        </p:nvSpPr>
        <p:spPr bwMode="auto">
          <a:xfrm>
            <a:off x="6523038" y="5051425"/>
            <a:ext cx="93662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Oval 46"/>
          <p:cNvSpPr>
            <a:spLocks noChangeArrowheads="1"/>
          </p:cNvSpPr>
          <p:nvPr/>
        </p:nvSpPr>
        <p:spPr bwMode="auto">
          <a:xfrm>
            <a:off x="6523038" y="5422900"/>
            <a:ext cx="93662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Text Box 47"/>
          <p:cNvSpPr txBox="1">
            <a:spLocks noChangeArrowheads="1"/>
          </p:cNvSpPr>
          <p:nvPr/>
        </p:nvSpPr>
        <p:spPr bwMode="auto">
          <a:xfrm>
            <a:off x="6708775" y="5580063"/>
            <a:ext cx="652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20 m/s</a:t>
            </a:r>
          </a:p>
        </p:txBody>
      </p:sp>
      <p:sp>
        <p:nvSpPr>
          <p:cNvPr id="6169" name="Text Box 48"/>
          <p:cNvSpPr txBox="1">
            <a:spLocks noChangeArrowheads="1"/>
          </p:cNvSpPr>
          <p:nvPr/>
        </p:nvSpPr>
        <p:spPr bwMode="auto">
          <a:xfrm>
            <a:off x="4038600" y="6354763"/>
            <a:ext cx="60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75 m</a:t>
            </a:r>
          </a:p>
        </p:txBody>
      </p:sp>
      <p:sp>
        <p:nvSpPr>
          <p:cNvPr id="6170" name="AutoShape 49"/>
          <p:cNvSpPr>
            <a:spLocks/>
          </p:cNvSpPr>
          <p:nvPr/>
        </p:nvSpPr>
        <p:spPr bwMode="auto">
          <a:xfrm rot="-5400000">
            <a:off x="4221956" y="4090194"/>
            <a:ext cx="204788" cy="4381500"/>
          </a:xfrm>
          <a:prstGeom prst="leftBrace">
            <a:avLst>
              <a:gd name="adj1" fmla="val 178294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Controller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11430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z="3000">
                <a:ea typeface="+mn-ea"/>
                <a:cs typeface="+mn-cs"/>
              </a:rPr>
              <a:t>And #2 and #3 are like a derivative controller. We</a:t>
            </a:r>
            <a:r>
              <a:rPr lang="ja-JP" altLang="en-US" sz="3000">
                <a:latin typeface="Arial"/>
                <a:ea typeface="+mn-ea"/>
                <a:cs typeface="+mn-cs"/>
              </a:rPr>
              <a:t>’</a:t>
            </a:r>
            <a:r>
              <a:rPr lang="en-US" sz="3000">
                <a:ea typeface="+mn-ea"/>
                <a:cs typeface="+mn-cs"/>
              </a:rPr>
              <a:t>ll get to the integral controller in a minute.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90600" y="3733800"/>
            <a:ext cx="7010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3399FF"/>
                </a:solidFill>
                <a:latin typeface="Tahoma" charset="0"/>
                <a:cs typeface="+mn-cs"/>
              </a:rPr>
              <a:t>Command a speed increase to catch up to the set point rapidly</a:t>
            </a:r>
          </a:p>
          <a:p>
            <a:pPr marL="742950" lvl="1" indent="-28575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3399FF"/>
                </a:solidFill>
                <a:latin typeface="Tahoma" charset="0"/>
                <a:cs typeface="+mn-cs"/>
              </a:rPr>
              <a:t>Continue the current speed until the set point is nearly reached</a:t>
            </a:r>
          </a:p>
          <a:p>
            <a:pPr marL="742950" lvl="1" indent="-28575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>
                <a:solidFill>
                  <a:srgbClr val="3399FF"/>
                </a:solidFill>
                <a:latin typeface="Tahoma" charset="0"/>
                <a:cs typeface="Times New Roman" charset="0"/>
              </a:rPr>
              <a:t>Gradually slow the Host Vehicle to 20 m/s, just as the set point is reached.</a:t>
            </a:r>
            <a:endParaRPr lang="en-US" sz="1600">
              <a:solidFill>
                <a:srgbClr val="3399FF"/>
              </a:solidFill>
              <a:latin typeface="Tahoma" charset="0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US" sz="1800">
              <a:solidFill>
                <a:srgbClr val="3399FF"/>
              </a:solidFill>
              <a:latin typeface="Tahoma" charset="0"/>
              <a:cs typeface="+mn-cs"/>
            </a:endParaRPr>
          </a:p>
        </p:txBody>
      </p:sp>
      <p:sp>
        <p:nvSpPr>
          <p:cNvPr id="7172" name="AutoShape 72"/>
          <p:cNvSpPr>
            <a:spLocks/>
          </p:cNvSpPr>
          <p:nvPr/>
        </p:nvSpPr>
        <p:spPr bwMode="auto">
          <a:xfrm rot="-5400000">
            <a:off x="5479256" y="4983957"/>
            <a:ext cx="204787" cy="1866900"/>
          </a:xfrm>
          <a:prstGeom prst="leftBrace">
            <a:avLst>
              <a:gd name="adj1" fmla="val 75969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3"/>
          <p:cNvSpPr txBox="1">
            <a:spLocks noChangeArrowheads="1"/>
          </p:cNvSpPr>
          <p:nvPr/>
        </p:nvSpPr>
        <p:spPr bwMode="auto">
          <a:xfrm>
            <a:off x="4859338" y="6000750"/>
            <a:ext cx="1592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20 m/s * 2 s = 40 m</a:t>
            </a:r>
          </a:p>
        </p:txBody>
      </p:sp>
      <p:sp>
        <p:nvSpPr>
          <p:cNvPr id="7174" name="AutoShape 74"/>
          <p:cNvSpPr>
            <a:spLocks noChangeArrowheads="1"/>
          </p:cNvSpPr>
          <p:nvPr/>
        </p:nvSpPr>
        <p:spPr bwMode="auto">
          <a:xfrm>
            <a:off x="8077200" y="5278438"/>
            <a:ext cx="463550" cy="258762"/>
          </a:xfrm>
          <a:prstGeom prst="rightArrow">
            <a:avLst>
              <a:gd name="adj1" fmla="val 50000"/>
              <a:gd name="adj2" fmla="val 44785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AutoShape 75"/>
          <p:cNvSpPr>
            <a:spLocks noChangeArrowheads="1"/>
          </p:cNvSpPr>
          <p:nvPr/>
        </p:nvSpPr>
        <p:spPr bwMode="auto">
          <a:xfrm>
            <a:off x="1066800" y="5165725"/>
            <a:ext cx="1020763" cy="5572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AutoShape 76"/>
          <p:cNvSpPr>
            <a:spLocks noChangeArrowheads="1"/>
          </p:cNvSpPr>
          <p:nvPr/>
        </p:nvSpPr>
        <p:spPr bwMode="auto">
          <a:xfrm>
            <a:off x="1252538" y="5259388"/>
            <a:ext cx="557212" cy="3698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77"/>
          <p:cNvSpPr>
            <a:spLocks noChangeArrowheads="1"/>
          </p:cNvSpPr>
          <p:nvPr/>
        </p:nvSpPr>
        <p:spPr bwMode="auto">
          <a:xfrm>
            <a:off x="1995488" y="5165725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78"/>
          <p:cNvSpPr>
            <a:spLocks noChangeArrowheads="1"/>
          </p:cNvSpPr>
          <p:nvPr/>
        </p:nvSpPr>
        <p:spPr bwMode="auto">
          <a:xfrm>
            <a:off x="1995488" y="5537200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79"/>
          <p:cNvSpPr>
            <a:spLocks noChangeArrowheads="1"/>
          </p:cNvSpPr>
          <p:nvPr/>
        </p:nvSpPr>
        <p:spPr bwMode="auto">
          <a:xfrm>
            <a:off x="1066800" y="5165725"/>
            <a:ext cx="93663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80"/>
          <p:cNvSpPr>
            <a:spLocks noChangeArrowheads="1"/>
          </p:cNvSpPr>
          <p:nvPr/>
        </p:nvSpPr>
        <p:spPr bwMode="auto">
          <a:xfrm>
            <a:off x="1066800" y="5537200"/>
            <a:ext cx="93663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81"/>
          <p:cNvSpPr txBox="1">
            <a:spLocks noChangeArrowheads="1"/>
          </p:cNvSpPr>
          <p:nvPr/>
        </p:nvSpPr>
        <p:spPr bwMode="auto">
          <a:xfrm>
            <a:off x="1209675" y="525938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HOST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7182" name="Text Box 82"/>
          <p:cNvSpPr txBox="1">
            <a:spLocks noChangeArrowheads="1"/>
          </p:cNvSpPr>
          <p:nvPr/>
        </p:nvSpPr>
        <p:spPr bwMode="auto">
          <a:xfrm>
            <a:off x="6678613" y="526415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LEAD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7183" name="Oval 83"/>
          <p:cNvSpPr>
            <a:spLocks noChangeArrowheads="1"/>
          </p:cNvSpPr>
          <p:nvPr/>
        </p:nvSpPr>
        <p:spPr bwMode="auto">
          <a:xfrm>
            <a:off x="4592638" y="5351463"/>
            <a:ext cx="185737" cy="185737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Text Box 84"/>
          <p:cNvSpPr txBox="1">
            <a:spLocks noChangeArrowheads="1"/>
          </p:cNvSpPr>
          <p:nvPr/>
        </p:nvSpPr>
        <p:spPr bwMode="auto">
          <a:xfrm>
            <a:off x="5241925" y="4953000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SET POINT</a:t>
            </a:r>
          </a:p>
        </p:txBody>
      </p:sp>
      <p:sp>
        <p:nvSpPr>
          <p:cNvPr id="7185" name="Line 85"/>
          <p:cNvSpPr>
            <a:spLocks noChangeShapeType="1"/>
          </p:cNvSpPr>
          <p:nvPr/>
        </p:nvSpPr>
        <p:spPr bwMode="auto">
          <a:xfrm flipH="1">
            <a:off x="4778375" y="5165725"/>
            <a:ext cx="555625" cy="279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Text Box 86"/>
          <p:cNvSpPr txBox="1">
            <a:spLocks noChangeArrowheads="1"/>
          </p:cNvSpPr>
          <p:nvPr/>
        </p:nvSpPr>
        <p:spPr bwMode="auto">
          <a:xfrm>
            <a:off x="1252538" y="5694363"/>
            <a:ext cx="652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25 m/s</a:t>
            </a:r>
          </a:p>
        </p:txBody>
      </p:sp>
      <p:sp>
        <p:nvSpPr>
          <p:cNvPr id="7187" name="AutoShape 87"/>
          <p:cNvSpPr>
            <a:spLocks noChangeArrowheads="1"/>
          </p:cNvSpPr>
          <p:nvPr/>
        </p:nvSpPr>
        <p:spPr bwMode="auto">
          <a:xfrm>
            <a:off x="6523038" y="5154613"/>
            <a:ext cx="1020762" cy="557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AutoShape 88"/>
          <p:cNvSpPr>
            <a:spLocks noChangeArrowheads="1"/>
          </p:cNvSpPr>
          <p:nvPr/>
        </p:nvSpPr>
        <p:spPr bwMode="auto">
          <a:xfrm>
            <a:off x="6708775" y="5248275"/>
            <a:ext cx="557213" cy="3698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Oval 89"/>
          <p:cNvSpPr>
            <a:spLocks noChangeArrowheads="1"/>
          </p:cNvSpPr>
          <p:nvPr/>
        </p:nvSpPr>
        <p:spPr bwMode="auto">
          <a:xfrm>
            <a:off x="7451725" y="5154613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Oval 90"/>
          <p:cNvSpPr>
            <a:spLocks noChangeArrowheads="1"/>
          </p:cNvSpPr>
          <p:nvPr/>
        </p:nvSpPr>
        <p:spPr bwMode="auto">
          <a:xfrm>
            <a:off x="7451725" y="5526088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Oval 91"/>
          <p:cNvSpPr>
            <a:spLocks noChangeArrowheads="1"/>
          </p:cNvSpPr>
          <p:nvPr/>
        </p:nvSpPr>
        <p:spPr bwMode="auto">
          <a:xfrm>
            <a:off x="6523038" y="5154613"/>
            <a:ext cx="93662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Oval 92"/>
          <p:cNvSpPr>
            <a:spLocks noChangeArrowheads="1"/>
          </p:cNvSpPr>
          <p:nvPr/>
        </p:nvSpPr>
        <p:spPr bwMode="auto">
          <a:xfrm>
            <a:off x="6523038" y="5526088"/>
            <a:ext cx="93662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93"/>
          <p:cNvSpPr txBox="1">
            <a:spLocks noChangeArrowheads="1"/>
          </p:cNvSpPr>
          <p:nvPr/>
        </p:nvSpPr>
        <p:spPr bwMode="auto">
          <a:xfrm>
            <a:off x="6708775" y="5683250"/>
            <a:ext cx="65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20 m/s</a:t>
            </a:r>
          </a:p>
        </p:txBody>
      </p:sp>
      <p:sp>
        <p:nvSpPr>
          <p:cNvPr id="7194" name="Text Box 94"/>
          <p:cNvSpPr txBox="1">
            <a:spLocks noChangeArrowheads="1"/>
          </p:cNvSpPr>
          <p:nvPr/>
        </p:nvSpPr>
        <p:spPr bwMode="auto">
          <a:xfrm>
            <a:off x="4038600" y="6430963"/>
            <a:ext cx="60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75 m</a:t>
            </a:r>
          </a:p>
        </p:txBody>
      </p:sp>
      <p:sp>
        <p:nvSpPr>
          <p:cNvPr id="7195" name="AutoShape 95"/>
          <p:cNvSpPr>
            <a:spLocks/>
          </p:cNvSpPr>
          <p:nvPr/>
        </p:nvSpPr>
        <p:spPr bwMode="auto">
          <a:xfrm rot="-5400000">
            <a:off x="4221956" y="4166394"/>
            <a:ext cx="204788" cy="4381500"/>
          </a:xfrm>
          <a:prstGeom prst="leftBrace">
            <a:avLst>
              <a:gd name="adj1" fmla="val 178294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3424535"/>
            <a:ext cx="38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3399FF"/>
                </a:solidFill>
                <a:latin typeface="Tahoma"/>
                <a:cs typeface="Tahoma"/>
              </a:rPr>
              <a:t>P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072745" y="3655368"/>
            <a:ext cx="451255" cy="2263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1066800" y="4038600"/>
            <a:ext cx="381000" cy="609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5800" y="4114800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3399FF"/>
                </a:solidFill>
                <a:latin typeface="Tahoma"/>
                <a:cs typeface="Tahoma"/>
              </a:rPr>
              <a:t>D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z="3000">
                <a:ea typeface="+mn-ea"/>
                <a:cs typeface="+mn-cs"/>
              </a:rPr>
              <a:t>Now, #1 is rather like a proportional controller.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6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152400"/>
            <a:ext cx="7772400" cy="838200"/>
          </a:xfrm>
        </p:spPr>
        <p:txBody>
          <a:bodyPr/>
          <a:lstStyle/>
          <a:p>
            <a:r>
              <a:rPr lang="en-US">
                <a:latin typeface="Calibri" charset="0"/>
              </a:rPr>
              <a:t>Proportional Controller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1828800"/>
            <a:ext cx="8686800" cy="274320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So how is #1 like a proportional controller? Look at this calculation:</a:t>
            </a:r>
          </a:p>
          <a:p>
            <a:pPr marL="452438"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>
                <a:ea typeface="+mn-ea"/>
              </a:rPr>
              <a:t>Desired Headway Distance = Lead Vehicle Speed * 2 s = 20 m/s * 2 s = 40 m</a:t>
            </a:r>
          </a:p>
          <a:p>
            <a:pPr marL="452438"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800" dirty="0">
              <a:ea typeface="+mn-ea"/>
            </a:endParaRPr>
          </a:p>
          <a:p>
            <a:pPr marL="452438"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800" dirty="0">
              <a:ea typeface="+mn-ea"/>
            </a:endParaRPr>
          </a:p>
          <a:p>
            <a:pPr marL="452438"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br>
              <a:rPr lang="en-US" sz="1800" dirty="0">
                <a:ea typeface="+mn-ea"/>
              </a:rPr>
            </a:br>
            <a:endParaRPr lang="en-US" sz="1800" dirty="0">
              <a:ea typeface="+mn-ea"/>
            </a:endParaRPr>
          </a:p>
          <a:p>
            <a:pPr marL="452438"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u="sng" dirty="0">
                <a:ea typeface="+mn-ea"/>
              </a:rPr>
              <a:t>Correction Signal</a:t>
            </a:r>
            <a:r>
              <a:rPr lang="en-US" sz="1800" dirty="0">
                <a:ea typeface="+mn-ea"/>
              </a:rPr>
              <a:t> or Speed Change Command = </a:t>
            </a:r>
            <a:r>
              <a:rPr lang="en-US" sz="1800" dirty="0" err="1">
                <a:ea typeface="+mn-ea"/>
              </a:rPr>
              <a:t>Kp</a:t>
            </a:r>
            <a:r>
              <a:rPr lang="en-US" sz="1800" dirty="0">
                <a:ea typeface="+mn-ea"/>
              </a:rPr>
              <a:t> * Headway Distance Error</a:t>
            </a:r>
          </a:p>
          <a:p>
            <a:pPr marL="452438"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>
                <a:ea typeface="+mn-ea"/>
              </a:rPr>
              <a:t>Kp</a:t>
            </a:r>
            <a:r>
              <a:rPr lang="en-US" sz="1800" dirty="0">
                <a:ea typeface="+mn-ea"/>
              </a:rPr>
              <a:t> must be &gt; 0 for stability, so Speed Change Command &gt; 0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ea typeface="+mn-ea"/>
                <a:cs typeface="+mn-cs"/>
              </a:rPr>
              <a:t>The Speed Change Command is proportional to the error. Hence, its name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ea typeface="+mn-ea"/>
              <a:cs typeface="+mn-cs"/>
            </a:endParaRPr>
          </a:p>
        </p:txBody>
      </p:sp>
      <p:sp>
        <p:nvSpPr>
          <p:cNvPr id="8195" name="AutoShape 26"/>
          <p:cNvSpPr>
            <a:spLocks/>
          </p:cNvSpPr>
          <p:nvPr/>
        </p:nvSpPr>
        <p:spPr bwMode="auto">
          <a:xfrm rot="-5400000">
            <a:off x="5474494" y="4728369"/>
            <a:ext cx="204788" cy="1866900"/>
          </a:xfrm>
          <a:prstGeom prst="leftBrace">
            <a:avLst>
              <a:gd name="adj1" fmla="val 75969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27"/>
          <p:cNvSpPr txBox="1">
            <a:spLocks noChangeArrowheads="1"/>
          </p:cNvSpPr>
          <p:nvPr/>
        </p:nvSpPr>
        <p:spPr bwMode="auto">
          <a:xfrm>
            <a:off x="4854575" y="5745163"/>
            <a:ext cx="15763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2"/>
                </a:solidFill>
                <a:latin typeface="Tahoma" charset="0"/>
              </a:rPr>
              <a:t>20 m/s * 2 s = 40 m</a:t>
            </a:r>
          </a:p>
        </p:txBody>
      </p:sp>
      <p:sp>
        <p:nvSpPr>
          <p:cNvPr id="8197" name="AutoShape 28"/>
          <p:cNvSpPr>
            <a:spLocks noChangeArrowheads="1"/>
          </p:cNvSpPr>
          <p:nvPr/>
        </p:nvSpPr>
        <p:spPr bwMode="auto">
          <a:xfrm>
            <a:off x="4157663" y="2965450"/>
            <a:ext cx="463550" cy="258763"/>
          </a:xfrm>
          <a:prstGeom prst="rightArrow">
            <a:avLst>
              <a:gd name="adj1" fmla="val 50000"/>
              <a:gd name="adj2" fmla="val 44785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29"/>
          <p:cNvSpPr>
            <a:spLocks noChangeArrowheads="1"/>
          </p:cNvSpPr>
          <p:nvPr/>
        </p:nvSpPr>
        <p:spPr bwMode="auto">
          <a:xfrm>
            <a:off x="1062038" y="4910138"/>
            <a:ext cx="1020762" cy="5572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30"/>
          <p:cNvSpPr>
            <a:spLocks noChangeArrowheads="1"/>
          </p:cNvSpPr>
          <p:nvPr/>
        </p:nvSpPr>
        <p:spPr bwMode="auto">
          <a:xfrm>
            <a:off x="1247775" y="5003800"/>
            <a:ext cx="557213" cy="3698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31"/>
          <p:cNvSpPr>
            <a:spLocks noChangeArrowheads="1"/>
          </p:cNvSpPr>
          <p:nvPr/>
        </p:nvSpPr>
        <p:spPr bwMode="auto">
          <a:xfrm>
            <a:off x="1990725" y="4910138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32"/>
          <p:cNvSpPr>
            <a:spLocks noChangeArrowheads="1"/>
          </p:cNvSpPr>
          <p:nvPr/>
        </p:nvSpPr>
        <p:spPr bwMode="auto">
          <a:xfrm>
            <a:off x="1990725" y="5281613"/>
            <a:ext cx="92075" cy="185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33"/>
          <p:cNvSpPr>
            <a:spLocks noChangeArrowheads="1"/>
          </p:cNvSpPr>
          <p:nvPr/>
        </p:nvSpPr>
        <p:spPr bwMode="auto">
          <a:xfrm>
            <a:off x="1062038" y="4910138"/>
            <a:ext cx="93662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34"/>
          <p:cNvSpPr>
            <a:spLocks noChangeArrowheads="1"/>
          </p:cNvSpPr>
          <p:nvPr/>
        </p:nvSpPr>
        <p:spPr bwMode="auto">
          <a:xfrm>
            <a:off x="1062038" y="5281613"/>
            <a:ext cx="93662" cy="1857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35"/>
          <p:cNvSpPr txBox="1">
            <a:spLocks noChangeArrowheads="1"/>
          </p:cNvSpPr>
          <p:nvPr/>
        </p:nvSpPr>
        <p:spPr bwMode="auto">
          <a:xfrm>
            <a:off x="1204913" y="50038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HOST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8205" name="Text Box 36"/>
          <p:cNvSpPr txBox="1">
            <a:spLocks noChangeArrowheads="1"/>
          </p:cNvSpPr>
          <p:nvPr/>
        </p:nvSpPr>
        <p:spPr bwMode="auto">
          <a:xfrm>
            <a:off x="2770188" y="2951163"/>
            <a:ext cx="625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chemeClr val="bg2"/>
                </a:solidFill>
                <a:latin typeface="Tahoma" charset="0"/>
              </a:rPr>
              <a:t>LEAD</a:t>
            </a:r>
          </a:p>
          <a:p>
            <a:pPr algn="ctr"/>
            <a:r>
              <a:rPr lang="en-US" sz="900">
                <a:solidFill>
                  <a:schemeClr val="bg2"/>
                </a:solidFill>
                <a:latin typeface="Tahoma" charset="0"/>
              </a:rPr>
              <a:t>VEHICLE</a:t>
            </a:r>
          </a:p>
        </p:txBody>
      </p:sp>
      <p:sp>
        <p:nvSpPr>
          <p:cNvPr id="8206" name="Oval 37"/>
          <p:cNvSpPr>
            <a:spLocks noChangeArrowheads="1"/>
          </p:cNvSpPr>
          <p:nvPr/>
        </p:nvSpPr>
        <p:spPr bwMode="auto">
          <a:xfrm>
            <a:off x="4587875" y="5095875"/>
            <a:ext cx="185738" cy="185738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38"/>
          <p:cNvSpPr txBox="1">
            <a:spLocks noChangeArrowheads="1"/>
          </p:cNvSpPr>
          <p:nvPr/>
        </p:nvSpPr>
        <p:spPr bwMode="auto">
          <a:xfrm>
            <a:off x="1322388" y="2640013"/>
            <a:ext cx="930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2"/>
                </a:solidFill>
                <a:latin typeface="Tahoma" charset="0"/>
              </a:rPr>
              <a:t>SET POINT</a:t>
            </a:r>
          </a:p>
        </p:txBody>
      </p:sp>
      <p:sp>
        <p:nvSpPr>
          <p:cNvPr id="8208" name="Line 39"/>
          <p:cNvSpPr>
            <a:spLocks noChangeShapeType="1"/>
          </p:cNvSpPr>
          <p:nvPr/>
        </p:nvSpPr>
        <p:spPr bwMode="auto">
          <a:xfrm flipH="1">
            <a:off x="4773613" y="4910138"/>
            <a:ext cx="555625" cy="279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Text Box 40"/>
          <p:cNvSpPr txBox="1">
            <a:spLocks noChangeArrowheads="1"/>
          </p:cNvSpPr>
          <p:nvPr/>
        </p:nvSpPr>
        <p:spPr bwMode="auto">
          <a:xfrm>
            <a:off x="1247775" y="5438775"/>
            <a:ext cx="65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25 m/s</a:t>
            </a:r>
          </a:p>
        </p:txBody>
      </p:sp>
      <p:sp>
        <p:nvSpPr>
          <p:cNvPr id="8210" name="AutoShape 41"/>
          <p:cNvSpPr>
            <a:spLocks noChangeArrowheads="1"/>
          </p:cNvSpPr>
          <p:nvPr/>
        </p:nvSpPr>
        <p:spPr bwMode="auto">
          <a:xfrm>
            <a:off x="2603500" y="2841625"/>
            <a:ext cx="1020763" cy="5572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AutoShape 42"/>
          <p:cNvSpPr>
            <a:spLocks noChangeArrowheads="1"/>
          </p:cNvSpPr>
          <p:nvPr/>
        </p:nvSpPr>
        <p:spPr bwMode="auto">
          <a:xfrm>
            <a:off x="2789238" y="2935288"/>
            <a:ext cx="557212" cy="3698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Oval 43"/>
          <p:cNvSpPr>
            <a:spLocks noChangeArrowheads="1"/>
          </p:cNvSpPr>
          <p:nvPr/>
        </p:nvSpPr>
        <p:spPr bwMode="auto">
          <a:xfrm>
            <a:off x="3532188" y="2841625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44"/>
          <p:cNvSpPr>
            <a:spLocks noChangeArrowheads="1"/>
          </p:cNvSpPr>
          <p:nvPr/>
        </p:nvSpPr>
        <p:spPr bwMode="auto">
          <a:xfrm>
            <a:off x="3532188" y="3213100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45"/>
          <p:cNvSpPr>
            <a:spLocks noChangeArrowheads="1"/>
          </p:cNvSpPr>
          <p:nvPr/>
        </p:nvSpPr>
        <p:spPr bwMode="auto">
          <a:xfrm>
            <a:off x="2603500" y="2841625"/>
            <a:ext cx="93663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46"/>
          <p:cNvSpPr>
            <a:spLocks noChangeArrowheads="1"/>
          </p:cNvSpPr>
          <p:nvPr/>
        </p:nvSpPr>
        <p:spPr bwMode="auto">
          <a:xfrm>
            <a:off x="2603500" y="3213100"/>
            <a:ext cx="93663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Text Box 47"/>
          <p:cNvSpPr txBox="1">
            <a:spLocks noChangeArrowheads="1"/>
          </p:cNvSpPr>
          <p:nvPr/>
        </p:nvSpPr>
        <p:spPr bwMode="auto">
          <a:xfrm>
            <a:off x="2789238" y="3370263"/>
            <a:ext cx="652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2"/>
                </a:solidFill>
                <a:latin typeface="Tahoma" charset="0"/>
              </a:rPr>
              <a:t>20 m/s</a:t>
            </a:r>
          </a:p>
        </p:txBody>
      </p:sp>
      <p:sp>
        <p:nvSpPr>
          <p:cNvPr id="8217" name="Text Box 48"/>
          <p:cNvSpPr txBox="1">
            <a:spLocks noChangeArrowheads="1"/>
          </p:cNvSpPr>
          <p:nvPr/>
        </p:nvSpPr>
        <p:spPr bwMode="auto">
          <a:xfrm>
            <a:off x="4033838" y="621982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75 m</a:t>
            </a:r>
          </a:p>
        </p:txBody>
      </p:sp>
      <p:sp>
        <p:nvSpPr>
          <p:cNvPr id="8218" name="AutoShape 49"/>
          <p:cNvSpPr>
            <a:spLocks/>
          </p:cNvSpPr>
          <p:nvPr/>
        </p:nvSpPr>
        <p:spPr bwMode="auto">
          <a:xfrm rot="-5400000">
            <a:off x="4217194" y="3955257"/>
            <a:ext cx="204787" cy="4381500"/>
          </a:xfrm>
          <a:prstGeom prst="leftBrace">
            <a:avLst>
              <a:gd name="adj1" fmla="val 178295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190625" y="2514600"/>
            <a:ext cx="3962400" cy="914400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8220" name="Object 1"/>
          <p:cNvGraphicFramePr>
            <a:graphicFrameLocks noChangeAspect="1"/>
          </p:cNvGraphicFramePr>
          <p:nvPr/>
        </p:nvGraphicFramePr>
        <p:xfrm>
          <a:off x="1371600" y="2590800"/>
          <a:ext cx="36798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" imgW="2032000" imgH="469900" progId="Equation.3">
                  <p:embed/>
                </p:oleObj>
              </mc:Choice>
              <mc:Fallback>
                <p:oleObj name="Equation" r:id="rId3" imgW="20320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36798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AutoShape 72"/>
          <p:cNvSpPr>
            <a:spLocks/>
          </p:cNvSpPr>
          <p:nvPr/>
        </p:nvSpPr>
        <p:spPr bwMode="auto">
          <a:xfrm rot="-5400000">
            <a:off x="5479256" y="4728369"/>
            <a:ext cx="204788" cy="1866900"/>
          </a:xfrm>
          <a:prstGeom prst="leftBrace">
            <a:avLst>
              <a:gd name="adj1" fmla="val 75969"/>
              <a:gd name="adj2" fmla="val 50000"/>
            </a:avLst>
          </a:prstGeom>
          <a:noFill/>
          <a:ln w="9525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Text Box 73"/>
          <p:cNvSpPr txBox="1">
            <a:spLocks noChangeArrowheads="1"/>
          </p:cNvSpPr>
          <p:nvPr/>
        </p:nvSpPr>
        <p:spPr bwMode="auto">
          <a:xfrm>
            <a:off x="4859338" y="5745163"/>
            <a:ext cx="1592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20 m/s * 2 s = 40 m</a:t>
            </a:r>
          </a:p>
        </p:txBody>
      </p:sp>
      <p:sp>
        <p:nvSpPr>
          <p:cNvPr id="8223" name="AutoShape 74"/>
          <p:cNvSpPr>
            <a:spLocks noChangeArrowheads="1"/>
          </p:cNvSpPr>
          <p:nvPr/>
        </p:nvSpPr>
        <p:spPr bwMode="auto">
          <a:xfrm>
            <a:off x="8077200" y="5022850"/>
            <a:ext cx="463550" cy="258763"/>
          </a:xfrm>
          <a:prstGeom prst="rightArrow">
            <a:avLst>
              <a:gd name="adj1" fmla="val 50000"/>
              <a:gd name="adj2" fmla="val 44785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Text Box 82"/>
          <p:cNvSpPr txBox="1">
            <a:spLocks noChangeArrowheads="1"/>
          </p:cNvSpPr>
          <p:nvPr/>
        </p:nvSpPr>
        <p:spPr bwMode="auto">
          <a:xfrm>
            <a:off x="6678613" y="500856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LEAD</a:t>
            </a:r>
          </a:p>
          <a:p>
            <a:pPr algn="ctr"/>
            <a:r>
              <a:rPr lang="en-US" sz="900">
                <a:solidFill>
                  <a:srgbClr val="CCECFF"/>
                </a:solidFill>
                <a:latin typeface="Tahoma" charset="0"/>
              </a:rPr>
              <a:t>VEHICLE</a:t>
            </a:r>
          </a:p>
        </p:txBody>
      </p:sp>
      <p:sp>
        <p:nvSpPr>
          <p:cNvPr id="8225" name="Oval 83"/>
          <p:cNvSpPr>
            <a:spLocks noChangeArrowheads="1"/>
          </p:cNvSpPr>
          <p:nvPr/>
        </p:nvSpPr>
        <p:spPr bwMode="auto">
          <a:xfrm>
            <a:off x="4592638" y="5095875"/>
            <a:ext cx="185737" cy="185738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Text Box 84"/>
          <p:cNvSpPr txBox="1">
            <a:spLocks noChangeArrowheads="1"/>
          </p:cNvSpPr>
          <p:nvPr/>
        </p:nvSpPr>
        <p:spPr bwMode="auto">
          <a:xfrm>
            <a:off x="5241925" y="4697413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CCECFF"/>
                </a:solidFill>
                <a:latin typeface="Tahoma" charset="0"/>
              </a:rPr>
              <a:t>SET POINT</a:t>
            </a:r>
          </a:p>
        </p:txBody>
      </p:sp>
      <p:sp>
        <p:nvSpPr>
          <p:cNvPr id="8227" name="Line 85"/>
          <p:cNvSpPr>
            <a:spLocks noChangeShapeType="1"/>
          </p:cNvSpPr>
          <p:nvPr/>
        </p:nvSpPr>
        <p:spPr bwMode="auto">
          <a:xfrm flipH="1">
            <a:off x="4778375" y="4910138"/>
            <a:ext cx="555625" cy="279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AutoShape 87"/>
          <p:cNvSpPr>
            <a:spLocks noChangeArrowheads="1"/>
          </p:cNvSpPr>
          <p:nvPr/>
        </p:nvSpPr>
        <p:spPr bwMode="auto">
          <a:xfrm>
            <a:off x="6523038" y="4899025"/>
            <a:ext cx="1020762" cy="5572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AutoShape 88"/>
          <p:cNvSpPr>
            <a:spLocks noChangeArrowheads="1"/>
          </p:cNvSpPr>
          <p:nvPr/>
        </p:nvSpPr>
        <p:spPr bwMode="auto">
          <a:xfrm>
            <a:off x="6708775" y="4992688"/>
            <a:ext cx="557213" cy="3698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Oval 89"/>
          <p:cNvSpPr>
            <a:spLocks noChangeArrowheads="1"/>
          </p:cNvSpPr>
          <p:nvPr/>
        </p:nvSpPr>
        <p:spPr bwMode="auto">
          <a:xfrm>
            <a:off x="7451725" y="4899025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Oval 90"/>
          <p:cNvSpPr>
            <a:spLocks noChangeArrowheads="1"/>
          </p:cNvSpPr>
          <p:nvPr/>
        </p:nvSpPr>
        <p:spPr bwMode="auto">
          <a:xfrm>
            <a:off x="7451725" y="5270500"/>
            <a:ext cx="92075" cy="1857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Oval 91"/>
          <p:cNvSpPr>
            <a:spLocks noChangeArrowheads="1"/>
          </p:cNvSpPr>
          <p:nvPr/>
        </p:nvSpPr>
        <p:spPr bwMode="auto">
          <a:xfrm>
            <a:off x="6523038" y="4899025"/>
            <a:ext cx="93662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Oval 92"/>
          <p:cNvSpPr>
            <a:spLocks noChangeArrowheads="1"/>
          </p:cNvSpPr>
          <p:nvPr/>
        </p:nvSpPr>
        <p:spPr bwMode="auto">
          <a:xfrm>
            <a:off x="6523038" y="5270500"/>
            <a:ext cx="93662" cy="1857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Text Box 93"/>
          <p:cNvSpPr txBox="1">
            <a:spLocks noChangeArrowheads="1"/>
          </p:cNvSpPr>
          <p:nvPr/>
        </p:nvSpPr>
        <p:spPr bwMode="auto">
          <a:xfrm>
            <a:off x="6708775" y="5427663"/>
            <a:ext cx="652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20 m/s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>
                <a:latin typeface="Calibri" charset="0"/>
                <a:cs typeface="Times New Roman" charset="0"/>
              </a:rPr>
              <a:t>So why is </a:t>
            </a:r>
            <a:r>
              <a:rPr lang="en-US">
                <a:latin typeface="Calibri" charset="0"/>
                <a:cs typeface="Tahoma" charset="0"/>
              </a:rPr>
              <a:t>K</a:t>
            </a:r>
            <a:r>
              <a:rPr lang="en-US" baseline="-30000">
                <a:latin typeface="Calibri" charset="0"/>
                <a:cs typeface="Tahoma" charset="0"/>
              </a:rPr>
              <a:t>p</a:t>
            </a:r>
            <a:r>
              <a:rPr lang="en-US">
                <a:latin typeface="Calibri" charset="0"/>
                <a:cs typeface="Tahoma" charset="0"/>
              </a:rPr>
              <a:t>&gt;0? </a:t>
            </a:r>
            <a:endParaRPr lang="en-US">
              <a:latin typeface="Calibri" charset="0"/>
              <a:cs typeface="Times New Roman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213360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r>
              <a:rPr lang="en-US">
                <a:ea typeface="+mn-ea"/>
                <a:cs typeface="Times New Roman" charset="0"/>
              </a:rPr>
              <a:t>Because if it were less than zero, Speed Change Command would be negative, forcing the car to slow down, all the way to zero. The system would be </a:t>
            </a:r>
            <a:r>
              <a:rPr lang="en-US" i="1">
                <a:ea typeface="+mn-ea"/>
                <a:cs typeface="Times New Roman" charset="0"/>
              </a:rPr>
              <a:t>unstable</a:t>
            </a:r>
            <a:r>
              <a:rPr lang="en-US">
                <a:ea typeface="+mn-ea"/>
                <a:cs typeface="Times New Roman" charset="0"/>
              </a:rPr>
              <a:t>. So </a:t>
            </a:r>
            <a:r>
              <a:rPr lang="en-US">
                <a:ea typeface="+mn-ea"/>
                <a:cs typeface="Tahoma" charset="0"/>
              </a:rPr>
              <a:t>K</a:t>
            </a:r>
            <a:r>
              <a:rPr lang="en-US" baseline="-14000">
                <a:ea typeface="+mn-ea"/>
                <a:cs typeface="Tahoma" charset="0"/>
              </a:rPr>
              <a:t>p</a:t>
            </a:r>
            <a:r>
              <a:rPr lang="en-US">
                <a:ea typeface="+mn-ea"/>
                <a:cs typeface="Times New Roman" charset="0"/>
              </a:rPr>
              <a:t> must be &gt; 0.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38200" y="4343400"/>
            <a:ext cx="457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Note: it</a:t>
            </a:r>
            <a:r>
              <a:rPr lang="ja-JP" altLang="en-US" sz="1600" dirty="0">
                <a:solidFill>
                  <a:srgbClr val="99CCFF"/>
                </a:solidFill>
                <a:latin typeface="Arial"/>
                <a:cs typeface="Times New Roman" charset="0"/>
              </a:rPr>
              <a:t>’</a:t>
            </a:r>
            <a:r>
              <a:rPr lang="en-US" sz="16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s all in how you define your error.</a:t>
            </a:r>
          </a:p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If error had been defined as </a:t>
            </a:r>
            <a:r>
              <a:rPr lang="en-US" sz="1600" dirty="0" err="1">
                <a:solidFill>
                  <a:srgbClr val="99CCFF"/>
                </a:solidFill>
                <a:latin typeface="Tahoma" charset="0"/>
                <a:cs typeface="Times New Roman" charset="0"/>
              </a:rPr>
              <a:t>h</a:t>
            </a:r>
            <a:r>
              <a:rPr lang="en-US" sz="1600" baseline="-25000" dirty="0" err="1">
                <a:solidFill>
                  <a:srgbClr val="99CCFF"/>
                </a:solidFill>
                <a:latin typeface="Tahoma" charset="0"/>
                <a:cs typeface="Times New Roman" charset="0"/>
              </a:rPr>
              <a:t>r</a:t>
            </a:r>
            <a:r>
              <a:rPr lang="en-US" sz="16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-R, then </a:t>
            </a:r>
            <a:r>
              <a:rPr lang="en-US" sz="1600" dirty="0" err="1">
                <a:solidFill>
                  <a:srgbClr val="99CCFF"/>
                </a:solidFill>
                <a:latin typeface="Tahoma" charset="0"/>
                <a:cs typeface="Times New Roman" charset="0"/>
              </a:rPr>
              <a:t>K</a:t>
            </a:r>
            <a:r>
              <a:rPr lang="en-US" sz="1600" baseline="-25000" dirty="0" err="1">
                <a:solidFill>
                  <a:srgbClr val="99CCFF"/>
                </a:solidFill>
                <a:latin typeface="Tahoma" charset="0"/>
                <a:cs typeface="Times New Roman" charset="0"/>
              </a:rPr>
              <a:t>p</a:t>
            </a:r>
            <a:r>
              <a:rPr lang="en-US" sz="1600" dirty="0">
                <a:solidFill>
                  <a:srgbClr val="99CCFF"/>
                </a:solidFill>
                <a:latin typeface="Tahoma" charset="0"/>
                <a:cs typeface="Times New Roman" charset="0"/>
              </a:rPr>
              <a:t>&lt;0.</a:t>
            </a:r>
          </a:p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endParaRPr lang="en-US" sz="1600" dirty="0">
              <a:solidFill>
                <a:srgbClr val="99CCFF"/>
              </a:solidFill>
              <a:latin typeface="Tahoma" charset="0"/>
              <a:cs typeface="Times New Roman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endParaRPr lang="en-US" sz="1600" dirty="0">
              <a:solidFill>
                <a:srgbClr val="99CCFF"/>
              </a:solidFill>
              <a:latin typeface="Tahoma" charset="0"/>
              <a:cs typeface="Times New Roman" charset="0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800600" y="4648200"/>
            <a:ext cx="1066800" cy="228600"/>
          </a:xfrm>
          <a:prstGeom prst="lin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400" y="4648200"/>
            <a:ext cx="3200400" cy="914400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6019800" y="4800600"/>
          <a:ext cx="2873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3" imgW="1968500" imgH="469900" progId="Equation.3">
                  <p:embed/>
                </p:oleObj>
              </mc:Choice>
              <mc:Fallback>
                <p:oleObj name="Equation" r:id="rId3" imgW="1968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00600"/>
                        <a:ext cx="28733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2148</TotalTime>
  <Words>1563</Words>
  <Application>Microsoft Macintosh PowerPoint</Application>
  <PresentationFormat>On-screen Show (4:3)</PresentationFormat>
  <Paragraphs>218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Black</vt:lpstr>
      <vt:lpstr>Equation</vt:lpstr>
      <vt:lpstr>Document</vt:lpstr>
      <vt:lpstr>Chart</vt:lpstr>
      <vt:lpstr>PowerPoint Presentation</vt:lpstr>
      <vt:lpstr>Scenario Setup</vt:lpstr>
      <vt:lpstr>Scenario Setup (cont.)</vt:lpstr>
      <vt:lpstr>Scenario Setup (cont.)</vt:lpstr>
      <vt:lpstr>Scenario Setup (cont.)</vt:lpstr>
      <vt:lpstr>What to Do?</vt:lpstr>
      <vt:lpstr>Controller Types</vt:lpstr>
      <vt:lpstr>Proportional Controller</vt:lpstr>
      <vt:lpstr>So why is Kp&gt;0? </vt:lpstr>
      <vt:lpstr>So What Happens?</vt:lpstr>
      <vt:lpstr> But Here’s Another Thing</vt:lpstr>
      <vt:lpstr>Derivative Controller</vt:lpstr>
      <vt:lpstr>Derivative Controller</vt:lpstr>
      <vt:lpstr>What’s Happening Here?</vt:lpstr>
      <vt:lpstr>PD Summary</vt:lpstr>
      <vt:lpstr>Integral Controller</vt:lpstr>
      <vt:lpstr>Integral Controller</vt:lpstr>
      <vt:lpstr>Integral Controller</vt:lpstr>
      <vt:lpstr>Integral Controller</vt:lpstr>
      <vt:lpstr>Integral Controller</vt:lpstr>
      <vt:lpstr>Summary</vt:lpstr>
      <vt:lpstr>NOW…</vt:lpstr>
      <vt:lpstr>PowerPoint Presentation</vt:lpstr>
      <vt:lpstr>Sign of Kp</vt:lpstr>
      <vt:lpstr>Sign of Kd</vt:lpstr>
      <vt:lpstr>PowerPoint Presentation</vt:lpstr>
      <vt:lpstr>PowerPoint Presentation</vt:lpstr>
      <vt:lpstr>PID Summary</vt:lpstr>
      <vt:lpstr>PowerPoint Presentation</vt:lpstr>
      <vt:lpstr>Quiz Time!</vt:lpstr>
    </vt:vector>
  </TitlesOfParts>
  <Company>Delphi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M. Briggs</dc:creator>
  <cp:lastModifiedBy>Microsoft Office User</cp:lastModifiedBy>
  <cp:revision>93</cp:revision>
  <dcterms:created xsi:type="dcterms:W3CDTF">2003-07-30T02:25:11Z</dcterms:created>
  <dcterms:modified xsi:type="dcterms:W3CDTF">2020-11-05T14:58:06Z</dcterms:modified>
</cp:coreProperties>
</file>