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9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1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11/5/20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5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11/5/20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3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11/5/20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C95AB-7D65-054D-8FBF-BF45262359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781" y="136525"/>
            <a:ext cx="1453762" cy="109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7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7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94F2-ACE0-9346-8D7E-6C11915B60ED}" type="datetimeFigureOut">
              <a:t>11/5/20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1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94F2-ACE0-9346-8D7E-6C11915B60ED}" type="datetimeFigureOut">
              <a:t>11/5/20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DC3E0-AA8D-E04B-8338-CDEA51A8F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B94C9A-65BF-984B-B951-637B775C8843}"/>
              </a:ext>
            </a:extLst>
          </p:cNvPr>
          <p:cNvSpPr txBox="1"/>
          <p:nvPr/>
        </p:nvSpPr>
        <p:spPr>
          <a:xfrm>
            <a:off x="2702674" y="2782669"/>
            <a:ext cx="3738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ECE3 PROJECT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34896-B467-1A41-A39F-63C89A709532}"/>
              </a:ext>
            </a:extLst>
          </p:cNvPr>
          <p:cNvSpPr txBox="1"/>
          <p:nvPr/>
        </p:nvSpPr>
        <p:spPr>
          <a:xfrm>
            <a:off x="2592593" y="4120179"/>
            <a:ext cx="1032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PRINT OUT TRACK!</a:t>
            </a:r>
          </a:p>
        </p:txBody>
      </p:sp>
    </p:spTree>
    <p:extLst>
      <p:ext uri="{BB962C8B-B14F-4D97-AF65-F5344CB8AC3E}">
        <p14:creationId xmlns:p14="http://schemas.microsoft.com/office/powerpoint/2010/main" val="270613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F871F-2C1C-3D4F-98E5-0204F616F3F0}"/>
              </a:ext>
            </a:extLst>
          </p:cNvPr>
          <p:cNvSpPr txBox="1"/>
          <p:nvPr/>
        </p:nvSpPr>
        <p:spPr>
          <a:xfrm>
            <a:off x="3480996" y="344237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DEBUG TIPS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36D55-FA46-1247-BA8B-7F7D254E999E}"/>
              </a:ext>
            </a:extLst>
          </p:cNvPr>
          <p:cNvSpPr txBox="1"/>
          <p:nvPr/>
        </p:nvSpPr>
        <p:spPr>
          <a:xfrm>
            <a:off x="831937" y="1140301"/>
            <a:ext cx="748012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Use LEDs to signal something of importance in the code.</a:t>
            </a:r>
            <a:br>
              <a:rPr lang="en-US" sz="2400" dirty="0">
                <a:solidFill>
                  <a:srgbClr val="00B0F0"/>
                </a:solidFill>
              </a:rPr>
            </a:b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Always have fresh batteries on hand.</a:t>
            </a:r>
            <a:br>
              <a:rPr lang="en-US" sz="2400" dirty="0">
                <a:solidFill>
                  <a:srgbClr val="00B0F0"/>
                </a:solidFill>
              </a:rPr>
            </a:b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Check the signs of K</a:t>
            </a:r>
            <a:r>
              <a:rPr lang="en-US" sz="2400" baseline="-25000" dirty="0">
                <a:solidFill>
                  <a:srgbClr val="00B0F0"/>
                </a:solidFill>
              </a:rPr>
              <a:t>P</a:t>
            </a:r>
            <a:r>
              <a:rPr lang="en-US" sz="2400" dirty="0">
                <a:solidFill>
                  <a:srgbClr val="00B0F0"/>
                </a:solidFill>
              </a:rPr>
              <a:t> and K</a:t>
            </a:r>
            <a:r>
              <a:rPr lang="en-US" sz="2400" baseline="-25000" dirty="0">
                <a:solidFill>
                  <a:srgbClr val="00B0F0"/>
                </a:solidFill>
              </a:rPr>
              <a:t>D</a:t>
            </a:r>
            <a:r>
              <a:rPr lang="en-US" sz="2400" dirty="0">
                <a:solidFill>
                  <a:srgbClr val="00B0F0"/>
                </a:solidFill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Isolate K</a:t>
            </a:r>
            <a:r>
              <a:rPr lang="en-US" sz="2000" baseline="-25000" dirty="0">
                <a:solidFill>
                  <a:srgbClr val="00B0F0"/>
                </a:solidFill>
              </a:rPr>
              <a:t>P</a:t>
            </a:r>
            <a:r>
              <a:rPr lang="en-US" sz="2000" dirty="0">
                <a:solidFill>
                  <a:srgbClr val="00B0F0"/>
                </a:solidFill>
              </a:rPr>
              <a:t> from K</a:t>
            </a:r>
            <a:r>
              <a:rPr lang="en-US" sz="2000" baseline="-25000" dirty="0">
                <a:solidFill>
                  <a:srgbClr val="00B0F0"/>
                </a:solidFill>
              </a:rPr>
              <a:t>D</a:t>
            </a:r>
            <a:endParaRPr lang="en-US" sz="20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Set K</a:t>
            </a:r>
            <a:r>
              <a:rPr lang="en-US" sz="2000" baseline="-25000" dirty="0">
                <a:solidFill>
                  <a:srgbClr val="00B0F0"/>
                </a:solidFill>
              </a:rPr>
              <a:t>D</a:t>
            </a:r>
            <a:r>
              <a:rPr lang="en-US" sz="2000" dirty="0">
                <a:solidFill>
                  <a:srgbClr val="00B0F0"/>
                </a:solidFill>
              </a:rPr>
              <a:t> to zero.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Place car offset from, but parallel to, the track.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Watch the first turn.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Set K</a:t>
            </a:r>
            <a:r>
              <a:rPr lang="en-US" sz="2000" baseline="-25000" dirty="0">
                <a:solidFill>
                  <a:srgbClr val="00B0F0"/>
                </a:solidFill>
              </a:rPr>
              <a:t>P</a:t>
            </a:r>
            <a:r>
              <a:rPr lang="en-US" sz="2000" dirty="0">
                <a:solidFill>
                  <a:srgbClr val="00B0F0"/>
                </a:solidFill>
              </a:rPr>
              <a:t> to zero.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Place the car offset from, but angled toward, the path.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Watch the first turn.</a:t>
            </a:r>
            <a:br>
              <a:rPr lang="en-US" sz="2400" dirty="0">
                <a:solidFill>
                  <a:srgbClr val="00B0F0"/>
                </a:solidFill>
              </a:rPr>
            </a:b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Detect when car has left the path.</a:t>
            </a:r>
            <a:br>
              <a:rPr lang="en-US" sz="2400" dirty="0">
                <a:solidFill>
                  <a:srgbClr val="00B0F0"/>
                </a:solidFill>
              </a:rPr>
            </a:b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Develop path recovery algorithm.</a:t>
            </a:r>
          </a:p>
        </p:txBody>
      </p:sp>
    </p:spTree>
    <p:extLst>
      <p:ext uri="{BB962C8B-B14F-4D97-AF65-F5344CB8AC3E}">
        <p14:creationId xmlns:p14="http://schemas.microsoft.com/office/powerpoint/2010/main" val="393957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7F4F9-4663-BA4B-85A9-2CFD3C418DA4}"/>
              </a:ext>
            </a:extLst>
          </p:cNvPr>
          <p:cNvSpPr txBox="1"/>
          <p:nvPr/>
        </p:nvSpPr>
        <p:spPr>
          <a:xfrm>
            <a:off x="2274255" y="419548"/>
            <a:ext cx="363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DON’T USE DOUBLE!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324E4-CE21-0F41-B8B7-8BF8F3DAB9D7}"/>
              </a:ext>
            </a:extLst>
          </p:cNvPr>
          <p:cNvSpPr txBox="1"/>
          <p:nvPr/>
        </p:nvSpPr>
        <p:spPr>
          <a:xfrm>
            <a:off x="839583" y="2947161"/>
            <a:ext cx="6830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This is real-time, embedded system programming that you are doing.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Limited resources in embedded computing.</a:t>
            </a:r>
            <a:br>
              <a:rPr lang="en-US" sz="2400" dirty="0">
                <a:solidFill>
                  <a:srgbClr val="00B0F0"/>
                </a:solidFill>
              </a:rPr>
            </a:b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Float is fine.</a:t>
            </a:r>
          </a:p>
        </p:txBody>
      </p:sp>
    </p:spTree>
    <p:extLst>
      <p:ext uri="{BB962C8B-B14F-4D97-AF65-F5344CB8AC3E}">
        <p14:creationId xmlns:p14="http://schemas.microsoft.com/office/powerpoint/2010/main" val="55647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758-FA8C-C44F-9B39-C67CEBBFA62D}"/>
              </a:ext>
            </a:extLst>
          </p:cNvPr>
          <p:cNvSpPr txBox="1"/>
          <p:nvPr/>
        </p:nvSpPr>
        <p:spPr>
          <a:xfrm>
            <a:off x="3295849" y="398032"/>
            <a:ext cx="2552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EXTRA CREDIT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C7178-DF8F-FB43-B3F3-5C779FB37CDF}"/>
              </a:ext>
            </a:extLst>
          </p:cNvPr>
          <p:cNvSpPr txBox="1"/>
          <p:nvPr/>
        </p:nvSpPr>
        <p:spPr>
          <a:xfrm>
            <a:off x="796552" y="3000949"/>
            <a:ext cx="66772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Less than 15 seconds round trip.</a:t>
            </a:r>
            <a:br>
              <a:rPr lang="en-US" sz="2400" dirty="0">
                <a:solidFill>
                  <a:srgbClr val="00B0F0"/>
                </a:solidFill>
              </a:rPr>
            </a:b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TAs or mentors will keep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You must have camera looking at car on Race Day.</a:t>
            </a:r>
          </a:p>
        </p:txBody>
      </p:sp>
    </p:spTree>
    <p:extLst>
      <p:ext uri="{BB962C8B-B14F-4D97-AF65-F5344CB8AC3E}">
        <p14:creationId xmlns:p14="http://schemas.microsoft.com/office/powerpoint/2010/main" val="33969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D8970C-A84E-724D-B286-686346A6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088" y="2459766"/>
            <a:ext cx="1579823" cy="1362075"/>
          </a:xfrm>
        </p:spPr>
        <p:txBody>
          <a:bodyPr/>
          <a:lstStyle/>
          <a:p>
            <a:r>
              <a:rPr lang="en-US" b="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finis</a:t>
            </a:r>
            <a:endParaRPr lang="en-US" b="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7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A612C-EFA5-9241-A109-8D06272DC3BE}"/>
              </a:ext>
            </a:extLst>
          </p:cNvPr>
          <p:cNvSpPr txBox="1"/>
          <p:nvPr/>
        </p:nvSpPr>
        <p:spPr>
          <a:xfrm>
            <a:off x="1605170" y="3170582"/>
            <a:ext cx="5933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”It must be noted that the above data is only a sampling of the most “mile stone” data points where I got it to handle a significant part of the track like the offset, </a:t>
            </a:r>
            <a:r>
              <a:rPr lang="en-US" dirty="0">
                <a:highlight>
                  <a:srgbClr val="FFFF00"/>
                </a:highlight>
              </a:rPr>
              <a:t>at least two dozen more tests were done that yielded fruitless results that I did not feel were important enough to record.</a:t>
            </a:r>
            <a:r>
              <a:rPr lang="en-US" dirty="0"/>
              <a:t>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FF3A7-602B-2949-A557-A1C51E99153A}"/>
              </a:ext>
            </a:extLst>
          </p:cNvPr>
          <p:cNvSpPr txBox="1"/>
          <p:nvPr/>
        </p:nvSpPr>
        <p:spPr>
          <a:xfrm>
            <a:off x="1791715" y="354065"/>
            <a:ext cx="708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DOCUMENT YOUR DEVELOPMENT TESTS!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36691-6D45-0C49-87B4-152DFEE3C101}"/>
              </a:ext>
            </a:extLst>
          </p:cNvPr>
          <p:cNvSpPr txBox="1"/>
          <p:nvPr/>
        </p:nvSpPr>
        <p:spPr>
          <a:xfrm>
            <a:off x="3300718" y="2133646"/>
            <a:ext cx="2198679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DON’T DO THIS!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3800F1-C19D-5F45-B14D-85D2C13CFFE0}"/>
              </a:ext>
            </a:extLst>
          </p:cNvPr>
          <p:cNvSpPr/>
          <p:nvPr/>
        </p:nvSpPr>
        <p:spPr>
          <a:xfrm>
            <a:off x="1470991" y="2951922"/>
            <a:ext cx="6067839" cy="20275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CA411-9F6B-CB4D-84C7-63E37243CBE7}"/>
              </a:ext>
            </a:extLst>
          </p:cNvPr>
          <p:cNvSpPr/>
          <p:nvPr/>
        </p:nvSpPr>
        <p:spPr>
          <a:xfrm rot="19953850">
            <a:off x="1179780" y="3588027"/>
            <a:ext cx="6440556" cy="308113"/>
          </a:xfrm>
          <a:prstGeom prst="rect">
            <a:avLst/>
          </a:prstGeom>
          <a:solidFill>
            <a:srgbClr val="F79646">
              <a:alpha val="3098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110AC-B0B5-FE44-8715-E01F156DF35B}"/>
              </a:ext>
            </a:extLst>
          </p:cNvPr>
          <p:cNvSpPr/>
          <p:nvPr/>
        </p:nvSpPr>
        <p:spPr>
          <a:xfrm rot="12540425">
            <a:off x="1332180" y="3740427"/>
            <a:ext cx="6440556" cy="308113"/>
          </a:xfrm>
          <a:prstGeom prst="rect">
            <a:avLst/>
          </a:prstGeom>
          <a:solidFill>
            <a:srgbClr val="F79646">
              <a:alpha val="3098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02B357-CC8E-4448-A387-7F2A297D1E04}"/>
              </a:ext>
            </a:extLst>
          </p:cNvPr>
          <p:cNvSpPr txBox="1"/>
          <p:nvPr/>
        </p:nvSpPr>
        <p:spPr>
          <a:xfrm>
            <a:off x="2698598" y="5330299"/>
            <a:ext cx="350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(Quoted from student Final Report)</a:t>
            </a:r>
          </a:p>
        </p:txBody>
      </p:sp>
    </p:spTree>
    <p:extLst>
      <p:ext uri="{BB962C8B-B14F-4D97-AF65-F5344CB8AC3E}">
        <p14:creationId xmlns:p14="http://schemas.microsoft.com/office/powerpoint/2010/main" val="354326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D0B9B-E09E-374F-9D34-81E76FABFF10}"/>
              </a:ext>
            </a:extLst>
          </p:cNvPr>
          <p:cNvSpPr/>
          <p:nvPr/>
        </p:nvSpPr>
        <p:spPr>
          <a:xfrm>
            <a:off x="4970034" y="215881"/>
            <a:ext cx="1115568" cy="527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75CFD-99F8-EF46-9DA4-8A8BB54CEAA2}"/>
              </a:ext>
            </a:extLst>
          </p:cNvPr>
          <p:cNvSpPr txBox="1"/>
          <p:nvPr/>
        </p:nvSpPr>
        <p:spPr>
          <a:xfrm>
            <a:off x="935917" y="2599841"/>
            <a:ext cx="7508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“The big issue with my code, discovered late on Race Day, was that I had serial prints,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which slowed down the execution dramatically.</a:t>
            </a:r>
            <a:r>
              <a:rPr lang="en-US" sz="2400" dirty="0">
                <a:solidFill>
                  <a:srgbClr val="00B0F0"/>
                </a:solidFill>
                <a:highlight>
                  <a:srgbClr val="FFFF00"/>
                </a:highlight>
              </a:rPr>
              <a:t> </a:t>
            </a:r>
          </a:p>
          <a:p>
            <a:endParaRPr lang="en-US" sz="2400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REMOVE SERIAL PRINTS WHEN TESTING YOUR CAR!”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3459B-CAE3-F040-B36B-A762AABFFB7F}"/>
              </a:ext>
            </a:extLst>
          </p:cNvPr>
          <p:cNvSpPr txBox="1"/>
          <p:nvPr/>
        </p:nvSpPr>
        <p:spPr>
          <a:xfrm>
            <a:off x="1700669" y="204397"/>
            <a:ext cx="57426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DELAYS ARE </a:t>
            </a:r>
            <a:r>
              <a:rPr lang="en-US" sz="3200" dirty="0"/>
              <a:t>DEATH</a:t>
            </a:r>
            <a:r>
              <a:rPr lang="en-US" sz="3200" dirty="0">
                <a:solidFill>
                  <a:srgbClr val="00B0F0"/>
                </a:solidFill>
              </a:rPr>
              <a:t>!</a:t>
            </a:r>
          </a:p>
          <a:p>
            <a:pPr algn="ctr"/>
            <a:r>
              <a:rPr lang="en-US" sz="3200" dirty="0">
                <a:solidFill>
                  <a:srgbClr val="00B0F0"/>
                </a:solidFill>
              </a:rPr>
              <a:t>SERIAL.PRINTS ARE NEAR-DEATH!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AD7-A1E5-4C46-A8F5-020B86CA011C}"/>
              </a:ext>
            </a:extLst>
          </p:cNvPr>
          <p:cNvSpPr/>
          <p:nvPr/>
        </p:nvSpPr>
        <p:spPr>
          <a:xfrm>
            <a:off x="742280" y="2403280"/>
            <a:ext cx="7702474" cy="22600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79A80-EF23-BA44-8878-958447CD3515}"/>
              </a:ext>
            </a:extLst>
          </p:cNvPr>
          <p:cNvSpPr txBox="1"/>
          <p:nvPr/>
        </p:nvSpPr>
        <p:spPr>
          <a:xfrm>
            <a:off x="2698598" y="5211965"/>
            <a:ext cx="350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(Quoted from student Final Report)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6BED39-967B-BF45-8DC0-1EEA04EA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072" y="161286"/>
            <a:ext cx="456677" cy="57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6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6BA869-E4EC-104D-B515-B809C08BF458}"/>
              </a:ext>
            </a:extLst>
          </p:cNvPr>
          <p:cNvSpPr txBox="1"/>
          <p:nvPr/>
        </p:nvSpPr>
        <p:spPr>
          <a:xfrm>
            <a:off x="1925618" y="344245"/>
            <a:ext cx="5596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USE BUMP AND USER SWITCHES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7EF59-FC65-5644-99A8-A128D06C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927" y="1947135"/>
            <a:ext cx="4204408" cy="4405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35649-D165-614A-9104-DABD32F34743}"/>
              </a:ext>
            </a:extLst>
          </p:cNvPr>
          <p:cNvSpPr txBox="1"/>
          <p:nvPr/>
        </p:nvSpPr>
        <p:spPr>
          <a:xfrm>
            <a:off x="494850" y="2151529"/>
            <a:ext cx="38619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You can control your program: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Base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PID gains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Etc.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Pin Chart has pin #s for bump switches.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User switch pin #s:</a:t>
            </a:r>
          </a:p>
          <a:p>
            <a:r>
              <a:rPr lang="en-US" u="sng" dirty="0" err="1">
                <a:solidFill>
                  <a:srgbClr val="00B0F0"/>
                </a:solidFill>
              </a:rPr>
              <a:t>Sw</a:t>
            </a:r>
            <a:r>
              <a:rPr lang="en-US" u="sng" dirty="0">
                <a:solidFill>
                  <a:srgbClr val="00B0F0"/>
                </a:solidFill>
              </a:rPr>
              <a:t>#</a:t>
            </a: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u="sng" dirty="0">
                <a:solidFill>
                  <a:srgbClr val="00B0F0"/>
                </a:solidFill>
              </a:rPr>
              <a:t>Pin#</a:t>
            </a:r>
          </a:p>
          <a:p>
            <a:r>
              <a:rPr lang="en-US" dirty="0">
                <a:solidFill>
                  <a:srgbClr val="00B0F0"/>
                </a:solidFill>
              </a:rPr>
              <a:t>S1	73</a:t>
            </a:r>
          </a:p>
          <a:p>
            <a:r>
              <a:rPr lang="en-US" dirty="0">
                <a:solidFill>
                  <a:srgbClr val="00B0F0"/>
                </a:solidFill>
              </a:rPr>
              <a:t>S2	74</a:t>
            </a:r>
          </a:p>
        </p:txBody>
      </p:sp>
    </p:spTree>
    <p:extLst>
      <p:ext uri="{BB962C8B-B14F-4D97-AF65-F5344CB8AC3E}">
        <p14:creationId xmlns:p14="http://schemas.microsoft.com/office/powerpoint/2010/main" val="144897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42518-EF5D-384D-8447-5F6D68ED394F}"/>
              </a:ext>
            </a:extLst>
          </p:cNvPr>
          <p:cNvSpPr txBox="1"/>
          <p:nvPr/>
        </p:nvSpPr>
        <p:spPr>
          <a:xfrm>
            <a:off x="1804216" y="398033"/>
            <a:ext cx="6220989" cy="110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DO A SELF-CALIBRATION AT THE START OF EACH RUN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A6257-A36C-1A44-94C0-EF04562B1F19}"/>
              </a:ext>
            </a:extLst>
          </p:cNvPr>
          <p:cNvSpPr txBox="1"/>
          <p:nvPr/>
        </p:nvSpPr>
        <p:spPr>
          <a:xfrm>
            <a:off x="1388891" y="2883050"/>
            <a:ext cx="6366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Set the car on all white near the start.</a:t>
            </a:r>
            <a:br>
              <a:rPr lang="en-US" sz="2400" dirty="0">
                <a:solidFill>
                  <a:srgbClr val="00B0F0"/>
                </a:solidFill>
              </a:rPr>
            </a:b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Take a series of readings. These replace your subtraction values in the fusion algorithm.</a:t>
            </a:r>
            <a:br>
              <a:rPr lang="en-US" sz="2400" dirty="0">
                <a:solidFill>
                  <a:srgbClr val="00B0F0"/>
                </a:solidFill>
              </a:rPr>
            </a:b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Set the car in the starting position and let it go.</a:t>
            </a:r>
          </a:p>
        </p:txBody>
      </p:sp>
    </p:spTree>
    <p:extLst>
      <p:ext uri="{BB962C8B-B14F-4D97-AF65-F5344CB8AC3E}">
        <p14:creationId xmlns:p14="http://schemas.microsoft.com/office/powerpoint/2010/main" val="163990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1DC694-8FA4-3E4D-B072-60022BB2968F}"/>
              </a:ext>
            </a:extLst>
          </p:cNvPr>
          <p:cNvSpPr/>
          <p:nvPr/>
        </p:nvSpPr>
        <p:spPr>
          <a:xfrm>
            <a:off x="672352" y="2236616"/>
            <a:ext cx="7799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“… the IR reading for white paper would go from around 550 under daylight to around 750 under artificial lights at night.“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2A6AE-9051-C644-A3C5-5746497FDC4D}"/>
              </a:ext>
            </a:extLst>
          </p:cNvPr>
          <p:cNvSpPr txBox="1"/>
          <p:nvPr/>
        </p:nvSpPr>
        <p:spPr>
          <a:xfrm>
            <a:off x="2063983" y="387276"/>
            <a:ext cx="5381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VISIBLE LIGHT DOESN’T 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4177F-2BB1-EE4E-B316-2F8F590703E1}"/>
              </a:ext>
            </a:extLst>
          </p:cNvPr>
          <p:cNvSpPr txBox="1"/>
          <p:nvPr/>
        </p:nvSpPr>
        <p:spPr>
          <a:xfrm>
            <a:off x="2964893" y="1341282"/>
            <a:ext cx="3214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SUNLIGHT CONTAINS 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13426-E280-4145-B8D8-A6E782468110}"/>
              </a:ext>
            </a:extLst>
          </p:cNvPr>
          <p:cNvSpPr txBox="1"/>
          <p:nvPr/>
        </p:nvSpPr>
        <p:spPr>
          <a:xfrm>
            <a:off x="672352" y="3479991"/>
            <a:ext cx="7675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“I made the mistake of trying to record the sensor data in a room filled with natural light, which ended up giving me abnormal values. 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E4623-2DBB-024D-B245-5A11F4EA6B7B}"/>
              </a:ext>
            </a:extLst>
          </p:cNvPr>
          <p:cNvSpPr txBox="1"/>
          <p:nvPr/>
        </p:nvSpPr>
        <p:spPr>
          <a:xfrm>
            <a:off x="2636081" y="5416360"/>
            <a:ext cx="359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(Quoted from student Final Reports)</a:t>
            </a:r>
          </a:p>
        </p:txBody>
      </p:sp>
    </p:spTree>
    <p:extLst>
      <p:ext uri="{BB962C8B-B14F-4D97-AF65-F5344CB8AC3E}">
        <p14:creationId xmlns:p14="http://schemas.microsoft.com/office/powerpoint/2010/main" val="84364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765C5-F401-8046-BAB7-FBAAF3F0BFAE}"/>
              </a:ext>
            </a:extLst>
          </p:cNvPr>
          <p:cNvSpPr txBox="1"/>
          <p:nvPr/>
        </p:nvSpPr>
        <p:spPr>
          <a:xfrm>
            <a:off x="2335866" y="344245"/>
            <a:ext cx="4816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WHERE TO START WITH K</a:t>
            </a:r>
            <a:r>
              <a:rPr lang="en-US" sz="3200" baseline="-25000" dirty="0">
                <a:solidFill>
                  <a:srgbClr val="00B0F0"/>
                </a:solidFill>
              </a:rPr>
              <a:t>P</a:t>
            </a:r>
            <a:r>
              <a:rPr lang="en-US" sz="3200" dirty="0">
                <a:solidFill>
                  <a:srgbClr val="00B0F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6611E-EEB7-2249-9880-EB124279DA5B}"/>
              </a:ext>
            </a:extLst>
          </p:cNvPr>
          <p:cNvSpPr txBox="1"/>
          <p:nvPr/>
        </p:nvSpPr>
        <p:spPr>
          <a:xfrm>
            <a:off x="1393114" y="2904565"/>
            <a:ext cx="6357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F0"/>
                </a:solidFill>
              </a:rPr>
              <a:t>Pick a base PWM (speed). 60-90 (255 is max) is a good starting point.</a:t>
            </a:r>
            <a:br>
              <a:rPr lang="en-US" sz="2400" dirty="0">
                <a:solidFill>
                  <a:srgbClr val="00B0F0"/>
                </a:solidFill>
              </a:rPr>
            </a:br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F0"/>
                </a:solidFill>
              </a:rPr>
              <a:t>Choose K</a:t>
            </a:r>
            <a:r>
              <a:rPr lang="en-US" sz="2400" baseline="-25000" dirty="0">
                <a:solidFill>
                  <a:srgbClr val="00B0F0"/>
                </a:solidFill>
              </a:rPr>
              <a:t>P</a:t>
            </a:r>
            <a:r>
              <a:rPr lang="en-US" sz="2400" dirty="0">
                <a:solidFill>
                  <a:srgbClr val="00B0F0"/>
                </a:solidFill>
              </a:rPr>
              <a:t> so that a change from zero error to max error causes a change in the base PWM that is ~50% of the base PWM.</a:t>
            </a:r>
          </a:p>
        </p:txBody>
      </p:sp>
    </p:spTree>
    <p:extLst>
      <p:ext uri="{BB962C8B-B14F-4D97-AF65-F5344CB8AC3E}">
        <p14:creationId xmlns:p14="http://schemas.microsoft.com/office/powerpoint/2010/main" val="33909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073CA-40B7-9E4E-84CF-D339F618666C}"/>
              </a:ext>
            </a:extLst>
          </p:cNvPr>
          <p:cNvSpPr txBox="1"/>
          <p:nvPr/>
        </p:nvSpPr>
        <p:spPr>
          <a:xfrm>
            <a:off x="992393" y="3095165"/>
            <a:ext cx="7159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“The night before race day my car had fallen off my bed and the motor and wheel had come off the right side,…”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973F7-2E12-4345-8C41-D4388C5134CA}"/>
              </a:ext>
            </a:extLst>
          </p:cNvPr>
          <p:cNvSpPr txBox="1"/>
          <p:nvPr/>
        </p:nvSpPr>
        <p:spPr>
          <a:xfrm>
            <a:off x="1896712" y="348874"/>
            <a:ext cx="6344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HARD SURFACE, </a:t>
            </a:r>
            <a:r>
              <a:rPr lang="en-US" sz="3200" u="sng" dirty="0">
                <a:solidFill>
                  <a:srgbClr val="00B0F0"/>
                </a:solidFill>
              </a:rPr>
              <a:t>BUT NO TABLETOPS!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5039D-2B71-1F48-B7DC-21469B5298F0}"/>
              </a:ext>
            </a:extLst>
          </p:cNvPr>
          <p:cNvSpPr txBox="1"/>
          <p:nvPr/>
        </p:nvSpPr>
        <p:spPr>
          <a:xfrm>
            <a:off x="2978973" y="1377216"/>
            <a:ext cx="35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EXCEPT FOR STATIC TESTS.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F0D64-6799-5143-9345-15C0913545E8}"/>
              </a:ext>
            </a:extLst>
          </p:cNvPr>
          <p:cNvSpPr txBox="1"/>
          <p:nvPr/>
        </p:nvSpPr>
        <p:spPr>
          <a:xfrm>
            <a:off x="2698598" y="4415896"/>
            <a:ext cx="350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(Quoted from student Final Report)</a:t>
            </a:r>
          </a:p>
        </p:txBody>
      </p:sp>
    </p:spTree>
    <p:extLst>
      <p:ext uri="{BB962C8B-B14F-4D97-AF65-F5344CB8AC3E}">
        <p14:creationId xmlns:p14="http://schemas.microsoft.com/office/powerpoint/2010/main" val="410864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1D8B3-6E33-D84D-B36A-B8B0F29CCCCE}"/>
              </a:ext>
            </a:extLst>
          </p:cNvPr>
          <p:cNvSpPr txBox="1"/>
          <p:nvPr/>
        </p:nvSpPr>
        <p:spPr>
          <a:xfrm>
            <a:off x="2559076" y="1258646"/>
            <a:ext cx="345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TO BE SURE THE CAR IS STABLE.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E7CE1-5213-D449-9B98-660C7BE9BBC0}"/>
              </a:ext>
            </a:extLst>
          </p:cNvPr>
          <p:cNvSpPr txBox="1"/>
          <p:nvPr/>
        </p:nvSpPr>
        <p:spPr>
          <a:xfrm>
            <a:off x="2274255" y="419548"/>
            <a:ext cx="4025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STRAIGHT TRACK FIRST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28A6F-0CAB-7E44-B7FD-61FEB549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190" y="645451"/>
            <a:ext cx="1055227" cy="5803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5791DF-2BB8-FF49-9606-E91FE72E43E9}"/>
              </a:ext>
            </a:extLst>
          </p:cNvPr>
          <p:cNvSpPr txBox="1"/>
          <p:nvPr/>
        </p:nvSpPr>
        <p:spPr>
          <a:xfrm>
            <a:off x="839583" y="2947161"/>
            <a:ext cx="6149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Start the car from one of the start positions</a:t>
            </a:r>
            <a:br>
              <a:rPr lang="en-US" sz="2400" dirty="0">
                <a:solidFill>
                  <a:srgbClr val="00B0F0"/>
                </a:solidFill>
              </a:rPr>
            </a:b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Wheels should not touch the narrowing lines.</a:t>
            </a:r>
          </a:p>
        </p:txBody>
      </p:sp>
    </p:spTree>
    <p:extLst>
      <p:ext uri="{BB962C8B-B14F-4D97-AF65-F5344CB8AC3E}">
        <p14:creationId xmlns:p14="http://schemas.microsoft.com/office/powerpoint/2010/main" val="249189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1085</TotalTime>
  <Words>576</Words>
  <Application>Microsoft Macintosh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Tahoma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2020-07-16T21:09:54Z</dcterms:created>
  <dcterms:modified xsi:type="dcterms:W3CDTF">2020-11-05T15:33:42Z</dcterms:modified>
</cp:coreProperties>
</file>