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257"/>
  </p:normalViewPr>
  <p:slideViewPr>
    <p:cSldViewPr snapToGrid="0" snapToObjects="1">
      <p:cViewPr>
        <p:scale>
          <a:sx n="97" d="100"/>
          <a:sy n="97" d="100"/>
        </p:scale>
        <p:origin x="624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Sparse</a:t>
            </a:r>
            <a:r>
              <a:rPr lang="en-US" b="1" baseline="0" dirty="0" smtClean="0">
                <a:solidFill>
                  <a:schemeClr val="tx1"/>
                </a:solidFill>
              </a:rPr>
              <a:t> </a:t>
            </a:r>
            <a:r>
              <a:rPr lang="en-US" b="1" baseline="0" dirty="0" err="1" smtClean="0">
                <a:solidFill>
                  <a:schemeClr val="tx1"/>
                </a:solidFill>
              </a:rPr>
              <a:t>Cholesky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Coarse-Grained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128.0</c:v>
                </c:pt>
                <c:pt idx="1">
                  <c:v>256.0</c:v>
                </c:pt>
                <c:pt idx="2">
                  <c:v>512.0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0.001467</c:v>
                </c:pt>
                <c:pt idx="1">
                  <c:v>0.00337</c:v>
                </c:pt>
                <c:pt idx="2">
                  <c:v>0.00617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Fine-Grained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128.0</c:v>
                </c:pt>
                <c:pt idx="1">
                  <c:v>256.0</c:v>
                </c:pt>
                <c:pt idx="2">
                  <c:v>512.0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0.00129</c:v>
                </c:pt>
                <c:pt idx="1">
                  <c:v>0.00294</c:v>
                </c:pt>
                <c:pt idx="2">
                  <c:v>0.00543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7077888"/>
        <c:axId val="2107649312"/>
      </c:barChart>
      <c:catAx>
        <c:axId val="210707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649312"/>
        <c:crosses val="autoZero"/>
        <c:auto val="1"/>
        <c:lblAlgn val="ctr"/>
        <c:lblOffset val="100"/>
        <c:noMultiLvlLbl val="0"/>
      </c:catAx>
      <c:valAx>
        <c:axId val="21076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07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8998407277321"/>
          <c:y val="0.252915236986544"/>
          <c:w val="0.603755416765544"/>
          <c:h val="0.1396190480350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smtClean="0">
                <a:solidFill>
                  <a:schemeClr val="tx1"/>
                </a:solidFill>
              </a:rPr>
              <a:t>Communication Avoiding </a:t>
            </a:r>
            <a:r>
              <a:rPr lang="en-US" b="1" dirty="0" smtClean="0">
                <a:solidFill>
                  <a:schemeClr val="tx1"/>
                </a:solidFill>
              </a:rPr>
              <a:t>(2.5D) Cannon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12288154310818"/>
          <c:w val="0.743636962487198"/>
          <c:h val="0.703776529566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Overlap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16, 1</c:v>
                </c:pt>
                <c:pt idx="1">
                  <c:v>32, 2</c:v>
                </c:pt>
                <c:pt idx="2">
                  <c:v>64, 4</c:v>
                </c:pt>
                <c:pt idx="3">
                  <c:v>64, 1</c:v>
                </c:pt>
                <c:pt idx="4">
                  <c:v>128, 2</c:v>
                </c:pt>
                <c:pt idx="5">
                  <c:v>256, 1</c:v>
                </c:pt>
                <c:pt idx="6">
                  <c:v>256, 4</c:v>
                </c:pt>
                <c:pt idx="7">
                  <c:v>512, 2</c:v>
                </c:pt>
                <c:pt idx="8">
                  <c:v>512, 8</c:v>
                </c:pt>
                <c:pt idx="9">
                  <c:v>1024, 4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0.286</c:v>
                </c:pt>
                <c:pt idx="1">
                  <c:v>0.285</c:v>
                </c:pt>
                <c:pt idx="2">
                  <c:v>0.197</c:v>
                </c:pt>
                <c:pt idx="3">
                  <c:v>0.589</c:v>
                </c:pt>
                <c:pt idx="4">
                  <c:v>0.385</c:v>
                </c:pt>
                <c:pt idx="5">
                  <c:v>1.119</c:v>
                </c:pt>
                <c:pt idx="6">
                  <c:v>0.347</c:v>
                </c:pt>
                <c:pt idx="7">
                  <c:v>0.883</c:v>
                </c:pt>
                <c:pt idx="8">
                  <c:v>0.523</c:v>
                </c:pt>
                <c:pt idx="9">
                  <c:v>0.713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Overlap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16, 1</c:v>
                </c:pt>
                <c:pt idx="1">
                  <c:v>32, 2</c:v>
                </c:pt>
                <c:pt idx="2">
                  <c:v>64, 4</c:v>
                </c:pt>
                <c:pt idx="3">
                  <c:v>64, 1</c:v>
                </c:pt>
                <c:pt idx="4">
                  <c:v>128, 2</c:v>
                </c:pt>
                <c:pt idx="5">
                  <c:v>256, 1</c:v>
                </c:pt>
                <c:pt idx="6">
                  <c:v>256, 4</c:v>
                </c:pt>
                <c:pt idx="7">
                  <c:v>512, 2</c:v>
                </c:pt>
                <c:pt idx="8">
                  <c:v>512, 8</c:v>
                </c:pt>
                <c:pt idx="9">
                  <c:v>1024, 4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0.264</c:v>
                </c:pt>
                <c:pt idx="1">
                  <c:v>0.283</c:v>
                </c:pt>
                <c:pt idx="2">
                  <c:v>0.202</c:v>
                </c:pt>
                <c:pt idx="3">
                  <c:v>0.403</c:v>
                </c:pt>
                <c:pt idx="4">
                  <c:v>0.284</c:v>
                </c:pt>
                <c:pt idx="5">
                  <c:v>0.748</c:v>
                </c:pt>
                <c:pt idx="6">
                  <c:v>0.259</c:v>
                </c:pt>
                <c:pt idx="7">
                  <c:v>0.532</c:v>
                </c:pt>
                <c:pt idx="8">
                  <c:v>0.447</c:v>
                </c:pt>
                <c:pt idx="9">
                  <c:v>0.366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1164976"/>
        <c:axId val="2130490272"/>
      </c:barChart>
      <c:catAx>
        <c:axId val="208116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490272"/>
        <c:crosses val="autoZero"/>
        <c:auto val="1"/>
        <c:lblAlgn val="ctr"/>
        <c:lblOffset val="100"/>
        <c:noMultiLvlLbl val="0"/>
      </c:catAx>
      <c:valAx>
        <c:axId val="2130490272"/>
        <c:scaling>
          <c:orientation val="minMax"/>
          <c:max val="1.2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16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65974566732412"/>
          <c:y val="0.161444059803731"/>
          <c:w val="0.2211034174868"/>
          <c:h val="0.1432983212954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2.5D Cannon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Coarse-Grained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0.022</c:v>
                </c:pt>
                <c:pt idx="1">
                  <c:v>0.1485</c:v>
                </c:pt>
                <c:pt idx="2">
                  <c:v>0.8555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Fine-Grained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0.023</c:v>
                </c:pt>
                <c:pt idx="1">
                  <c:v>0.151</c:v>
                </c:pt>
                <c:pt idx="2">
                  <c:v>0.865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122464"/>
        <c:axId val="2129463696"/>
      </c:barChart>
      <c:catAx>
        <c:axId val="213012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463696"/>
        <c:crosses val="autoZero"/>
        <c:auto val="1"/>
        <c:lblAlgn val="ctr"/>
        <c:lblOffset val="100"/>
        <c:noMultiLvlLbl val="0"/>
      </c:catAx>
      <c:valAx>
        <c:axId val="212946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12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7649351574326"/>
          <c:y val="0.272331949337451"/>
          <c:w val="0.623505053574389"/>
          <c:h val="0.128523783834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Sparse </a:t>
            </a:r>
            <a:r>
              <a:rPr lang="en-US" b="1" dirty="0" err="1" smtClean="0"/>
              <a:t>Cholesky</a:t>
            </a:r>
            <a:endParaRPr lang="en-US" b="1" dirty="0"/>
          </a:p>
        </c:rich>
      </c:tx>
      <c:layout>
        <c:manualLayout>
          <c:xMode val="edge"/>
          <c:yMode val="edge"/>
          <c:x val="0.270091310052728"/>
          <c:y val="0.002594579045893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950152632472"/>
          <c:y val="0.123975728632365"/>
          <c:w val="0.838566844401096"/>
          <c:h val="0.6292896103861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30% filled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508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6.55</c:v>
                </c:pt>
                <c:pt idx="1">
                  <c:v>5.75</c:v>
                </c:pt>
                <c:pt idx="2">
                  <c:v>5.81</c:v>
                </c:pt>
                <c:pt idx="3">
                  <c:v>5.95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filled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6">
                  <a:lumMod val="50000"/>
                </a:schemeClr>
              </a:solidFill>
              <a:ln w="50800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25.39</c:v>
                </c:pt>
                <c:pt idx="1">
                  <c:v>21.8</c:v>
                </c:pt>
                <c:pt idx="2">
                  <c:v>22.01</c:v>
                </c:pt>
                <c:pt idx="3">
                  <c:v>22.32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70% filled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46.8</c:v>
                </c:pt>
                <c:pt idx="1">
                  <c:v>42.55</c:v>
                </c:pt>
                <c:pt idx="2">
                  <c:v>41.29</c:v>
                </c:pt>
                <c:pt idx="3">
                  <c:v>39.89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833536"/>
        <c:axId val="2109509040"/>
      </c:lineChart>
      <c:catAx>
        <c:axId val="212783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509040"/>
        <c:crosses val="autoZero"/>
        <c:auto val="1"/>
        <c:lblAlgn val="ctr"/>
        <c:lblOffset val="100"/>
        <c:noMultiLvlLbl val="0"/>
      </c:catAx>
      <c:valAx>
        <c:axId val="2109509040"/>
        <c:scaling>
          <c:logBase val="2.0"/>
          <c:orientation val="minMax"/>
          <c:min val="4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83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9522514973609"/>
          <c:y val="0.124928572464652"/>
          <c:w val="0.9"/>
          <c:h val="0.0683281242308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Sparse</a:t>
            </a:r>
            <a:r>
              <a:rPr lang="en-US" b="1" baseline="0" dirty="0" smtClean="0">
                <a:solidFill>
                  <a:schemeClr val="tx1"/>
                </a:solidFill>
              </a:rPr>
              <a:t> </a:t>
            </a:r>
            <a:r>
              <a:rPr lang="en-US" b="1" baseline="0" dirty="0" err="1" smtClean="0">
                <a:solidFill>
                  <a:schemeClr val="tx1"/>
                </a:solidFill>
              </a:rPr>
              <a:t>Cholesky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36679676664781"/>
          <c:w val="0.743636962487198"/>
          <c:h val="0.6793850864797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Blocking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0.0979</c:v>
                </c:pt>
                <c:pt idx="1">
                  <c:v>0.062</c:v>
                </c:pt>
                <c:pt idx="2">
                  <c:v>0.0395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Non-blocking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0.0946</c:v>
                </c:pt>
                <c:pt idx="1">
                  <c:v>0.0552</c:v>
                </c:pt>
                <c:pt idx="2">
                  <c:v>0.036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368544"/>
        <c:axId val="2145667264"/>
      </c:barChart>
      <c:catAx>
        <c:axId val="213036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667264"/>
        <c:crosses val="autoZero"/>
        <c:auto val="1"/>
        <c:lblAlgn val="ctr"/>
        <c:lblOffset val="100"/>
        <c:noMultiLvlLbl val="0"/>
      </c:catAx>
      <c:valAx>
        <c:axId val="214566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36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14084601223731"/>
          <c:y val="0.17878794746346"/>
          <c:w val="0.478015544052731"/>
          <c:h val="0.1439697945239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2.5 Cannon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976784690704"/>
          <c:y val="0.115873483440533"/>
          <c:w val="0.841674159606301"/>
          <c:h val="0.713073672247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Blocking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5.226999999999999</c:v>
                </c:pt>
                <c:pt idx="1">
                  <c:v>3.83</c:v>
                </c:pt>
                <c:pt idx="2">
                  <c:v>2.706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Non-blocking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5.222</c:v>
                </c:pt>
                <c:pt idx="1">
                  <c:v>3.52</c:v>
                </c:pt>
                <c:pt idx="2">
                  <c:v>2.522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1886032"/>
        <c:axId val="2144576304"/>
      </c:barChart>
      <c:catAx>
        <c:axId val="212188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576304"/>
        <c:crosses val="autoZero"/>
        <c:auto val="1"/>
        <c:lblAlgn val="ctr"/>
        <c:lblOffset val="100"/>
        <c:noMultiLvlLbl val="0"/>
      </c:catAx>
      <c:valAx>
        <c:axId val="214457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88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5637361212149"/>
          <c:y val="0.173899344656241"/>
          <c:w val="0.418766633626198"/>
          <c:h val="0.1350747913677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3D</a:t>
            </a:r>
            <a:r>
              <a:rPr lang="en-US" b="1" baseline="0" dirty="0" smtClean="0">
                <a:solidFill>
                  <a:schemeClr val="tx1"/>
                </a:solidFill>
              </a:rPr>
              <a:t> Stencil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12288154310818"/>
          <c:w val="0.743636962487198"/>
          <c:h val="0.703776529566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Blocking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6.4</c:v>
                </c:pt>
                <c:pt idx="1">
                  <c:v>3.906</c:v>
                </c:pt>
                <c:pt idx="2">
                  <c:v>3.351999999999998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Non-blocking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6.4</c:v>
                </c:pt>
                <c:pt idx="1">
                  <c:v>3.68</c:v>
                </c:pt>
                <c:pt idx="2">
                  <c:v>2.354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8408368"/>
        <c:axId val="2107678384"/>
      </c:barChart>
      <c:catAx>
        <c:axId val="210840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678384"/>
        <c:crosses val="autoZero"/>
        <c:auto val="1"/>
        <c:lblAlgn val="ctr"/>
        <c:lblOffset val="100"/>
        <c:noMultiLvlLbl val="0"/>
      </c:catAx>
      <c:valAx>
        <c:axId val="210767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40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78238232870922"/>
          <c:y val="0.158605491282136"/>
          <c:w val="0.51751481767042"/>
          <c:h val="0.117235589730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Sparse</a:t>
            </a:r>
            <a:r>
              <a:rPr lang="en-US" b="1" baseline="0" dirty="0" smtClean="0">
                <a:solidFill>
                  <a:schemeClr val="tx1"/>
                </a:solidFill>
              </a:rPr>
              <a:t> </a:t>
            </a:r>
            <a:r>
              <a:rPr lang="en-US" b="1" baseline="0" dirty="0" err="1" smtClean="0">
                <a:solidFill>
                  <a:schemeClr val="tx1"/>
                </a:solidFill>
              </a:rPr>
              <a:t>Cholesky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36679676664781"/>
          <c:w val="0.743636962487198"/>
          <c:h val="0.6793850864797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Overlap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0.9641</c:v>
                </c:pt>
                <c:pt idx="1">
                  <c:v>0.531</c:v>
                </c:pt>
                <c:pt idx="2">
                  <c:v>0.2487</c:v>
                </c:pt>
                <c:pt idx="3">
                  <c:v>0.1478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Overlap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0.9357</c:v>
                </c:pt>
                <c:pt idx="1">
                  <c:v>0.508</c:v>
                </c:pt>
                <c:pt idx="2">
                  <c:v>0.2333</c:v>
                </c:pt>
                <c:pt idx="3">
                  <c:v>0.1334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2981280"/>
        <c:axId val="2105729456"/>
      </c:barChart>
      <c:catAx>
        <c:axId val="214298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729456"/>
        <c:crosses val="autoZero"/>
        <c:auto val="1"/>
        <c:lblAlgn val="ctr"/>
        <c:lblOffset val="100"/>
        <c:noMultiLvlLbl val="0"/>
      </c:catAx>
      <c:valAx>
        <c:axId val="210572945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98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7436562455972"/>
          <c:y val="0.200740271548136"/>
          <c:w val="0.478015544052731"/>
          <c:h val="0.1439697945239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3D</a:t>
            </a:r>
            <a:r>
              <a:rPr lang="en-US" b="1" baseline="0" dirty="0" smtClean="0">
                <a:solidFill>
                  <a:schemeClr val="tx1"/>
                </a:solidFill>
              </a:rPr>
              <a:t> Stencil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12288154310818"/>
          <c:w val="0.743636962487198"/>
          <c:h val="0.703776529566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Overlap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2.692</c:v>
                </c:pt>
                <c:pt idx="1">
                  <c:v>1.911</c:v>
                </c:pt>
                <c:pt idx="2">
                  <c:v>1.554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Overlap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1.963</c:v>
                </c:pt>
                <c:pt idx="1">
                  <c:v>1.241</c:v>
                </c:pt>
                <c:pt idx="2">
                  <c:v>0.841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065504"/>
        <c:axId val="2129849424"/>
      </c:barChart>
      <c:catAx>
        <c:axId val="21300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849424"/>
        <c:crosses val="autoZero"/>
        <c:auto val="1"/>
        <c:lblAlgn val="ctr"/>
        <c:lblOffset val="100"/>
        <c:noMultiLvlLbl val="0"/>
      </c:catAx>
      <c:valAx>
        <c:axId val="212984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06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2438523423847"/>
          <c:y val="0.16582938106468"/>
          <c:w val="0.51751481767042"/>
          <c:h val="0.117235589730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Original 2D Cannon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12288154310818"/>
          <c:w val="0.743636962487198"/>
          <c:h val="0.703776529566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Overlap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1.146</c:v>
                </c:pt>
                <c:pt idx="1">
                  <c:v>1.916</c:v>
                </c:pt>
                <c:pt idx="2">
                  <c:v>2.027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Overlap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1.049</c:v>
                </c:pt>
                <c:pt idx="1">
                  <c:v>1.803</c:v>
                </c:pt>
                <c:pt idx="2">
                  <c:v>1.792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694064"/>
        <c:axId val="2129531184"/>
      </c:barChart>
      <c:catAx>
        <c:axId val="212869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531184"/>
        <c:crosses val="autoZero"/>
        <c:auto val="1"/>
        <c:lblAlgn val="ctr"/>
        <c:lblOffset val="100"/>
        <c:noMultiLvlLbl val="0"/>
      </c:catAx>
      <c:valAx>
        <c:axId val="212953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69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0691283940995"/>
          <c:y val="0.132118017832515"/>
          <c:w val="0.44641612515858"/>
          <c:h val="0.117235589730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2CA11-7EE6-B24B-971C-86EC08AA14C2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483B6-7902-BF43-8613-138EEEE0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2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MPIRUN_CMD_OK=1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chol_seed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r_n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=512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=.1 check=1 RAMBUTAN_KNOB_METIS=1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=rand ~/gasnet-Oct2016/bin/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gasnetrun_mpi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 1 -v ./app/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cholesky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MPIRUN_CMD_OK=1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chol_seed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r_n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=512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=.04 check=1 RAMBUTAN_KNOB_METIS=1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=rand ~/gasnet-Oct2016/bin/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gasnetrun_mpi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 1 -v ./app/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cholesky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MPIRUN_CMD_OK=1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chol_seed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r_n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=512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=.025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check=1 RAMBUTAN_KNOB_METIS=1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=rand ~/gasnet-Oct2016/bin/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gasnetrun_mpi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 1 -v ./app/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cholesky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483B6-7902-BF43-8613-138EEEE0CF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5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7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6C86-942F-6B45-93C5-23F74F0A3B49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941762887"/>
              </p:ext>
            </p:extLst>
          </p:nvPr>
        </p:nvGraphicFramePr>
        <p:xfrm>
          <a:off x="819834" y="1545734"/>
          <a:ext cx="3215249" cy="457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92534559"/>
              </p:ext>
            </p:extLst>
          </p:nvPr>
        </p:nvGraphicFramePr>
        <p:xfrm>
          <a:off x="4650152" y="1545734"/>
          <a:ext cx="3215249" cy="457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46967" y="3165156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econds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49600" y="5498122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size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0715" y="5498122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size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3918894" y="3165156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econds</a:t>
            </a:r>
            <a:endParaRPr lang="en-US" b="1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894333949"/>
              </p:ext>
            </p:extLst>
          </p:nvPr>
        </p:nvGraphicFramePr>
        <p:xfrm>
          <a:off x="8480470" y="1545734"/>
          <a:ext cx="3711530" cy="489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7556389" y="2993511"/>
            <a:ext cx="158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miliseconds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500080" y="5498122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dirty="0" smtClean="0"/>
              <a:t>Workers/GPUs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25880" y="4793363"/>
            <a:ext cx="22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48150" y="2625689"/>
            <a:ext cx="22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39132" y="3296955"/>
            <a:ext cx="22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34101410"/>
              </p:ext>
            </p:extLst>
          </p:nvPr>
        </p:nvGraphicFramePr>
        <p:xfrm>
          <a:off x="949168" y="998274"/>
          <a:ext cx="3215249" cy="520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96349" y="642566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tsize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=64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r_n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=2048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chol_p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=.02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8090537"/>
              </p:ext>
            </p:extLst>
          </p:nvPr>
        </p:nvGraphicFramePr>
        <p:xfrm>
          <a:off x="4221778" y="998274"/>
          <a:ext cx="3215249" cy="513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43895" y="1593443"/>
            <a:ext cx="12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135047" y="591479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(a) N=2048</a:t>
            </a:r>
            <a:endParaRPr lang="en-US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77745849"/>
              </p:ext>
            </p:extLst>
          </p:nvPr>
        </p:nvGraphicFramePr>
        <p:xfrm>
          <a:off x="7274878" y="998274"/>
          <a:ext cx="3215249" cy="527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Rectangle 13"/>
          <p:cNvSpPr/>
          <p:nvPr/>
        </p:nvSpPr>
        <p:spPr>
          <a:xfrm>
            <a:off x="7534203" y="5887635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mtClean="0">
                <a:solidFill>
                  <a:srgbClr val="000000"/>
                </a:solidFill>
                <a:latin typeface="Menlo-Regular" charset="0"/>
              </a:rPr>
              <a:t>(c)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N=512, 400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iters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3183" y="1655704"/>
            <a:ext cx="12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6217" y="1579587"/>
            <a:ext cx="12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228726" y="590149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(b) N=8192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56792" y="555561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657443" y="555561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760898" y="5555611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164417" y="331358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Up to 4 nodes, 1 GPUs per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63781505"/>
              </p:ext>
            </p:extLst>
          </p:nvPr>
        </p:nvGraphicFramePr>
        <p:xfrm>
          <a:off x="366073" y="998274"/>
          <a:ext cx="3901845" cy="520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776973499"/>
              </p:ext>
            </p:extLst>
          </p:nvPr>
        </p:nvGraphicFramePr>
        <p:xfrm>
          <a:off x="4306388" y="998274"/>
          <a:ext cx="3215249" cy="527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>
          <a:xfrm>
            <a:off x="4760264" y="5914797"/>
            <a:ext cx="3145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Menlo-Regular" charset="0"/>
              </a:rPr>
              <a:t>(b) Strong </a:t>
            </a:r>
            <a:r>
              <a:rPr lang="de-DE" dirty="0" err="1" smtClean="0">
                <a:solidFill>
                  <a:srgbClr val="000000"/>
                </a:solidFill>
                <a:latin typeface="Menlo-Regular" charset="0"/>
              </a:rPr>
              <a:t>Scaling</a:t>
            </a:r>
            <a:r>
              <a:rPr lang="de-DE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N=512, 400 iterations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73697" y="555561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792408" y="5555611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437501" y="1691585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1.03x</a:t>
            </a:r>
            <a:endParaRPr 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2166372" y="3196785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1.05x</a:t>
            </a:r>
            <a:endParaRPr 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2901217" y="4146579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1.07x</a:t>
            </a:r>
            <a:endParaRPr 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3635209" y="4516879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1.11x</a:t>
            </a:r>
            <a:endParaRPr 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5292037" y="2568578"/>
            <a:ext cx="671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1.37x</a:t>
            </a:r>
            <a:endParaRPr lang="en-US" sz="1300" dirty="0"/>
          </a:p>
        </p:txBody>
      </p:sp>
      <p:sp>
        <p:nvSpPr>
          <p:cNvPr id="22" name="TextBox 21"/>
          <p:cNvSpPr txBox="1"/>
          <p:nvPr/>
        </p:nvSpPr>
        <p:spPr>
          <a:xfrm>
            <a:off x="6079162" y="3489173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1.54x</a:t>
            </a:r>
            <a:endParaRPr 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6873198" y="3999835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1.85x</a:t>
            </a:r>
            <a:endParaRPr lang="en-US" sz="13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7" y="286995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econds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835875" y="286995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econds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164417" y="331358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Up to 4 nodes, 4 GPUs per node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7517785" y="2869949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econds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8508351" y="5919225"/>
            <a:ext cx="3591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(c) Weak Scaling    N=8192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x (#GPUs/4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baseline="30000" dirty="0" smtClean="0">
                <a:solidFill>
                  <a:srgbClr val="000000"/>
                </a:solidFill>
                <a:latin typeface="Menlo-Regular" charset="0"/>
              </a:rPr>
              <a:t>(1/3</a:t>
            </a:r>
            <a:r>
              <a:rPr lang="en-US" baseline="300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baseline="30000" dirty="0"/>
          </a:p>
        </p:txBody>
      </p:sp>
      <p:sp>
        <p:nvSpPr>
          <p:cNvPr id="40" name="Rectangle 39"/>
          <p:cNvSpPr/>
          <p:nvPr/>
        </p:nvSpPr>
        <p:spPr>
          <a:xfrm>
            <a:off x="9509675" y="555561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64735" y="2315569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1.13x</a:t>
            </a:r>
            <a:endParaRPr 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9933611" y="2315946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1.08x</a:t>
            </a:r>
            <a:endParaRPr 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9132263" y="3466099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1.09x</a:t>
            </a:r>
            <a:endParaRPr lang="en-US" sz="1300" dirty="0"/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174325711"/>
              </p:ext>
            </p:extLst>
          </p:nvPr>
        </p:nvGraphicFramePr>
        <p:xfrm>
          <a:off x="8159866" y="998274"/>
          <a:ext cx="3215249" cy="527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6" name="Rectangle 45"/>
          <p:cNvSpPr/>
          <p:nvPr/>
        </p:nvSpPr>
        <p:spPr>
          <a:xfrm>
            <a:off x="1162597" y="5894980"/>
            <a:ext cx="3453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Menlo-Regular" charset="0"/>
              </a:rPr>
              <a:t>(a) Strong </a:t>
            </a:r>
            <a:r>
              <a:rPr lang="de-DE" dirty="0" err="1" smtClean="0">
                <a:solidFill>
                  <a:srgbClr val="000000"/>
                </a:solidFill>
                <a:latin typeface="Menlo-Regular" charset="0"/>
              </a:rPr>
              <a:t>Scaling</a:t>
            </a:r>
            <a:r>
              <a:rPr lang="de-DE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N=1024,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tileSize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 32x32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4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5679881" y="2498889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econds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48869" y="6281445"/>
            <a:ext cx="3591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N=4096, 16 GPUs</a:t>
            </a:r>
            <a:endParaRPr lang="en-US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7527809" y="5504464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#Tasks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, Replication Factor</a:t>
            </a: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909220903"/>
              </p:ext>
            </p:extLst>
          </p:nvPr>
        </p:nvGraphicFramePr>
        <p:xfrm>
          <a:off x="5764697" y="466656"/>
          <a:ext cx="6334538" cy="527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99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202</Words>
  <Application>Microsoft Macintosh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Menlo-Regular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Nguyen</dc:creator>
  <cp:lastModifiedBy>Tan Nguyen</cp:lastModifiedBy>
  <cp:revision>395</cp:revision>
  <cp:lastPrinted>2016-10-23T06:27:45Z</cp:lastPrinted>
  <dcterms:created xsi:type="dcterms:W3CDTF">2016-10-12T16:42:14Z</dcterms:created>
  <dcterms:modified xsi:type="dcterms:W3CDTF">2016-10-24T09:07:30Z</dcterms:modified>
</cp:coreProperties>
</file>