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24"/>
  </p:notesMasterIdLst>
  <p:sldIdLst>
    <p:sldId id="256" r:id="rId2"/>
    <p:sldId id="261" r:id="rId3"/>
    <p:sldId id="260" r:id="rId4"/>
    <p:sldId id="262" r:id="rId5"/>
    <p:sldId id="257" r:id="rId6"/>
    <p:sldId id="258" r:id="rId7"/>
    <p:sldId id="276" r:id="rId8"/>
    <p:sldId id="277" r:id="rId9"/>
    <p:sldId id="278" r:id="rId10"/>
    <p:sldId id="279" r:id="rId11"/>
    <p:sldId id="280" r:id="rId12"/>
    <p:sldId id="25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3" autoAdjust="0"/>
    <p:restoredTop sz="94687"/>
  </p:normalViewPr>
  <p:slideViewPr>
    <p:cSldViewPr snapToGrid="0">
      <p:cViewPr varScale="1">
        <p:scale>
          <a:sx n="153" d="100"/>
          <a:sy n="153" d="100"/>
        </p:scale>
        <p:origin x="27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64144-EBFC-41B1-9B16-14798ED29BA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3EC98-5D65-4279-9EFE-ADDB6E19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1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8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85584D-7D79-4248-9986-4CA35242F94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1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8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4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9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6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2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4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85584D-7D79-4248-9986-4CA35242F94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69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B2F63790-02BE-4D55-ABCA-10CAD6091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12A48-F932-C64C-CC6B-5CD34A94E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48182"/>
            <a:ext cx="5370974" cy="3581063"/>
          </a:xfrm>
        </p:spPr>
        <p:txBody>
          <a:bodyPr anchor="b">
            <a:normAutofit/>
          </a:bodyPr>
          <a:lstStyle/>
          <a:p>
            <a:r>
              <a:rPr lang="en-US" sz="4400"/>
              <a:t>High performance machine Learning for Cervical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8756E-B09F-C7F1-0606-2FE0D32FF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4433575"/>
            <a:ext cx="5370974" cy="1463040"/>
          </a:xfrm>
        </p:spPr>
        <p:txBody>
          <a:bodyPr anchor="t">
            <a:normAutofit/>
          </a:bodyPr>
          <a:lstStyle/>
          <a:p>
            <a:pPr algn="r"/>
            <a:r>
              <a:rPr lang="en-US" sz="1600"/>
              <a:t>Thuan Nhan</a:t>
            </a:r>
          </a:p>
        </p:txBody>
      </p:sp>
      <p:cxnSp>
        <p:nvCxnSpPr>
          <p:cNvPr id="24" name="Straight Connector 27">
            <a:extLst>
              <a:ext uri="{FF2B5EF4-FFF2-40B4-BE49-F238E27FC236}">
                <a16:creationId xmlns:a16="http://schemas.microsoft.com/office/drawing/2014/main" id="{B25F28BA-1F8F-4067-9CFA-0DBF0C7AF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9085" y="4343196"/>
            <a:ext cx="5029200" cy="0"/>
          </a:xfrm>
          <a:prstGeom prst="line">
            <a:avLst/>
          </a:prstGeom>
          <a:ln w="19050">
            <a:solidFill>
              <a:srgbClr val="A1F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 descr="A close-up of a network&#10;&#10;Description automatically generated with low confidence">
            <a:extLst>
              <a:ext uri="{FF2B5EF4-FFF2-40B4-BE49-F238E27FC236}">
                <a16:creationId xmlns:a16="http://schemas.microsoft.com/office/drawing/2014/main" id="{A9350354-6238-7F7F-8556-E2CDCB82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06" r="4238" b="-1"/>
          <a:stretch/>
        </p:blipFill>
        <p:spPr>
          <a:xfrm>
            <a:off x="6615118" y="975"/>
            <a:ext cx="5576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6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FC8E-E827-64C5-745D-CE8F44CD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vs MapReduce</a:t>
            </a:r>
            <a:endParaRPr lang="en-GB" dirty="0"/>
          </a:p>
        </p:txBody>
      </p:sp>
      <p:pic>
        <p:nvPicPr>
          <p:cNvPr id="5" name="Content Placeholder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DBA98A3C-6B62-82BB-2F79-5AF41F41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033" y="650313"/>
            <a:ext cx="8018365" cy="5912532"/>
          </a:xfrm>
        </p:spPr>
      </p:pic>
    </p:spTree>
    <p:extLst>
      <p:ext uri="{BB962C8B-B14F-4D97-AF65-F5344CB8AC3E}">
        <p14:creationId xmlns:p14="http://schemas.microsoft.com/office/powerpoint/2010/main" val="256330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D62-82EA-3B8E-30FF-85AF5991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 and </a:t>
            </a:r>
            <a:r>
              <a:rPr lang="en-US" dirty="0" err="1"/>
              <a:t>SparkML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FFED-748B-E3F7-12C8-054BEB60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and Spark ML perform better for bigger dataset compared to traditional model library such as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Good integration with Google Cloud</a:t>
            </a:r>
          </a:p>
          <a:p>
            <a:r>
              <a:rPr lang="en-US" dirty="0"/>
              <a:t>Easy scalability: modifying the numbers of workers is 1 line of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CD00C-EDCD-7E46-0B18-FAFCD67B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85" y="4197567"/>
            <a:ext cx="5930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5F64-DEB4-5DEB-D660-2B5CF455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and LDA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5C16C-54BC-BD69-A6AF-3D363DCDBA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938" y="2508862"/>
            <a:ext cx="4754562" cy="3577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FFCD-1007-841F-EE46-829DBBA14A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- PCA: Finding the component that maximize data variance</a:t>
            </a:r>
          </a:p>
          <a:p>
            <a:r>
              <a:rPr lang="en-US" dirty="0"/>
              <a:t>- LDA: Finding axes that maximize the separation between multiple class</a:t>
            </a:r>
          </a:p>
          <a:p>
            <a:r>
              <a:rPr lang="en-US" dirty="0"/>
              <a:t>- PCA: unsupervised learning</a:t>
            </a:r>
          </a:p>
          <a:p>
            <a:r>
              <a:rPr lang="en-US" dirty="0"/>
              <a:t>- LDA: supervised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4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856ED4-FE11-DB45-B1F6-945597AD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88EC4E-E2C0-88AF-D01F-5FB1A8F79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/>
                  <a:t>- </a:t>
                </a:r>
                <a:r>
                  <a:rPr lang="en-GB" dirty="0" err="1"/>
                  <a:t>Substract</a:t>
                </a:r>
                <a:r>
                  <a:rPr lang="en-GB" dirty="0"/>
                  <a:t> the mean from X</a:t>
                </a:r>
              </a:p>
              <a:p>
                <a:r>
                  <a:rPr lang="en-GB" dirty="0"/>
                  <a:t>- Calculate </a:t>
                </a:r>
                <a:r>
                  <a:rPr lang="en-GB" dirty="0" err="1"/>
                  <a:t>Cov</a:t>
                </a:r>
                <a:r>
                  <a:rPr lang="en-GB" dirty="0"/>
                  <a:t>(X,X)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sz="1800" i="1" kern="100" smtClean="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- Calculate eigenvectors and eigenvalues of covariance matrix</a:t>
                </a:r>
              </a:p>
              <a:p>
                <a:r>
                  <a:rPr lang="en-GB" dirty="0"/>
                  <a:t>- Sort the eigenvectors according to their eigenvalues in decreasing order</a:t>
                </a:r>
              </a:p>
              <a:p>
                <a:r>
                  <a:rPr lang="en-GB" dirty="0"/>
                  <a:t>- Choose first k eigenvectors and that will be the new k dimensions</a:t>
                </a:r>
              </a:p>
              <a:p>
                <a:r>
                  <a:rPr lang="en-GB" dirty="0"/>
                  <a:t>- Transform the original n dimensional data points into k dimensions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88EC4E-E2C0-88AF-D01F-5FB1A8F79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7" t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0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78BE-4CF5-7D1C-7136-810B93DD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Good vs bad projection</a:t>
            </a:r>
            <a:endParaRPr lang="en-GB" dirty="0"/>
          </a:p>
        </p:txBody>
      </p:sp>
      <p:pic>
        <p:nvPicPr>
          <p:cNvPr id="9" name="Content Placeholder 8" descr="A comparison of a graph&#10;&#10;Description automatically generated">
            <a:extLst>
              <a:ext uri="{FF2B5EF4-FFF2-40B4-BE49-F238E27FC236}">
                <a16:creationId xmlns:a16="http://schemas.microsoft.com/office/drawing/2014/main" id="{960B102C-0361-7651-956D-91E9AA7E2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39347"/>
            <a:ext cx="9720262" cy="3645098"/>
          </a:xfrm>
        </p:spPr>
      </p:pic>
    </p:spTree>
    <p:extLst>
      <p:ext uri="{BB962C8B-B14F-4D97-AF65-F5344CB8AC3E}">
        <p14:creationId xmlns:p14="http://schemas.microsoft.com/office/powerpoint/2010/main" val="194960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5BE3-AD4C-0FF9-1D46-23126EE1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C154A-9A05-5970-77C4-C8CC2B1CA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/>
                  <a:t>-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GB" sz="18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GB" sz="18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800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-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18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d>
                          <m:d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GB" sz="18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800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- Calculate Eigenvalues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- Sort the Eigenvectors according to their Eigenvalues in decreasing order</a:t>
                </a:r>
              </a:p>
              <a:p>
                <a:r>
                  <a:rPr lang="en-GB" dirty="0"/>
                  <a:t>- Choose first k Eigenvectors and that will be the new k dimensions (linear discriminants)</a:t>
                </a:r>
              </a:p>
              <a:p>
                <a:r>
                  <a:rPr lang="en-GB" dirty="0"/>
                  <a:t>- Transform the original n dimensional data points into k dimensions (= Projections with dot product)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C154A-9A05-5970-77C4-C8CC2B1CA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8" t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89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DE15-9427-E436-544D-7E9A66EB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C55F-E96F-99D0-4BBA-A0D86065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SIPaKMeD</a:t>
            </a:r>
            <a:r>
              <a:rPr lang="en-US" dirty="0"/>
              <a:t> (From Kaggle)</a:t>
            </a:r>
          </a:p>
          <a:p>
            <a:r>
              <a:rPr lang="en-US" dirty="0"/>
              <a:t>- Images for Pap Smear procedure</a:t>
            </a:r>
          </a:p>
          <a:p>
            <a:r>
              <a:rPr lang="en-US" dirty="0"/>
              <a:t>- Around 7gb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8007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041D-8B1C-5B36-01F4-DFEB8272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5C51-BB2E-2391-B72E-1E0D27C9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Superficial Intermediate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Parabasal Cells</a:t>
            </a:r>
          </a:p>
          <a:p>
            <a:pPr marL="128016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381CA-77D0-1AB7-6475-7B370A45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874" y="3429000"/>
            <a:ext cx="5268060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7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041D-8B1C-5B36-01F4-DFEB8272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5C51-BB2E-2391-B72E-1E0D27C9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Abnormal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Koilocytotic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Dyskeratotic cells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F6A34F-D0B9-180F-D59A-06B47B6C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76" y="3636360"/>
            <a:ext cx="465837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8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041D-8B1C-5B36-01F4-DFEB8272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5C51-BB2E-2391-B72E-1E0D27C9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Benign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Metaplastic cells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A877A-B2F6-906A-CFA7-B5D68D32F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971" y="2011685"/>
            <a:ext cx="289600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1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A7AE-D5F3-A841-84A8-202F0112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Cervical Cancer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55F8-7447-8941-4D73-4B9A6E2D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Type of cancer in the cervix (part of the uterus)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Caused by human papillomavirus (HPV)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Risk factors: early sex, multiple partners, smoking, weak immune system, family history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Symptoms: abnormal bleeding, pelvic pain, pain during sex, unusual discharge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Detected through Pap test and HPV testing (Slow and expensive)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Prevention: HPV vaccine, regular screening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Highly preventable and treatable with early detection and care</a:t>
            </a:r>
          </a:p>
        </p:txBody>
      </p:sp>
    </p:spTree>
    <p:extLst>
      <p:ext uri="{BB962C8B-B14F-4D97-AF65-F5344CB8AC3E}">
        <p14:creationId xmlns:p14="http://schemas.microsoft.com/office/powerpoint/2010/main" val="167803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D5B3-73B7-E7FB-25E3-F1F1BC3B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7FA8F-BF43-412B-5DEE-A959F1273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304" y="2517977"/>
            <a:ext cx="7128175" cy="2503205"/>
          </a:xfrm>
        </p:spPr>
      </p:pic>
    </p:spTree>
    <p:extLst>
      <p:ext uri="{BB962C8B-B14F-4D97-AF65-F5344CB8AC3E}">
        <p14:creationId xmlns:p14="http://schemas.microsoft.com/office/powerpoint/2010/main" val="3688045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D5B3-73B7-E7FB-25E3-F1F1BC3B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CNN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A09F07-DF4C-E68F-2AD0-F22DA702D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305" y="2336364"/>
            <a:ext cx="9720262" cy="3095278"/>
          </a:xfrm>
        </p:spPr>
      </p:pic>
    </p:spTree>
    <p:extLst>
      <p:ext uri="{BB962C8B-B14F-4D97-AF65-F5344CB8AC3E}">
        <p14:creationId xmlns:p14="http://schemas.microsoft.com/office/powerpoint/2010/main" val="701150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D5B3-73B7-E7FB-25E3-F1F1BC3B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CNN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8AF8EA-86B2-8140-0F07-F0233F94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32" y="2084832"/>
            <a:ext cx="5914464" cy="339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0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72B0-2DA9-588C-45CA-CED78615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FD57-2CCE-D33D-D0A5-077658B0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Combine both PCA/LDA and parallelization for faster and more efficient </a:t>
            </a:r>
            <a:r>
              <a:rPr lang="en-US"/>
              <a:t>training time.</a:t>
            </a:r>
          </a:p>
        </p:txBody>
      </p:sp>
    </p:spTree>
    <p:extLst>
      <p:ext uri="{BB962C8B-B14F-4D97-AF65-F5344CB8AC3E}">
        <p14:creationId xmlns:p14="http://schemas.microsoft.com/office/powerpoint/2010/main" val="88170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0673-4E43-5677-2554-7746823F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for cervical cancer prediction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33EB-E732-A1A7-0450-05F4E9D22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Multiple papers explore machine learning for cervical cancer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Most tend to focus on increasing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	Various models used, including Decision Tree, Logistic Regression, Random Forest, and XG-Boost.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	High accuracies achieved, ranging from 96.8% to 99.71%.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Some papers focus on feature importance and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explainability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using SHAP.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Few papers address scalability of machine learning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	Genetic algorithm used to reduce features while maintaining accuracy.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20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524D-F5F1-0C37-D9B0-9FDA5D08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Performance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FEC11-5138-DBBD-116F-F41452A3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Accuracy, Precision, Recall</a:t>
            </a:r>
          </a:p>
          <a:p>
            <a:pPr marL="342900" indent="-342900">
              <a:buFontTx/>
              <a:buChar char="-"/>
            </a:pPr>
            <a:r>
              <a:rPr lang="en-US" dirty="0"/>
              <a:t>Usual oversight: training time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225779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9232-BDB9-D5FC-A714-DF446987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4225-7874-59EC-496C-054765A3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Instance rich data set: Spark (Row rich) </a:t>
            </a:r>
          </a:p>
          <a:p>
            <a:pPr marL="342900" indent="-342900">
              <a:buFontTx/>
              <a:buChar char="-"/>
            </a:pPr>
            <a:r>
              <a:rPr lang="en-GB" dirty="0"/>
              <a:t>Feature rich data set: LDA, PCA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Combine both PCA/LDA and Spark</a:t>
            </a:r>
          </a:p>
        </p:txBody>
      </p:sp>
    </p:spTree>
    <p:extLst>
      <p:ext uri="{BB962C8B-B14F-4D97-AF65-F5344CB8AC3E}">
        <p14:creationId xmlns:p14="http://schemas.microsoft.com/office/powerpoint/2010/main" val="6644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1341-8D01-C641-235B-253B3746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5107-645C-8386-D666-792BE5BE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MapReduce: programming framework introduce by google to handle large datasets, cluster processing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Workflow: input divided, independent processing, result combination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Procedures: map (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preprocessing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), reduce (aggregation)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Hadoop MapReduce: popular implementation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Scalable, fault-tolerant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Used for batch processing, offline data jobs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9E3C4-F521-A694-9CA8-A47057BE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45" y="336181"/>
            <a:ext cx="3899783" cy="13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3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9459-1267-822B-CD73-2C4B4B2B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and Spark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B0F8-FBD8-E33A-D11F-4E4DC56A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Spark: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Apache Spark: introduced in 2014 at UC Berkeley</a:t>
            </a:r>
          </a:p>
          <a:p>
            <a:pPr lvl="1"/>
            <a:r>
              <a:rPr lang="en-GB" sz="2000" dirty="0">
                <a:solidFill>
                  <a:srgbClr val="374151"/>
                </a:solidFill>
                <a:latin typeface="Söhne"/>
              </a:rPr>
              <a:t>Goal: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addresses limitations of other Big Data frameworks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Spark expands on MapReduce, adds features and optimizations</a:t>
            </a:r>
          </a:p>
          <a:p>
            <a:pPr lvl="2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In-memory caching boosts performance compared to disk-based MapReduce</a:t>
            </a:r>
          </a:p>
          <a:p>
            <a:pPr lvl="2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Supports integration with other languages and platforms</a:t>
            </a:r>
          </a:p>
          <a:p>
            <a:pPr lvl="2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Higher-level API and expressive programming models in Spark lower the barrier of entry compared to MapReduce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A642F-DFC8-9DDC-464E-4DF025F2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485" y="432219"/>
            <a:ext cx="3611859" cy="28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D1EF-0706-0636-4038-47DD2681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and Spark 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4CFC-965D-B230-3354-0C89BFAF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SparkML</a:t>
            </a:r>
            <a:endParaRPr lang="en-US" dirty="0"/>
          </a:p>
          <a:p>
            <a:pPr lvl="1"/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SparkML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: scalable and distributed machine learning library within Spark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Enables parallelized machine learning on large datasets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Lowers barrier of entry for distributed machine learning with high-level API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Includes popular machine learning algorithm implementations for efficient model deployment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495B9-DF80-8825-30B7-7B841E67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20" y="559038"/>
            <a:ext cx="4130882" cy="154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103</TotalTime>
  <Words>669</Words>
  <Application>Microsoft Office PowerPoint</Application>
  <PresentationFormat>Widescreen</PresentationFormat>
  <Paragraphs>99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Söhne</vt:lpstr>
      <vt:lpstr>Arial</vt:lpstr>
      <vt:lpstr>Calibri</vt:lpstr>
      <vt:lpstr>Cambria Math</vt:lpstr>
      <vt:lpstr>Tw Cen MT</vt:lpstr>
      <vt:lpstr>Tw Cen MT Condensed</vt:lpstr>
      <vt:lpstr>Wingdings 3</vt:lpstr>
      <vt:lpstr>Integral</vt:lpstr>
      <vt:lpstr>High performance machine Learning for Cervical cancer</vt:lpstr>
      <vt:lpstr>Cervical Cancer</vt:lpstr>
      <vt:lpstr>GOAL</vt:lpstr>
      <vt:lpstr>Machine learning for cervical cancer prediction</vt:lpstr>
      <vt:lpstr>Machine Learning Performance Metric</vt:lpstr>
      <vt:lpstr>Solution:</vt:lpstr>
      <vt:lpstr>Map Reduce</vt:lpstr>
      <vt:lpstr>Spark and Spark ML</vt:lpstr>
      <vt:lpstr>Spark and Spark ML</vt:lpstr>
      <vt:lpstr>Spark vs MapReduce</vt:lpstr>
      <vt:lpstr>Why Spark and SparkML</vt:lpstr>
      <vt:lpstr>PCA and LDA</vt:lpstr>
      <vt:lpstr>PCA:</vt:lpstr>
      <vt:lpstr>PCA: Good vs bad projection</vt:lpstr>
      <vt:lpstr>LDA</vt:lpstr>
      <vt:lpstr>DataSet</vt:lpstr>
      <vt:lpstr>Labels</vt:lpstr>
      <vt:lpstr>Labels</vt:lpstr>
      <vt:lpstr>Labels</vt:lpstr>
      <vt:lpstr>Distribution of Dataset</vt:lpstr>
      <vt:lpstr>Result for CNN</vt:lpstr>
      <vt:lpstr>Result for 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– Machine Learning</dc:title>
  <dc:creator>Thuan  Nhan</dc:creator>
  <cp:lastModifiedBy>Thuan Nhan</cp:lastModifiedBy>
  <cp:revision>5</cp:revision>
  <dcterms:created xsi:type="dcterms:W3CDTF">2023-06-21T13:22:59Z</dcterms:created>
  <dcterms:modified xsi:type="dcterms:W3CDTF">2023-07-24T18:29:21Z</dcterms:modified>
</cp:coreProperties>
</file>