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1" r:id="rId3"/>
    <p:sldId id="260" r:id="rId4"/>
    <p:sldId id="262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4" r:id="rId13"/>
    <p:sldId id="291" r:id="rId14"/>
    <p:sldId id="285" r:id="rId15"/>
    <p:sldId id="286" r:id="rId16"/>
    <p:sldId id="287" r:id="rId17"/>
    <p:sldId id="288" r:id="rId18"/>
    <p:sldId id="292" r:id="rId19"/>
    <p:sldId id="293" r:id="rId20"/>
    <p:sldId id="294" r:id="rId21"/>
    <p:sldId id="295" r:id="rId22"/>
    <p:sldId id="259" r:id="rId23"/>
    <p:sldId id="281" r:id="rId24"/>
    <p:sldId id="282" r:id="rId25"/>
    <p:sldId id="299" r:id="rId26"/>
    <p:sldId id="296" r:id="rId27"/>
    <p:sldId id="298" r:id="rId28"/>
    <p:sldId id="297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5" r:id="rId44"/>
    <p:sldId id="31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0" autoAdjust="0"/>
    <p:restoredTop sz="94720"/>
  </p:normalViewPr>
  <p:slideViewPr>
    <p:cSldViewPr snapToGrid="0">
      <p:cViewPr varScale="1">
        <p:scale>
          <a:sx n="153" d="100"/>
          <a:sy n="153" d="100"/>
        </p:scale>
        <p:origin x="2784" y="132"/>
      </p:cViewPr>
      <p:guideLst/>
    </p:cSldViewPr>
  </p:slideViewPr>
  <p:outlineViewPr>
    <p:cViewPr>
      <p:scale>
        <a:sx n="33" d="100"/>
        <a:sy n="33" d="100"/>
      </p:scale>
      <p:origin x="0" y="-222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2" d="100"/>
          <a:sy n="132" d="100"/>
        </p:scale>
        <p:origin x="7434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00524-A7F1-4093-8CE2-291D82991C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CAD526-B655-4D2F-92A0-2FCEABDC6DC6}">
      <dgm:prSet/>
      <dgm:spPr/>
      <dgm:t>
        <a:bodyPr/>
        <a:lstStyle/>
        <a:p>
          <a:pPr>
            <a:defRPr cap="all"/>
          </a:pPr>
          <a:r>
            <a:rPr lang="en-US"/>
            <a:t>Accuracy, Precision, Recall</a:t>
          </a:r>
        </a:p>
      </dgm:t>
    </dgm:pt>
    <dgm:pt modelId="{D893F89B-43D8-46E3-A06E-C356859014B6}" type="parTrans" cxnId="{71B40755-6460-4E84-BADB-4214E2BA467B}">
      <dgm:prSet/>
      <dgm:spPr/>
      <dgm:t>
        <a:bodyPr/>
        <a:lstStyle/>
        <a:p>
          <a:endParaRPr lang="en-US"/>
        </a:p>
      </dgm:t>
    </dgm:pt>
    <dgm:pt modelId="{404D5B78-8D4A-42E4-BB2F-025F57755AEE}" type="sibTrans" cxnId="{71B40755-6460-4E84-BADB-4214E2BA467B}">
      <dgm:prSet/>
      <dgm:spPr/>
      <dgm:t>
        <a:bodyPr/>
        <a:lstStyle/>
        <a:p>
          <a:endParaRPr lang="en-US"/>
        </a:p>
      </dgm:t>
    </dgm:pt>
    <dgm:pt modelId="{D9C3004A-C1A3-4ACB-946C-7FD8E20CEB3E}">
      <dgm:prSet/>
      <dgm:spPr/>
      <dgm:t>
        <a:bodyPr/>
        <a:lstStyle/>
        <a:p>
          <a:pPr>
            <a:defRPr cap="all"/>
          </a:pPr>
          <a:r>
            <a:rPr lang="en-US"/>
            <a:t>Usual oversight: training time and efficiency</a:t>
          </a:r>
        </a:p>
      </dgm:t>
    </dgm:pt>
    <dgm:pt modelId="{899C7CED-9CFF-4744-819D-5EB396E20EF3}" type="parTrans" cxnId="{F4716604-9A7B-4E6F-925B-0509E62F0D9E}">
      <dgm:prSet/>
      <dgm:spPr/>
      <dgm:t>
        <a:bodyPr/>
        <a:lstStyle/>
        <a:p>
          <a:endParaRPr lang="en-US"/>
        </a:p>
      </dgm:t>
    </dgm:pt>
    <dgm:pt modelId="{0B59F372-34F4-4F9A-87EB-3931ECB573F2}" type="sibTrans" cxnId="{F4716604-9A7B-4E6F-925B-0509E62F0D9E}">
      <dgm:prSet/>
      <dgm:spPr/>
      <dgm:t>
        <a:bodyPr/>
        <a:lstStyle/>
        <a:p>
          <a:endParaRPr lang="en-US"/>
        </a:p>
      </dgm:t>
    </dgm:pt>
    <dgm:pt modelId="{1C890106-5A89-4A3E-8169-C59AA5E09AB9}" type="pres">
      <dgm:prSet presAssocID="{E5A00524-A7F1-4093-8CE2-291D82991CB4}" presName="root" presStyleCnt="0">
        <dgm:presLayoutVars>
          <dgm:dir/>
          <dgm:resizeHandles val="exact"/>
        </dgm:presLayoutVars>
      </dgm:prSet>
      <dgm:spPr/>
    </dgm:pt>
    <dgm:pt modelId="{40CCF877-428A-487B-8111-B8D39668546D}" type="pres">
      <dgm:prSet presAssocID="{7BCAD526-B655-4D2F-92A0-2FCEABDC6DC6}" presName="compNode" presStyleCnt="0"/>
      <dgm:spPr/>
    </dgm:pt>
    <dgm:pt modelId="{4E6512DB-5C0D-4425-B2C1-6D539ABABC31}" type="pres">
      <dgm:prSet presAssocID="{7BCAD526-B655-4D2F-92A0-2FCEABDC6DC6}" presName="iconBgRect" presStyleLbl="bgShp" presStyleIdx="0" presStyleCnt="2"/>
      <dgm:spPr/>
    </dgm:pt>
    <dgm:pt modelId="{E7BC5963-138C-4EA9-A180-D1B36E74E68B}" type="pres">
      <dgm:prSet presAssocID="{7BCAD526-B655-4D2F-92A0-2FCEABDC6D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152B982-2A28-4665-85F3-3BEBEAE23A61}" type="pres">
      <dgm:prSet presAssocID="{7BCAD526-B655-4D2F-92A0-2FCEABDC6DC6}" presName="spaceRect" presStyleCnt="0"/>
      <dgm:spPr/>
    </dgm:pt>
    <dgm:pt modelId="{7411725A-656D-4139-B6D1-38C4E8C0445E}" type="pres">
      <dgm:prSet presAssocID="{7BCAD526-B655-4D2F-92A0-2FCEABDC6DC6}" presName="textRect" presStyleLbl="revTx" presStyleIdx="0" presStyleCnt="2">
        <dgm:presLayoutVars>
          <dgm:chMax val="1"/>
          <dgm:chPref val="1"/>
        </dgm:presLayoutVars>
      </dgm:prSet>
      <dgm:spPr/>
    </dgm:pt>
    <dgm:pt modelId="{643AB1EE-5528-401D-8295-047C6AC0450E}" type="pres">
      <dgm:prSet presAssocID="{404D5B78-8D4A-42E4-BB2F-025F57755AEE}" presName="sibTrans" presStyleCnt="0"/>
      <dgm:spPr/>
    </dgm:pt>
    <dgm:pt modelId="{1C93BFB7-578B-4057-B7F7-2B898C761513}" type="pres">
      <dgm:prSet presAssocID="{D9C3004A-C1A3-4ACB-946C-7FD8E20CEB3E}" presName="compNode" presStyleCnt="0"/>
      <dgm:spPr/>
    </dgm:pt>
    <dgm:pt modelId="{4E7C4ED2-54A3-4D5E-A809-16725887F7E6}" type="pres">
      <dgm:prSet presAssocID="{D9C3004A-C1A3-4ACB-946C-7FD8E20CEB3E}" presName="iconBgRect" presStyleLbl="bgShp" presStyleIdx="1" presStyleCnt="2"/>
      <dgm:spPr/>
    </dgm:pt>
    <dgm:pt modelId="{C8D21B7B-DE42-4569-AEA9-686FF917587C}" type="pres">
      <dgm:prSet presAssocID="{D9C3004A-C1A3-4ACB-946C-7FD8E20CEB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1B159DF-4F96-4FC5-AB86-9749FE3C5513}" type="pres">
      <dgm:prSet presAssocID="{D9C3004A-C1A3-4ACB-946C-7FD8E20CEB3E}" presName="spaceRect" presStyleCnt="0"/>
      <dgm:spPr/>
    </dgm:pt>
    <dgm:pt modelId="{97707724-D690-43D3-B59E-8AB6F0841EBA}" type="pres">
      <dgm:prSet presAssocID="{D9C3004A-C1A3-4ACB-946C-7FD8E20CEB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716604-9A7B-4E6F-925B-0509E62F0D9E}" srcId="{E5A00524-A7F1-4093-8CE2-291D82991CB4}" destId="{D9C3004A-C1A3-4ACB-946C-7FD8E20CEB3E}" srcOrd="1" destOrd="0" parTransId="{899C7CED-9CFF-4744-819D-5EB396E20EF3}" sibTransId="{0B59F372-34F4-4F9A-87EB-3931ECB573F2}"/>
    <dgm:cxn modelId="{71B40755-6460-4E84-BADB-4214E2BA467B}" srcId="{E5A00524-A7F1-4093-8CE2-291D82991CB4}" destId="{7BCAD526-B655-4D2F-92A0-2FCEABDC6DC6}" srcOrd="0" destOrd="0" parTransId="{D893F89B-43D8-46E3-A06E-C356859014B6}" sibTransId="{404D5B78-8D4A-42E4-BB2F-025F57755AEE}"/>
    <dgm:cxn modelId="{69B7699C-59A5-40DF-A196-385F67099C86}" type="presOf" srcId="{7BCAD526-B655-4D2F-92A0-2FCEABDC6DC6}" destId="{7411725A-656D-4139-B6D1-38C4E8C0445E}" srcOrd="0" destOrd="0" presId="urn:microsoft.com/office/officeart/2018/5/layout/IconCircleLabelList"/>
    <dgm:cxn modelId="{27AB0AB1-09AA-4D88-9613-98F2D5190B9E}" type="presOf" srcId="{D9C3004A-C1A3-4ACB-946C-7FD8E20CEB3E}" destId="{97707724-D690-43D3-B59E-8AB6F0841EBA}" srcOrd="0" destOrd="0" presId="urn:microsoft.com/office/officeart/2018/5/layout/IconCircleLabelList"/>
    <dgm:cxn modelId="{234DA4E5-C89B-4B4C-A919-4163373C3B16}" type="presOf" srcId="{E5A00524-A7F1-4093-8CE2-291D82991CB4}" destId="{1C890106-5A89-4A3E-8169-C59AA5E09AB9}" srcOrd="0" destOrd="0" presId="urn:microsoft.com/office/officeart/2018/5/layout/IconCircleLabelList"/>
    <dgm:cxn modelId="{B853995F-61B9-410B-A600-DB922D764BE1}" type="presParOf" srcId="{1C890106-5A89-4A3E-8169-C59AA5E09AB9}" destId="{40CCF877-428A-487B-8111-B8D39668546D}" srcOrd="0" destOrd="0" presId="urn:microsoft.com/office/officeart/2018/5/layout/IconCircleLabelList"/>
    <dgm:cxn modelId="{C8E301A3-0084-435E-83B7-D7F742FB85F7}" type="presParOf" srcId="{40CCF877-428A-487B-8111-B8D39668546D}" destId="{4E6512DB-5C0D-4425-B2C1-6D539ABABC31}" srcOrd="0" destOrd="0" presId="urn:microsoft.com/office/officeart/2018/5/layout/IconCircleLabelList"/>
    <dgm:cxn modelId="{C06E52EB-23F2-4A2F-979D-00736E766E1A}" type="presParOf" srcId="{40CCF877-428A-487B-8111-B8D39668546D}" destId="{E7BC5963-138C-4EA9-A180-D1B36E74E68B}" srcOrd="1" destOrd="0" presId="urn:microsoft.com/office/officeart/2018/5/layout/IconCircleLabelList"/>
    <dgm:cxn modelId="{E6E378D6-872F-4133-AC90-9D5495617B6A}" type="presParOf" srcId="{40CCF877-428A-487B-8111-B8D39668546D}" destId="{3152B982-2A28-4665-85F3-3BEBEAE23A61}" srcOrd="2" destOrd="0" presId="urn:microsoft.com/office/officeart/2018/5/layout/IconCircleLabelList"/>
    <dgm:cxn modelId="{BB622522-CAC3-4C75-8415-3AD3F0B137B6}" type="presParOf" srcId="{40CCF877-428A-487B-8111-B8D39668546D}" destId="{7411725A-656D-4139-B6D1-38C4E8C0445E}" srcOrd="3" destOrd="0" presId="urn:microsoft.com/office/officeart/2018/5/layout/IconCircleLabelList"/>
    <dgm:cxn modelId="{886BEE73-641C-4845-B230-11AAA1012B58}" type="presParOf" srcId="{1C890106-5A89-4A3E-8169-C59AA5E09AB9}" destId="{643AB1EE-5528-401D-8295-047C6AC0450E}" srcOrd="1" destOrd="0" presId="urn:microsoft.com/office/officeart/2018/5/layout/IconCircleLabelList"/>
    <dgm:cxn modelId="{731BA4A9-8EF0-4C06-9AF5-3FAF2D2F661A}" type="presParOf" srcId="{1C890106-5A89-4A3E-8169-C59AA5E09AB9}" destId="{1C93BFB7-578B-4057-B7F7-2B898C761513}" srcOrd="2" destOrd="0" presId="urn:microsoft.com/office/officeart/2018/5/layout/IconCircleLabelList"/>
    <dgm:cxn modelId="{15A57A1A-B770-49C4-AAC0-231C96F59D6D}" type="presParOf" srcId="{1C93BFB7-578B-4057-B7F7-2B898C761513}" destId="{4E7C4ED2-54A3-4D5E-A809-16725887F7E6}" srcOrd="0" destOrd="0" presId="urn:microsoft.com/office/officeart/2018/5/layout/IconCircleLabelList"/>
    <dgm:cxn modelId="{DE94AEC6-C6F1-4FE9-83EC-19EA9C004398}" type="presParOf" srcId="{1C93BFB7-578B-4057-B7F7-2B898C761513}" destId="{C8D21B7B-DE42-4569-AEA9-686FF917587C}" srcOrd="1" destOrd="0" presId="urn:microsoft.com/office/officeart/2018/5/layout/IconCircleLabelList"/>
    <dgm:cxn modelId="{036172C3-6DFD-493A-BBD3-5E43C518954B}" type="presParOf" srcId="{1C93BFB7-578B-4057-B7F7-2B898C761513}" destId="{B1B159DF-4F96-4FC5-AB86-9749FE3C5513}" srcOrd="2" destOrd="0" presId="urn:microsoft.com/office/officeart/2018/5/layout/IconCircleLabelList"/>
    <dgm:cxn modelId="{D8F4AE3C-F668-4293-B6E0-D8E1C9D5F189}" type="presParOf" srcId="{1C93BFB7-578B-4057-B7F7-2B898C761513}" destId="{97707724-D690-43D3-B59E-8AB6F0841E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D90FD0-7017-4A22-AEAF-E016596933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A48C5D-AD79-402A-B816-F573452A4AC5}">
      <dgm:prSet/>
      <dgm:spPr/>
      <dgm:t>
        <a:bodyPr/>
        <a:lstStyle/>
        <a:p>
          <a:pPr>
            <a:defRPr cap="all"/>
          </a:pPr>
          <a:r>
            <a:rPr lang="en-GB"/>
            <a:t>Instance rich data set: Spark (Row rich) </a:t>
          </a:r>
          <a:endParaRPr lang="en-US"/>
        </a:p>
      </dgm:t>
    </dgm:pt>
    <dgm:pt modelId="{C58D07E5-1A8E-4543-9128-1B7E4914941B}" type="parTrans" cxnId="{FA4EC6C0-7C57-44D2-94F9-3A95E8C3343B}">
      <dgm:prSet/>
      <dgm:spPr/>
      <dgm:t>
        <a:bodyPr/>
        <a:lstStyle/>
        <a:p>
          <a:endParaRPr lang="en-US"/>
        </a:p>
      </dgm:t>
    </dgm:pt>
    <dgm:pt modelId="{3A8626AB-5F66-4998-81D3-56A946608FC4}" type="sibTrans" cxnId="{FA4EC6C0-7C57-44D2-94F9-3A95E8C3343B}">
      <dgm:prSet/>
      <dgm:spPr/>
      <dgm:t>
        <a:bodyPr/>
        <a:lstStyle/>
        <a:p>
          <a:endParaRPr lang="en-US"/>
        </a:p>
      </dgm:t>
    </dgm:pt>
    <dgm:pt modelId="{2F1B19C2-6C4B-4489-B3F0-1FA7188F8A9A}">
      <dgm:prSet/>
      <dgm:spPr/>
      <dgm:t>
        <a:bodyPr/>
        <a:lstStyle/>
        <a:p>
          <a:pPr>
            <a:defRPr cap="all"/>
          </a:pPr>
          <a:r>
            <a:rPr lang="en-GB"/>
            <a:t>Feature rich data set: LDA, PCA</a:t>
          </a:r>
          <a:endParaRPr lang="en-US"/>
        </a:p>
      </dgm:t>
    </dgm:pt>
    <dgm:pt modelId="{8AD58A78-6ED0-4BB6-8B4C-D03F2D455BA3}" type="parTrans" cxnId="{58DA1CAC-D30F-4C4D-9FB7-CC16635FD64A}">
      <dgm:prSet/>
      <dgm:spPr/>
      <dgm:t>
        <a:bodyPr/>
        <a:lstStyle/>
        <a:p>
          <a:endParaRPr lang="en-US"/>
        </a:p>
      </dgm:t>
    </dgm:pt>
    <dgm:pt modelId="{85D75E45-8B51-41E0-9590-49268B22CFA5}" type="sibTrans" cxnId="{58DA1CAC-D30F-4C4D-9FB7-CC16635FD64A}">
      <dgm:prSet/>
      <dgm:spPr/>
      <dgm:t>
        <a:bodyPr/>
        <a:lstStyle/>
        <a:p>
          <a:endParaRPr lang="en-US"/>
        </a:p>
      </dgm:t>
    </dgm:pt>
    <dgm:pt modelId="{81D4A1B7-C926-435C-9A6C-1DC598F835BD}">
      <dgm:prSet/>
      <dgm:spPr/>
      <dgm:t>
        <a:bodyPr/>
        <a:lstStyle/>
        <a:p>
          <a:pPr>
            <a:defRPr cap="all"/>
          </a:pPr>
          <a:r>
            <a:rPr lang="en-US"/>
            <a:t>Combine both PCA/LDA and Spark</a:t>
          </a:r>
        </a:p>
      </dgm:t>
    </dgm:pt>
    <dgm:pt modelId="{080E5838-02A9-45E3-99B7-CD5BC935619F}" type="parTrans" cxnId="{78551725-390E-4BFC-891F-F2BD3B40C469}">
      <dgm:prSet/>
      <dgm:spPr/>
      <dgm:t>
        <a:bodyPr/>
        <a:lstStyle/>
        <a:p>
          <a:endParaRPr lang="en-US"/>
        </a:p>
      </dgm:t>
    </dgm:pt>
    <dgm:pt modelId="{F1FBD449-A4B7-4564-8589-010EA4FBE9DC}" type="sibTrans" cxnId="{78551725-390E-4BFC-891F-F2BD3B40C469}">
      <dgm:prSet/>
      <dgm:spPr/>
      <dgm:t>
        <a:bodyPr/>
        <a:lstStyle/>
        <a:p>
          <a:endParaRPr lang="en-US"/>
        </a:p>
      </dgm:t>
    </dgm:pt>
    <dgm:pt modelId="{4AC2904E-5320-4B55-BFDB-1E998C3C61DB}" type="pres">
      <dgm:prSet presAssocID="{25D90FD0-7017-4A22-AEAF-E016596933B0}" presName="root" presStyleCnt="0">
        <dgm:presLayoutVars>
          <dgm:dir/>
          <dgm:resizeHandles val="exact"/>
        </dgm:presLayoutVars>
      </dgm:prSet>
      <dgm:spPr/>
    </dgm:pt>
    <dgm:pt modelId="{96593EDD-9376-4580-979E-A11C92C99002}" type="pres">
      <dgm:prSet presAssocID="{1FA48C5D-AD79-402A-B816-F573452A4AC5}" presName="compNode" presStyleCnt="0"/>
      <dgm:spPr/>
    </dgm:pt>
    <dgm:pt modelId="{B0CCAC78-0476-4D77-B291-48B2A3DBE69F}" type="pres">
      <dgm:prSet presAssocID="{1FA48C5D-AD79-402A-B816-F573452A4AC5}" presName="iconBgRect" presStyleLbl="bgShp" presStyleIdx="0" presStyleCnt="3"/>
      <dgm:spPr/>
    </dgm:pt>
    <dgm:pt modelId="{C904A001-E960-4F3F-B6A8-DAD928739D1E}" type="pres">
      <dgm:prSet presAssocID="{1FA48C5D-AD79-402A-B816-F573452A4A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EBB402-3A48-4840-B282-236531396A87}" type="pres">
      <dgm:prSet presAssocID="{1FA48C5D-AD79-402A-B816-F573452A4AC5}" presName="spaceRect" presStyleCnt="0"/>
      <dgm:spPr/>
    </dgm:pt>
    <dgm:pt modelId="{D0807820-2A85-4C98-AAD3-186CD0DF6B47}" type="pres">
      <dgm:prSet presAssocID="{1FA48C5D-AD79-402A-B816-F573452A4AC5}" presName="textRect" presStyleLbl="revTx" presStyleIdx="0" presStyleCnt="3">
        <dgm:presLayoutVars>
          <dgm:chMax val="1"/>
          <dgm:chPref val="1"/>
        </dgm:presLayoutVars>
      </dgm:prSet>
      <dgm:spPr/>
    </dgm:pt>
    <dgm:pt modelId="{DF4DC19F-1A89-4C12-B02D-1E5FA37A8A9F}" type="pres">
      <dgm:prSet presAssocID="{3A8626AB-5F66-4998-81D3-56A946608FC4}" presName="sibTrans" presStyleCnt="0"/>
      <dgm:spPr/>
    </dgm:pt>
    <dgm:pt modelId="{6800A44B-1E97-4FDA-BFD7-3F5B6E7BB859}" type="pres">
      <dgm:prSet presAssocID="{2F1B19C2-6C4B-4489-B3F0-1FA7188F8A9A}" presName="compNode" presStyleCnt="0"/>
      <dgm:spPr/>
    </dgm:pt>
    <dgm:pt modelId="{28A44656-3FD3-4BFC-B7B3-8C7F80074D26}" type="pres">
      <dgm:prSet presAssocID="{2F1B19C2-6C4B-4489-B3F0-1FA7188F8A9A}" presName="iconBgRect" presStyleLbl="bgShp" presStyleIdx="1" presStyleCnt="3"/>
      <dgm:spPr/>
    </dgm:pt>
    <dgm:pt modelId="{B68E5DF4-0651-4125-B58F-6469C8CF0D88}" type="pres">
      <dgm:prSet presAssocID="{2F1B19C2-6C4B-4489-B3F0-1FA7188F8A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517EC5-81BF-4198-8B33-7B6051731430}" type="pres">
      <dgm:prSet presAssocID="{2F1B19C2-6C4B-4489-B3F0-1FA7188F8A9A}" presName="spaceRect" presStyleCnt="0"/>
      <dgm:spPr/>
    </dgm:pt>
    <dgm:pt modelId="{95DCA616-8124-4A9A-9380-7FE6105732C2}" type="pres">
      <dgm:prSet presAssocID="{2F1B19C2-6C4B-4489-B3F0-1FA7188F8A9A}" presName="textRect" presStyleLbl="revTx" presStyleIdx="1" presStyleCnt="3">
        <dgm:presLayoutVars>
          <dgm:chMax val="1"/>
          <dgm:chPref val="1"/>
        </dgm:presLayoutVars>
      </dgm:prSet>
      <dgm:spPr/>
    </dgm:pt>
    <dgm:pt modelId="{271583EB-93B2-49C9-B44D-9AAD0ABF2181}" type="pres">
      <dgm:prSet presAssocID="{85D75E45-8B51-41E0-9590-49268B22CFA5}" presName="sibTrans" presStyleCnt="0"/>
      <dgm:spPr/>
    </dgm:pt>
    <dgm:pt modelId="{3BC36AA9-BD08-4E43-84C5-7DE87AEAEF9C}" type="pres">
      <dgm:prSet presAssocID="{81D4A1B7-C926-435C-9A6C-1DC598F835BD}" presName="compNode" presStyleCnt="0"/>
      <dgm:spPr/>
    </dgm:pt>
    <dgm:pt modelId="{8F731504-D538-425C-BA12-F95F762E36B3}" type="pres">
      <dgm:prSet presAssocID="{81D4A1B7-C926-435C-9A6C-1DC598F835BD}" presName="iconBgRect" presStyleLbl="bgShp" presStyleIdx="2" presStyleCnt="3"/>
      <dgm:spPr/>
    </dgm:pt>
    <dgm:pt modelId="{2F5C7888-F1B3-4294-A704-42E21D33391B}" type="pres">
      <dgm:prSet presAssocID="{81D4A1B7-C926-435C-9A6C-1DC598F835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0180AE-F810-4676-83EA-1C6BC6B4C1BF}" type="pres">
      <dgm:prSet presAssocID="{81D4A1B7-C926-435C-9A6C-1DC598F835BD}" presName="spaceRect" presStyleCnt="0"/>
      <dgm:spPr/>
    </dgm:pt>
    <dgm:pt modelId="{28CDD47C-846C-419B-8740-D4BCB30CF675}" type="pres">
      <dgm:prSet presAssocID="{81D4A1B7-C926-435C-9A6C-1DC598F835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551725-390E-4BFC-891F-F2BD3B40C469}" srcId="{25D90FD0-7017-4A22-AEAF-E016596933B0}" destId="{81D4A1B7-C926-435C-9A6C-1DC598F835BD}" srcOrd="2" destOrd="0" parTransId="{080E5838-02A9-45E3-99B7-CD5BC935619F}" sibTransId="{F1FBD449-A4B7-4564-8589-010EA4FBE9DC}"/>
    <dgm:cxn modelId="{5E24E98A-5A3B-4C03-8B16-ECE83840061D}" type="presOf" srcId="{2F1B19C2-6C4B-4489-B3F0-1FA7188F8A9A}" destId="{95DCA616-8124-4A9A-9380-7FE6105732C2}" srcOrd="0" destOrd="0" presId="urn:microsoft.com/office/officeart/2018/5/layout/IconCircleLabelList"/>
    <dgm:cxn modelId="{D82AB9A8-BAA9-46A7-8B06-36E7471424F4}" type="presOf" srcId="{1FA48C5D-AD79-402A-B816-F573452A4AC5}" destId="{D0807820-2A85-4C98-AAD3-186CD0DF6B47}" srcOrd="0" destOrd="0" presId="urn:microsoft.com/office/officeart/2018/5/layout/IconCircleLabelList"/>
    <dgm:cxn modelId="{58DA1CAC-D30F-4C4D-9FB7-CC16635FD64A}" srcId="{25D90FD0-7017-4A22-AEAF-E016596933B0}" destId="{2F1B19C2-6C4B-4489-B3F0-1FA7188F8A9A}" srcOrd="1" destOrd="0" parTransId="{8AD58A78-6ED0-4BB6-8B4C-D03F2D455BA3}" sibTransId="{85D75E45-8B51-41E0-9590-49268B22CFA5}"/>
    <dgm:cxn modelId="{643DA6B4-720D-43E4-BF95-51DCA1D2E4FA}" type="presOf" srcId="{81D4A1B7-C926-435C-9A6C-1DC598F835BD}" destId="{28CDD47C-846C-419B-8740-D4BCB30CF675}" srcOrd="0" destOrd="0" presId="urn:microsoft.com/office/officeart/2018/5/layout/IconCircleLabelList"/>
    <dgm:cxn modelId="{FA4EC6C0-7C57-44D2-94F9-3A95E8C3343B}" srcId="{25D90FD0-7017-4A22-AEAF-E016596933B0}" destId="{1FA48C5D-AD79-402A-B816-F573452A4AC5}" srcOrd="0" destOrd="0" parTransId="{C58D07E5-1A8E-4543-9128-1B7E4914941B}" sibTransId="{3A8626AB-5F66-4998-81D3-56A946608FC4}"/>
    <dgm:cxn modelId="{D58EA0FF-40F4-418F-8B67-B976CF7964E9}" type="presOf" srcId="{25D90FD0-7017-4A22-AEAF-E016596933B0}" destId="{4AC2904E-5320-4B55-BFDB-1E998C3C61DB}" srcOrd="0" destOrd="0" presId="urn:microsoft.com/office/officeart/2018/5/layout/IconCircleLabelList"/>
    <dgm:cxn modelId="{7B82C05D-8E86-4098-9955-802B1B01DF52}" type="presParOf" srcId="{4AC2904E-5320-4B55-BFDB-1E998C3C61DB}" destId="{96593EDD-9376-4580-979E-A11C92C99002}" srcOrd="0" destOrd="0" presId="urn:microsoft.com/office/officeart/2018/5/layout/IconCircleLabelList"/>
    <dgm:cxn modelId="{D51DE986-7A90-4491-8716-72AE0FC15E8E}" type="presParOf" srcId="{96593EDD-9376-4580-979E-A11C92C99002}" destId="{B0CCAC78-0476-4D77-B291-48B2A3DBE69F}" srcOrd="0" destOrd="0" presId="urn:microsoft.com/office/officeart/2018/5/layout/IconCircleLabelList"/>
    <dgm:cxn modelId="{9F9E5F77-572A-44AD-9317-4FAB1EA895E0}" type="presParOf" srcId="{96593EDD-9376-4580-979E-A11C92C99002}" destId="{C904A001-E960-4F3F-B6A8-DAD928739D1E}" srcOrd="1" destOrd="0" presId="urn:microsoft.com/office/officeart/2018/5/layout/IconCircleLabelList"/>
    <dgm:cxn modelId="{9CF73568-00FE-415F-B422-76ECABF8886A}" type="presParOf" srcId="{96593EDD-9376-4580-979E-A11C92C99002}" destId="{79EBB402-3A48-4840-B282-236531396A87}" srcOrd="2" destOrd="0" presId="urn:microsoft.com/office/officeart/2018/5/layout/IconCircleLabelList"/>
    <dgm:cxn modelId="{825CF30B-DAD5-4D12-A769-B2A6AF386E96}" type="presParOf" srcId="{96593EDD-9376-4580-979E-A11C92C99002}" destId="{D0807820-2A85-4C98-AAD3-186CD0DF6B47}" srcOrd="3" destOrd="0" presId="urn:microsoft.com/office/officeart/2018/5/layout/IconCircleLabelList"/>
    <dgm:cxn modelId="{4B495E62-F7AE-4CD7-87B4-5E46148A6A8D}" type="presParOf" srcId="{4AC2904E-5320-4B55-BFDB-1E998C3C61DB}" destId="{DF4DC19F-1A89-4C12-B02D-1E5FA37A8A9F}" srcOrd="1" destOrd="0" presId="urn:microsoft.com/office/officeart/2018/5/layout/IconCircleLabelList"/>
    <dgm:cxn modelId="{32F53311-5AA2-45E5-80F3-D8CFAE6EB4C6}" type="presParOf" srcId="{4AC2904E-5320-4B55-BFDB-1E998C3C61DB}" destId="{6800A44B-1E97-4FDA-BFD7-3F5B6E7BB859}" srcOrd="2" destOrd="0" presId="urn:microsoft.com/office/officeart/2018/5/layout/IconCircleLabelList"/>
    <dgm:cxn modelId="{51604621-BA7D-4394-9CB7-6D1CA21E9051}" type="presParOf" srcId="{6800A44B-1E97-4FDA-BFD7-3F5B6E7BB859}" destId="{28A44656-3FD3-4BFC-B7B3-8C7F80074D26}" srcOrd="0" destOrd="0" presId="urn:microsoft.com/office/officeart/2018/5/layout/IconCircleLabelList"/>
    <dgm:cxn modelId="{9FC5CD8B-347C-4525-8A83-4F65210DFA55}" type="presParOf" srcId="{6800A44B-1E97-4FDA-BFD7-3F5B6E7BB859}" destId="{B68E5DF4-0651-4125-B58F-6469C8CF0D88}" srcOrd="1" destOrd="0" presId="urn:microsoft.com/office/officeart/2018/5/layout/IconCircleLabelList"/>
    <dgm:cxn modelId="{09C771CE-2873-4B16-8836-A820C98D4BA6}" type="presParOf" srcId="{6800A44B-1E97-4FDA-BFD7-3F5B6E7BB859}" destId="{B8517EC5-81BF-4198-8B33-7B6051731430}" srcOrd="2" destOrd="0" presId="urn:microsoft.com/office/officeart/2018/5/layout/IconCircleLabelList"/>
    <dgm:cxn modelId="{65023E86-1A9A-486B-A1DD-DC810D415605}" type="presParOf" srcId="{6800A44B-1E97-4FDA-BFD7-3F5B6E7BB859}" destId="{95DCA616-8124-4A9A-9380-7FE6105732C2}" srcOrd="3" destOrd="0" presId="urn:microsoft.com/office/officeart/2018/5/layout/IconCircleLabelList"/>
    <dgm:cxn modelId="{427E40C2-A651-448E-8860-6214D4E2212D}" type="presParOf" srcId="{4AC2904E-5320-4B55-BFDB-1E998C3C61DB}" destId="{271583EB-93B2-49C9-B44D-9AAD0ABF2181}" srcOrd="3" destOrd="0" presId="urn:microsoft.com/office/officeart/2018/5/layout/IconCircleLabelList"/>
    <dgm:cxn modelId="{D5576B47-81A0-4C7C-AFA8-930A06F332A8}" type="presParOf" srcId="{4AC2904E-5320-4B55-BFDB-1E998C3C61DB}" destId="{3BC36AA9-BD08-4E43-84C5-7DE87AEAEF9C}" srcOrd="4" destOrd="0" presId="urn:microsoft.com/office/officeart/2018/5/layout/IconCircleLabelList"/>
    <dgm:cxn modelId="{C75BC076-B2C5-42BB-AC18-5189B5713E77}" type="presParOf" srcId="{3BC36AA9-BD08-4E43-84C5-7DE87AEAEF9C}" destId="{8F731504-D538-425C-BA12-F95F762E36B3}" srcOrd="0" destOrd="0" presId="urn:microsoft.com/office/officeart/2018/5/layout/IconCircleLabelList"/>
    <dgm:cxn modelId="{25F0D7FC-FD00-4884-B82C-16EFFC555236}" type="presParOf" srcId="{3BC36AA9-BD08-4E43-84C5-7DE87AEAEF9C}" destId="{2F5C7888-F1B3-4294-A704-42E21D33391B}" srcOrd="1" destOrd="0" presId="urn:microsoft.com/office/officeart/2018/5/layout/IconCircleLabelList"/>
    <dgm:cxn modelId="{A2FBA561-71D7-4966-9C05-AD606E35F267}" type="presParOf" srcId="{3BC36AA9-BD08-4E43-84C5-7DE87AEAEF9C}" destId="{AD0180AE-F810-4676-83EA-1C6BC6B4C1BF}" srcOrd="2" destOrd="0" presId="urn:microsoft.com/office/officeart/2018/5/layout/IconCircleLabelList"/>
    <dgm:cxn modelId="{EDE64994-39E6-485D-8B74-1890F58E565C}" type="presParOf" srcId="{3BC36AA9-BD08-4E43-84C5-7DE87AEAEF9C}" destId="{28CDD47C-846C-419B-8740-D4BCB30CF6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EE6C4-C6E4-4E21-B3AA-2F248D57F5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35A5B0-620A-4E47-BDA5-025D64171A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MapReduce: programming framework introduce by google to handle large datasets, cluster processing</a:t>
          </a:r>
          <a:endParaRPr lang="en-US" dirty="0"/>
        </a:p>
      </dgm:t>
    </dgm:pt>
    <dgm:pt modelId="{F668332A-A7EE-45A7-BFC5-688A780123EF}" type="parTrans" cxnId="{A77D0551-2480-4F04-85BB-C1CB6AE35AA7}">
      <dgm:prSet/>
      <dgm:spPr/>
      <dgm:t>
        <a:bodyPr/>
        <a:lstStyle/>
        <a:p>
          <a:endParaRPr lang="en-US"/>
        </a:p>
      </dgm:t>
    </dgm:pt>
    <dgm:pt modelId="{45F2D292-2EC4-4F3D-842C-00992F691F87}" type="sibTrans" cxnId="{A77D0551-2480-4F04-85BB-C1CB6AE35AA7}">
      <dgm:prSet/>
      <dgm:spPr/>
      <dgm:t>
        <a:bodyPr/>
        <a:lstStyle/>
        <a:p>
          <a:endParaRPr lang="en-US"/>
        </a:p>
      </dgm:t>
    </dgm:pt>
    <dgm:pt modelId="{C2A8B832-8699-4897-ADE1-9F0472BCCA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Workflow: input divided, independent processing, result combination</a:t>
          </a:r>
          <a:endParaRPr lang="en-US"/>
        </a:p>
      </dgm:t>
    </dgm:pt>
    <dgm:pt modelId="{26862FC2-FE4F-454B-9002-C6F4AB0E556F}" type="parTrans" cxnId="{D6903EC0-C937-4B63-85C9-AB39AA1ABFC2}">
      <dgm:prSet/>
      <dgm:spPr/>
      <dgm:t>
        <a:bodyPr/>
        <a:lstStyle/>
        <a:p>
          <a:endParaRPr lang="en-US"/>
        </a:p>
      </dgm:t>
    </dgm:pt>
    <dgm:pt modelId="{2C9B8077-76DD-4392-9962-45FEF3690111}" type="sibTrans" cxnId="{D6903EC0-C937-4B63-85C9-AB39AA1ABFC2}">
      <dgm:prSet/>
      <dgm:spPr/>
      <dgm:t>
        <a:bodyPr/>
        <a:lstStyle/>
        <a:p>
          <a:endParaRPr lang="en-US"/>
        </a:p>
      </dgm:t>
    </dgm:pt>
    <dgm:pt modelId="{E798236C-7A89-4006-949D-4495C7516B3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Procedures: map (preprocessing), reduce (aggregation)</a:t>
          </a:r>
          <a:endParaRPr lang="en-US" dirty="0"/>
        </a:p>
      </dgm:t>
    </dgm:pt>
    <dgm:pt modelId="{7D58427A-2BB7-41C4-AEFC-A894C94EF91B}" type="parTrans" cxnId="{A667A550-759A-43B7-9813-393173936778}">
      <dgm:prSet/>
      <dgm:spPr/>
      <dgm:t>
        <a:bodyPr/>
        <a:lstStyle/>
        <a:p>
          <a:endParaRPr lang="en-US"/>
        </a:p>
      </dgm:t>
    </dgm:pt>
    <dgm:pt modelId="{9D8EA80A-720C-406C-A322-54528C91AF52}" type="sibTrans" cxnId="{A667A550-759A-43B7-9813-393173936778}">
      <dgm:prSet/>
      <dgm:spPr/>
      <dgm:t>
        <a:bodyPr/>
        <a:lstStyle/>
        <a:p>
          <a:endParaRPr lang="en-US"/>
        </a:p>
      </dgm:t>
    </dgm:pt>
    <dgm:pt modelId="{2C61FAE2-5CD7-4CD7-9954-E5BA573845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Hadoop MapReduce: popular implementation</a:t>
          </a:r>
          <a:endParaRPr lang="en-US"/>
        </a:p>
      </dgm:t>
    </dgm:pt>
    <dgm:pt modelId="{9504B542-EB28-4B46-8D90-359209D7B4A0}" type="parTrans" cxnId="{0AAF3E05-A0C8-49AD-AE45-BB553B4C415C}">
      <dgm:prSet/>
      <dgm:spPr/>
      <dgm:t>
        <a:bodyPr/>
        <a:lstStyle/>
        <a:p>
          <a:endParaRPr lang="en-US"/>
        </a:p>
      </dgm:t>
    </dgm:pt>
    <dgm:pt modelId="{495CC4F5-EBB1-4841-8B9B-AEC1DEC347D1}" type="sibTrans" cxnId="{0AAF3E05-A0C8-49AD-AE45-BB553B4C415C}">
      <dgm:prSet/>
      <dgm:spPr/>
      <dgm:t>
        <a:bodyPr/>
        <a:lstStyle/>
        <a:p>
          <a:endParaRPr lang="en-US"/>
        </a:p>
      </dgm:t>
    </dgm:pt>
    <dgm:pt modelId="{A1D47936-2604-406C-A21D-9650398C0F1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Scalable, fault-tolerant</a:t>
          </a:r>
          <a:endParaRPr lang="en-US"/>
        </a:p>
      </dgm:t>
    </dgm:pt>
    <dgm:pt modelId="{3BDDF399-2938-4565-9285-35D73DBCF956}" type="parTrans" cxnId="{2592EADA-82C4-4D94-AC67-26F5357B1564}">
      <dgm:prSet/>
      <dgm:spPr/>
      <dgm:t>
        <a:bodyPr/>
        <a:lstStyle/>
        <a:p>
          <a:endParaRPr lang="en-US"/>
        </a:p>
      </dgm:t>
    </dgm:pt>
    <dgm:pt modelId="{853CC57E-596C-4417-AD52-1DE5419832B3}" type="sibTrans" cxnId="{2592EADA-82C4-4D94-AC67-26F5357B1564}">
      <dgm:prSet/>
      <dgm:spPr/>
      <dgm:t>
        <a:bodyPr/>
        <a:lstStyle/>
        <a:p>
          <a:endParaRPr lang="en-US"/>
        </a:p>
      </dgm:t>
    </dgm:pt>
    <dgm:pt modelId="{CE90C07F-1201-4876-9C01-BCB480B498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Used for batch processing, offline data jobs</a:t>
          </a:r>
          <a:endParaRPr lang="en-US" dirty="0"/>
        </a:p>
      </dgm:t>
    </dgm:pt>
    <dgm:pt modelId="{7CC21423-84AC-4BD4-AB37-5AF85C1D6AEE}" type="parTrans" cxnId="{F0C11F73-3822-4DBA-BCAF-5943938E5A0F}">
      <dgm:prSet/>
      <dgm:spPr/>
      <dgm:t>
        <a:bodyPr/>
        <a:lstStyle/>
        <a:p>
          <a:endParaRPr lang="en-US"/>
        </a:p>
      </dgm:t>
    </dgm:pt>
    <dgm:pt modelId="{502529A1-BD63-4D02-8C82-D659F96C39E9}" type="sibTrans" cxnId="{F0C11F73-3822-4DBA-BCAF-5943938E5A0F}">
      <dgm:prSet/>
      <dgm:spPr/>
      <dgm:t>
        <a:bodyPr/>
        <a:lstStyle/>
        <a:p>
          <a:endParaRPr lang="en-US"/>
        </a:p>
      </dgm:t>
    </dgm:pt>
    <dgm:pt modelId="{38AEA95A-FED4-42F9-8790-5E419ACE1788}" type="pres">
      <dgm:prSet presAssocID="{569EE6C4-C6E4-4E21-B3AA-2F248D57F58A}" presName="root" presStyleCnt="0">
        <dgm:presLayoutVars>
          <dgm:dir/>
          <dgm:resizeHandles val="exact"/>
        </dgm:presLayoutVars>
      </dgm:prSet>
      <dgm:spPr/>
    </dgm:pt>
    <dgm:pt modelId="{C3BABFF6-F113-4DD3-AD34-13B5D0924380}" type="pres">
      <dgm:prSet presAssocID="{5B35A5B0-620A-4E47-BDA5-025D64171AA5}" presName="compNode" presStyleCnt="0"/>
      <dgm:spPr/>
    </dgm:pt>
    <dgm:pt modelId="{64DF631C-E9C3-46F7-B81A-37DED83CD350}" type="pres">
      <dgm:prSet presAssocID="{5B35A5B0-620A-4E47-BDA5-025D64171AA5}" presName="bgRect" presStyleLbl="bgShp" presStyleIdx="0" presStyleCnt="6"/>
      <dgm:spPr/>
    </dgm:pt>
    <dgm:pt modelId="{181B1241-FB91-4C8B-A328-317251FD76A2}" type="pres">
      <dgm:prSet presAssocID="{5B35A5B0-620A-4E47-BDA5-025D64171AA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F444FF-66EA-48D7-8BBB-90BE717667D1}" type="pres">
      <dgm:prSet presAssocID="{5B35A5B0-620A-4E47-BDA5-025D64171AA5}" presName="spaceRect" presStyleCnt="0"/>
      <dgm:spPr/>
    </dgm:pt>
    <dgm:pt modelId="{BF80A739-649B-42A4-9688-9D16482085D9}" type="pres">
      <dgm:prSet presAssocID="{5B35A5B0-620A-4E47-BDA5-025D64171AA5}" presName="parTx" presStyleLbl="revTx" presStyleIdx="0" presStyleCnt="6">
        <dgm:presLayoutVars>
          <dgm:chMax val="0"/>
          <dgm:chPref val="0"/>
        </dgm:presLayoutVars>
      </dgm:prSet>
      <dgm:spPr/>
    </dgm:pt>
    <dgm:pt modelId="{C937A380-314E-4AA1-8D11-9560FBC11AF5}" type="pres">
      <dgm:prSet presAssocID="{45F2D292-2EC4-4F3D-842C-00992F691F87}" presName="sibTrans" presStyleCnt="0"/>
      <dgm:spPr/>
    </dgm:pt>
    <dgm:pt modelId="{A1C826BE-FB58-49A7-B6AC-94E38C5B4921}" type="pres">
      <dgm:prSet presAssocID="{C2A8B832-8699-4897-ADE1-9F0472BCCA92}" presName="compNode" presStyleCnt="0"/>
      <dgm:spPr/>
    </dgm:pt>
    <dgm:pt modelId="{813F4857-68AE-4B96-B409-63668CBC37E4}" type="pres">
      <dgm:prSet presAssocID="{C2A8B832-8699-4897-ADE1-9F0472BCCA92}" presName="bgRect" presStyleLbl="bgShp" presStyleIdx="1" presStyleCnt="6"/>
      <dgm:spPr/>
    </dgm:pt>
    <dgm:pt modelId="{8336ED95-DAE6-4277-96A9-56F9A6DBBCF7}" type="pres">
      <dgm:prSet presAssocID="{C2A8B832-8699-4897-ADE1-9F0472BCCA9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96F6BB-384A-43EA-93AD-D51A8114B74E}" type="pres">
      <dgm:prSet presAssocID="{C2A8B832-8699-4897-ADE1-9F0472BCCA92}" presName="spaceRect" presStyleCnt="0"/>
      <dgm:spPr/>
    </dgm:pt>
    <dgm:pt modelId="{A8F85D7E-317E-4326-8F26-4A5C3B749B04}" type="pres">
      <dgm:prSet presAssocID="{C2A8B832-8699-4897-ADE1-9F0472BCCA92}" presName="parTx" presStyleLbl="revTx" presStyleIdx="1" presStyleCnt="6">
        <dgm:presLayoutVars>
          <dgm:chMax val="0"/>
          <dgm:chPref val="0"/>
        </dgm:presLayoutVars>
      </dgm:prSet>
      <dgm:spPr/>
    </dgm:pt>
    <dgm:pt modelId="{A9C7A527-C1D4-4FFC-BB09-DE287F3C318C}" type="pres">
      <dgm:prSet presAssocID="{2C9B8077-76DD-4392-9962-45FEF3690111}" presName="sibTrans" presStyleCnt="0"/>
      <dgm:spPr/>
    </dgm:pt>
    <dgm:pt modelId="{E1E610BF-D510-4B02-AD2B-C58FD3B5FAD8}" type="pres">
      <dgm:prSet presAssocID="{E798236C-7A89-4006-949D-4495C7516B3E}" presName="compNode" presStyleCnt="0"/>
      <dgm:spPr/>
    </dgm:pt>
    <dgm:pt modelId="{A8802875-D543-448F-8A75-05D0E43F4006}" type="pres">
      <dgm:prSet presAssocID="{E798236C-7A89-4006-949D-4495C7516B3E}" presName="bgRect" presStyleLbl="bgShp" presStyleIdx="2" presStyleCnt="6"/>
      <dgm:spPr/>
    </dgm:pt>
    <dgm:pt modelId="{1B39B00E-E2E4-4C05-9D79-1E3E161472D0}" type="pres">
      <dgm:prSet presAssocID="{E798236C-7A89-4006-949D-4495C7516B3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4D5C37D-0CBF-443C-9801-66CBE5977A48}" type="pres">
      <dgm:prSet presAssocID="{E798236C-7A89-4006-949D-4495C7516B3E}" presName="spaceRect" presStyleCnt="0"/>
      <dgm:spPr/>
    </dgm:pt>
    <dgm:pt modelId="{033B1E70-0F70-4D23-8C1F-5358A7EC4D13}" type="pres">
      <dgm:prSet presAssocID="{E798236C-7A89-4006-949D-4495C7516B3E}" presName="parTx" presStyleLbl="revTx" presStyleIdx="2" presStyleCnt="6">
        <dgm:presLayoutVars>
          <dgm:chMax val="0"/>
          <dgm:chPref val="0"/>
        </dgm:presLayoutVars>
      </dgm:prSet>
      <dgm:spPr/>
    </dgm:pt>
    <dgm:pt modelId="{4F94217B-9268-4C19-9FE2-8909A6C04AC8}" type="pres">
      <dgm:prSet presAssocID="{9D8EA80A-720C-406C-A322-54528C91AF52}" presName="sibTrans" presStyleCnt="0"/>
      <dgm:spPr/>
    </dgm:pt>
    <dgm:pt modelId="{26E333D6-6992-44C7-A87D-1FC48915BBED}" type="pres">
      <dgm:prSet presAssocID="{2C61FAE2-5CD7-4CD7-9954-E5BA57384586}" presName="compNode" presStyleCnt="0"/>
      <dgm:spPr/>
    </dgm:pt>
    <dgm:pt modelId="{4C71522D-6E70-45CA-9C95-031FE3F47D7F}" type="pres">
      <dgm:prSet presAssocID="{2C61FAE2-5CD7-4CD7-9954-E5BA57384586}" presName="bgRect" presStyleLbl="bgShp" presStyleIdx="3" presStyleCnt="6"/>
      <dgm:spPr/>
    </dgm:pt>
    <dgm:pt modelId="{EE8C1A96-44CD-437F-9A27-C6B8E5F18A18}" type="pres">
      <dgm:prSet presAssocID="{2C61FAE2-5CD7-4CD7-9954-E5BA5738458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A9C524-87D3-48E4-A1B9-A7EF0D56E1B2}" type="pres">
      <dgm:prSet presAssocID="{2C61FAE2-5CD7-4CD7-9954-E5BA57384586}" presName="spaceRect" presStyleCnt="0"/>
      <dgm:spPr/>
    </dgm:pt>
    <dgm:pt modelId="{AA81A867-5215-46D5-AA9A-EA2D9ED1FE23}" type="pres">
      <dgm:prSet presAssocID="{2C61FAE2-5CD7-4CD7-9954-E5BA57384586}" presName="parTx" presStyleLbl="revTx" presStyleIdx="3" presStyleCnt="6">
        <dgm:presLayoutVars>
          <dgm:chMax val="0"/>
          <dgm:chPref val="0"/>
        </dgm:presLayoutVars>
      </dgm:prSet>
      <dgm:spPr/>
    </dgm:pt>
    <dgm:pt modelId="{FA73A54C-8398-42FA-A293-5F5B2668C309}" type="pres">
      <dgm:prSet presAssocID="{495CC4F5-EBB1-4841-8B9B-AEC1DEC347D1}" presName="sibTrans" presStyleCnt="0"/>
      <dgm:spPr/>
    </dgm:pt>
    <dgm:pt modelId="{8C844ADC-9943-43CA-A251-5C7BCD365ABC}" type="pres">
      <dgm:prSet presAssocID="{A1D47936-2604-406C-A21D-9650398C0F1E}" presName="compNode" presStyleCnt="0"/>
      <dgm:spPr/>
    </dgm:pt>
    <dgm:pt modelId="{BB04F3C6-16BC-4F59-ABBC-35C936357186}" type="pres">
      <dgm:prSet presAssocID="{A1D47936-2604-406C-A21D-9650398C0F1E}" presName="bgRect" presStyleLbl="bgShp" presStyleIdx="4" presStyleCnt="6"/>
      <dgm:spPr/>
    </dgm:pt>
    <dgm:pt modelId="{F73DF8D3-B96A-450D-AFF2-E0465CD34247}" type="pres">
      <dgm:prSet presAssocID="{A1D47936-2604-406C-A21D-9650398C0F1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63851E-BD49-4B0C-84FB-C62016BAD322}" type="pres">
      <dgm:prSet presAssocID="{A1D47936-2604-406C-A21D-9650398C0F1E}" presName="spaceRect" presStyleCnt="0"/>
      <dgm:spPr/>
    </dgm:pt>
    <dgm:pt modelId="{552A35BD-6EEA-4EC3-820F-FA2D2DD444B4}" type="pres">
      <dgm:prSet presAssocID="{A1D47936-2604-406C-A21D-9650398C0F1E}" presName="parTx" presStyleLbl="revTx" presStyleIdx="4" presStyleCnt="6">
        <dgm:presLayoutVars>
          <dgm:chMax val="0"/>
          <dgm:chPref val="0"/>
        </dgm:presLayoutVars>
      </dgm:prSet>
      <dgm:spPr/>
    </dgm:pt>
    <dgm:pt modelId="{F262CCBF-EDA3-43BD-B925-23E25B09A004}" type="pres">
      <dgm:prSet presAssocID="{853CC57E-596C-4417-AD52-1DE5419832B3}" presName="sibTrans" presStyleCnt="0"/>
      <dgm:spPr/>
    </dgm:pt>
    <dgm:pt modelId="{3B99FB19-AC3D-4AC1-B5AE-3524B2374D97}" type="pres">
      <dgm:prSet presAssocID="{CE90C07F-1201-4876-9C01-BCB480B498DC}" presName="compNode" presStyleCnt="0"/>
      <dgm:spPr/>
    </dgm:pt>
    <dgm:pt modelId="{F39071A5-98CC-495F-B34C-EED11B124D08}" type="pres">
      <dgm:prSet presAssocID="{CE90C07F-1201-4876-9C01-BCB480B498DC}" presName="bgRect" presStyleLbl="bgShp" presStyleIdx="5" presStyleCnt="6"/>
      <dgm:spPr/>
    </dgm:pt>
    <dgm:pt modelId="{ED7BEA57-9108-44D1-AA38-D22B2B379EA4}" type="pres">
      <dgm:prSet presAssocID="{CE90C07F-1201-4876-9C01-BCB480B498D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F321A9A-8CB0-4863-A461-6B00D6747EAC}" type="pres">
      <dgm:prSet presAssocID="{CE90C07F-1201-4876-9C01-BCB480B498DC}" presName="spaceRect" presStyleCnt="0"/>
      <dgm:spPr/>
    </dgm:pt>
    <dgm:pt modelId="{464D84F8-816E-421D-8262-6A9F2AA61901}" type="pres">
      <dgm:prSet presAssocID="{CE90C07F-1201-4876-9C01-BCB480B498D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AAF3E05-A0C8-49AD-AE45-BB553B4C415C}" srcId="{569EE6C4-C6E4-4E21-B3AA-2F248D57F58A}" destId="{2C61FAE2-5CD7-4CD7-9954-E5BA57384586}" srcOrd="3" destOrd="0" parTransId="{9504B542-EB28-4B46-8D90-359209D7B4A0}" sibTransId="{495CC4F5-EBB1-4841-8B9B-AEC1DEC347D1}"/>
    <dgm:cxn modelId="{5AB5862C-B5AF-4A7E-BE35-9DA1A7360CF8}" type="presOf" srcId="{A1D47936-2604-406C-A21D-9650398C0F1E}" destId="{552A35BD-6EEA-4EC3-820F-FA2D2DD444B4}" srcOrd="0" destOrd="0" presId="urn:microsoft.com/office/officeart/2018/2/layout/IconVerticalSolidList"/>
    <dgm:cxn modelId="{A077C56C-3F1D-463A-BB75-6DC27BFBD998}" type="presOf" srcId="{5B35A5B0-620A-4E47-BDA5-025D64171AA5}" destId="{BF80A739-649B-42A4-9688-9D16482085D9}" srcOrd="0" destOrd="0" presId="urn:microsoft.com/office/officeart/2018/2/layout/IconVerticalSolidList"/>
    <dgm:cxn modelId="{A667A550-759A-43B7-9813-393173936778}" srcId="{569EE6C4-C6E4-4E21-B3AA-2F248D57F58A}" destId="{E798236C-7A89-4006-949D-4495C7516B3E}" srcOrd="2" destOrd="0" parTransId="{7D58427A-2BB7-41C4-AEFC-A894C94EF91B}" sibTransId="{9D8EA80A-720C-406C-A322-54528C91AF52}"/>
    <dgm:cxn modelId="{A77D0551-2480-4F04-85BB-C1CB6AE35AA7}" srcId="{569EE6C4-C6E4-4E21-B3AA-2F248D57F58A}" destId="{5B35A5B0-620A-4E47-BDA5-025D64171AA5}" srcOrd="0" destOrd="0" parTransId="{F668332A-A7EE-45A7-BFC5-688A780123EF}" sibTransId="{45F2D292-2EC4-4F3D-842C-00992F691F87}"/>
    <dgm:cxn modelId="{F0C11F73-3822-4DBA-BCAF-5943938E5A0F}" srcId="{569EE6C4-C6E4-4E21-B3AA-2F248D57F58A}" destId="{CE90C07F-1201-4876-9C01-BCB480B498DC}" srcOrd="5" destOrd="0" parTransId="{7CC21423-84AC-4BD4-AB37-5AF85C1D6AEE}" sibTransId="{502529A1-BD63-4D02-8C82-D659F96C39E9}"/>
    <dgm:cxn modelId="{C4FB6082-5688-4B43-8F98-41E693925C14}" type="presOf" srcId="{2C61FAE2-5CD7-4CD7-9954-E5BA57384586}" destId="{AA81A867-5215-46D5-AA9A-EA2D9ED1FE23}" srcOrd="0" destOrd="0" presId="urn:microsoft.com/office/officeart/2018/2/layout/IconVerticalSolidList"/>
    <dgm:cxn modelId="{671FAE89-3FB7-4500-A045-24DA6E79FE58}" type="presOf" srcId="{C2A8B832-8699-4897-ADE1-9F0472BCCA92}" destId="{A8F85D7E-317E-4326-8F26-4A5C3B749B04}" srcOrd="0" destOrd="0" presId="urn:microsoft.com/office/officeart/2018/2/layout/IconVerticalSolidList"/>
    <dgm:cxn modelId="{1FAE2497-C196-4042-9CA8-73754505AA61}" type="presOf" srcId="{569EE6C4-C6E4-4E21-B3AA-2F248D57F58A}" destId="{38AEA95A-FED4-42F9-8790-5E419ACE1788}" srcOrd="0" destOrd="0" presId="urn:microsoft.com/office/officeart/2018/2/layout/IconVerticalSolidList"/>
    <dgm:cxn modelId="{5D4819B2-7FFD-497B-B279-570F1D038478}" type="presOf" srcId="{CE90C07F-1201-4876-9C01-BCB480B498DC}" destId="{464D84F8-816E-421D-8262-6A9F2AA61901}" srcOrd="0" destOrd="0" presId="urn:microsoft.com/office/officeart/2018/2/layout/IconVerticalSolidList"/>
    <dgm:cxn modelId="{D6903EC0-C937-4B63-85C9-AB39AA1ABFC2}" srcId="{569EE6C4-C6E4-4E21-B3AA-2F248D57F58A}" destId="{C2A8B832-8699-4897-ADE1-9F0472BCCA92}" srcOrd="1" destOrd="0" parTransId="{26862FC2-FE4F-454B-9002-C6F4AB0E556F}" sibTransId="{2C9B8077-76DD-4392-9962-45FEF3690111}"/>
    <dgm:cxn modelId="{2592EADA-82C4-4D94-AC67-26F5357B1564}" srcId="{569EE6C4-C6E4-4E21-B3AA-2F248D57F58A}" destId="{A1D47936-2604-406C-A21D-9650398C0F1E}" srcOrd="4" destOrd="0" parTransId="{3BDDF399-2938-4565-9285-35D73DBCF956}" sibTransId="{853CC57E-596C-4417-AD52-1DE5419832B3}"/>
    <dgm:cxn modelId="{4271B5F7-8A28-44F4-B10C-072F92934E40}" type="presOf" srcId="{E798236C-7A89-4006-949D-4495C7516B3E}" destId="{033B1E70-0F70-4D23-8C1F-5358A7EC4D13}" srcOrd="0" destOrd="0" presId="urn:microsoft.com/office/officeart/2018/2/layout/IconVerticalSolidList"/>
    <dgm:cxn modelId="{7D2521CE-6657-4FBA-9D93-1CA337FF0B3D}" type="presParOf" srcId="{38AEA95A-FED4-42F9-8790-5E419ACE1788}" destId="{C3BABFF6-F113-4DD3-AD34-13B5D0924380}" srcOrd="0" destOrd="0" presId="urn:microsoft.com/office/officeart/2018/2/layout/IconVerticalSolidList"/>
    <dgm:cxn modelId="{C7CEDB83-5884-48A1-AED5-524DDEE904BD}" type="presParOf" srcId="{C3BABFF6-F113-4DD3-AD34-13B5D0924380}" destId="{64DF631C-E9C3-46F7-B81A-37DED83CD350}" srcOrd="0" destOrd="0" presId="urn:microsoft.com/office/officeart/2018/2/layout/IconVerticalSolidList"/>
    <dgm:cxn modelId="{81AEF650-9CD4-4D4C-B623-7A850E9EEF8B}" type="presParOf" srcId="{C3BABFF6-F113-4DD3-AD34-13B5D0924380}" destId="{181B1241-FB91-4C8B-A328-317251FD76A2}" srcOrd="1" destOrd="0" presId="urn:microsoft.com/office/officeart/2018/2/layout/IconVerticalSolidList"/>
    <dgm:cxn modelId="{97BD00E0-7C90-4333-868D-2746CAEDA56F}" type="presParOf" srcId="{C3BABFF6-F113-4DD3-AD34-13B5D0924380}" destId="{66F444FF-66EA-48D7-8BBB-90BE717667D1}" srcOrd="2" destOrd="0" presId="urn:microsoft.com/office/officeart/2018/2/layout/IconVerticalSolidList"/>
    <dgm:cxn modelId="{097C6948-5DBC-4182-9AC5-12EC4DC64097}" type="presParOf" srcId="{C3BABFF6-F113-4DD3-AD34-13B5D0924380}" destId="{BF80A739-649B-42A4-9688-9D16482085D9}" srcOrd="3" destOrd="0" presId="urn:microsoft.com/office/officeart/2018/2/layout/IconVerticalSolidList"/>
    <dgm:cxn modelId="{84DB54C3-366B-406A-B9A2-5BF464863F27}" type="presParOf" srcId="{38AEA95A-FED4-42F9-8790-5E419ACE1788}" destId="{C937A380-314E-4AA1-8D11-9560FBC11AF5}" srcOrd="1" destOrd="0" presId="urn:microsoft.com/office/officeart/2018/2/layout/IconVerticalSolidList"/>
    <dgm:cxn modelId="{697B8CDB-7C40-46E6-A188-EF3E1C5BB5DB}" type="presParOf" srcId="{38AEA95A-FED4-42F9-8790-5E419ACE1788}" destId="{A1C826BE-FB58-49A7-B6AC-94E38C5B4921}" srcOrd="2" destOrd="0" presId="urn:microsoft.com/office/officeart/2018/2/layout/IconVerticalSolidList"/>
    <dgm:cxn modelId="{7B89594A-C6FE-4583-B2D1-71E047F3D8A5}" type="presParOf" srcId="{A1C826BE-FB58-49A7-B6AC-94E38C5B4921}" destId="{813F4857-68AE-4B96-B409-63668CBC37E4}" srcOrd="0" destOrd="0" presId="urn:microsoft.com/office/officeart/2018/2/layout/IconVerticalSolidList"/>
    <dgm:cxn modelId="{AAFCC016-7C74-4F2B-9040-A955CAC6A946}" type="presParOf" srcId="{A1C826BE-FB58-49A7-B6AC-94E38C5B4921}" destId="{8336ED95-DAE6-4277-96A9-56F9A6DBBCF7}" srcOrd="1" destOrd="0" presId="urn:microsoft.com/office/officeart/2018/2/layout/IconVerticalSolidList"/>
    <dgm:cxn modelId="{00633FA1-14A1-4A5D-8AC7-144C7E1A910D}" type="presParOf" srcId="{A1C826BE-FB58-49A7-B6AC-94E38C5B4921}" destId="{7496F6BB-384A-43EA-93AD-D51A8114B74E}" srcOrd="2" destOrd="0" presId="urn:microsoft.com/office/officeart/2018/2/layout/IconVerticalSolidList"/>
    <dgm:cxn modelId="{1A92A7AA-6C60-4CF5-A204-7FD1C3EAC39B}" type="presParOf" srcId="{A1C826BE-FB58-49A7-B6AC-94E38C5B4921}" destId="{A8F85D7E-317E-4326-8F26-4A5C3B749B04}" srcOrd="3" destOrd="0" presId="urn:microsoft.com/office/officeart/2018/2/layout/IconVerticalSolidList"/>
    <dgm:cxn modelId="{21534030-DDC4-40A4-AB15-520AB194167E}" type="presParOf" srcId="{38AEA95A-FED4-42F9-8790-5E419ACE1788}" destId="{A9C7A527-C1D4-4FFC-BB09-DE287F3C318C}" srcOrd="3" destOrd="0" presId="urn:microsoft.com/office/officeart/2018/2/layout/IconVerticalSolidList"/>
    <dgm:cxn modelId="{036511F7-1D25-4CA1-9EED-2CE816ADE9F9}" type="presParOf" srcId="{38AEA95A-FED4-42F9-8790-5E419ACE1788}" destId="{E1E610BF-D510-4B02-AD2B-C58FD3B5FAD8}" srcOrd="4" destOrd="0" presId="urn:microsoft.com/office/officeart/2018/2/layout/IconVerticalSolidList"/>
    <dgm:cxn modelId="{AF4DA341-184C-4C12-914C-BE7D6DC73D5C}" type="presParOf" srcId="{E1E610BF-D510-4B02-AD2B-C58FD3B5FAD8}" destId="{A8802875-D543-448F-8A75-05D0E43F4006}" srcOrd="0" destOrd="0" presId="urn:microsoft.com/office/officeart/2018/2/layout/IconVerticalSolidList"/>
    <dgm:cxn modelId="{E65614B2-B4BD-46FA-86BE-84F5BCB4ABBD}" type="presParOf" srcId="{E1E610BF-D510-4B02-AD2B-C58FD3B5FAD8}" destId="{1B39B00E-E2E4-4C05-9D79-1E3E161472D0}" srcOrd="1" destOrd="0" presId="urn:microsoft.com/office/officeart/2018/2/layout/IconVerticalSolidList"/>
    <dgm:cxn modelId="{CA58B49D-FFA4-4A75-A70F-13A4979BCD20}" type="presParOf" srcId="{E1E610BF-D510-4B02-AD2B-C58FD3B5FAD8}" destId="{04D5C37D-0CBF-443C-9801-66CBE5977A48}" srcOrd="2" destOrd="0" presId="urn:microsoft.com/office/officeart/2018/2/layout/IconVerticalSolidList"/>
    <dgm:cxn modelId="{038482C2-59EB-4764-9584-2DAA0D313613}" type="presParOf" srcId="{E1E610BF-D510-4B02-AD2B-C58FD3B5FAD8}" destId="{033B1E70-0F70-4D23-8C1F-5358A7EC4D13}" srcOrd="3" destOrd="0" presId="urn:microsoft.com/office/officeart/2018/2/layout/IconVerticalSolidList"/>
    <dgm:cxn modelId="{99BADDC1-42F6-48C7-BE04-8AAAA37488E0}" type="presParOf" srcId="{38AEA95A-FED4-42F9-8790-5E419ACE1788}" destId="{4F94217B-9268-4C19-9FE2-8909A6C04AC8}" srcOrd="5" destOrd="0" presId="urn:microsoft.com/office/officeart/2018/2/layout/IconVerticalSolidList"/>
    <dgm:cxn modelId="{41D800A0-63D2-4AF7-9AB0-F42C701605BC}" type="presParOf" srcId="{38AEA95A-FED4-42F9-8790-5E419ACE1788}" destId="{26E333D6-6992-44C7-A87D-1FC48915BBED}" srcOrd="6" destOrd="0" presId="urn:microsoft.com/office/officeart/2018/2/layout/IconVerticalSolidList"/>
    <dgm:cxn modelId="{FCB3D2CD-9F5F-41F9-BFD8-5E1C58E029C7}" type="presParOf" srcId="{26E333D6-6992-44C7-A87D-1FC48915BBED}" destId="{4C71522D-6E70-45CA-9C95-031FE3F47D7F}" srcOrd="0" destOrd="0" presId="urn:microsoft.com/office/officeart/2018/2/layout/IconVerticalSolidList"/>
    <dgm:cxn modelId="{631CF92A-2E52-4240-942C-80D9E2D8A1D8}" type="presParOf" srcId="{26E333D6-6992-44C7-A87D-1FC48915BBED}" destId="{EE8C1A96-44CD-437F-9A27-C6B8E5F18A18}" srcOrd="1" destOrd="0" presId="urn:microsoft.com/office/officeart/2018/2/layout/IconVerticalSolidList"/>
    <dgm:cxn modelId="{F406D905-8823-43B7-A9D5-EAB7B6434A03}" type="presParOf" srcId="{26E333D6-6992-44C7-A87D-1FC48915BBED}" destId="{04A9C524-87D3-48E4-A1B9-A7EF0D56E1B2}" srcOrd="2" destOrd="0" presId="urn:microsoft.com/office/officeart/2018/2/layout/IconVerticalSolidList"/>
    <dgm:cxn modelId="{10D47C7E-A2D4-413D-B0D2-CAF218990FC2}" type="presParOf" srcId="{26E333D6-6992-44C7-A87D-1FC48915BBED}" destId="{AA81A867-5215-46D5-AA9A-EA2D9ED1FE23}" srcOrd="3" destOrd="0" presId="urn:microsoft.com/office/officeart/2018/2/layout/IconVerticalSolidList"/>
    <dgm:cxn modelId="{75818207-61D0-4614-8B69-0A65BF5235FE}" type="presParOf" srcId="{38AEA95A-FED4-42F9-8790-5E419ACE1788}" destId="{FA73A54C-8398-42FA-A293-5F5B2668C309}" srcOrd="7" destOrd="0" presId="urn:microsoft.com/office/officeart/2018/2/layout/IconVerticalSolidList"/>
    <dgm:cxn modelId="{C9DCA488-6370-4C3C-9A65-9615B689AE56}" type="presParOf" srcId="{38AEA95A-FED4-42F9-8790-5E419ACE1788}" destId="{8C844ADC-9943-43CA-A251-5C7BCD365ABC}" srcOrd="8" destOrd="0" presId="urn:microsoft.com/office/officeart/2018/2/layout/IconVerticalSolidList"/>
    <dgm:cxn modelId="{FC4A3039-2195-4C9D-B3E4-AF584E28FC4A}" type="presParOf" srcId="{8C844ADC-9943-43CA-A251-5C7BCD365ABC}" destId="{BB04F3C6-16BC-4F59-ABBC-35C936357186}" srcOrd="0" destOrd="0" presId="urn:microsoft.com/office/officeart/2018/2/layout/IconVerticalSolidList"/>
    <dgm:cxn modelId="{6A666EC6-31BA-4FE6-88E9-97A71EEF4378}" type="presParOf" srcId="{8C844ADC-9943-43CA-A251-5C7BCD365ABC}" destId="{F73DF8D3-B96A-450D-AFF2-E0465CD34247}" srcOrd="1" destOrd="0" presId="urn:microsoft.com/office/officeart/2018/2/layout/IconVerticalSolidList"/>
    <dgm:cxn modelId="{6F25A8A5-40E4-4475-A6BE-9FA9719C567B}" type="presParOf" srcId="{8C844ADC-9943-43CA-A251-5C7BCD365ABC}" destId="{5B63851E-BD49-4B0C-84FB-C62016BAD322}" srcOrd="2" destOrd="0" presId="urn:microsoft.com/office/officeart/2018/2/layout/IconVerticalSolidList"/>
    <dgm:cxn modelId="{4AABC497-C1FA-42BF-BEFE-7D5C26526394}" type="presParOf" srcId="{8C844ADC-9943-43CA-A251-5C7BCD365ABC}" destId="{552A35BD-6EEA-4EC3-820F-FA2D2DD444B4}" srcOrd="3" destOrd="0" presId="urn:microsoft.com/office/officeart/2018/2/layout/IconVerticalSolidList"/>
    <dgm:cxn modelId="{31307D99-8BE9-4402-9AE5-CE310948BECE}" type="presParOf" srcId="{38AEA95A-FED4-42F9-8790-5E419ACE1788}" destId="{F262CCBF-EDA3-43BD-B925-23E25B09A004}" srcOrd="9" destOrd="0" presId="urn:microsoft.com/office/officeart/2018/2/layout/IconVerticalSolidList"/>
    <dgm:cxn modelId="{DC1A6367-B36F-48C2-8D3E-1A7DC313AE2A}" type="presParOf" srcId="{38AEA95A-FED4-42F9-8790-5E419ACE1788}" destId="{3B99FB19-AC3D-4AC1-B5AE-3524B2374D97}" srcOrd="10" destOrd="0" presId="urn:microsoft.com/office/officeart/2018/2/layout/IconVerticalSolidList"/>
    <dgm:cxn modelId="{786BE0DB-B042-4108-8748-DF8BA78F81D3}" type="presParOf" srcId="{3B99FB19-AC3D-4AC1-B5AE-3524B2374D97}" destId="{F39071A5-98CC-495F-B34C-EED11B124D08}" srcOrd="0" destOrd="0" presId="urn:microsoft.com/office/officeart/2018/2/layout/IconVerticalSolidList"/>
    <dgm:cxn modelId="{3410406D-E9F2-4A45-8B90-C4BC2F1E0034}" type="presParOf" srcId="{3B99FB19-AC3D-4AC1-B5AE-3524B2374D97}" destId="{ED7BEA57-9108-44D1-AA38-D22B2B379EA4}" srcOrd="1" destOrd="0" presId="urn:microsoft.com/office/officeart/2018/2/layout/IconVerticalSolidList"/>
    <dgm:cxn modelId="{6BFAC41F-F786-43A5-8991-87FFFF267248}" type="presParOf" srcId="{3B99FB19-AC3D-4AC1-B5AE-3524B2374D97}" destId="{7F321A9A-8CB0-4863-A461-6B00D6747EAC}" srcOrd="2" destOrd="0" presId="urn:microsoft.com/office/officeart/2018/2/layout/IconVerticalSolidList"/>
    <dgm:cxn modelId="{0C9AD8CD-39E6-4474-9092-D336996678DD}" type="presParOf" srcId="{3B99FB19-AC3D-4AC1-B5AE-3524B2374D97}" destId="{464D84F8-816E-421D-8262-6A9F2AA619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512DB-5C0D-4425-B2C1-6D539ABABC31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C5963-138C-4EA9-A180-D1B36E74E68B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1725A-656D-4139-B6D1-38C4E8C0445E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Accuracy, Precision, Recall</a:t>
          </a:r>
        </a:p>
      </dsp:txBody>
      <dsp:txXfrm>
        <a:off x="894066" y="3126741"/>
        <a:ext cx="3600000" cy="720000"/>
      </dsp:txXfrm>
    </dsp:sp>
    <dsp:sp modelId="{4E7C4ED2-54A3-4D5E-A809-16725887F7E6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21B7B-DE42-4569-AEA9-686FF917587C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07724-D690-43D3-B59E-8AB6F0841EBA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Usual oversight: training time and efficiency</a:t>
          </a:r>
        </a:p>
      </dsp:txBody>
      <dsp:txXfrm>
        <a:off x="5124066" y="3126741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CAC78-0476-4D77-B291-48B2A3DBE69F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4A001-E960-4F3F-B6A8-DAD928739D1E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07820-2A85-4C98-AAD3-186CD0DF6B47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Instance rich data set: Spark (Row rich) </a:t>
          </a:r>
          <a:endParaRPr lang="en-US" sz="1900" kern="1200"/>
        </a:p>
      </dsp:txBody>
      <dsp:txXfrm>
        <a:off x="3910" y="2834241"/>
        <a:ext cx="2868750" cy="720000"/>
      </dsp:txXfrm>
    </dsp:sp>
    <dsp:sp modelId="{28A44656-3FD3-4BFC-B7B3-8C7F80074D26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E5DF4-0651-4125-B58F-6469C8CF0D88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CA616-8124-4A9A-9380-7FE6105732C2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Feature rich data set: LDA, PCA</a:t>
          </a:r>
          <a:endParaRPr lang="en-US" sz="1900" kern="1200"/>
        </a:p>
      </dsp:txBody>
      <dsp:txXfrm>
        <a:off x="3374691" y="2834241"/>
        <a:ext cx="2868750" cy="720000"/>
      </dsp:txXfrm>
    </dsp:sp>
    <dsp:sp modelId="{8F731504-D538-425C-BA12-F95F762E36B3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C7888-F1B3-4294-A704-42E21D33391B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DD47C-846C-419B-8740-D4BCB30CF675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Combine both PCA/LDA and Spark</a:t>
          </a:r>
        </a:p>
      </dsp:txBody>
      <dsp:txXfrm>
        <a:off x="6745472" y="2834241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F631C-E9C3-46F7-B81A-37DED83CD350}">
      <dsp:nvSpPr>
        <dsp:cNvPr id="0" name=""/>
        <dsp:cNvSpPr/>
      </dsp:nvSpPr>
      <dsp:spPr>
        <a:xfrm>
          <a:off x="0" y="1283"/>
          <a:ext cx="6224037" cy="5470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B1241-FB91-4C8B-A328-317251FD76A2}">
      <dsp:nvSpPr>
        <dsp:cNvPr id="0" name=""/>
        <dsp:cNvSpPr/>
      </dsp:nvSpPr>
      <dsp:spPr>
        <a:xfrm>
          <a:off x="165481" y="124369"/>
          <a:ext cx="300876" cy="300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0A739-649B-42A4-9688-9D16482085D9}">
      <dsp:nvSpPr>
        <dsp:cNvPr id="0" name=""/>
        <dsp:cNvSpPr/>
      </dsp:nvSpPr>
      <dsp:spPr>
        <a:xfrm>
          <a:off x="631839" y="1283"/>
          <a:ext cx="5592197" cy="54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96" tIns="57896" rIns="57896" bIns="578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MapReduce: programming framework introduce by google to handle large datasets, cluster processing</a:t>
          </a:r>
          <a:endParaRPr lang="en-US" sz="1400" kern="1200" dirty="0"/>
        </a:p>
      </dsp:txBody>
      <dsp:txXfrm>
        <a:off x="631839" y="1283"/>
        <a:ext cx="5592197" cy="547047"/>
      </dsp:txXfrm>
    </dsp:sp>
    <dsp:sp modelId="{813F4857-68AE-4B96-B409-63668CBC37E4}">
      <dsp:nvSpPr>
        <dsp:cNvPr id="0" name=""/>
        <dsp:cNvSpPr/>
      </dsp:nvSpPr>
      <dsp:spPr>
        <a:xfrm>
          <a:off x="0" y="685093"/>
          <a:ext cx="6224037" cy="5470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6ED95-DAE6-4277-96A9-56F9A6DBBCF7}">
      <dsp:nvSpPr>
        <dsp:cNvPr id="0" name=""/>
        <dsp:cNvSpPr/>
      </dsp:nvSpPr>
      <dsp:spPr>
        <a:xfrm>
          <a:off x="165481" y="808178"/>
          <a:ext cx="300876" cy="300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85D7E-317E-4326-8F26-4A5C3B749B04}">
      <dsp:nvSpPr>
        <dsp:cNvPr id="0" name=""/>
        <dsp:cNvSpPr/>
      </dsp:nvSpPr>
      <dsp:spPr>
        <a:xfrm>
          <a:off x="631839" y="685093"/>
          <a:ext cx="5592197" cy="54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96" tIns="57896" rIns="57896" bIns="578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Workflow: input divided, independent processing, result combination</a:t>
          </a:r>
          <a:endParaRPr lang="en-US" sz="1400" kern="1200"/>
        </a:p>
      </dsp:txBody>
      <dsp:txXfrm>
        <a:off x="631839" y="685093"/>
        <a:ext cx="5592197" cy="547047"/>
      </dsp:txXfrm>
    </dsp:sp>
    <dsp:sp modelId="{A8802875-D543-448F-8A75-05D0E43F4006}">
      <dsp:nvSpPr>
        <dsp:cNvPr id="0" name=""/>
        <dsp:cNvSpPr/>
      </dsp:nvSpPr>
      <dsp:spPr>
        <a:xfrm>
          <a:off x="0" y="1368902"/>
          <a:ext cx="6224037" cy="5470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9B00E-E2E4-4C05-9D79-1E3E161472D0}">
      <dsp:nvSpPr>
        <dsp:cNvPr id="0" name=""/>
        <dsp:cNvSpPr/>
      </dsp:nvSpPr>
      <dsp:spPr>
        <a:xfrm>
          <a:off x="165481" y="1491987"/>
          <a:ext cx="300876" cy="300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B1E70-0F70-4D23-8C1F-5358A7EC4D13}">
      <dsp:nvSpPr>
        <dsp:cNvPr id="0" name=""/>
        <dsp:cNvSpPr/>
      </dsp:nvSpPr>
      <dsp:spPr>
        <a:xfrm>
          <a:off x="631839" y="1368902"/>
          <a:ext cx="5592197" cy="54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96" tIns="57896" rIns="57896" bIns="578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Procedures: map (preprocessing), reduce (aggregation)</a:t>
          </a:r>
          <a:endParaRPr lang="en-US" sz="1400" kern="1200" dirty="0"/>
        </a:p>
      </dsp:txBody>
      <dsp:txXfrm>
        <a:off x="631839" y="1368902"/>
        <a:ext cx="5592197" cy="547047"/>
      </dsp:txXfrm>
    </dsp:sp>
    <dsp:sp modelId="{4C71522D-6E70-45CA-9C95-031FE3F47D7F}">
      <dsp:nvSpPr>
        <dsp:cNvPr id="0" name=""/>
        <dsp:cNvSpPr/>
      </dsp:nvSpPr>
      <dsp:spPr>
        <a:xfrm>
          <a:off x="0" y="2052711"/>
          <a:ext cx="6224037" cy="5470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1A96-44CD-437F-9A27-C6B8E5F18A18}">
      <dsp:nvSpPr>
        <dsp:cNvPr id="0" name=""/>
        <dsp:cNvSpPr/>
      </dsp:nvSpPr>
      <dsp:spPr>
        <a:xfrm>
          <a:off x="165481" y="2175797"/>
          <a:ext cx="300876" cy="300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1A867-5215-46D5-AA9A-EA2D9ED1FE23}">
      <dsp:nvSpPr>
        <dsp:cNvPr id="0" name=""/>
        <dsp:cNvSpPr/>
      </dsp:nvSpPr>
      <dsp:spPr>
        <a:xfrm>
          <a:off x="631839" y="2052711"/>
          <a:ext cx="5592197" cy="54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96" tIns="57896" rIns="57896" bIns="578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Hadoop MapReduce: popular implementation</a:t>
          </a:r>
          <a:endParaRPr lang="en-US" sz="1400" kern="1200"/>
        </a:p>
      </dsp:txBody>
      <dsp:txXfrm>
        <a:off x="631839" y="2052711"/>
        <a:ext cx="5592197" cy="547047"/>
      </dsp:txXfrm>
    </dsp:sp>
    <dsp:sp modelId="{BB04F3C6-16BC-4F59-ABBC-35C936357186}">
      <dsp:nvSpPr>
        <dsp:cNvPr id="0" name=""/>
        <dsp:cNvSpPr/>
      </dsp:nvSpPr>
      <dsp:spPr>
        <a:xfrm>
          <a:off x="0" y="2736520"/>
          <a:ext cx="6224037" cy="5470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F8D3-B96A-450D-AFF2-E0465CD34247}">
      <dsp:nvSpPr>
        <dsp:cNvPr id="0" name=""/>
        <dsp:cNvSpPr/>
      </dsp:nvSpPr>
      <dsp:spPr>
        <a:xfrm>
          <a:off x="165481" y="2859606"/>
          <a:ext cx="300876" cy="300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A35BD-6EEA-4EC3-820F-FA2D2DD444B4}">
      <dsp:nvSpPr>
        <dsp:cNvPr id="0" name=""/>
        <dsp:cNvSpPr/>
      </dsp:nvSpPr>
      <dsp:spPr>
        <a:xfrm>
          <a:off x="631839" y="2736520"/>
          <a:ext cx="5592197" cy="54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96" tIns="57896" rIns="57896" bIns="578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Scalable, fault-tolerant</a:t>
          </a:r>
          <a:endParaRPr lang="en-US" sz="1400" kern="1200"/>
        </a:p>
      </dsp:txBody>
      <dsp:txXfrm>
        <a:off x="631839" y="2736520"/>
        <a:ext cx="5592197" cy="547047"/>
      </dsp:txXfrm>
    </dsp:sp>
    <dsp:sp modelId="{F39071A5-98CC-495F-B34C-EED11B124D08}">
      <dsp:nvSpPr>
        <dsp:cNvPr id="0" name=""/>
        <dsp:cNvSpPr/>
      </dsp:nvSpPr>
      <dsp:spPr>
        <a:xfrm>
          <a:off x="0" y="3420329"/>
          <a:ext cx="6224037" cy="5470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BEA57-9108-44D1-AA38-D22B2B379EA4}">
      <dsp:nvSpPr>
        <dsp:cNvPr id="0" name=""/>
        <dsp:cNvSpPr/>
      </dsp:nvSpPr>
      <dsp:spPr>
        <a:xfrm>
          <a:off x="165481" y="3543415"/>
          <a:ext cx="300876" cy="300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D84F8-816E-421D-8262-6A9F2AA61901}">
      <dsp:nvSpPr>
        <dsp:cNvPr id="0" name=""/>
        <dsp:cNvSpPr/>
      </dsp:nvSpPr>
      <dsp:spPr>
        <a:xfrm>
          <a:off x="631839" y="3420329"/>
          <a:ext cx="5592197" cy="54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96" tIns="57896" rIns="57896" bIns="578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Used for batch processing, offline data jobs</a:t>
          </a:r>
          <a:endParaRPr lang="en-US" sz="1400" kern="1200" dirty="0"/>
        </a:p>
      </dsp:txBody>
      <dsp:txXfrm>
        <a:off x="631839" y="3420329"/>
        <a:ext cx="5592197" cy="547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2F0558-5024-A9AA-5A5D-2B9972BE01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A8D8C-302E-FA07-D177-4FEEB84617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C58D-220C-4008-AACE-3D44F064B8A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0A147-7189-0A25-CD89-2181BEDB0D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C307D-C0DC-6FF1-985B-22355B0A17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B3AC-AFBB-42C4-91AB-535D3AD9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64144-EBFC-41B1-9B16-14798ED29BA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3EC98-5D65-4279-9EFE-ADDB6E19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6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3EC98-5D65-4279-9EFE-ADDB6E19DA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03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63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38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7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1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A close-up of a network&#10;&#10;Description automatically generated with low confidence">
            <a:extLst>
              <a:ext uri="{FF2B5EF4-FFF2-40B4-BE49-F238E27FC236}">
                <a16:creationId xmlns:a16="http://schemas.microsoft.com/office/drawing/2014/main" id="{A9350354-6238-7F7F-8556-E2CDCB82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36035" b="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3" name="Isosceles Triangle 2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12A48-F932-C64C-CC6B-5CD34A94E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Scalable Multimodal machine learning for cervical cancer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8756E-B09F-C7F1-0606-2FE0D32FF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/>
              <a:t>Thuan Nhan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FC8E-E827-64C5-745D-CE8F44CD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vs MapReduce</a:t>
            </a:r>
            <a:endParaRPr lang="en-GB" dirty="0"/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BA98A3C-6B62-82BB-2F79-5AF41F41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033" y="650313"/>
            <a:ext cx="8018365" cy="5912532"/>
          </a:xfrm>
        </p:spPr>
      </p:pic>
    </p:spTree>
    <p:extLst>
      <p:ext uri="{BB962C8B-B14F-4D97-AF65-F5344CB8AC3E}">
        <p14:creationId xmlns:p14="http://schemas.microsoft.com/office/powerpoint/2010/main" val="25633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62-82EA-3B8E-30FF-85AF599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 and </a:t>
            </a:r>
            <a:r>
              <a:rPr lang="en-US" dirty="0" err="1"/>
              <a:t>SparkML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FED-748B-E3F7-12C8-054BEB60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and Spark ML perform better for bigger dataset compared to traditional model library such as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Good integration with Google Cloud</a:t>
            </a:r>
          </a:p>
          <a:p>
            <a:r>
              <a:rPr lang="en-US" dirty="0"/>
              <a:t>Easy scalability: modifying the numbers of workers is 1 line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D00C-EDCD-7E46-0B18-FAFCD67B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85" y="4197567"/>
            <a:ext cx="5930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DE15-9427-E436-544D-7E9A66EB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C55F-E96F-99D0-4BBA-A0D86065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 err="1">
                <a:solidFill>
                  <a:schemeClr val="tx1"/>
                </a:solidFill>
              </a:rPr>
              <a:t>SipakMed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7gb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Images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Cervical Cancer Risk Classification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CSV files</a:t>
            </a:r>
          </a:p>
        </p:txBody>
      </p:sp>
    </p:spTree>
    <p:extLst>
      <p:ext uri="{BB962C8B-B14F-4D97-AF65-F5344CB8AC3E}">
        <p14:creationId xmlns:p14="http://schemas.microsoft.com/office/powerpoint/2010/main" val="23080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E1CB-0D51-B075-968E-73A04964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dirty="0" err="1"/>
              <a:t>SipakMed</a:t>
            </a:r>
            <a:endParaRPr lang="en-US" dirty="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4FFB2353-329D-683B-8AC8-4E5DA6E0E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4205" r="9255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0288-067E-9189-E905-831C2342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 lvl="1"/>
            <a:r>
              <a:rPr lang="en-US"/>
              <a:t> Can be found on Kaggle</a:t>
            </a:r>
          </a:p>
          <a:p>
            <a:pPr lvl="1"/>
            <a:r>
              <a:rPr lang="en-US"/>
              <a:t> Introduced in 2018 </a:t>
            </a:r>
          </a:p>
          <a:p>
            <a:pPr lvl="1"/>
            <a:r>
              <a:rPr lang="en-US"/>
              <a:t> Standardized pap smear images</a:t>
            </a:r>
          </a:p>
        </p:txBody>
      </p:sp>
    </p:spTree>
    <p:extLst>
      <p:ext uri="{BB962C8B-B14F-4D97-AF65-F5344CB8AC3E}">
        <p14:creationId xmlns:p14="http://schemas.microsoft.com/office/powerpoint/2010/main" val="49590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41D-8B1C-5B36-01F4-DFEB82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C51-BB2E-2391-B72E-1E0D27C9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Normal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Superficial Intermediate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Parabasal Cells</a:t>
            </a:r>
          </a:p>
          <a:p>
            <a:pPr marL="128016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381CA-77D0-1AB7-6475-7B370A45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74" y="3429000"/>
            <a:ext cx="526806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41D-8B1C-5B36-01F4-DFEB82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C51-BB2E-2391-B72E-1E0D27C9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Abnormal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Koilocytotic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Dyskeratotic cells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6A34F-D0B9-180F-D59A-06B47B6C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76" y="3636360"/>
            <a:ext cx="465837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41D-8B1C-5B36-01F4-DFEB827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C51-BB2E-2391-B72E-1E0D27C9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Benign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Metaplastic cells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A877A-B2F6-906A-CFA7-B5D68D32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10" y="3045082"/>
            <a:ext cx="289600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4ED5B3-73B7-E7FB-25E3-F1F1BC3B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Distribution of </a:t>
            </a:r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SipakMed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7FA8F-BF43-412B-5DEE-A959F1273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1583150"/>
            <a:ext cx="7625162" cy="26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4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487A-7479-00DA-1E4D-ECEFC42B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Cervical Cancer Risk Classification (CCRC)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BE14-7724-9851-BA7C-96AA3B9C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Found on Kaggle</a:t>
            </a:r>
          </a:p>
          <a:p>
            <a:r>
              <a:rPr lang="en-US" dirty="0"/>
              <a:t>- 858 rows and 36 features</a:t>
            </a:r>
          </a:p>
          <a:p>
            <a:r>
              <a:rPr lang="en-US" dirty="0"/>
              <a:t>- Biopsy as target class</a:t>
            </a:r>
          </a:p>
        </p:txBody>
      </p:sp>
    </p:spTree>
    <p:extLst>
      <p:ext uri="{BB962C8B-B14F-4D97-AF65-F5344CB8AC3E}">
        <p14:creationId xmlns:p14="http://schemas.microsoft.com/office/powerpoint/2010/main" val="348942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of medical information&#10;&#10;Description automatically generated">
            <a:extLst>
              <a:ext uri="{FF2B5EF4-FFF2-40B4-BE49-F238E27FC236}">
                <a16:creationId xmlns:a16="http://schemas.microsoft.com/office/drawing/2014/main" id="{CD5F1B4A-0F21-7BEE-7C76-5F0DEB1B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261" y="377686"/>
            <a:ext cx="3282890" cy="6296583"/>
          </a:xfrm>
        </p:spPr>
      </p:pic>
    </p:spTree>
    <p:extLst>
      <p:ext uri="{BB962C8B-B14F-4D97-AF65-F5344CB8AC3E}">
        <p14:creationId xmlns:p14="http://schemas.microsoft.com/office/powerpoint/2010/main" val="211141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EA7AE-D5F3-A841-84A8-202F0112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Cervical Cancer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55F8-7447-8941-4D73-4B9A6E2D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 Type of cancer in the cervix (part of the uterus)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 Caused by human papillomavirus (HPV)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 Risk factors: early sex, multiple partners, smoking, weak immune system, family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 Symptoms: abnormal bleeding, pelvic pain, pain during sex, unusual discharge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 Detected through Pap test and HPV testing (Slow and expensive)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 Prevention: HPV vaccine, regular screening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 Highly preventable and treatable with early detection and care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FB11-5814-E104-3C89-49EA410F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36CD-EEEE-0FF2-8EE1-359BF4BA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Cervical Cancer Risk Classification:</a:t>
            </a:r>
          </a:p>
          <a:p>
            <a:pPr lvl="1"/>
            <a:r>
              <a:rPr lang="en-US" dirty="0"/>
              <a:t>Nan are replace with column median, remove duplicate</a:t>
            </a:r>
          </a:p>
          <a:p>
            <a:pPr lvl="1"/>
            <a:r>
              <a:rPr lang="en-US" dirty="0"/>
              <a:t>835 rows</a:t>
            </a:r>
          </a:p>
          <a:p>
            <a:pPr lvl="1"/>
            <a:r>
              <a:rPr lang="en-US" dirty="0"/>
              <a:t>Class imbalance (781 to 54) -&gt; </a:t>
            </a:r>
            <a:r>
              <a:rPr lang="en-US" dirty="0" err="1"/>
              <a:t>Adasyn</a:t>
            </a:r>
            <a:endParaRPr lang="en-US" dirty="0"/>
          </a:p>
        </p:txBody>
      </p:sp>
      <p:pic>
        <p:nvPicPr>
          <p:cNvPr id="5" name="Picture 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A37EB7E2-D77C-AFE7-2C6C-F0968DB0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31" y="3797936"/>
            <a:ext cx="4169641" cy="27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F581-6890-FFCB-2AAA-6AC6BF6E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A89BD23-A27B-5D1E-0DCD-505F2F62B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3590" r="29870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012D-3D2A-F4A9-C29A-5746857A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 sz="2200" dirty="0" err="1"/>
              <a:t>Sipakmed</a:t>
            </a:r>
            <a:r>
              <a:rPr lang="en-US" sz="2200" dirty="0"/>
              <a:t>:</a:t>
            </a:r>
          </a:p>
          <a:p>
            <a:r>
              <a:rPr lang="en-US" sz="2200" dirty="0"/>
              <a:t>- Image compression (77x77)</a:t>
            </a:r>
          </a:p>
          <a:p>
            <a:r>
              <a:rPr lang="en-US" sz="2200" dirty="0"/>
              <a:t>- Keep RGB format as grayscale leads to 20% accuracy loss</a:t>
            </a:r>
          </a:p>
          <a:p>
            <a:r>
              <a:rPr lang="en-US" sz="2200" dirty="0"/>
              <a:t>- Transform to </a:t>
            </a:r>
            <a:r>
              <a:rPr lang="en-US" sz="2200" dirty="0" err="1"/>
              <a:t>Dataframe</a:t>
            </a:r>
            <a:r>
              <a:rPr lang="en-US" sz="2200" dirty="0"/>
              <a:t> to feed to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0493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5F64-DEB4-5DEB-D660-2B5CF455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5C16C-54BC-BD69-A6AF-3D363DCDBA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527784"/>
            <a:ext cx="4183062" cy="31470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FFCD-1007-841F-EE46-829DBBA14A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PCA: Finding the component that maximize data variance</a:t>
            </a:r>
          </a:p>
          <a:p>
            <a:r>
              <a:rPr lang="en-US" dirty="0"/>
              <a:t>- PCA: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1414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856ED4-FE11-DB45-B1F6-945597AD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88EC4E-E2C0-88AF-D01F-5FB1A8F79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- </a:t>
                </a:r>
                <a:r>
                  <a:rPr lang="en-GB" dirty="0" err="1"/>
                  <a:t>Substract</a:t>
                </a:r>
                <a:r>
                  <a:rPr lang="en-GB" dirty="0"/>
                  <a:t> the mean from X</a:t>
                </a:r>
              </a:p>
              <a:p>
                <a:r>
                  <a:rPr lang="en-GB" dirty="0"/>
                  <a:t>- Calculate </a:t>
                </a:r>
                <a:r>
                  <a:rPr lang="en-GB" dirty="0" err="1"/>
                  <a:t>Cov</a:t>
                </a:r>
                <a:r>
                  <a:rPr lang="en-GB" dirty="0"/>
                  <a:t>(X,X)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800" i="1" kern="100" smtClean="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- Calculate eigenvectors and eigenvalues of covariance matrix</a:t>
                </a:r>
              </a:p>
              <a:p>
                <a:r>
                  <a:rPr lang="en-GB" dirty="0"/>
                  <a:t>- Sort the eigenvectors according to their eigenvalues in decreasing order</a:t>
                </a:r>
              </a:p>
              <a:p>
                <a:r>
                  <a:rPr lang="en-GB" dirty="0"/>
                  <a:t>- Choose first k eigenvectors and that will be the new k dimensions</a:t>
                </a:r>
              </a:p>
              <a:p>
                <a:r>
                  <a:rPr lang="en-GB" dirty="0"/>
                  <a:t>- Transform the original n dimensional data points into k dimensions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88EC4E-E2C0-88AF-D01F-5FB1A8F79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07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78BE-4CF5-7D1C-7136-810B93DD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Good vs bad projection</a:t>
            </a:r>
            <a:endParaRPr lang="en-GB" dirty="0"/>
          </a:p>
        </p:txBody>
      </p:sp>
      <p:pic>
        <p:nvPicPr>
          <p:cNvPr id="9" name="Content Placeholder 8" descr="A comparison of a graph&#10;&#10;Description automatically generated">
            <a:extLst>
              <a:ext uri="{FF2B5EF4-FFF2-40B4-BE49-F238E27FC236}">
                <a16:creationId xmlns:a16="http://schemas.microsoft.com/office/drawing/2014/main" id="{960B102C-0361-7651-956D-91E9AA7E2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39347"/>
            <a:ext cx="9720262" cy="3645098"/>
          </a:xfrm>
        </p:spPr>
      </p:pic>
    </p:spTree>
    <p:extLst>
      <p:ext uri="{BB962C8B-B14F-4D97-AF65-F5344CB8AC3E}">
        <p14:creationId xmlns:p14="http://schemas.microsoft.com/office/powerpoint/2010/main" val="194960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141-006B-8A91-4CF4-E1920E9C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E949-CB02-F036-24B5-FABD5BB7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US" sz="2200" dirty="0"/>
              <a:t>- Transform Pap Smear Images </a:t>
            </a:r>
            <a:r>
              <a:rPr lang="en-US" sz="2200" dirty="0" err="1"/>
              <a:t>df</a:t>
            </a:r>
            <a:r>
              <a:rPr lang="en-US" sz="2200" dirty="0"/>
              <a:t> to lower dimension</a:t>
            </a:r>
          </a:p>
          <a:p>
            <a:pPr lvl="1"/>
            <a:r>
              <a:rPr lang="en-US" sz="2200" dirty="0"/>
              <a:t> After compression 4049x17787</a:t>
            </a:r>
          </a:p>
          <a:p>
            <a:pPr lvl="1"/>
            <a:r>
              <a:rPr lang="en-US" sz="2200" dirty="0"/>
              <a:t> Select 1000 features to explain 99% variance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1A9EB7-E835-CC09-3F7F-E006B554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145536" cy="36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0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FE13-468D-A728-2565-528F272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D05-7C87-89A4-028E-09D8E82E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Logistic Regression</a:t>
            </a:r>
          </a:p>
          <a:p>
            <a:r>
              <a:rPr lang="en-US" dirty="0"/>
              <a:t>- Decision Tree</a:t>
            </a:r>
          </a:p>
          <a:p>
            <a:r>
              <a:rPr lang="en-US" dirty="0"/>
              <a:t>- Random forest</a:t>
            </a:r>
          </a:p>
          <a:p>
            <a:r>
              <a:rPr lang="en-US" dirty="0"/>
              <a:t>- Gradient boosted</a:t>
            </a:r>
          </a:p>
          <a:p>
            <a:r>
              <a:rPr lang="en-US" dirty="0"/>
              <a:t>- Support vector machine</a:t>
            </a:r>
          </a:p>
          <a:p>
            <a:r>
              <a:rPr lang="en-US" dirty="0"/>
              <a:t>- </a:t>
            </a:r>
            <a:r>
              <a:rPr lang="en-US" dirty="0" err="1"/>
              <a:t>Naives</a:t>
            </a:r>
            <a:r>
              <a:rPr lang="en-US" dirty="0"/>
              <a:t> Bayes</a:t>
            </a:r>
          </a:p>
          <a:p>
            <a:r>
              <a:rPr lang="en-US" dirty="0"/>
              <a:t>- Factorization machine</a:t>
            </a:r>
          </a:p>
          <a:p>
            <a:r>
              <a:rPr lang="en-US" dirty="0"/>
              <a:t>-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114439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20-FD57-D875-90A1-5EC6AA5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dirty="0"/>
              <a:t>Machine Learning models</a:t>
            </a:r>
          </a:p>
        </p:txBody>
      </p:sp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989DEEB6-BD73-A87A-1F6D-4F4D2AB97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0033" r="33427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01C8-3328-2165-2B6F-B604B034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 dirty="0"/>
              <a:t>- All machine learning models are called from 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SparkML</a:t>
            </a:r>
            <a:r>
              <a:rPr lang="en-US" dirty="0"/>
              <a:t> library</a:t>
            </a:r>
          </a:p>
          <a:p>
            <a:r>
              <a:rPr lang="en-US" dirty="0"/>
              <a:t>- CNN code is based on CBIR-</a:t>
            </a:r>
            <a:r>
              <a:rPr lang="en-US" dirty="0" err="1"/>
              <a:t>NewCode</a:t>
            </a:r>
            <a:r>
              <a:rPr lang="en-US" dirty="0"/>
              <a:t>-CNN Model on Kaggle</a:t>
            </a:r>
          </a:p>
          <a:p>
            <a:r>
              <a:rPr lang="en-US" dirty="0"/>
              <a:t>    "https://</a:t>
            </a:r>
            <a:r>
              <a:rPr lang="en-US" dirty="0" err="1"/>
              <a:t>www.kaggle.com</a:t>
            </a:r>
            <a:r>
              <a:rPr lang="en-US" dirty="0"/>
              <a:t>/code/sjha999/</a:t>
            </a:r>
            <a:r>
              <a:rPr lang="en-US" dirty="0" err="1"/>
              <a:t>cbir</a:t>
            </a:r>
            <a:r>
              <a:rPr lang="en-US" dirty="0"/>
              <a:t>-</a:t>
            </a:r>
            <a:r>
              <a:rPr lang="en-US" dirty="0" err="1"/>
              <a:t>newcode</a:t>
            </a:r>
            <a:r>
              <a:rPr lang="en-US" dirty="0"/>
              <a:t>-</a:t>
            </a:r>
            <a:r>
              <a:rPr lang="en-US" dirty="0" err="1"/>
              <a:t>cnn</a:t>
            </a:r>
            <a:r>
              <a:rPr lang="en-US" dirty="0"/>
              <a:t>-model"</a:t>
            </a:r>
          </a:p>
        </p:txBody>
      </p:sp>
    </p:spTree>
    <p:extLst>
      <p:ext uri="{BB962C8B-B14F-4D97-AF65-F5344CB8AC3E}">
        <p14:creationId xmlns:p14="http://schemas.microsoft.com/office/powerpoint/2010/main" val="25056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5D77-23B4-0492-9196-555E3388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1371-9A82-609C-05C9-99CD1075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Spark's Viability as an Alternative Platform: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Establish Spark as an alternative to traditional machine learning frameworks like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 or CNN.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Preprocessed data shuffled and split 70-30 for training-testing.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Train machine learning algorithms using Spark's default implementation.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Repeat the process ten times and average outcomes.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Evaluate performance metrics (accuracy, precision, F1 score, recall).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Compare results with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 (CSV) and CNN (images).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7EF2-686A-9782-C4BA-2F9A20E8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D6A9-2EBD-442D-76B1-1338D783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Comparing Spark's Scalability: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Assess scalability with Cervical Cancer Risk Classification dataset.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Record training time for each algorithm in Spark.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Identify algorithm with longest training time.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Implement chosen algorithm in </a:t>
            </a:r>
            <a:r>
              <a:rPr lang="en-US" b="0" i="0" u="none" strike="noStrike" dirty="0" err="1">
                <a:effectLst/>
                <a:latin typeface="Söhne"/>
              </a:rPr>
              <a:t>SKLearn</a:t>
            </a:r>
            <a:r>
              <a:rPr lang="en-US" b="0" i="0" u="none" strike="noStrike" dirty="0">
                <a:effectLst/>
                <a:latin typeface="Söhne"/>
              </a:rPr>
              <a:t> and Spark.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Apply algorithm to CSV file, iteratively duplicating file size.</a:t>
            </a:r>
          </a:p>
          <a:p>
            <a:pPr marL="742950" lvl="1" indent="-285750"/>
            <a:r>
              <a:rPr lang="en-US" b="0" i="0" u="none" strike="noStrike" dirty="0">
                <a:effectLst/>
                <a:latin typeface="Söhne"/>
              </a:rPr>
              <a:t>Focus on training time as the evaluation metric.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6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D72B0-2DA9-588C-45CA-CED78615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FD57-2CCE-D33D-D0A5-077658B0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971" y="999460"/>
            <a:ext cx="312362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 Combine both PCA and parallelization for faster and more efficient training time.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08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DF6FEF-E374-660D-0C4F-A2EC871A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Result – Cervical Cancer Risk Classifcation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D75592-1515-EE70-DC5F-19DFEF61E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u="none" strike="noStrike" dirty="0">
                <a:effectLst/>
              </a:rPr>
              <a:t>Figures 9 and 10 showcase robust performance of Spark algorithms.</a:t>
            </a:r>
          </a:p>
          <a:p>
            <a:pPr>
              <a:lnSpc>
                <a:spcPct val="90000"/>
              </a:lnSpc>
            </a:pPr>
            <a:r>
              <a:rPr lang="en-US" b="0" i="0" u="none" strike="noStrike" dirty="0">
                <a:effectLst/>
              </a:rPr>
              <a:t>Most algorithms exhibit over 98% accuracy, except Naive Bayes.</a:t>
            </a:r>
          </a:p>
          <a:p>
            <a:pPr>
              <a:lnSpc>
                <a:spcPct val="90000"/>
              </a:lnSpc>
            </a:pPr>
            <a:r>
              <a:rPr lang="en-US" b="0" i="0" u="none" strike="noStrike" dirty="0">
                <a:effectLst/>
              </a:rPr>
              <a:t>Naive Bayes achieves 88% accuracy with consistent precision, recall, and F1 scores.</a:t>
            </a:r>
          </a:p>
          <a:p>
            <a:pPr>
              <a:lnSpc>
                <a:spcPct val="9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DA4DC153-7250-C07E-91CD-ECCEEB7457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9749" y="146955"/>
            <a:ext cx="5017658" cy="64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8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DF6FEF-E374-660D-0C4F-A2EC871A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Result – Cervical Cancer Risk Classifcation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D75592-1515-EE70-DC5F-19DFEF61E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166" y="2160589"/>
            <a:ext cx="3949463" cy="43905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0" i="0" u="none" strike="noStrike" dirty="0">
                <a:effectLst/>
              </a:rPr>
              <a:t>Figures 7 and 8 depict accuracy results using </a:t>
            </a:r>
            <a:r>
              <a:rPr lang="en-US" sz="1700" b="0" i="0" u="none" strike="noStrike" dirty="0" err="1">
                <a:effectLst/>
              </a:rPr>
              <a:t>SkLearn</a:t>
            </a:r>
            <a:r>
              <a:rPr lang="en-US" sz="1700" b="0" i="0" u="none" strike="noStrike" dirty="0">
                <a:effectLst/>
              </a:rPr>
              <a:t>.</a:t>
            </a:r>
          </a:p>
          <a:p>
            <a:r>
              <a:rPr lang="en-US" sz="1700" b="0" i="0" u="none" strike="noStrike" dirty="0" err="1">
                <a:effectLst/>
              </a:rPr>
              <a:t>SkLearn's</a:t>
            </a:r>
            <a:r>
              <a:rPr lang="en-US" sz="1700" b="0" i="0" u="none" strike="noStrike" dirty="0">
                <a:effectLst/>
              </a:rPr>
              <a:t> accuracy slightly lower than Spark's, still commendable.</a:t>
            </a:r>
          </a:p>
          <a:p>
            <a:r>
              <a:rPr lang="en-US" sz="1700" b="0" i="0" u="none" strike="noStrike" dirty="0">
                <a:effectLst/>
              </a:rPr>
              <a:t>Support Vector Classifier achieves over 96% accuracy, while Random Forest around 85%.</a:t>
            </a:r>
          </a:p>
          <a:p>
            <a:br>
              <a:rPr lang="en-US" sz="1700" dirty="0"/>
            </a:br>
            <a:br>
              <a:rPr lang="en-US" sz="1700" dirty="0"/>
            </a:br>
            <a:endParaRPr lang="en-US" sz="1700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BEF0767-9532-CA71-A546-082C1872F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6123" y="632144"/>
            <a:ext cx="4554160" cy="55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962A8-73AD-53FB-8AF4-10C10B13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Result – Cervical Cancer Risk Classification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61F39E-75F8-C3B4-EEAC-41EF118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Spark's accuracy comparable to </a:t>
            </a:r>
            <a:r>
              <a:rPr lang="en-US" sz="2200" b="0" i="0" u="none" strike="noStrike" dirty="0" err="1">
                <a:effectLst/>
                <a:latin typeface="Söhne"/>
              </a:rPr>
              <a:t>SkLearn's</a:t>
            </a:r>
            <a:r>
              <a:rPr lang="en-US" sz="2200" b="0" i="0" u="none" strike="noStrike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Majority of Spark algorithms perform exceptionally, raising concerns of potential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Need for thorough exploration of preprocessing and ADASYN impact on reliability and generalizability</a:t>
            </a:r>
          </a:p>
          <a:p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962474-4ABA-91E1-6439-1F02ED88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Result - SipakMed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C22BD4-3BE9-A2D2-FE3E-03552C63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362" y="2160589"/>
            <a:ext cx="3969532" cy="388077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 3" charset="2"/>
              <a:buChar char=""/>
            </a:pPr>
            <a:r>
              <a:rPr lang="en-US" sz="2200" b="0" i="0" u="none" strike="noStrike" dirty="0">
                <a:effectLst/>
              </a:rPr>
              <a:t>Results overall suboptimal, no model exceeds 80% for any metric.</a:t>
            </a:r>
          </a:p>
          <a:p>
            <a:pPr>
              <a:buFont typeface="Wingdings 3" charset="2"/>
              <a:buChar char=""/>
            </a:pPr>
            <a:r>
              <a:rPr lang="en-US" sz="2200" b="0" i="0" u="none" strike="noStrike" dirty="0">
                <a:effectLst/>
              </a:rPr>
              <a:t>Decision Tree performs best, achieving over 72% for all metrics.</a:t>
            </a:r>
          </a:p>
          <a:p>
            <a:pPr>
              <a:buFont typeface="Wingdings 3" charset="2"/>
              <a:buChar char=""/>
            </a:pPr>
            <a:r>
              <a:rPr lang="en-US" sz="2200" b="0" i="0" u="none" strike="noStrike" dirty="0">
                <a:effectLst/>
              </a:rPr>
              <a:t>Random Forest least effective, recall at 57%, other metrics above 65%.</a:t>
            </a:r>
          </a:p>
          <a:p>
            <a:pPr>
              <a:buFont typeface="Wingdings 3" charset="2"/>
              <a:buChar char=""/>
            </a:pPr>
            <a:endParaRPr lang="en-US" sz="2200" dirty="0"/>
          </a:p>
        </p:txBody>
      </p:sp>
      <p:pic>
        <p:nvPicPr>
          <p:cNvPr id="12" name="Content Placeholder 11" descr="A screenshot of a calculator&#10;&#10;Description automatically generated">
            <a:extLst>
              <a:ext uri="{FF2B5EF4-FFF2-40B4-BE49-F238E27FC236}">
                <a16:creationId xmlns:a16="http://schemas.microsoft.com/office/drawing/2014/main" id="{B9B9DC8F-3E17-CA6D-D1F3-A6FF291F3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779" y="385424"/>
            <a:ext cx="6682669" cy="2506000"/>
          </a:xfrm>
          <a:prstGeom prst="rect">
            <a:avLst/>
          </a:prstGeom>
        </p:spPr>
      </p:pic>
      <p:pic>
        <p:nvPicPr>
          <p:cNvPr id="10" name="Content Placeholder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157163A-724A-7A92-6B3E-438DD56031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698884" y="3065490"/>
            <a:ext cx="4486582" cy="32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75B9929-4D09-D8A6-3198-8196E54F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 - </a:t>
            </a:r>
            <a:r>
              <a:rPr lang="en-US"/>
              <a:t>SiPAKMED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30AD1-D156-F23F-6FFC-DB7B3D1C2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166" y="2160590"/>
            <a:ext cx="4838811" cy="264940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200" b="0" i="0" u="none" strike="noStrike" dirty="0">
                <a:effectLst/>
              </a:rPr>
              <a:t>CNN's superiority over Spark implementation.</a:t>
            </a:r>
          </a:p>
          <a:p>
            <a:r>
              <a:rPr lang="en-US" sz="2200" b="0" i="0" u="none" strike="noStrike" dirty="0">
                <a:effectLst/>
              </a:rPr>
              <a:t>CNN outperforms Spark algorithms by epoch 10.</a:t>
            </a:r>
          </a:p>
          <a:p>
            <a:r>
              <a:rPr lang="en-US" sz="2200" b="0" i="0" u="none" strike="noStrike" dirty="0">
                <a:effectLst/>
              </a:rPr>
              <a:t>By 32nd epoch, CNN reaches 92.75% accuracy on the same image dataset.</a:t>
            </a:r>
          </a:p>
          <a:p>
            <a:br>
              <a:rPr lang="en-US" sz="2200" dirty="0"/>
            </a:br>
            <a:endParaRPr lang="en-US" sz="2200" dirty="0"/>
          </a:p>
        </p:txBody>
      </p:sp>
      <p:pic>
        <p:nvPicPr>
          <p:cNvPr id="11" name="Content Placeholder 10" descr="A graph showing the results of a model&#10;&#10;Description automatically generated">
            <a:extLst>
              <a:ext uri="{FF2B5EF4-FFF2-40B4-BE49-F238E27FC236}">
                <a16:creationId xmlns:a16="http://schemas.microsoft.com/office/drawing/2014/main" id="{7975B63B-EBA5-0A3F-F312-B20F0BA39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58786" y="1358512"/>
            <a:ext cx="5623570" cy="40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4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4BD9-A336-797A-464E-0BB3552C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SIPAKMED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59422-6440-356D-C654-55193019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Results indicate Spark's limitations for image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Spark's implementation not as suitable as CNN.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CNN consistently excels in image classification tasks, aligning with expectation.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8023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A96B-A9D2-EC6E-803A-88DD05EA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Scalability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A93E9D4-D209-6E8E-1D52-7116AF5BDA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863" y="2993293"/>
            <a:ext cx="4183062" cy="221602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AF5D8-3FDC-A701-7004-F21AF3BAF0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GBT takes the highest training time -&gt; chosen for scalability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1149087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2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17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21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EFAFF2-5B1F-DED7-8358-31195369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 -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E3FB-7838-E91E-4D4E-3B593D62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361" y="2160589"/>
            <a:ext cx="4758672" cy="388077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b="0" i="0" u="none" strike="noStrike" dirty="0" err="1">
                <a:effectLst/>
              </a:rPr>
              <a:t>SkLearn's</a:t>
            </a:r>
            <a:r>
              <a:rPr lang="en-US" sz="2200" b="0" i="0" u="none" strike="noStrike" dirty="0">
                <a:effectLst/>
              </a:rPr>
              <a:t> time doubles each iteration due to no parallelization.</a:t>
            </a:r>
          </a:p>
          <a:p>
            <a:pPr>
              <a:lnSpc>
                <a:spcPct val="90000"/>
              </a:lnSpc>
            </a:pPr>
            <a:r>
              <a:rPr lang="en-US" sz="2200" b="0" i="0" u="none" strike="noStrike" dirty="0">
                <a:effectLst/>
              </a:rPr>
              <a:t>Spark exhibits setup time but gains performance advantage.</a:t>
            </a:r>
          </a:p>
          <a:p>
            <a:pPr>
              <a:lnSpc>
                <a:spcPct val="90000"/>
              </a:lnSpc>
            </a:pPr>
            <a:r>
              <a:rPr lang="en-US" sz="2200" b="0" i="0" u="none" strike="noStrike" dirty="0" err="1">
                <a:effectLst/>
              </a:rPr>
              <a:t>Sk</a:t>
            </a:r>
            <a:r>
              <a:rPr lang="en-US" sz="2200" dirty="0" err="1"/>
              <a:t>Learn</a:t>
            </a:r>
            <a:r>
              <a:rPr lang="en-US" sz="2200" b="0" i="0" u="none" strike="noStrike" dirty="0">
                <a:effectLst/>
              </a:rPr>
              <a:t> maintains steady, faster times from second to fourth iteration.</a:t>
            </a:r>
          </a:p>
          <a:p>
            <a:pPr>
              <a:lnSpc>
                <a:spcPct val="90000"/>
              </a:lnSpc>
            </a:pPr>
            <a:r>
              <a:rPr lang="en-US" sz="2200" b="0" i="0" u="none" strike="noStrike" dirty="0">
                <a:effectLst/>
              </a:rPr>
              <a:t>Spark's substantial improvement from seventh iteration.</a:t>
            </a:r>
          </a:p>
          <a:p>
            <a:pPr>
              <a:lnSpc>
                <a:spcPct val="90000"/>
              </a:lnSpc>
            </a:pPr>
            <a:r>
              <a:rPr lang="en-US" sz="2200" b="0" i="0" u="none" strike="noStrike" dirty="0" err="1">
                <a:effectLst/>
              </a:rPr>
              <a:t>SkLearn's</a:t>
            </a:r>
            <a:r>
              <a:rPr lang="en-US" sz="2200" b="0" i="0" u="none" strike="noStrike" dirty="0">
                <a:effectLst/>
              </a:rPr>
              <a:t> early advantage minimal, Spark's lead grows.</a:t>
            </a:r>
          </a:p>
          <a:p>
            <a:pPr>
              <a:lnSpc>
                <a:spcPct val="90000"/>
              </a:lnSpc>
            </a:pPr>
            <a:r>
              <a:rPr lang="en-US" sz="2200" b="0" i="0" u="none" strike="noStrike" dirty="0">
                <a:effectLst/>
              </a:rPr>
              <a:t>By tenth iteration, Spark outperforms </a:t>
            </a:r>
            <a:r>
              <a:rPr lang="en-US" sz="2200" b="0" i="0" u="none" strike="noStrike" dirty="0" err="1">
                <a:effectLst/>
              </a:rPr>
              <a:t>SkLearn</a:t>
            </a:r>
            <a:r>
              <a:rPr lang="en-US" sz="2200" b="0" i="0" u="none" strike="noStrike" dirty="0">
                <a:effectLst/>
              </a:rPr>
              <a:t> by 16 seconds.</a:t>
            </a:r>
          </a:p>
          <a:p>
            <a:pPr>
              <a:lnSpc>
                <a:spcPct val="90000"/>
              </a:lnSpc>
            </a:pPr>
            <a:endParaRPr lang="en-US" sz="2200" b="0" i="0" u="none" strike="noStrike" dirty="0">
              <a:effectLst/>
            </a:endParaRP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6" name="Content Placeholder 5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E3B31B45-CFD6-48AD-4F79-412E61F79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0338" y="0"/>
            <a:ext cx="3016518" cy="260174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A355DB-DCEA-032D-20F1-73F21DB0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55" y="2304648"/>
            <a:ext cx="2097976" cy="39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9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82E2-F845-786D-D71D-AC3F9CC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Spark’s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FBBF-AC6B-F3E9-C0FD-10C8A07B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Spark excels with larger datasets and parallel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Consistent, efficient performance as data size increases.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Spark solidified as go-to for scalable text-based ML tasks.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9104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6003-63DE-54E2-6FC1-9FB00524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i="0" u="none" strike="noStrike" dirty="0">
                <a:effectLst/>
                <a:latin typeface="Söhne"/>
              </a:rPr>
              <a:t>Challenges and Considerations with Spark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2EEB-30EF-5A4D-840B-5FEBEC4B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13" y="1992230"/>
            <a:ext cx="6341016" cy="46039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i="0" u="none" strike="noStrike" dirty="0">
                <a:effectLst/>
                <a:latin typeface="Söhne"/>
              </a:rPr>
              <a:t>Popularity and Algorithm Availability:</a:t>
            </a:r>
            <a:endParaRPr lang="en-US" sz="2000" b="0" i="0" u="none" strike="noStrike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Spark has less widespread adoption compared to </a:t>
            </a:r>
            <a:r>
              <a:rPr lang="en-US" sz="2000" b="0" i="0" u="none" strike="noStrike" dirty="0" err="1">
                <a:effectLst/>
                <a:latin typeface="Söhne"/>
              </a:rPr>
              <a:t>SkLearn</a:t>
            </a:r>
            <a:r>
              <a:rPr lang="en-US" sz="2000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Söhne"/>
              </a:rPr>
              <a:t>SparkML</a:t>
            </a:r>
            <a:r>
              <a:rPr lang="en-US" sz="2000" b="0" i="0" u="none" strike="noStrike" dirty="0">
                <a:effectLst/>
                <a:latin typeface="Söhne"/>
              </a:rPr>
              <a:t> library offers diverse algorithms but may lack some.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Söhne"/>
              </a:rPr>
              <a:t>SkLearn</a:t>
            </a:r>
            <a:r>
              <a:rPr lang="en-US" sz="2000" b="0" i="0" u="none" strike="noStrike" dirty="0">
                <a:effectLst/>
                <a:latin typeface="Söhne"/>
              </a:rPr>
              <a:t> ecosystem might have more readily accessible algorithms.</a:t>
            </a:r>
          </a:p>
          <a:p>
            <a:pPr marL="0" indent="0">
              <a:buNone/>
            </a:pPr>
            <a:r>
              <a:rPr lang="en-US" sz="2000" b="1" i="0" u="none" strike="noStrike" dirty="0">
                <a:effectLst/>
                <a:latin typeface="Söhne"/>
              </a:rPr>
              <a:t>Learning Curve and Complexity:</a:t>
            </a:r>
            <a:endParaRPr lang="en-US" sz="2000" b="0" i="0" u="none" strike="noStrike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Custom algorithms in Spark can be more complex than in </a:t>
            </a:r>
            <a:r>
              <a:rPr lang="en-US" sz="2000" b="0" i="0" u="none" strike="noStrike" dirty="0" err="1">
                <a:effectLst/>
                <a:latin typeface="Söhne"/>
              </a:rPr>
              <a:t>SkLearn</a:t>
            </a:r>
            <a:r>
              <a:rPr lang="en-US" sz="2000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Requires understanding of concepts like MapReduce and RDDs.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Steeper learning curve demands more time and effort.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0673-4E43-5677-2554-7746823F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Machine learning for cervical cancer prediction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02633EB-E732-A1A7-0450-05F4E9D2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 Multiple papers explore machine learning for cervical cancer prediction.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 Most tend to focus on increasing accuracy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 	Various models used, including Decision Tree, Logistic Regression, Random Forest, and XG-Boost.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 	High accuracies achieved, ranging from 96.8% to 99.71%.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 Some papers focus on feature importance and </a:t>
            </a:r>
            <a:r>
              <a:rPr lang="en-GB" sz="2200" b="0" i="0" dirty="0" err="1">
                <a:effectLst/>
                <a:latin typeface="Söhne"/>
              </a:rPr>
              <a:t>explainability</a:t>
            </a:r>
            <a:r>
              <a:rPr lang="en-GB" sz="2200" b="0" i="0" dirty="0">
                <a:effectLst/>
                <a:latin typeface="Söhne"/>
              </a:rPr>
              <a:t> using SHAP.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 Few papers address scalability of machine learning algorithms.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 	Genetic algorithm used to reduce features while maintaining accuracy.</a:t>
            </a:r>
            <a:br>
              <a:rPr lang="en-GB" sz="2200" dirty="0"/>
            </a:br>
            <a:endParaRPr lang="en-GB" sz="22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06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6003-63DE-54E2-6FC1-9FB00524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i="0" u="none" strike="noStrike" dirty="0">
                <a:effectLst/>
                <a:latin typeface="Söhne"/>
              </a:rPr>
              <a:t>Challenges and Considerations with Spark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2EEB-30EF-5A4D-840B-5FEBEC4B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034" y="1497452"/>
            <a:ext cx="6341016" cy="46039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000" b="0" i="0" u="none" strike="noStrike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Söhne"/>
              </a:rPr>
              <a:t>Performance Variations:</a:t>
            </a:r>
            <a:endParaRPr lang="en-US" sz="2000" b="0" i="0" u="none" strike="noStrike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Spark shows disparities across different hardware setups.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M1 chip outperforms Windows i7-12700 setup significantly.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Example: Windows takes 50s, M1 chip takes 5.3s for the same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Söhne"/>
              </a:rPr>
              <a:t>Challenges in Image Classification:</a:t>
            </a:r>
            <a:endParaRPr lang="en-US" sz="2000" b="0" i="0" u="none" strike="noStrike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Personal experience highlights challenges in image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Memory limitations encountered during image compression and PCA.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Upgrading to higher RAM system improved but didn't fully solve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Söhne"/>
              </a:rPr>
              <a:t>Task complexity led to use of </a:t>
            </a:r>
            <a:r>
              <a:rPr lang="en-US" sz="2000" b="0" i="0" u="none" strike="noStrike" dirty="0" err="1">
                <a:effectLst/>
                <a:latin typeface="Söhne"/>
              </a:rPr>
              <a:t>SkLearn</a:t>
            </a:r>
            <a:r>
              <a:rPr lang="en-US" sz="2000" b="0" i="0" u="none" strike="noStrike" dirty="0">
                <a:effectLst/>
                <a:latin typeface="Söhne"/>
              </a:rPr>
              <a:t> for PCA.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15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587-BD0F-72E1-031E-92E7F59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weakness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920C-9A62-D078-2336-6F480655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Cervical Risk Classification Dataset: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Multiple target variables (</a:t>
            </a:r>
            <a:r>
              <a:rPr lang="en-US" sz="2200" b="0" i="0" u="none" strike="noStrike" dirty="0" err="1">
                <a:effectLst/>
                <a:latin typeface="Söhne"/>
              </a:rPr>
              <a:t>Hinselmann</a:t>
            </a:r>
            <a:r>
              <a:rPr lang="en-US" sz="2200" b="0" i="0" u="none" strike="noStrike" dirty="0">
                <a:effectLst/>
                <a:latin typeface="Söhne"/>
              </a:rPr>
              <a:t>, Schiller, </a:t>
            </a:r>
            <a:r>
              <a:rPr lang="en-US" sz="2200" b="0" i="0" u="none" strike="noStrike" dirty="0" err="1">
                <a:effectLst/>
                <a:latin typeface="Söhne"/>
              </a:rPr>
              <a:t>Citology</a:t>
            </a:r>
            <a:r>
              <a:rPr lang="en-US" sz="2200" b="0" i="0" u="none" strike="noStrike" dirty="0">
                <a:effectLst/>
                <a:latin typeface="Söhne"/>
              </a:rPr>
              <a:t>, Biopsy).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Challenge: Absence of definitive target class for cancer status.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Use of Biopsy as target variable may inflate accuracy due to inclusion of other test results.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Future solutions: Dataset with designated cancer status column or excluding other test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81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587-BD0F-72E1-031E-92E7F595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weakness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920C-9A62-D078-2336-6F480655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effectLst/>
                <a:latin typeface="Söhne"/>
              </a:rPr>
              <a:t>Sipakmed</a:t>
            </a:r>
            <a:r>
              <a:rPr lang="en-US" b="1" i="0" u="none" strike="noStrike" dirty="0">
                <a:effectLst/>
                <a:latin typeface="Söhne"/>
              </a:rPr>
              <a:t> Dataset and Methodological Challenges: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Methodological challenge comparing </a:t>
            </a:r>
            <a:r>
              <a:rPr lang="en-US" sz="2200" b="0" i="0" u="none" strike="noStrike" dirty="0" err="1">
                <a:effectLst/>
                <a:latin typeface="Söhne"/>
              </a:rPr>
              <a:t>SparkML</a:t>
            </a:r>
            <a:r>
              <a:rPr lang="en-US" sz="2200" b="0" i="0" u="none" strike="noStrike" dirty="0">
                <a:effectLst/>
                <a:latin typeface="Söhne"/>
              </a:rPr>
              <a:t> accuracy with traditional CNN.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Future research: Apply same traditional ML algorithm to both Spark and </a:t>
            </a:r>
            <a:r>
              <a:rPr lang="en-US" sz="2200" b="0" i="0" u="none" strike="noStrike" dirty="0" err="1">
                <a:effectLst/>
                <a:latin typeface="Söhne"/>
              </a:rPr>
              <a:t>Sklearn</a:t>
            </a:r>
            <a:r>
              <a:rPr lang="en-US" sz="2200" b="0" i="0" u="none" strike="noStrike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GPU Acceleration and Image Classification: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Methodology lacks GPU acceleration for image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Spark offers GPU support via Rapids, but complex implementation.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Söhne"/>
              </a:rPr>
              <a:t>Future research: Investigate CNN with GPU acceleration for optimal image classification performance.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3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507FB-80C2-891C-D385-58F37C8B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Anknowledgement</a:t>
            </a:r>
            <a:endParaRPr lang="en-US" sz="28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5594-D9C6-DEE8-2DA0-4BC448F0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Dr. Khem Poudel</a:t>
            </a:r>
          </a:p>
          <a:p>
            <a:r>
              <a:rPr lang="en-US" dirty="0"/>
              <a:t>Machine Learning Research Group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9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304DB481-A594-4743-794A-7FCEC25C4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9945" r="-1" b="1503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2303A6D-489C-D73A-1D44-14FD114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2320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3524D-F5F1-0C37-D9B0-9FDA5D08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Machine Learning Performance Metric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B5F58-E8E5-87F3-F25D-897A2F173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45237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79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19232-BDB9-D5FC-A714-DF446987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Solution: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3E5545-DE1B-7EB0-18C3-86D031733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84090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4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341-8D01-C641-235B-253B3746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Map Reduce</a:t>
            </a:r>
            <a:endParaRPr lang="en-GB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20F4C9B-ABCD-1AEB-4DF1-FFC976326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447939"/>
              </p:ext>
            </p:extLst>
          </p:nvPr>
        </p:nvGraphicFramePr>
        <p:xfrm>
          <a:off x="3846888" y="609601"/>
          <a:ext cx="6224037" cy="396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D99E3C4-F521-A694-9CA8-A47057BEA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99" y="4744113"/>
            <a:ext cx="5424112" cy="1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9459-1267-822B-CD73-2C4B4B2B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Spark and Spark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B0F8-FBD8-E33A-D11F-4E4DC56A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65395"/>
            <a:ext cx="6406134" cy="36727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Spark:</a:t>
            </a:r>
          </a:p>
          <a:p>
            <a:pPr lvl="1">
              <a:lnSpc>
                <a:spcPct val="90000"/>
              </a:lnSpc>
            </a:pPr>
            <a:r>
              <a:rPr lang="en-GB" sz="2200" b="0" i="0" dirty="0">
                <a:effectLst/>
                <a:latin typeface="Söhne"/>
              </a:rPr>
              <a:t>Apache Spark: introduced in 2014 at UC Berkeley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latin typeface="Söhne"/>
              </a:rPr>
              <a:t>Goal:</a:t>
            </a:r>
            <a:r>
              <a:rPr lang="en-GB" sz="2200" b="0" i="0" dirty="0">
                <a:effectLst/>
                <a:latin typeface="Söhne"/>
              </a:rPr>
              <a:t> addresses limitations of other Big Data frameworks</a:t>
            </a:r>
          </a:p>
          <a:p>
            <a:pPr lvl="1">
              <a:lnSpc>
                <a:spcPct val="90000"/>
              </a:lnSpc>
            </a:pPr>
            <a:r>
              <a:rPr lang="en-GB" sz="2200" b="0" i="0" dirty="0">
                <a:effectLst/>
                <a:latin typeface="Söhne"/>
              </a:rPr>
              <a:t>Spark expands on MapReduce, adds features and optimizations</a:t>
            </a:r>
          </a:p>
          <a:p>
            <a:pPr lvl="2">
              <a:lnSpc>
                <a:spcPct val="90000"/>
              </a:lnSpc>
            </a:pPr>
            <a:r>
              <a:rPr lang="en-GB" sz="2200" b="0" i="0" dirty="0">
                <a:effectLst/>
                <a:latin typeface="Söhne"/>
              </a:rPr>
              <a:t>In-memory caching boosts performance compared to disk-based MapReduce</a:t>
            </a:r>
          </a:p>
          <a:p>
            <a:pPr lvl="2">
              <a:lnSpc>
                <a:spcPct val="90000"/>
              </a:lnSpc>
            </a:pPr>
            <a:r>
              <a:rPr lang="en-GB" sz="2200" b="0" i="0" dirty="0">
                <a:effectLst/>
                <a:latin typeface="Söhne"/>
              </a:rPr>
              <a:t>Supports integration with other languages and platforms</a:t>
            </a:r>
          </a:p>
          <a:p>
            <a:pPr lvl="2">
              <a:lnSpc>
                <a:spcPct val="90000"/>
              </a:lnSpc>
            </a:pPr>
            <a:r>
              <a:rPr lang="en-GB" sz="2200" b="0" i="0" dirty="0">
                <a:effectLst/>
                <a:latin typeface="Söhne"/>
              </a:rPr>
              <a:t>Higher-level API and expressive programming models in Spark lower the barrier of entry compared to MapReduce</a:t>
            </a: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5" name="Picture 4" descr="A group of logos in a circle&#10;&#10;Description automatically generated">
            <a:extLst>
              <a:ext uri="{FF2B5EF4-FFF2-40B4-BE49-F238E27FC236}">
                <a16:creationId xmlns:a16="http://schemas.microsoft.com/office/drawing/2014/main" id="{C4BA642F-DFC8-9DDC-464E-4DF025F2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68" y="1127192"/>
            <a:ext cx="4663858" cy="36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1EF-0706-0636-4038-47DD2681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and Spark 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4CFC-965D-B230-3354-0C89BFA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SparkML</a:t>
            </a:r>
            <a:endParaRPr lang="en-US" dirty="0"/>
          </a:p>
          <a:p>
            <a:pPr lvl="1"/>
            <a:r>
              <a:rPr lang="en-GB" sz="2000" b="0" i="0" dirty="0" err="1">
                <a:solidFill>
                  <a:srgbClr val="374151"/>
                </a:solidFill>
                <a:effectLst/>
                <a:latin typeface="Söhne"/>
              </a:rPr>
              <a:t>SparkML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: scalable and distributed machine learning library within Spark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Enables parallelized machine learning on large datasets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Lowers barrier of entry for distributed machine learning with high-level API</a:t>
            </a:r>
          </a:p>
          <a:p>
            <a:pPr lvl="1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Includes popular machine learning algorithm implementations for efficient model deployment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495B9-DF80-8825-30B7-7B841E67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559038"/>
            <a:ext cx="4130882" cy="15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1550</Words>
  <Application>Microsoft Office PowerPoint</Application>
  <PresentationFormat>Widescreen</PresentationFormat>
  <Paragraphs>222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Söhne</vt:lpstr>
      <vt:lpstr>Times New Roman</vt:lpstr>
      <vt:lpstr>Wingdings 3</vt:lpstr>
      <vt:lpstr>Facet</vt:lpstr>
      <vt:lpstr>Scalable Multimodal machine learning for cervical cancer detection</vt:lpstr>
      <vt:lpstr>Cervical Cancer</vt:lpstr>
      <vt:lpstr>GOAL</vt:lpstr>
      <vt:lpstr>Machine learning for cervical cancer prediction</vt:lpstr>
      <vt:lpstr>Machine Learning Performance Metric</vt:lpstr>
      <vt:lpstr>Solution:</vt:lpstr>
      <vt:lpstr>Map Reduce</vt:lpstr>
      <vt:lpstr>Spark and Spark ML</vt:lpstr>
      <vt:lpstr>Spark and Spark ML</vt:lpstr>
      <vt:lpstr>Spark vs MapReduce</vt:lpstr>
      <vt:lpstr>Why Spark and SparkML</vt:lpstr>
      <vt:lpstr>DataSet – 2 different types</vt:lpstr>
      <vt:lpstr>SipakMed</vt:lpstr>
      <vt:lpstr>Labels</vt:lpstr>
      <vt:lpstr>Labels</vt:lpstr>
      <vt:lpstr>Labels</vt:lpstr>
      <vt:lpstr>Distribution of SipakMed</vt:lpstr>
      <vt:lpstr>Cervical Cancer Risk Classification (CCRC)</vt:lpstr>
      <vt:lpstr>PowerPoint Presentation</vt:lpstr>
      <vt:lpstr>PreProcessing</vt:lpstr>
      <vt:lpstr>Preprocessing</vt:lpstr>
      <vt:lpstr>PCA</vt:lpstr>
      <vt:lpstr>PCA:</vt:lpstr>
      <vt:lpstr>PCA: Good vs bad projection</vt:lpstr>
      <vt:lpstr>PCA </vt:lpstr>
      <vt:lpstr>Machine Learning models</vt:lpstr>
      <vt:lpstr>Machine Learning models</vt:lpstr>
      <vt:lpstr>Methodology</vt:lpstr>
      <vt:lpstr>Methodology</vt:lpstr>
      <vt:lpstr>Result – Cervical Cancer Risk Classifcation</vt:lpstr>
      <vt:lpstr>Result – Cervical Cancer Risk Classifcation</vt:lpstr>
      <vt:lpstr>Result – Cervical Cancer Risk Classification</vt:lpstr>
      <vt:lpstr>Result - SipakMed</vt:lpstr>
      <vt:lpstr>Result - SiPAKMED</vt:lpstr>
      <vt:lpstr>Result - SIPAKMED</vt:lpstr>
      <vt:lpstr>Result - Scalability</vt:lpstr>
      <vt:lpstr>Result - Scalability</vt:lpstr>
      <vt:lpstr>Spark’s scalability</vt:lpstr>
      <vt:lpstr>Challenges and Considerations with Spark</vt:lpstr>
      <vt:lpstr>Challenges and Considerations with Spark</vt:lpstr>
      <vt:lpstr>Methodological weakness and future works</vt:lpstr>
      <vt:lpstr>Methodological weakness and future works</vt:lpstr>
      <vt:lpstr>Anknowledgement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– Machine Learning</dc:title>
  <dc:creator>Thuan  Nhan</dc:creator>
  <cp:lastModifiedBy>Thuan Nhan</cp:lastModifiedBy>
  <cp:revision>8</cp:revision>
  <dcterms:created xsi:type="dcterms:W3CDTF">2023-06-21T13:22:59Z</dcterms:created>
  <dcterms:modified xsi:type="dcterms:W3CDTF">2023-08-21T19:49:01Z</dcterms:modified>
</cp:coreProperties>
</file>