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45"/>
  </p:notesMasterIdLst>
  <p:sldIdLst>
    <p:sldId id="256" r:id="rId2"/>
    <p:sldId id="261" r:id="rId3"/>
    <p:sldId id="260" r:id="rId4"/>
    <p:sldId id="262" r:id="rId5"/>
    <p:sldId id="257" r:id="rId6"/>
    <p:sldId id="258" r:id="rId7"/>
    <p:sldId id="276" r:id="rId8"/>
    <p:sldId id="277" r:id="rId9"/>
    <p:sldId id="278" r:id="rId10"/>
    <p:sldId id="279" r:id="rId11"/>
    <p:sldId id="280" r:id="rId12"/>
    <p:sldId id="284" r:id="rId13"/>
    <p:sldId id="291" r:id="rId14"/>
    <p:sldId id="285" r:id="rId15"/>
    <p:sldId id="286" r:id="rId16"/>
    <p:sldId id="287" r:id="rId17"/>
    <p:sldId id="288" r:id="rId18"/>
    <p:sldId id="292" r:id="rId19"/>
    <p:sldId id="293" r:id="rId20"/>
    <p:sldId id="294" r:id="rId21"/>
    <p:sldId id="295" r:id="rId22"/>
    <p:sldId id="259" r:id="rId23"/>
    <p:sldId id="281" r:id="rId24"/>
    <p:sldId id="282" r:id="rId25"/>
    <p:sldId id="299" r:id="rId26"/>
    <p:sldId id="296" r:id="rId27"/>
    <p:sldId id="298" r:id="rId28"/>
    <p:sldId id="297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0" autoAdjust="0"/>
    <p:restoredTop sz="94720"/>
  </p:normalViewPr>
  <p:slideViewPr>
    <p:cSldViewPr snapToGrid="0">
      <p:cViewPr varScale="1">
        <p:scale>
          <a:sx n="160" d="100"/>
          <a:sy n="160" d="100"/>
        </p:scale>
        <p:origin x="176" y="1288"/>
      </p:cViewPr>
      <p:guideLst/>
    </p:cSldViewPr>
  </p:slideViewPr>
  <p:outlineViewPr>
    <p:cViewPr>
      <p:scale>
        <a:sx n="33" d="100"/>
        <a:sy n="33" d="100"/>
      </p:scale>
      <p:origin x="0" y="-222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64144-EBFC-41B1-9B16-14798ED29BA9}" type="datetimeFigureOut">
              <a:rPr lang="en-US" smtClean="0"/>
              <a:t>8/18/23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3EC98-5D65-4279-9EFE-ADDB6E19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6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3EC98-5D65-4279-9EFE-ADDB6E19DA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19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3EC98-5D65-4279-9EFE-ADDB6E19DA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81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3EC98-5D65-4279-9EFE-ADDB6E19DA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81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3EC98-5D65-4279-9EFE-ADDB6E19DA7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51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3EC98-5D65-4279-9EFE-ADDB6E19DA7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15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3EC98-5D65-4279-9EFE-ADDB6E19DA7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26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3EC98-5D65-4279-9EFE-ADDB6E19DA7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96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3EC98-5D65-4279-9EFE-ADDB6E19DA7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E6D6-E6E1-FD86-58E0-68F03F395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898AA-417A-C225-5338-AE1510D18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3C2A2-D7EF-3ED1-014E-0262C568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982D3-1EEB-B759-D479-BF2E7255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6445D-3730-B47C-DC17-2F95EA46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15A3-FE96-D07D-8A4E-29DC0E730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68705-947A-A6D1-E7D0-0F866F224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757DD-3581-29C6-D281-C51434A67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26251-C198-5FE0-EC12-1707E472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2DEF4-83FF-5C66-770F-3E7C61BC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01E472-C7E1-2F31-30B5-F85610A0E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26B70-D8DD-3D87-398D-ADC9145BF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79396-5DA3-9500-BA15-FBAFFC9A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BB7A3-3853-BBD1-3F40-D33036026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4B335-1F9D-4726-864F-09F740DC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3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3130-9861-12DE-4545-52A3AA5B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06D9B-A8F9-67B8-C1B1-5284E2978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CE8B4-62F3-BAAE-1D31-27A16C9A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18955-FBCC-1D93-38A9-8481758E2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18559-E67C-FB6A-7700-41B1155F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4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109EC-B284-1CAE-7D6F-14DA5795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FF52D-348B-CBAB-FA16-21AA5EF18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9768A-2975-CC62-4302-032A9A70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8D311-60B8-19C5-3456-1307401D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1C324-FD37-16D0-0210-9420340E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0645E-10DF-3A3E-5FEA-6B0750C6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51734-FC1D-DEE2-7BC1-E4D89B625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4677D-8F5D-0326-6B58-306ADC712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FEFF9-31C1-34D6-9052-A2E14B84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00B76-2CA9-0D1D-B53F-61FEDF0F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D56FB-3349-A06F-08FE-04D36CAD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C5D8-F085-4AA0-776E-715F7739C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E42F0-9BC4-9FE6-977A-72657DB16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DF52-294F-BCEA-4186-DD43AF8E1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90B04-70F5-4A22-D7D2-D2335F6BF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9782C8-0B38-D8D7-D682-D7F17DA3A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8F587-45D3-0E7B-E182-F66B6B6B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2BDE3C-0C0F-219F-8EF2-11F7D0E2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F89475-4080-1637-D2E1-4E3A5578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3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AF078-82B5-FB41-AD5A-B86C01E9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5619F-633B-C846-B98D-9AEB1D87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79036-6267-135F-BB6E-15974985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8DE21-0527-913F-4DC4-C16A9134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6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38A3B-B251-FC2E-ACCE-02A3156C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0B2EC-8768-58AF-1348-3C7E71E7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C4D0E-7220-F579-17FD-1C6E0E7A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5CFE-5005-899D-285C-12D880E36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FCE50-E42F-5712-7A0D-721AAFAF7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690F3-89D6-4811-3F24-7E2F0E84A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B68FC-C059-E60E-F58D-9F4539D8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679CA-C1C1-A170-78FA-985075A8D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5631B-87A8-2148-226D-7F4E0B00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8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D4962-219C-752F-E078-3F89DD3F0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65632-3BA1-7306-E232-698C8F37B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01FB3-5922-847D-9C8B-BDBACD844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1B5B1-F625-FFDA-683A-B6517241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19FC5-8B31-DCC4-AD22-989AABCA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F60F7-4E91-4DDA-6003-31C7FAAC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38C945-1B29-29D5-734D-EC1218B5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D651C-306A-A682-C644-98A73FEA8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64169-7F9C-9E93-2403-3722EB696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8/18/23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20968-F480-D204-98F8-AA57C50AE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4E845-20A9-5365-48E3-DDF894F6D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2A48-F932-C64C-CC6B-5CD34A94E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611" y="648182"/>
            <a:ext cx="5370974" cy="3581063"/>
          </a:xfrm>
        </p:spPr>
        <p:txBody>
          <a:bodyPr anchor="b">
            <a:normAutofit/>
          </a:bodyPr>
          <a:lstStyle/>
          <a:p>
            <a:r>
              <a:rPr lang="en-US" sz="4400" dirty="0"/>
              <a:t>Scalable Multimodal machine learning for cervical cancer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8756E-B09F-C7F1-0606-2FE0D32FF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611" y="4433575"/>
            <a:ext cx="5370974" cy="1463040"/>
          </a:xfrm>
        </p:spPr>
        <p:txBody>
          <a:bodyPr anchor="t">
            <a:normAutofit/>
          </a:bodyPr>
          <a:lstStyle/>
          <a:p>
            <a:pPr algn="r"/>
            <a:r>
              <a:rPr lang="en-US" sz="1600"/>
              <a:t>Thuan Nhan</a:t>
            </a:r>
          </a:p>
        </p:txBody>
      </p:sp>
      <p:pic>
        <p:nvPicPr>
          <p:cNvPr id="21" name="Picture 3" descr="A close-up of a network&#10;&#10;Description automatically generated with low confidence">
            <a:extLst>
              <a:ext uri="{FF2B5EF4-FFF2-40B4-BE49-F238E27FC236}">
                <a16:creationId xmlns:a16="http://schemas.microsoft.com/office/drawing/2014/main" id="{A9350354-6238-7F7F-8556-E2CDCB825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06" r="4238" b="-1"/>
          <a:stretch/>
        </p:blipFill>
        <p:spPr>
          <a:xfrm>
            <a:off x="6615118" y="975"/>
            <a:ext cx="5576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60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FC8E-E827-64C5-745D-CE8F44CD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vs MapReduce</a:t>
            </a:r>
            <a:endParaRPr lang="en-GB" dirty="0"/>
          </a:p>
        </p:txBody>
      </p:sp>
      <p:pic>
        <p:nvPicPr>
          <p:cNvPr id="5" name="Content Placeholder 4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DBA98A3C-6B62-82BB-2F79-5AF41F418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033" y="650313"/>
            <a:ext cx="8018365" cy="5912532"/>
          </a:xfrm>
        </p:spPr>
      </p:pic>
    </p:spTree>
    <p:extLst>
      <p:ext uri="{BB962C8B-B14F-4D97-AF65-F5344CB8AC3E}">
        <p14:creationId xmlns:p14="http://schemas.microsoft.com/office/powerpoint/2010/main" val="256330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2D62-82EA-3B8E-30FF-85AF5991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Spark and </a:t>
            </a:r>
            <a:r>
              <a:rPr lang="en-US" dirty="0" err="1"/>
              <a:t>SparkML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FFED-748B-E3F7-12C8-054BEB602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and Spark ML perform better for bigger dataset compared to traditional model library such as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Good integration with Google Cloud</a:t>
            </a:r>
          </a:p>
          <a:p>
            <a:r>
              <a:rPr lang="en-US" dirty="0"/>
              <a:t>Easy scalability: modifying the numbers of workers is 1 line of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CD00C-EDCD-7E46-0B18-FAFCD67B6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085" y="4197567"/>
            <a:ext cx="59309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48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DE15-9427-E436-544D-7E9A66EB3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2 different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6C55F-E96F-99D0-4BBA-A0D860659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 err="1"/>
              <a:t>SipakMed</a:t>
            </a:r>
            <a:r>
              <a:rPr lang="en-US" sz="2800" dirty="0"/>
              <a:t>:</a:t>
            </a:r>
          </a:p>
          <a:p>
            <a:pPr lvl="2"/>
            <a:r>
              <a:rPr lang="en-US" sz="2800" dirty="0"/>
              <a:t>7gb</a:t>
            </a:r>
          </a:p>
          <a:p>
            <a:pPr lvl="2"/>
            <a:r>
              <a:rPr lang="en-US" sz="2800" dirty="0"/>
              <a:t>Images</a:t>
            </a:r>
          </a:p>
          <a:p>
            <a:pPr lvl="1"/>
            <a:r>
              <a:rPr lang="en-US" sz="2800" dirty="0"/>
              <a:t>Cervical Cancer Risk Classification </a:t>
            </a:r>
          </a:p>
          <a:p>
            <a:pPr lvl="2"/>
            <a:r>
              <a:rPr lang="en-US" sz="2800" dirty="0"/>
              <a:t>CSV files</a:t>
            </a:r>
          </a:p>
        </p:txBody>
      </p:sp>
    </p:spTree>
    <p:extLst>
      <p:ext uri="{BB962C8B-B14F-4D97-AF65-F5344CB8AC3E}">
        <p14:creationId xmlns:p14="http://schemas.microsoft.com/office/powerpoint/2010/main" val="2308007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E1CB-0D51-B075-968E-73A04964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SipakMed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30288-067E-9189-E905-831C2342D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 Can be found on Kaggle</a:t>
            </a:r>
          </a:p>
          <a:p>
            <a:pPr lvl="1"/>
            <a:r>
              <a:rPr lang="en-US" sz="2800" dirty="0"/>
              <a:t> Introduced in 2018 </a:t>
            </a:r>
          </a:p>
          <a:p>
            <a:pPr lvl="1"/>
            <a:r>
              <a:rPr lang="en-US" sz="2800" dirty="0"/>
              <a:t> Standardized pap smear images</a:t>
            </a:r>
          </a:p>
        </p:txBody>
      </p:sp>
    </p:spTree>
    <p:extLst>
      <p:ext uri="{BB962C8B-B14F-4D97-AF65-F5344CB8AC3E}">
        <p14:creationId xmlns:p14="http://schemas.microsoft.com/office/powerpoint/2010/main" val="495902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041D-8B1C-5B36-01F4-DFEB8272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5C51-BB2E-2391-B72E-1E0D27C9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Normal cells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Superficial Intermediate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Parabasal Cells</a:t>
            </a:r>
          </a:p>
          <a:p>
            <a:pPr marL="128016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381CA-77D0-1AB7-6475-7B370A454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874" y="3429000"/>
            <a:ext cx="5268060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78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041D-8B1C-5B36-01F4-DFEB8272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5C51-BB2E-2391-B72E-1E0D27C9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Abnormal cells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Koilocytotic cells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Dyskeratotic cells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F6A34F-D0B9-180F-D59A-06B47B6C5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976" y="3636360"/>
            <a:ext cx="465837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82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041D-8B1C-5B36-01F4-DFEB8272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5C51-BB2E-2391-B72E-1E0D27C9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Benign cells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Metaplastic cells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A877A-B2F6-906A-CFA7-B5D68D32F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971" y="2011685"/>
            <a:ext cx="2896004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10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D5B3-73B7-E7FB-25E3-F1F1BC3B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B7FA8F-BF43-412B-5DEE-A959F1273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304" y="2517977"/>
            <a:ext cx="7128175" cy="2503205"/>
          </a:xfrm>
        </p:spPr>
      </p:pic>
    </p:spTree>
    <p:extLst>
      <p:ext uri="{BB962C8B-B14F-4D97-AF65-F5344CB8AC3E}">
        <p14:creationId xmlns:p14="http://schemas.microsoft.com/office/powerpoint/2010/main" val="3688045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487A-7479-00DA-1E4D-ECEFC42BC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Cervical Cancer Risk Classification (CCRC)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FBE14-7724-9851-BA7C-96AA3B9CE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Found on Kaggle</a:t>
            </a:r>
          </a:p>
          <a:p>
            <a:r>
              <a:rPr lang="en-US" dirty="0"/>
              <a:t>- 858 rows and 36 features</a:t>
            </a:r>
          </a:p>
          <a:p>
            <a:r>
              <a:rPr lang="en-US" dirty="0"/>
              <a:t>- Biopsy as target class</a:t>
            </a:r>
          </a:p>
        </p:txBody>
      </p:sp>
    </p:spTree>
    <p:extLst>
      <p:ext uri="{BB962C8B-B14F-4D97-AF65-F5344CB8AC3E}">
        <p14:creationId xmlns:p14="http://schemas.microsoft.com/office/powerpoint/2010/main" val="3489429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table of medical information&#10;&#10;Description automatically generated">
            <a:extLst>
              <a:ext uri="{FF2B5EF4-FFF2-40B4-BE49-F238E27FC236}">
                <a16:creationId xmlns:a16="http://schemas.microsoft.com/office/drawing/2014/main" id="{CD5F1B4A-0F21-7BEE-7C76-5F0DEB1B7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0261" y="377686"/>
            <a:ext cx="3282890" cy="6296583"/>
          </a:xfrm>
        </p:spPr>
      </p:pic>
    </p:spTree>
    <p:extLst>
      <p:ext uri="{BB962C8B-B14F-4D97-AF65-F5344CB8AC3E}">
        <p14:creationId xmlns:p14="http://schemas.microsoft.com/office/powerpoint/2010/main" val="2111412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A7AE-D5F3-A841-84A8-202F0112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Cervical Cancer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655F8-7447-8941-4D73-4B9A6E2D9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Type of cancer in the cervix (part of the uterus)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Caused by human papillomavirus (HPV)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Risk factors: early sex, multiple partners, smoking, weak immune system, family history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Symptoms: abnormal bleeding, pelvic pain, pain during sex, unusual discharge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 Detected through Pap test and HPV testing (Slow and expensive)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Prevention: HPV vaccine, regular screening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 Highly preventable and treatable with early detection and care</a:t>
            </a:r>
          </a:p>
        </p:txBody>
      </p:sp>
    </p:spTree>
    <p:extLst>
      <p:ext uri="{BB962C8B-B14F-4D97-AF65-F5344CB8AC3E}">
        <p14:creationId xmlns:p14="http://schemas.microsoft.com/office/powerpoint/2010/main" val="1678035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FB11-5814-E104-3C89-49EA410F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236CD-EEEE-0FF2-8EE1-359BF4BA9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Cervical Cancer Risk Classification:</a:t>
            </a:r>
          </a:p>
          <a:p>
            <a:pPr lvl="1"/>
            <a:r>
              <a:rPr lang="en-US" dirty="0"/>
              <a:t>Nan are replace with column median, remove duplicate</a:t>
            </a:r>
          </a:p>
          <a:p>
            <a:pPr lvl="1"/>
            <a:r>
              <a:rPr lang="en-US" dirty="0"/>
              <a:t>835 rows</a:t>
            </a:r>
          </a:p>
          <a:p>
            <a:pPr lvl="1"/>
            <a:r>
              <a:rPr lang="en-US" dirty="0"/>
              <a:t>Class imbalance (781 to 54) -&gt; </a:t>
            </a:r>
            <a:r>
              <a:rPr lang="en-US" dirty="0" err="1"/>
              <a:t>Adasyn</a:t>
            </a:r>
            <a:endParaRPr lang="en-US" dirty="0"/>
          </a:p>
        </p:txBody>
      </p:sp>
      <p:pic>
        <p:nvPicPr>
          <p:cNvPr id="5" name="Picture 4" descr="A graph with blue and white bars&#10;&#10;Description automatically generated">
            <a:extLst>
              <a:ext uri="{FF2B5EF4-FFF2-40B4-BE49-F238E27FC236}">
                <a16:creationId xmlns:a16="http://schemas.microsoft.com/office/drawing/2014/main" id="{A37EB7E2-D77C-AFE7-2C6C-F0968DB09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058" y="3703991"/>
            <a:ext cx="4169641" cy="272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8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F581-6890-FFCB-2AAA-6AC6BF6E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8012D-3D2A-F4A9-C29A-5746857A0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Sipakmed</a:t>
            </a:r>
            <a:r>
              <a:rPr lang="en-US" dirty="0"/>
              <a:t>:</a:t>
            </a:r>
          </a:p>
          <a:p>
            <a:r>
              <a:rPr lang="en-US" dirty="0"/>
              <a:t>- Image compression (77x77)</a:t>
            </a:r>
          </a:p>
          <a:p>
            <a:r>
              <a:rPr lang="en-US" dirty="0"/>
              <a:t>- Keep RGB format as grayscale leads to 20% accuracy loss</a:t>
            </a:r>
          </a:p>
          <a:p>
            <a:r>
              <a:rPr lang="en-US" dirty="0"/>
              <a:t>- Transform to </a:t>
            </a:r>
            <a:r>
              <a:rPr lang="en-US" dirty="0" err="1"/>
              <a:t>Dataframe</a:t>
            </a:r>
            <a:r>
              <a:rPr lang="en-US" dirty="0"/>
              <a:t> to feed to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304931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5F64-DEB4-5DEB-D660-2B5CF455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05C16C-54BC-BD69-A6AF-3D363DCDBA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52157"/>
            <a:ext cx="5181600" cy="38982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FFFCD-1007-841F-EE46-829DBBA14A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- PCA: Finding the component that maximize data variance</a:t>
            </a:r>
          </a:p>
          <a:p>
            <a:r>
              <a:rPr lang="en-US" dirty="0"/>
              <a:t>- PCA: 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414141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856ED4-FE11-DB45-B1F6-945597AD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F88EC4E-E2C0-88AF-D01F-5FB1A8F792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</a:rPr>
                  <a:t> </a:t>
                </a:r>
                <a:r>
                  <a:rPr lang="en-GB" dirty="0"/>
                  <a:t>- </a:t>
                </a:r>
                <a:r>
                  <a:rPr lang="en-GB" dirty="0" err="1"/>
                  <a:t>Substract</a:t>
                </a:r>
                <a:r>
                  <a:rPr lang="en-GB" dirty="0"/>
                  <a:t> the mean from X</a:t>
                </a:r>
              </a:p>
              <a:p>
                <a:r>
                  <a:rPr lang="en-GB" dirty="0"/>
                  <a:t>- Calculate </a:t>
                </a:r>
                <a:r>
                  <a:rPr lang="en-GB" dirty="0" err="1"/>
                  <a:t>Cov</a:t>
                </a:r>
                <a:r>
                  <a:rPr lang="en-GB" dirty="0"/>
                  <a:t>(X,X)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sz="1800" i="1" kern="100" smtClean="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rPr>
                      <m:t>𝐶𝑜𝑣</m:t>
                    </m:r>
                    <m:d>
                      <m:dPr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sSup>
                          <m:sSupPr>
                            <m:ctrlP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800" i="1" kern="100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 kern="100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GB" sz="1800" i="1" kern="100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GB" sz="1800" i="1" kern="100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800" i="1" kern="100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en-GB" dirty="0"/>
              </a:p>
              <a:p>
                <a:r>
                  <a:rPr lang="en-GB" dirty="0"/>
                  <a:t>- Calculate eigenvectors and eigenvalues of covariance matrix</a:t>
                </a:r>
              </a:p>
              <a:p>
                <a:r>
                  <a:rPr lang="en-GB" dirty="0"/>
                  <a:t>- Sort the eigenvectors according to their eigenvalues in decreasing order</a:t>
                </a:r>
              </a:p>
              <a:p>
                <a:r>
                  <a:rPr lang="en-GB" dirty="0"/>
                  <a:t>- Choose first k eigenvectors and that will be the new k dimensions</a:t>
                </a:r>
              </a:p>
              <a:p>
                <a:r>
                  <a:rPr lang="en-GB" dirty="0"/>
                  <a:t>- Transform the original n dimensional data points into k dimensions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F88EC4E-E2C0-88AF-D01F-5FB1A8F792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7" t="-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07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78BE-4CF5-7D1C-7136-810B93DD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PCA: Good vs bad projection</a:t>
            </a:r>
            <a:endParaRPr lang="en-GB" dirty="0"/>
          </a:p>
        </p:txBody>
      </p:sp>
      <p:pic>
        <p:nvPicPr>
          <p:cNvPr id="9" name="Content Placeholder 8" descr="A comparison of a graph&#10;&#10;Description automatically generated">
            <a:extLst>
              <a:ext uri="{FF2B5EF4-FFF2-40B4-BE49-F238E27FC236}">
                <a16:creationId xmlns:a16="http://schemas.microsoft.com/office/drawing/2014/main" id="{960B102C-0361-7651-956D-91E9AA7E2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339347"/>
            <a:ext cx="9720262" cy="3645098"/>
          </a:xfrm>
        </p:spPr>
      </p:pic>
    </p:spTree>
    <p:extLst>
      <p:ext uri="{BB962C8B-B14F-4D97-AF65-F5344CB8AC3E}">
        <p14:creationId xmlns:p14="http://schemas.microsoft.com/office/powerpoint/2010/main" val="1949606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5141-006B-8A91-4CF4-E1920E9C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AE949-CB02-F036-24B5-FABD5BB79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- Transform Pap Smear Images </a:t>
            </a:r>
            <a:r>
              <a:rPr lang="en-US" sz="2500" dirty="0" err="1"/>
              <a:t>df</a:t>
            </a:r>
            <a:r>
              <a:rPr lang="en-US" sz="2500" dirty="0"/>
              <a:t> to lower dimension</a:t>
            </a:r>
          </a:p>
          <a:p>
            <a:pPr lvl="1"/>
            <a:r>
              <a:rPr lang="en-US" sz="2500" dirty="0"/>
              <a:t> After compression 4049x17787</a:t>
            </a:r>
          </a:p>
          <a:p>
            <a:pPr lvl="1"/>
            <a:r>
              <a:rPr lang="en-US" sz="2500" dirty="0"/>
              <a:t> Select 1000 features to explain 99% variance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D1A9EB7-E835-CC09-3F7F-E006B5543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445" y="1335024"/>
            <a:ext cx="4101723" cy="470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04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FE13-468D-A728-2565-528F2725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37D05-7C87-89A4-028E-09D8E82EA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Logistic Regression</a:t>
            </a:r>
          </a:p>
          <a:p>
            <a:r>
              <a:rPr lang="en-US" dirty="0"/>
              <a:t>- Decision Tree</a:t>
            </a:r>
          </a:p>
          <a:p>
            <a:r>
              <a:rPr lang="en-US" dirty="0"/>
              <a:t>- Random forest</a:t>
            </a:r>
          </a:p>
          <a:p>
            <a:r>
              <a:rPr lang="en-US" dirty="0"/>
              <a:t>- Gradient boosted</a:t>
            </a:r>
          </a:p>
          <a:p>
            <a:r>
              <a:rPr lang="en-US" dirty="0"/>
              <a:t>- Support vector machine</a:t>
            </a:r>
          </a:p>
          <a:p>
            <a:r>
              <a:rPr lang="en-US" dirty="0"/>
              <a:t>- </a:t>
            </a:r>
            <a:r>
              <a:rPr lang="en-US" dirty="0" err="1"/>
              <a:t>Naives</a:t>
            </a:r>
            <a:r>
              <a:rPr lang="en-US" dirty="0"/>
              <a:t> Bayes</a:t>
            </a:r>
          </a:p>
          <a:p>
            <a:r>
              <a:rPr lang="en-US" dirty="0"/>
              <a:t>- Factorization machine</a:t>
            </a:r>
          </a:p>
          <a:p>
            <a:r>
              <a:rPr lang="en-US" dirty="0"/>
              <a:t>- Convolutional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114439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6120-FD57-D875-90A1-5EC6AA54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201C8-3328-2165-2B6F-B604B0343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All machine learning models are called from </a:t>
            </a:r>
            <a:r>
              <a:rPr lang="en-US" dirty="0" err="1"/>
              <a:t>SkLearn</a:t>
            </a:r>
            <a:r>
              <a:rPr lang="en-US" dirty="0"/>
              <a:t> and </a:t>
            </a:r>
            <a:r>
              <a:rPr lang="en-US" dirty="0" err="1"/>
              <a:t>SparkML</a:t>
            </a:r>
            <a:r>
              <a:rPr lang="en-US" dirty="0"/>
              <a:t> library</a:t>
            </a:r>
          </a:p>
          <a:p>
            <a:r>
              <a:rPr lang="en-US" dirty="0"/>
              <a:t>- CNN code is based on CBIR-</a:t>
            </a:r>
            <a:r>
              <a:rPr lang="en-US" dirty="0" err="1"/>
              <a:t>NewCode</a:t>
            </a:r>
            <a:r>
              <a:rPr lang="en-US" dirty="0"/>
              <a:t>-CNN Model on Kaggle</a:t>
            </a:r>
          </a:p>
          <a:p>
            <a:r>
              <a:rPr lang="en-US" dirty="0"/>
              <a:t>    "https://</a:t>
            </a:r>
            <a:r>
              <a:rPr lang="en-US" dirty="0" err="1"/>
              <a:t>www.kaggle.com</a:t>
            </a:r>
            <a:r>
              <a:rPr lang="en-US" dirty="0"/>
              <a:t>/code/sjha999/</a:t>
            </a:r>
            <a:r>
              <a:rPr lang="en-US" dirty="0" err="1"/>
              <a:t>cbir</a:t>
            </a:r>
            <a:r>
              <a:rPr lang="en-US" dirty="0"/>
              <a:t>-</a:t>
            </a:r>
            <a:r>
              <a:rPr lang="en-US" dirty="0" err="1"/>
              <a:t>newcode</a:t>
            </a:r>
            <a:r>
              <a:rPr lang="en-US" dirty="0"/>
              <a:t>-</a:t>
            </a:r>
            <a:r>
              <a:rPr lang="en-US" dirty="0" err="1"/>
              <a:t>cnn</a:t>
            </a:r>
            <a:r>
              <a:rPr lang="en-US" dirty="0"/>
              <a:t>-model"</a:t>
            </a:r>
          </a:p>
        </p:txBody>
      </p:sp>
    </p:spTree>
    <p:extLst>
      <p:ext uri="{BB962C8B-B14F-4D97-AF65-F5344CB8AC3E}">
        <p14:creationId xmlns:p14="http://schemas.microsoft.com/office/powerpoint/2010/main" val="25056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5D77-23B4-0492-9196-555E3388C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1371-9A82-609C-05C9-99CD1075E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u="none" strike="noStrike" dirty="0">
                <a:effectLst/>
                <a:latin typeface="Söhne"/>
              </a:rPr>
              <a:t>Spark's Viability as an Alternative Platform:</a:t>
            </a:r>
            <a:endParaRPr lang="en-US" b="0" i="0" u="none" strike="noStrike" dirty="0">
              <a:effectLst/>
              <a:latin typeface="Söhne"/>
            </a:endParaRPr>
          </a:p>
          <a:p>
            <a:pPr marL="742950" lvl="1" indent="-285750"/>
            <a:r>
              <a:rPr lang="en-US" b="0" i="0" u="none" strike="noStrike" dirty="0">
                <a:effectLst/>
                <a:latin typeface="Söhne"/>
              </a:rPr>
              <a:t>Establish Spark as an alternative to traditional machine learning frameworks like </a:t>
            </a:r>
            <a:r>
              <a:rPr lang="en-US" b="0" i="0" u="none" strike="noStrike" dirty="0" err="1">
                <a:effectLst/>
                <a:latin typeface="Söhne"/>
              </a:rPr>
              <a:t>SKLearn</a:t>
            </a:r>
            <a:r>
              <a:rPr lang="en-US" b="0" i="0" u="none" strike="noStrike" dirty="0">
                <a:effectLst/>
                <a:latin typeface="Söhne"/>
              </a:rPr>
              <a:t> or CNN.</a:t>
            </a:r>
          </a:p>
          <a:p>
            <a:pPr marL="742950" lvl="1" indent="-285750"/>
            <a:r>
              <a:rPr lang="en-US" b="0" i="0" u="none" strike="noStrike" dirty="0">
                <a:effectLst/>
                <a:latin typeface="Söhne"/>
              </a:rPr>
              <a:t>Preprocessed data shuffled and split 70-30 for training-testing.</a:t>
            </a:r>
          </a:p>
          <a:p>
            <a:pPr marL="742950" lvl="1" indent="-285750"/>
            <a:r>
              <a:rPr lang="en-US" b="0" i="0" u="none" strike="noStrike" dirty="0">
                <a:effectLst/>
                <a:latin typeface="Söhne"/>
              </a:rPr>
              <a:t>Train machine learning algorithms using Spark's default implementation.</a:t>
            </a:r>
          </a:p>
          <a:p>
            <a:pPr marL="742950" lvl="1" indent="-285750"/>
            <a:r>
              <a:rPr lang="en-US" b="0" i="0" u="none" strike="noStrike" dirty="0">
                <a:effectLst/>
                <a:latin typeface="Söhne"/>
              </a:rPr>
              <a:t>Repeat the process ten times and average outcomes.</a:t>
            </a:r>
          </a:p>
          <a:p>
            <a:pPr marL="742950" lvl="1" indent="-285750"/>
            <a:r>
              <a:rPr lang="en-US" b="0" i="0" u="none" strike="noStrike" dirty="0">
                <a:effectLst/>
                <a:latin typeface="Söhne"/>
              </a:rPr>
              <a:t>Evaluate performance metrics (accuracy, precision, F1 score, recall).</a:t>
            </a:r>
          </a:p>
          <a:p>
            <a:pPr marL="742950" lvl="1" indent="-285750"/>
            <a:r>
              <a:rPr lang="en-US" b="0" i="0" u="none" strike="noStrike" dirty="0">
                <a:effectLst/>
                <a:latin typeface="Söhne"/>
              </a:rPr>
              <a:t>Compare results with </a:t>
            </a:r>
            <a:r>
              <a:rPr lang="en-US" b="0" i="0" u="none" strike="noStrike" dirty="0" err="1">
                <a:effectLst/>
                <a:latin typeface="Söhne"/>
              </a:rPr>
              <a:t>SKLearn</a:t>
            </a:r>
            <a:r>
              <a:rPr lang="en-US" b="0" i="0" u="none" strike="noStrike" dirty="0">
                <a:effectLst/>
                <a:latin typeface="Söhne"/>
              </a:rPr>
              <a:t> (CSV) and CNN (images).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63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7EF2-686A-9782-C4BA-2F9A20E8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AD6A9-2EBD-442D-76B1-1338D7832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u="none" strike="noStrike" dirty="0">
                <a:effectLst/>
                <a:latin typeface="Söhne"/>
              </a:rPr>
              <a:t>Comparing Spark's Scalability:</a:t>
            </a:r>
            <a:endParaRPr lang="en-US" b="0" i="0" u="none" strike="noStrike" dirty="0">
              <a:effectLst/>
              <a:latin typeface="Söhne"/>
            </a:endParaRPr>
          </a:p>
          <a:p>
            <a:pPr marL="742950" lvl="1" indent="-285750"/>
            <a:r>
              <a:rPr lang="en-US" b="0" i="0" u="none" strike="noStrike" dirty="0">
                <a:effectLst/>
                <a:latin typeface="Söhne"/>
              </a:rPr>
              <a:t>Assess scalability with Cervical Cancer Risk Classification dataset.</a:t>
            </a:r>
          </a:p>
          <a:p>
            <a:pPr marL="742950" lvl="1" indent="-285750"/>
            <a:r>
              <a:rPr lang="en-US" b="0" i="0" u="none" strike="noStrike" dirty="0">
                <a:effectLst/>
                <a:latin typeface="Söhne"/>
              </a:rPr>
              <a:t>Record training time for each algorithm in Spark.</a:t>
            </a:r>
          </a:p>
          <a:p>
            <a:pPr marL="742950" lvl="1" indent="-285750"/>
            <a:r>
              <a:rPr lang="en-US" b="0" i="0" u="none" strike="noStrike" dirty="0">
                <a:effectLst/>
                <a:latin typeface="Söhne"/>
              </a:rPr>
              <a:t>Identify algorithm with longest training time.</a:t>
            </a:r>
          </a:p>
          <a:p>
            <a:pPr marL="742950" lvl="1" indent="-285750"/>
            <a:r>
              <a:rPr lang="en-US" b="0" i="0" u="none" strike="noStrike" dirty="0">
                <a:effectLst/>
                <a:latin typeface="Söhne"/>
              </a:rPr>
              <a:t>Implement chosen algorithm in </a:t>
            </a:r>
            <a:r>
              <a:rPr lang="en-US" b="0" i="0" u="none" strike="noStrike" dirty="0" err="1">
                <a:effectLst/>
                <a:latin typeface="Söhne"/>
              </a:rPr>
              <a:t>SKLearn</a:t>
            </a:r>
            <a:r>
              <a:rPr lang="en-US" b="0" i="0" u="none" strike="noStrike" dirty="0">
                <a:effectLst/>
                <a:latin typeface="Söhne"/>
              </a:rPr>
              <a:t> and Spark.</a:t>
            </a:r>
          </a:p>
          <a:p>
            <a:pPr marL="742950" lvl="1" indent="-285750"/>
            <a:r>
              <a:rPr lang="en-US" b="0" i="0" u="none" strike="noStrike" dirty="0">
                <a:effectLst/>
                <a:latin typeface="Söhne"/>
              </a:rPr>
              <a:t>Apply algorithm to CSV file, iteratively duplicating file size.</a:t>
            </a:r>
          </a:p>
          <a:p>
            <a:pPr marL="742950" lvl="1" indent="-285750"/>
            <a:r>
              <a:rPr lang="en-US" b="0" i="0" u="none" strike="noStrike" dirty="0">
                <a:effectLst/>
                <a:latin typeface="Söhne"/>
              </a:rPr>
              <a:t>Focus on training time as the evaluation metric.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6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72B0-2DA9-588C-45CA-CED78615C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CFD57-2CCE-D33D-D0A5-077658B01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Combine both PCA and parallelization for faster and more efficient training time.</a:t>
            </a:r>
          </a:p>
        </p:txBody>
      </p:sp>
    </p:spTree>
    <p:extLst>
      <p:ext uri="{BB962C8B-B14F-4D97-AF65-F5344CB8AC3E}">
        <p14:creationId xmlns:p14="http://schemas.microsoft.com/office/powerpoint/2010/main" val="881708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6FEF-E374-660D-0C4F-A2EC871A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Cervical Cancer Risk </a:t>
            </a:r>
            <a:r>
              <a:rPr lang="en-US" dirty="0" err="1"/>
              <a:t>Classifcation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D75592-1515-EE70-DC5F-19DFEF61E9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Figures 9 and 10 showcase robust performance of Spark algorithms.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Most algorithms exhibit over 98% accuracy, except Naive Bayes.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Naive Bayes achieves 88% accuracy with consistent precision, recall, and F1 scores.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11" name="Content Placeholder 10" descr="A screenshot of a graph&#10;&#10;Description automatically generated">
            <a:extLst>
              <a:ext uri="{FF2B5EF4-FFF2-40B4-BE49-F238E27FC236}">
                <a16:creationId xmlns:a16="http://schemas.microsoft.com/office/drawing/2014/main" id="{DA4DC153-7250-C07E-91CD-ECCEEB7457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76529" y="1715594"/>
            <a:ext cx="3546413" cy="4593766"/>
          </a:xfrm>
        </p:spPr>
      </p:pic>
    </p:spTree>
    <p:extLst>
      <p:ext uri="{BB962C8B-B14F-4D97-AF65-F5344CB8AC3E}">
        <p14:creationId xmlns:p14="http://schemas.microsoft.com/office/powerpoint/2010/main" val="4003487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6FEF-E374-660D-0C4F-A2EC871A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Cervical Cancer Risk </a:t>
            </a:r>
            <a:r>
              <a:rPr lang="en-US" dirty="0" err="1"/>
              <a:t>Classifcation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D75592-1515-EE70-DC5F-19DFEF61E9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Figures 7 and 8 depict accuracy results using </a:t>
            </a:r>
            <a:r>
              <a:rPr lang="en-US" b="0" i="0" u="none" strike="noStrike" dirty="0" err="1">
                <a:effectLst/>
                <a:latin typeface="Söhne"/>
              </a:rPr>
              <a:t>SkLearn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effectLst/>
                <a:latin typeface="Söhne"/>
              </a:rPr>
              <a:t>SkLearn's</a:t>
            </a:r>
            <a:r>
              <a:rPr lang="en-US" b="0" i="0" u="none" strike="noStrike" dirty="0">
                <a:effectLst/>
                <a:latin typeface="Söhne"/>
              </a:rPr>
              <a:t> accuracy slightly lower than Spark's, still commendable.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Support Vector Classifier achieves over 96% accuracy, while Random Forest around 85%.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DBEF0767-9532-CA71-A546-082C1872F9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92688" y="1745312"/>
            <a:ext cx="3870011" cy="4684372"/>
          </a:xfrm>
        </p:spPr>
      </p:pic>
    </p:spTree>
    <p:extLst>
      <p:ext uri="{BB962C8B-B14F-4D97-AF65-F5344CB8AC3E}">
        <p14:creationId xmlns:p14="http://schemas.microsoft.com/office/powerpoint/2010/main" val="299083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962A8-73AD-53FB-8AF4-10C10B13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Cervical Cancer Risk Classification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61F39E-75F8-C3B4-EEAC-41EF1183B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Spark's accuracy comparable to </a:t>
            </a:r>
            <a:r>
              <a:rPr lang="en-US" b="0" i="0" u="none" strike="noStrike" dirty="0" err="1">
                <a:effectLst/>
                <a:latin typeface="Söhne"/>
              </a:rPr>
              <a:t>SkLearn's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Majority of Spark algorithms perform exceptionally, raising concerns of potential overfitting.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Need for thorough exploration of preprocessing and ADASYN impact on reliability and generalizability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721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2474-4ABA-91E1-6439-1F02ED88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 </a:t>
            </a:r>
            <a:r>
              <a:rPr lang="en-US" dirty="0" err="1"/>
              <a:t>SipakMed</a:t>
            </a:r>
            <a:endParaRPr lang="en-US" dirty="0"/>
          </a:p>
        </p:txBody>
      </p:sp>
      <p:pic>
        <p:nvPicPr>
          <p:cNvPr id="12" name="Content Placeholder 11" descr="A screenshot of a calculator&#10;&#10;Description automatically generated">
            <a:extLst>
              <a:ext uri="{FF2B5EF4-FFF2-40B4-BE49-F238E27FC236}">
                <a16:creationId xmlns:a16="http://schemas.microsoft.com/office/drawing/2014/main" id="{B9B9DC8F-3E17-CA6D-D1F3-A6FF291F3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8691" y="1471838"/>
            <a:ext cx="5678488" cy="2136460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0C22BD4-3BE9-A2D2-FE3E-03552C638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Results overall suboptimal, no model exceeds 80% for any metric.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Decision Tree performs best, achieving over 72% for all metrics.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Random Forest least effective, recall at 57%, other metrics above 65%.</a:t>
            </a:r>
          </a:p>
          <a:p>
            <a:endParaRPr lang="en-US" dirty="0"/>
          </a:p>
        </p:txBody>
      </p:sp>
      <p:pic>
        <p:nvPicPr>
          <p:cNvPr id="10" name="Content Placeholder 9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6157163A-724A-7A92-6B3E-438DD56031F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7437438" y="3184525"/>
            <a:ext cx="4754562" cy="3397250"/>
          </a:xfrm>
        </p:spPr>
      </p:pic>
    </p:spTree>
    <p:extLst>
      <p:ext uri="{BB962C8B-B14F-4D97-AF65-F5344CB8AC3E}">
        <p14:creationId xmlns:p14="http://schemas.microsoft.com/office/powerpoint/2010/main" val="2646563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5B9929-4D09-D8A6-3198-8196E54F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 </a:t>
            </a:r>
            <a:r>
              <a:rPr lang="en-US" dirty="0" err="1"/>
              <a:t>SiPAKMED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30AD1-D156-F23F-6FFC-DB7B3D1C2D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CNN's superiority over Spark implementation.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CNN outperforms Spark algorithms by epoch 10.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By 32nd epoch, CNN reaches 92.75% accuracy on the same image dataset.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11" name="Content Placeholder 10" descr="A graph showing the results of a model&#10;&#10;Description automatically generated">
            <a:extLst>
              <a:ext uri="{FF2B5EF4-FFF2-40B4-BE49-F238E27FC236}">
                <a16:creationId xmlns:a16="http://schemas.microsoft.com/office/drawing/2014/main" id="{7975B63B-EBA5-0A3F-F312-B20F0BA39A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22087"/>
            <a:ext cx="5181600" cy="3758413"/>
          </a:xfrm>
        </p:spPr>
      </p:pic>
    </p:spTree>
    <p:extLst>
      <p:ext uri="{BB962C8B-B14F-4D97-AF65-F5344CB8AC3E}">
        <p14:creationId xmlns:p14="http://schemas.microsoft.com/office/powerpoint/2010/main" val="494334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4BD9-A336-797A-464E-0BB3552C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 SIPAKMED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E59422-6440-356D-C654-551930195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Results indicate Spark's limitations for image classification.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Spark's implementation not as suitable as CNN.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CNN consistently excels in image classification tasks, aligning with expectation.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023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A96B-A9D2-EC6E-803A-88DD05EA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 Scalability</a:t>
            </a:r>
          </a:p>
        </p:txBody>
      </p:sp>
      <p:pic>
        <p:nvPicPr>
          <p:cNvPr id="7" name="Content Placeholder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DA93E9D4-D209-6E8E-1D52-7116AF5BDA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628787"/>
            <a:ext cx="5181600" cy="2745014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3AF5D8-3FDC-A701-7004-F21AF3BAF0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- GBT takes the highest training time -&gt; chosen for scalability testing</a:t>
            </a:r>
          </a:p>
        </p:txBody>
      </p:sp>
    </p:spTree>
    <p:extLst>
      <p:ext uri="{BB962C8B-B14F-4D97-AF65-F5344CB8AC3E}">
        <p14:creationId xmlns:p14="http://schemas.microsoft.com/office/powerpoint/2010/main" val="11490871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AFF2-5B1F-DED7-8358-31195369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4E3FB-7838-E91E-4D4E-3B593D62C2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effectLst/>
                <a:latin typeface="Söhne"/>
              </a:rPr>
              <a:t>SkLearn's</a:t>
            </a:r>
            <a:r>
              <a:rPr lang="en-US" b="0" i="0" u="none" strike="noStrike" dirty="0">
                <a:effectLst/>
                <a:latin typeface="Söhne"/>
              </a:rPr>
              <a:t> time doubles each iteration due to no parallelization.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Spark exhibits setup time but gains performance advantage.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effectLst/>
                <a:latin typeface="Söhne"/>
              </a:rPr>
              <a:t>Sk</a:t>
            </a:r>
            <a:r>
              <a:rPr lang="en-US" dirty="0" err="1">
                <a:latin typeface="Söhne"/>
              </a:rPr>
              <a:t>Learn</a:t>
            </a:r>
            <a:r>
              <a:rPr lang="en-US" b="0" i="0" u="none" strike="noStrike" dirty="0">
                <a:effectLst/>
                <a:latin typeface="Söhne"/>
              </a:rPr>
              <a:t> maintains steady, faster times from second to fourth iteration.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Spark's substantial improvement from seventh iteration.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effectLst/>
                <a:latin typeface="Söhne"/>
              </a:rPr>
              <a:t>SkLearn's</a:t>
            </a:r>
            <a:r>
              <a:rPr lang="en-US" b="0" i="0" u="none" strike="noStrike" dirty="0">
                <a:effectLst/>
                <a:latin typeface="Söhne"/>
              </a:rPr>
              <a:t> early advantage minimal, Spark's lead grows.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By tenth iteration, Spark outperforms </a:t>
            </a:r>
            <a:r>
              <a:rPr lang="en-US" b="0" i="0" u="none" strike="noStrike" dirty="0" err="1">
                <a:effectLst/>
                <a:latin typeface="Söhne"/>
              </a:rPr>
              <a:t>SkLearn</a:t>
            </a:r>
            <a:r>
              <a:rPr lang="en-US" b="0" i="0" u="none" strike="noStrike" dirty="0">
                <a:effectLst/>
                <a:latin typeface="Söhne"/>
              </a:rPr>
              <a:t> by 16 seconds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dirty="0"/>
          </a:p>
        </p:txBody>
      </p:sp>
      <p:pic>
        <p:nvPicPr>
          <p:cNvPr id="6" name="Content Placeholder 5" descr="A graph of a graph with blue and orange lines&#10;&#10;Description automatically generated">
            <a:extLst>
              <a:ext uri="{FF2B5EF4-FFF2-40B4-BE49-F238E27FC236}">
                <a16:creationId xmlns:a16="http://schemas.microsoft.com/office/drawing/2014/main" id="{E3B31B45-CFD6-48AD-4F79-412E61F790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76724" y="79513"/>
            <a:ext cx="3120043" cy="2691677"/>
          </a:xfr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A355DB-DCEA-032D-20F1-73F21DB04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582" y="2484209"/>
            <a:ext cx="2341291" cy="435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9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82E2-F845-786D-D71D-AC3F9CC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Spark’s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FFBBF-AC6B-F3E9-C0FD-10C8A07BF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Spark excels with larger datasets and parallel 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Consistent, efficient performance as data size increases.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Spark solidified as go-to for scalable text-based ML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041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6003-63DE-54E2-6FC1-9FB005241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u="none" strike="noStrike" dirty="0">
                <a:effectLst/>
                <a:latin typeface="Söhne"/>
              </a:rPr>
              <a:t>Challenges and Considerations with Spark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02EEB-30EF-5A4D-840B-5FEBEC4B6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1" i="0" u="none" strike="noStrike" dirty="0">
                <a:effectLst/>
                <a:latin typeface="Söhne"/>
              </a:rPr>
              <a:t>Popularity and Algorithm Availability:</a:t>
            </a:r>
            <a:endParaRPr lang="en-US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Spark has less widespread adoption compared to </a:t>
            </a:r>
            <a:r>
              <a:rPr lang="en-US" b="0" i="0" u="none" strike="noStrike" dirty="0" err="1">
                <a:effectLst/>
                <a:latin typeface="Söhne"/>
              </a:rPr>
              <a:t>SkLearn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effectLst/>
                <a:latin typeface="Söhne"/>
              </a:rPr>
              <a:t>SparkML</a:t>
            </a:r>
            <a:r>
              <a:rPr lang="en-US" b="0" i="0" u="none" strike="noStrike" dirty="0">
                <a:effectLst/>
                <a:latin typeface="Söhne"/>
              </a:rPr>
              <a:t> library offers diverse algorithms but may lack some.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effectLst/>
                <a:latin typeface="Söhne"/>
              </a:rPr>
              <a:t>SkLearn</a:t>
            </a:r>
            <a:r>
              <a:rPr lang="en-US" b="0" i="0" u="none" strike="noStrike" dirty="0">
                <a:effectLst/>
                <a:latin typeface="Söhne"/>
              </a:rPr>
              <a:t> ecosystem might have more readily accessible algorithms.</a:t>
            </a:r>
          </a:p>
          <a:p>
            <a:pPr marL="0" indent="0" algn="l">
              <a:buNone/>
            </a:pPr>
            <a:r>
              <a:rPr lang="en-US" b="1" i="0" u="none" strike="noStrike" dirty="0">
                <a:effectLst/>
                <a:latin typeface="Söhne"/>
              </a:rPr>
              <a:t>Learning Curve and Complexity:</a:t>
            </a:r>
            <a:endParaRPr lang="en-US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Custom algorithms in Spark can be more complex than in </a:t>
            </a:r>
            <a:r>
              <a:rPr lang="en-US" b="0" i="0" u="none" strike="noStrike" dirty="0" err="1">
                <a:effectLst/>
                <a:latin typeface="Söhne"/>
              </a:rPr>
              <a:t>SkLearn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Requires understanding of concepts like MapReduce and RDDs.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Steeper learning curve demands more time and effort.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94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0673-4E43-5677-2554-7746823F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for cervical cancer prediction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33EB-E732-A1A7-0450-05F4E9D22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Multiple papers explore machine learning for cervical cancer prediction.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Most tend to focus on increasing accuracy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	Various models used, including Decision Tree, Logistic Regression, Random Forest, and XG-Boost.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	High accuracies achieved, ranging from 96.8% to 99.71%.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Some papers focus on feature importance and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explainability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using SHAP.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Few papers address scalability of machine learning algorithms.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	Genetic algorithm used to reduce features while maintaining accuracy.</a:t>
            </a:r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2064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6003-63DE-54E2-6FC1-9FB005241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u="none" strike="noStrike" dirty="0">
                <a:effectLst/>
                <a:latin typeface="Söhne"/>
              </a:rPr>
              <a:t>Challenges and Considerations with Spark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02EEB-30EF-5A4D-840B-5FEBEC4B6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endParaRPr lang="en-US" b="0" i="0" u="none" strike="noStrike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Söhne"/>
              </a:rPr>
              <a:t>Performance Variations:</a:t>
            </a:r>
            <a:endParaRPr lang="en-US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Spark shows disparities across different hardware setups.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M1 chip outperforms Windows i7-12700 setup significantly.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Example: Windows takes 50s, M1 chip takes 5.3s for the same task.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Söhne"/>
              </a:rPr>
              <a:t>Challenges in Image Classification:</a:t>
            </a:r>
            <a:endParaRPr lang="en-US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Personal experience highlights challenges in image classification.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Memory limitations encountered during image compression and PCA.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Upgrading to higher RAM system improved but didn't fully solve issues.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Task complexity led to use of </a:t>
            </a:r>
            <a:r>
              <a:rPr lang="en-US" b="0" i="0" u="none" strike="noStrike" dirty="0" err="1">
                <a:effectLst/>
                <a:latin typeface="Söhne"/>
              </a:rPr>
              <a:t>SkLearn</a:t>
            </a:r>
            <a:r>
              <a:rPr lang="en-US" b="0" i="0" u="none" strike="noStrike" dirty="0">
                <a:effectLst/>
                <a:latin typeface="Söhne"/>
              </a:rPr>
              <a:t> for PCA.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154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A587-BD0F-72E1-031E-92E7F595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Methodological weakness and 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9920C-9A62-D078-2336-6F4806553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Söhne"/>
              </a:rPr>
              <a:t>Cervical Risk Classification Dataset:</a:t>
            </a:r>
            <a:endParaRPr lang="en-US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Söhne"/>
              </a:rPr>
              <a:t>Multiple target variables (</a:t>
            </a:r>
            <a:r>
              <a:rPr lang="en-US" sz="2200" b="0" i="0" u="none" strike="noStrike" dirty="0" err="1">
                <a:effectLst/>
                <a:latin typeface="Söhne"/>
              </a:rPr>
              <a:t>Hinselmann</a:t>
            </a:r>
            <a:r>
              <a:rPr lang="en-US" sz="2200" b="0" i="0" u="none" strike="noStrike" dirty="0">
                <a:effectLst/>
                <a:latin typeface="Söhne"/>
              </a:rPr>
              <a:t>, Schiller, </a:t>
            </a:r>
            <a:r>
              <a:rPr lang="en-US" sz="2200" b="0" i="0" u="none" strike="noStrike" dirty="0" err="1">
                <a:effectLst/>
                <a:latin typeface="Söhne"/>
              </a:rPr>
              <a:t>Citology</a:t>
            </a:r>
            <a:r>
              <a:rPr lang="en-US" sz="2200" b="0" i="0" u="none" strike="noStrike" dirty="0">
                <a:effectLst/>
                <a:latin typeface="Söhne"/>
              </a:rPr>
              <a:t>, Biopsy).</a:t>
            </a:r>
          </a:p>
          <a:p>
            <a:pPr marL="925830" lvl="2" indent="-285750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Söhne"/>
              </a:rPr>
              <a:t>Challenge: Absence of definitive target class for cancer status.</a:t>
            </a:r>
          </a:p>
          <a:p>
            <a:pPr marL="925830" lvl="2" indent="-285750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Söhne"/>
              </a:rPr>
              <a:t>Use of Biopsy as target variable may inflate accuracy due to inclusion of other test results.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Söhne"/>
              </a:rPr>
              <a:t>Future solutions: Dataset with designated cancer status column or excluding other test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819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A587-BD0F-72E1-031E-92E7F595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Methodological weakness and 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9920C-9A62-D078-2336-6F4806553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 err="1">
                <a:effectLst/>
                <a:latin typeface="Söhne"/>
              </a:rPr>
              <a:t>Sipakmed</a:t>
            </a:r>
            <a:r>
              <a:rPr lang="en-US" b="1" i="0" u="none" strike="noStrike" dirty="0">
                <a:effectLst/>
                <a:latin typeface="Söhne"/>
              </a:rPr>
              <a:t> Dataset and Methodological Challenges:</a:t>
            </a:r>
            <a:endParaRPr lang="en-US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Söhne"/>
              </a:rPr>
              <a:t>Methodological challenge comparing </a:t>
            </a:r>
            <a:r>
              <a:rPr lang="en-US" sz="2200" b="0" i="0" u="none" strike="noStrike" dirty="0" err="1">
                <a:effectLst/>
                <a:latin typeface="Söhne"/>
              </a:rPr>
              <a:t>SparkML</a:t>
            </a:r>
            <a:r>
              <a:rPr lang="en-US" sz="2200" b="0" i="0" u="none" strike="noStrike" dirty="0">
                <a:effectLst/>
                <a:latin typeface="Söhne"/>
              </a:rPr>
              <a:t> accuracy with traditional CNN.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Söhne"/>
              </a:rPr>
              <a:t>Future research: Apply same traditional ML algorithm to both Spark and </a:t>
            </a:r>
            <a:r>
              <a:rPr lang="en-US" sz="2200" b="0" i="0" u="none" strike="noStrike" dirty="0" err="1">
                <a:effectLst/>
                <a:latin typeface="Söhne"/>
              </a:rPr>
              <a:t>Sklearn</a:t>
            </a:r>
            <a:r>
              <a:rPr lang="en-US" sz="2200" b="0" i="0" u="none" strike="noStrike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Söhne"/>
              </a:rPr>
              <a:t>GPU Acceleration and Image Classification:</a:t>
            </a:r>
            <a:endParaRPr lang="en-US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Söhne"/>
              </a:rPr>
              <a:t>Methodology lacks GPU acceleration for image classification.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Söhne"/>
              </a:rPr>
              <a:t>Spark offers GPU support via Rapids, but complex implementation.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Söhne"/>
              </a:rPr>
              <a:t>Future research: Investigate CNN with GPU acceleration for optimal image classification performance.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636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erial view of a highway near the ocean">
            <a:extLst>
              <a:ext uri="{FF2B5EF4-FFF2-40B4-BE49-F238E27FC236}">
                <a16:creationId xmlns:a16="http://schemas.microsoft.com/office/drawing/2014/main" id="{304DB481-A594-4743-794A-7FCEC25C4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9945" r="-1" b="1503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2303A6D-489C-D73A-1D44-14FD114C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7164674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72320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524D-F5F1-0C37-D9B0-9FDA5D08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Performance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FEC11-5138-DBBD-116F-F41452A35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Accuracy, Precision, Recall</a:t>
            </a:r>
          </a:p>
          <a:p>
            <a:pPr marL="342900" indent="-342900">
              <a:buFontTx/>
              <a:buChar char="-"/>
            </a:pPr>
            <a:r>
              <a:rPr lang="en-US" dirty="0"/>
              <a:t>Usual oversight: training time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2257791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9232-BDB9-D5FC-A714-DF446987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E4225-7874-59EC-496C-054765A3D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Instance rich data set: Spark (Row rich) </a:t>
            </a:r>
          </a:p>
          <a:p>
            <a:pPr marL="342900" indent="-342900">
              <a:buFontTx/>
              <a:buChar char="-"/>
            </a:pPr>
            <a:r>
              <a:rPr lang="en-GB" dirty="0"/>
              <a:t>Feature rich data set: LDA, PCA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Combine both PCA/LDA and Spark</a:t>
            </a:r>
          </a:p>
        </p:txBody>
      </p:sp>
    </p:spTree>
    <p:extLst>
      <p:ext uri="{BB962C8B-B14F-4D97-AF65-F5344CB8AC3E}">
        <p14:creationId xmlns:p14="http://schemas.microsoft.com/office/powerpoint/2010/main" val="6644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1341-8D01-C641-235B-253B37460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Reduce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5107-645C-8386-D666-792BE5BE7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MapReduce: programming framework introduce by google to handle large datasets, cluster processing</a:t>
            </a:r>
          </a:p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Workflow: input divided, independent processing, result combination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Procedures: map (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preprocessing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), reduce (aggregation)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Hadoop MapReduce: popular implementation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Scalable, fault-tolerant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Used for batch processing, offline data jobs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99E3C4-F521-A694-9CA8-A47057BEA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945" y="336181"/>
            <a:ext cx="3899783" cy="133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3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F9459-1267-822B-CD73-2C4B4B2B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and Spark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8B0F8-FBD8-E33A-D11F-4E4DC56A4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Spark:</a:t>
            </a:r>
          </a:p>
          <a:p>
            <a:pPr lvl="1"/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Apache Spark: introduced in 2014 at UC Berkeley</a:t>
            </a:r>
          </a:p>
          <a:p>
            <a:pPr lvl="1"/>
            <a:r>
              <a:rPr lang="en-GB" sz="2000" dirty="0">
                <a:solidFill>
                  <a:srgbClr val="374151"/>
                </a:solidFill>
                <a:latin typeface="Söhne"/>
              </a:rPr>
              <a:t>Goal: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 addresses limitations of other Big Data frameworks</a:t>
            </a:r>
          </a:p>
          <a:p>
            <a:pPr lvl="1"/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Spark expands on MapReduce, adds features and optimizations</a:t>
            </a:r>
          </a:p>
          <a:p>
            <a:pPr lvl="2"/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In-memory caching boosts performance compared to disk-based MapReduce</a:t>
            </a:r>
          </a:p>
          <a:p>
            <a:pPr lvl="2"/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Supports integration with other languages and platforms</a:t>
            </a:r>
          </a:p>
          <a:p>
            <a:pPr lvl="2"/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Higher-level API and expressive programming models in Spark lower the barrier of entry compared to MapReduce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A642F-DFC8-9DDC-464E-4DF025F2B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485" y="432219"/>
            <a:ext cx="3611859" cy="284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9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7D1EF-0706-0636-4038-47DD2681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and Spark ML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C4CFC-965D-B230-3354-0C89BFAF7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SparkML</a:t>
            </a:r>
            <a:endParaRPr lang="en-US" dirty="0"/>
          </a:p>
          <a:p>
            <a:pPr lvl="1"/>
            <a:r>
              <a:rPr lang="en-GB" sz="2000" b="0" i="0" dirty="0" err="1">
                <a:solidFill>
                  <a:srgbClr val="374151"/>
                </a:solidFill>
                <a:effectLst/>
                <a:latin typeface="Söhne"/>
              </a:rPr>
              <a:t>SparkML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: scalable and distributed machine learning library within Spark</a:t>
            </a:r>
          </a:p>
          <a:p>
            <a:pPr lvl="1"/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Enables parallelized machine learning on large datasets</a:t>
            </a:r>
          </a:p>
          <a:p>
            <a:pPr lvl="1"/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Lowers barrier of entry for distributed machine learning with high-level API</a:t>
            </a:r>
          </a:p>
          <a:p>
            <a:pPr lvl="1"/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Includes popular machine learning algorithm implementations for efficient model deployment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495B9-DF80-8825-30B7-7B841E67B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820" y="559038"/>
            <a:ext cx="4130882" cy="154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1541</Words>
  <Application>Microsoft Macintosh PowerPoint</Application>
  <PresentationFormat>Widescreen</PresentationFormat>
  <Paragraphs>221</Paragraphs>
  <Slides>43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Söhne</vt:lpstr>
      <vt:lpstr>Times New Roman</vt:lpstr>
      <vt:lpstr>Office Theme</vt:lpstr>
      <vt:lpstr>Scalable Multimodal machine learning for cervical cancer detection</vt:lpstr>
      <vt:lpstr>Cervical Cancer</vt:lpstr>
      <vt:lpstr>GOAL</vt:lpstr>
      <vt:lpstr>Machine learning for cervical cancer prediction</vt:lpstr>
      <vt:lpstr>Machine Learning Performance Metric</vt:lpstr>
      <vt:lpstr>Solution:</vt:lpstr>
      <vt:lpstr>Map Reduce</vt:lpstr>
      <vt:lpstr>Spark and Spark ML</vt:lpstr>
      <vt:lpstr>Spark and Spark ML</vt:lpstr>
      <vt:lpstr>Spark vs MapReduce</vt:lpstr>
      <vt:lpstr>Why Spark and SparkML</vt:lpstr>
      <vt:lpstr>DataSet – 2 different types</vt:lpstr>
      <vt:lpstr>SipakMed</vt:lpstr>
      <vt:lpstr>Labels</vt:lpstr>
      <vt:lpstr>Labels</vt:lpstr>
      <vt:lpstr>Labels</vt:lpstr>
      <vt:lpstr>Distribution of Dataset</vt:lpstr>
      <vt:lpstr>Cervical Cancer Risk Classification (CCRC)</vt:lpstr>
      <vt:lpstr>PowerPoint Presentation</vt:lpstr>
      <vt:lpstr>PreProcessing</vt:lpstr>
      <vt:lpstr>Preprocessing</vt:lpstr>
      <vt:lpstr>PCA</vt:lpstr>
      <vt:lpstr>PCA:</vt:lpstr>
      <vt:lpstr>PCA: Good vs bad projection</vt:lpstr>
      <vt:lpstr>PCA </vt:lpstr>
      <vt:lpstr>Machine Learning models</vt:lpstr>
      <vt:lpstr>Machine Learning models</vt:lpstr>
      <vt:lpstr>Methodology</vt:lpstr>
      <vt:lpstr>Methodology</vt:lpstr>
      <vt:lpstr>Result – Cervical Cancer Risk Classifcation</vt:lpstr>
      <vt:lpstr>Result – Cervical Cancer Risk Classifcation</vt:lpstr>
      <vt:lpstr>Result – Cervical Cancer Risk Classification</vt:lpstr>
      <vt:lpstr>Result - SipakMed</vt:lpstr>
      <vt:lpstr>Result - SiPAKMED</vt:lpstr>
      <vt:lpstr>Result - SIPAKMED</vt:lpstr>
      <vt:lpstr>Result - Scalability</vt:lpstr>
      <vt:lpstr>Result - Scalability</vt:lpstr>
      <vt:lpstr>Spark’s scalability</vt:lpstr>
      <vt:lpstr>Challenges and Considerations with Spark</vt:lpstr>
      <vt:lpstr>Challenges and Considerations with Spark</vt:lpstr>
      <vt:lpstr>Methodological weakness and future works</vt:lpstr>
      <vt:lpstr>Methodological weakness and future works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performance – Machine Learning</dc:title>
  <dc:creator>Thuan  Nhan</dc:creator>
  <cp:lastModifiedBy>Thuan Nhan</cp:lastModifiedBy>
  <cp:revision>7</cp:revision>
  <dcterms:created xsi:type="dcterms:W3CDTF">2023-06-21T13:22:59Z</dcterms:created>
  <dcterms:modified xsi:type="dcterms:W3CDTF">2023-08-18T16:09:42Z</dcterms:modified>
</cp:coreProperties>
</file>