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71" r:id="rId4"/>
    <p:sldId id="272" r:id="rId5"/>
    <p:sldId id="259" r:id="rId6"/>
    <p:sldId id="276" r:id="rId7"/>
    <p:sldId id="260" r:id="rId8"/>
    <p:sldId id="277" r:id="rId9"/>
    <p:sldId id="2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14"/>
    <p:restoredTop sz="96327"/>
  </p:normalViewPr>
  <p:slideViewPr>
    <p:cSldViewPr snapToGrid="0">
      <p:cViewPr varScale="1">
        <p:scale>
          <a:sx n="83" d="100"/>
          <a:sy n="83" d="100"/>
        </p:scale>
        <p:origin x="108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6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E996-99AB-A5C1-0F01-B7926802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430" y="1145028"/>
            <a:ext cx="8793140" cy="218701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SparkML</a:t>
            </a:r>
            <a:r>
              <a:rPr lang="en-US" sz="4400" dirty="0"/>
              <a:t>: A Scalable Platform for Machine Learning in Cervical Cancer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C6EE-832A-6661-9D8C-267BC029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430" y="3796356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Thuan</a:t>
            </a:r>
            <a:r>
              <a:rPr lang="en-US" dirty="0"/>
              <a:t> </a:t>
            </a:r>
            <a:r>
              <a:rPr lang="en-US" dirty="0" err="1"/>
              <a:t>Nhan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6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62-82EA-3B8E-30FF-85AF599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and </a:t>
            </a:r>
            <a:r>
              <a:rPr lang="en-US" dirty="0" err="1"/>
              <a:t>SparkML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FED-748B-E3F7-12C8-054BEB60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and Spark ML perform better for bigger dataset compared to traditional model library such as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Good integration with Google Cloud</a:t>
            </a:r>
          </a:p>
          <a:p>
            <a:r>
              <a:rPr lang="en-US" dirty="0"/>
              <a:t>Easy scalability: modifying the numbers of workers is 1 line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D00C-EDCD-7E46-0B18-FAFCD67B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02" y="3805682"/>
            <a:ext cx="5930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BF60-725A-BE17-4864-8FF6236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225D-6E39-C6D2-90E4-EA6FE3A1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Gradient Boosted Classifier</a:t>
            </a:r>
          </a:p>
          <a:p>
            <a:r>
              <a:rPr lang="en-US" dirty="0"/>
              <a:t>Linear Support Vector Machine</a:t>
            </a:r>
          </a:p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  <a:p>
            <a:r>
              <a:rPr lang="en-US" dirty="0"/>
              <a:t>Factorization Machine Classifier</a:t>
            </a:r>
          </a:p>
        </p:txBody>
      </p:sp>
    </p:spTree>
    <p:extLst>
      <p:ext uri="{BB962C8B-B14F-4D97-AF65-F5344CB8AC3E}">
        <p14:creationId xmlns:p14="http://schemas.microsoft.com/office/powerpoint/2010/main" val="306475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9437-8373-D911-4812-615B8930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069E-7902-3DD4-961F-BE905E61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logistic function to predict the fitment curve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0A7F9D1-5789-6F16-53A6-EBBDDBA2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2429211"/>
            <a:ext cx="4660646" cy="40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B0EF-F1B6-0D72-89A9-0DA0A803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179B-5977-E4A5-DF63-E08954CA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tree model to make decision</a:t>
            </a:r>
          </a:p>
          <a:p>
            <a:r>
              <a:rPr lang="en-US" dirty="0"/>
              <a:t>Split data to different subsets where each branch of the tree is a different rule set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2BA5DA-51EE-DF7B-12F3-45ABC631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42" y="3118104"/>
            <a:ext cx="4333916" cy="33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6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1B9F-448A-37E8-F97B-D8BBA58C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869D-F4A9-7E54-E233-6D5104EA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the accuracy</a:t>
            </a:r>
          </a:p>
          <a:p>
            <a:r>
              <a:rPr lang="en-US" dirty="0"/>
              <a:t>Randomly select subset of data to train each decision tree.</a:t>
            </a:r>
          </a:p>
          <a:p>
            <a:r>
              <a:rPr lang="en-US" dirty="0"/>
              <a:t>Combine each tree prediction to make final decision</a:t>
            </a:r>
          </a:p>
        </p:txBody>
      </p:sp>
    </p:spTree>
    <p:extLst>
      <p:ext uri="{BB962C8B-B14F-4D97-AF65-F5344CB8AC3E}">
        <p14:creationId xmlns:p14="http://schemas.microsoft.com/office/powerpoint/2010/main" val="339735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EE5-F49D-E86C-07D4-CB23A101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4885-5E2E-6210-2AF2-6135D69E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classification performance</a:t>
            </a:r>
          </a:p>
          <a:p>
            <a:r>
              <a:rPr lang="en-US" dirty="0"/>
              <a:t>Trees are builds in sequence, each tree improve upon previous tree.</a:t>
            </a:r>
          </a:p>
        </p:txBody>
      </p:sp>
    </p:spTree>
    <p:extLst>
      <p:ext uri="{BB962C8B-B14F-4D97-AF65-F5344CB8AC3E}">
        <p14:creationId xmlns:p14="http://schemas.microsoft.com/office/powerpoint/2010/main" val="241722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42CF-99F7-0B7A-42EF-7DCF5CE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4419-B023-7447-70F9-5FE64511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hyper plane that set the data into different classes</a:t>
            </a:r>
          </a:p>
          <a:p>
            <a:r>
              <a:rPr lang="en-US" dirty="0"/>
              <a:t>Maximize margin between classes</a:t>
            </a:r>
          </a:p>
          <a:p>
            <a:r>
              <a:rPr lang="en-US" dirty="0"/>
              <a:t>Tune the weight of input variables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64995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6342-4E1F-F8AD-98B1-E71B0977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Assumes input variable are independent</a:t>
                </a:r>
              </a:p>
              <a:p>
                <a:r>
                  <a:rPr lang="en-US" dirty="0"/>
                  <a:t>Based on Bayes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Select the class with highest probability as prediction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43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7AA-9C74-A82E-B906-6380E8C9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D5FD-30D3-BAD3-C9CE-004617A2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factorized representation and learn the weights of the variables to make prediction</a:t>
            </a:r>
          </a:p>
          <a:p>
            <a:r>
              <a:rPr lang="en-US" dirty="0"/>
              <a:t>Extension of linear regression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8B8E8-9089-17F2-5BE3-235CB2A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429000"/>
            <a:ext cx="5791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5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3765-EE2E-DEA0-DD24-244D714A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BBE8-0234-681F-E2DB-53675833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 columns with Biopsy as the </a:t>
            </a:r>
            <a:r>
              <a:rPr lang="en-US"/>
              <a:t>target column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E01B-6753-7DBB-E5E2-AF50A902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Cerivcal</a:t>
            </a:r>
            <a:r>
              <a:rPr lang="en-US" dirty="0"/>
              <a:t>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300B-E91D-6860-6C41-D683C37B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cancer that occur in cervix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most common cancer in women (WHO – 2020)</a:t>
            </a:r>
          </a:p>
          <a:p>
            <a:r>
              <a:rPr lang="en-US" dirty="0"/>
              <a:t>90% new case and deaths occurs in low and mid income country</a:t>
            </a:r>
          </a:p>
          <a:p>
            <a:r>
              <a:rPr lang="en-US" dirty="0"/>
              <a:t>Usually cause by HPV</a:t>
            </a:r>
          </a:p>
        </p:txBody>
      </p:sp>
    </p:spTree>
    <p:extLst>
      <p:ext uri="{BB962C8B-B14F-4D97-AF65-F5344CB8AC3E}">
        <p14:creationId xmlns:p14="http://schemas.microsoft.com/office/powerpoint/2010/main" val="1149519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A4A9-F560-95AC-6319-806FB6F0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C053-6AC2-C4C4-5C02-1868B597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SparkML</a:t>
            </a:r>
            <a:r>
              <a:rPr lang="en-US" dirty="0"/>
              <a:t> and Spark</a:t>
            </a:r>
          </a:p>
          <a:p>
            <a:r>
              <a:rPr lang="en-US" dirty="0"/>
              <a:t>Application of Spark and </a:t>
            </a:r>
            <a:r>
              <a:rPr lang="en-US" dirty="0" err="1"/>
              <a:t>SparkML</a:t>
            </a:r>
            <a:r>
              <a:rPr lang="en-US" dirty="0"/>
              <a:t> </a:t>
            </a:r>
          </a:p>
          <a:p>
            <a:r>
              <a:rPr lang="en-US" dirty="0"/>
              <a:t>Performance metric</a:t>
            </a:r>
          </a:p>
          <a:p>
            <a:pPr lvl="1"/>
            <a:r>
              <a:rPr lang="en-US" dirty="0"/>
              <a:t>Accuracy (Done a lot before)</a:t>
            </a:r>
          </a:p>
          <a:p>
            <a:pPr lvl="1"/>
            <a:r>
              <a:rPr lang="en-US" dirty="0"/>
              <a:t>Scalability  (Big data – similar parallel project)</a:t>
            </a:r>
          </a:p>
          <a:p>
            <a:pPr lvl="1"/>
            <a:r>
              <a:rPr lang="en-US" dirty="0"/>
              <a:t>Code Portability (GOOGLE –CLOUD –compared code modification …. – how easy to scale)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1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8F8A-991E-84A1-5B47-44A8E9AB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week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E65-C1BD-F4C8-5A08-894DC420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how to test code portability in a scientific manner</a:t>
            </a:r>
          </a:p>
          <a:p>
            <a:r>
              <a:rPr lang="en-US" dirty="0"/>
              <a:t>Run this thing on </a:t>
            </a:r>
            <a:r>
              <a:rPr lang="en-US" dirty="0" err="1"/>
              <a:t>GCLoud</a:t>
            </a:r>
            <a:endParaRPr lang="en-US" dirty="0"/>
          </a:p>
          <a:p>
            <a:r>
              <a:rPr lang="en-US" dirty="0"/>
              <a:t>Spark Pipeline - </a:t>
            </a:r>
            <a:r>
              <a:rPr lang="en-US" dirty="0" err="1"/>
              <a:t>SLides</a:t>
            </a:r>
            <a:endParaRPr lang="en-US" dirty="0"/>
          </a:p>
          <a:p>
            <a:r>
              <a:rPr lang="en-US" dirty="0"/>
              <a:t>Focus on algorithm, mathematical details – May be try to look at LDA. </a:t>
            </a:r>
          </a:p>
          <a:p>
            <a:pPr lvl="1"/>
            <a:r>
              <a:rPr lang="en-US" dirty="0"/>
              <a:t>Spark Statistic Parameter</a:t>
            </a:r>
          </a:p>
        </p:txBody>
      </p:sp>
    </p:spTree>
    <p:extLst>
      <p:ext uri="{BB962C8B-B14F-4D97-AF65-F5344CB8AC3E}">
        <p14:creationId xmlns:p14="http://schemas.microsoft.com/office/powerpoint/2010/main" val="159557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AF12-7641-0094-B639-930FD046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 – Slide </a:t>
            </a:r>
            <a:r>
              <a:rPr lang="en-US" dirty="0" err="1"/>
              <a:t>Addtion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AA98-3520-98A3-8356-DC297926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7C1A-6C0E-FBCA-376E-C801057B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 – Slide </a:t>
            </a:r>
            <a:r>
              <a:rPr lang="en-US" dirty="0" err="1"/>
              <a:t>Addtion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8E25-16DA-FF95-B666-93B2A6E8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0098-06FD-71BA-1BB3-B2BCE5F9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C5BD-F3F8-2784-6C71-81867083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deployment in the real world</a:t>
            </a:r>
          </a:p>
          <a:p>
            <a:r>
              <a:rPr lang="en-US" dirty="0"/>
              <a:t>Low barrier of entry for users</a:t>
            </a:r>
          </a:p>
          <a:p>
            <a:r>
              <a:rPr lang="en-US" dirty="0"/>
              <a:t>Lessen the burden of individuals and healthcare system </a:t>
            </a:r>
          </a:p>
          <a:p>
            <a:r>
              <a:rPr lang="en-US" dirty="0"/>
              <a:t>Improve cervical cancer prediction</a:t>
            </a:r>
          </a:p>
          <a:p>
            <a:pPr lvl="1"/>
            <a:r>
              <a:rPr lang="en-US" dirty="0"/>
              <a:t>Allows for analysis of multiple resources</a:t>
            </a:r>
          </a:p>
          <a:p>
            <a:pPr lvl="1"/>
            <a:r>
              <a:rPr lang="en-US" dirty="0"/>
              <a:t>Identify trends in data that is not apparent to human eyes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341-8D01-C641-235B-253B3746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5107-645C-8386-D666-792BE5BE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MapReduce: programming framework introduce by google to handle large datasets, cluster processing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Workflow: input divided, independent processing, result combination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Procedures: map (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preprocessing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), reduce (aggregation)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Hadoop MapReduce: popular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Scalable, fault-tolerant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Used for batch processing, offline data jobs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9E3C4-F521-A694-9CA8-A47057BE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08" y="336181"/>
            <a:ext cx="3899783" cy="13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9459-1267-822B-CD73-2C4B4B2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and Spark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B0F8-FBD8-E33A-D11F-4E4DC56A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Spark: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Apache Spark: introduced in 2014 at UC Berkeley</a:t>
            </a:r>
          </a:p>
          <a:p>
            <a:pPr lvl="1"/>
            <a:r>
              <a:rPr lang="en-GB" sz="2000" dirty="0">
                <a:solidFill>
                  <a:srgbClr val="374151"/>
                </a:solidFill>
                <a:latin typeface="Söhne"/>
              </a:rPr>
              <a:t>Goal: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addresses limitations of other Big Data frameworks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Spark expands on MapReduce, adds features and optimizations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In-memory caching boosts performance compared to disk-based MapReduce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Supports integration with other languages and platforms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Higher-level API and expressive programming models in Spark lower the barrier of entry compared to MapReduce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A642F-DFC8-9DDC-464E-4DF025F2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485" y="432219"/>
            <a:ext cx="3611859" cy="28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1EF-0706-0636-4038-47DD2681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and Spark 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4CFC-965D-B230-3354-0C89BFA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SparkML</a:t>
            </a:r>
            <a:endParaRPr lang="en-US" dirty="0"/>
          </a:p>
          <a:p>
            <a:pPr lvl="1"/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SparkML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: scalable and distributed machine learning library within Spark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Enables parallelized machine learning on large datasets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Lowers barrier of entry for distributed machine learning with high-level API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Includes popular machine learning algorithm implementations for efficient model deployment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495B9-DF80-8825-30B7-7B841E67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559038"/>
            <a:ext cx="4130882" cy="15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FC8E-E827-64C5-745D-CE8F44CD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MapReduce</a:t>
            </a:r>
            <a:endParaRPr lang="en-GB" dirty="0"/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BA98A3C-6B62-82BB-2F79-5AF41F41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033" y="650313"/>
            <a:ext cx="8018365" cy="5912532"/>
          </a:xfrm>
        </p:spPr>
      </p:pic>
    </p:spTree>
    <p:extLst>
      <p:ext uri="{BB962C8B-B14F-4D97-AF65-F5344CB8AC3E}">
        <p14:creationId xmlns:p14="http://schemas.microsoft.com/office/powerpoint/2010/main" val="25633099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{B64B648B-E9B4-5D49-88A4-3C65910F580D}tf10001119</Template>
  <TotalTime>123</TotalTime>
  <Words>590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Söhne</vt:lpstr>
      <vt:lpstr>Arial</vt:lpstr>
      <vt:lpstr>Cambria Math</vt:lpstr>
      <vt:lpstr>Gill Sans MT</vt:lpstr>
      <vt:lpstr>Gallery</vt:lpstr>
      <vt:lpstr>SparkML: A Scalable Platform for Machine Learning in Cervical Cancer Research</vt:lpstr>
      <vt:lpstr>Cerivcal Cancer</vt:lpstr>
      <vt:lpstr>Cervical Cancer – Slide Addtion</vt:lpstr>
      <vt:lpstr>Cervical Cancer – Slide Addtion</vt:lpstr>
      <vt:lpstr>Why machine learning</vt:lpstr>
      <vt:lpstr>Map Reduce</vt:lpstr>
      <vt:lpstr>What is Spark and Spark ML</vt:lpstr>
      <vt:lpstr>What is Spark and Spark ML</vt:lpstr>
      <vt:lpstr>Spark vs MapReduce</vt:lpstr>
      <vt:lpstr>Why Spark and SparkML</vt:lpstr>
      <vt:lpstr>Machine learning models chosen</vt:lpstr>
      <vt:lpstr>Logistic Regression</vt:lpstr>
      <vt:lpstr>Decision tree</vt:lpstr>
      <vt:lpstr>Random Forest </vt:lpstr>
      <vt:lpstr>Gradient Boosted Classifier</vt:lpstr>
      <vt:lpstr>Linear Support Vector Machine</vt:lpstr>
      <vt:lpstr>Naives Bayes</vt:lpstr>
      <vt:lpstr>Factorization Machine Classifier</vt:lpstr>
      <vt:lpstr>Data Exploration</vt:lpstr>
      <vt:lpstr>PowerPoint Presentation</vt:lpstr>
      <vt:lpstr>2 week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  Nhan</dc:creator>
  <cp:lastModifiedBy>Thuan  Nhan</cp:lastModifiedBy>
  <cp:revision>5</cp:revision>
  <dcterms:created xsi:type="dcterms:W3CDTF">2023-05-08T10:43:07Z</dcterms:created>
  <dcterms:modified xsi:type="dcterms:W3CDTF">2023-05-31T12:37:49Z</dcterms:modified>
</cp:coreProperties>
</file>