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88" r:id="rId2"/>
  </p:sldMasterIdLst>
  <p:sldIdLst>
    <p:sldId id="256" r:id="rId3"/>
    <p:sldId id="268" r:id="rId4"/>
    <p:sldId id="273" r:id="rId5"/>
    <p:sldId id="257" r:id="rId6"/>
    <p:sldId id="259" r:id="rId7"/>
    <p:sldId id="260" r:id="rId8"/>
    <p:sldId id="261" r:id="rId9"/>
    <p:sldId id="262" r:id="rId10"/>
    <p:sldId id="263" r:id="rId11"/>
    <p:sldId id="264" r:id="rId12"/>
    <p:sldId id="265" r:id="rId13"/>
    <p:sldId id="266" r:id="rId14"/>
    <p:sldId id="267" r:id="rId15"/>
    <p:sldId id="270" r:id="rId16"/>
    <p:sldId id="269" r:id="rId17"/>
    <p:sldId id="271"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58" r:id="rId42"/>
    <p:sldId id="28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0" d="100"/>
          <a:sy n="110" d="100"/>
        </p:scale>
        <p:origin x="114"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3/22/2023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28032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45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0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3/22/2023</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80893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30823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70780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70744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154857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974633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660665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66835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750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501049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3/22/2023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42031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98608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0899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3/22/2023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5109087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49AA12-8195-4182-A7AC-2E7E59DFBDAF}" type="datetimeFigureOut">
              <a:rPr lang="en-US" smtClean="0"/>
              <a:pPr/>
              <a:t>3/22/2023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7859937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49AA12-8195-4182-A7AC-2E7E59DFBDAF}" type="datetimeFigureOut">
              <a:rPr lang="en-US" smtClean="0"/>
              <a:pPr/>
              <a:t>3/22/2023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554483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3473595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77305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18471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6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27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25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5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80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3/22/2023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25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3/22/2023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164996604"/>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49AA12-8195-4182-A7AC-2E7E59DFBDAF}" type="datetimeFigureOut">
              <a:rPr lang="en-US" smtClean="0"/>
              <a:pPr/>
              <a:t>3/22/2023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432628817"/>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kaggle.com/datasets/loveall/cervical-cancer-risk-classification?resource=download"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s://doi-org.ezproxy.mtsu.edu/10.1109/ICEDEG.2019.8734362"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i-org.ezproxy.mtsu.edu/10.1007/s11257-021-09318-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7208E-B11E-3814-9B41-3F81725DE2B9}"/>
              </a:ext>
            </a:extLst>
          </p:cNvPr>
          <p:cNvSpPr>
            <a:spLocks noGrp="1"/>
          </p:cNvSpPr>
          <p:nvPr>
            <p:ph type="ctrTitle"/>
          </p:nvPr>
        </p:nvSpPr>
        <p:spPr>
          <a:xfrm>
            <a:off x="8018633" y="1247140"/>
            <a:ext cx="3608208" cy="3450844"/>
          </a:xfrm>
        </p:spPr>
        <p:txBody>
          <a:bodyPr>
            <a:normAutofit/>
          </a:bodyPr>
          <a:lstStyle/>
          <a:p>
            <a:r>
              <a:rPr lang="en-US" sz="4800" dirty="0"/>
              <a:t>Reading Report</a:t>
            </a:r>
          </a:p>
        </p:txBody>
      </p:sp>
      <p:sp>
        <p:nvSpPr>
          <p:cNvPr id="3" name="Subtitle 2">
            <a:extLst>
              <a:ext uri="{FF2B5EF4-FFF2-40B4-BE49-F238E27FC236}">
                <a16:creationId xmlns:a16="http://schemas.microsoft.com/office/drawing/2014/main" id="{9D18BC94-B88C-49AB-AE5F-B8B6ADDFC824}"/>
              </a:ext>
            </a:extLst>
          </p:cNvPr>
          <p:cNvSpPr>
            <a:spLocks noGrp="1"/>
          </p:cNvSpPr>
          <p:nvPr>
            <p:ph type="subTitle" idx="1"/>
          </p:nvPr>
        </p:nvSpPr>
        <p:spPr>
          <a:xfrm>
            <a:off x="8018633" y="4818126"/>
            <a:ext cx="3608208" cy="1268984"/>
          </a:xfrm>
        </p:spPr>
        <p:txBody>
          <a:bodyPr>
            <a:normAutofit/>
          </a:bodyPr>
          <a:lstStyle/>
          <a:p>
            <a:r>
              <a:rPr lang="en-US"/>
              <a:t>Thuan Nhan</a:t>
            </a:r>
            <a:endParaRPr lang="en-US" dirty="0"/>
          </a:p>
        </p:txBody>
      </p:sp>
      <p:pic>
        <p:nvPicPr>
          <p:cNvPr id="16" name="Picture 3" descr="Background pattern&#10;&#10;Description automatically generated">
            <a:extLst>
              <a:ext uri="{FF2B5EF4-FFF2-40B4-BE49-F238E27FC236}">
                <a16:creationId xmlns:a16="http://schemas.microsoft.com/office/drawing/2014/main" id="{8517CC6A-3EC7-43AF-4FD8-E36266187693}"/>
              </a:ext>
            </a:extLst>
          </p:cNvPr>
          <p:cNvPicPr>
            <a:picLocks noChangeAspect="1"/>
          </p:cNvPicPr>
          <p:nvPr/>
        </p:nvPicPr>
        <p:blipFill rotWithShape="1">
          <a:blip r:embed="rId2"/>
          <a:srcRect t="6276" r="-2" b="19997"/>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7"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15049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D813-AD2E-5272-AA5E-A20DA347B24A}"/>
              </a:ext>
            </a:extLst>
          </p:cNvPr>
          <p:cNvSpPr>
            <a:spLocks noGrp="1"/>
          </p:cNvSpPr>
          <p:nvPr>
            <p:ph type="title"/>
          </p:nvPr>
        </p:nvSpPr>
        <p:spPr/>
        <p:txBody>
          <a:bodyPr>
            <a:normAutofit fontScale="90000"/>
          </a:bodyPr>
          <a:lstStyle/>
          <a:p>
            <a:r>
              <a:rPr lang="en-US" dirty="0"/>
              <a:t>[1]. Health Systems Recommender : A State-of-the-art Review</a:t>
            </a:r>
          </a:p>
        </p:txBody>
      </p:sp>
      <p:sp>
        <p:nvSpPr>
          <p:cNvPr id="5" name="Content Placeholder 4">
            <a:extLst>
              <a:ext uri="{FF2B5EF4-FFF2-40B4-BE49-F238E27FC236}">
                <a16:creationId xmlns:a16="http://schemas.microsoft.com/office/drawing/2014/main" id="{9D95790F-4BA9-25B6-A468-03AEE690D839}"/>
              </a:ext>
            </a:extLst>
          </p:cNvPr>
          <p:cNvSpPr>
            <a:spLocks noGrp="1"/>
          </p:cNvSpPr>
          <p:nvPr>
            <p:ph idx="1"/>
          </p:nvPr>
        </p:nvSpPr>
        <p:spPr/>
        <p:txBody>
          <a:bodyPr>
            <a:normAutofit fontScale="77500" lnSpcReduction="20000"/>
          </a:bodyPr>
          <a:lstStyle/>
          <a:p>
            <a:r>
              <a:rPr lang="en-US" dirty="0"/>
              <a:t>21% Focus on diagnosis and</a:t>
            </a:r>
          </a:p>
          <a:p>
            <a:pPr lvl="1"/>
            <a:r>
              <a:rPr lang="en-US" dirty="0"/>
              <a:t>Really tricky in terms of implementation and only being test for condition</a:t>
            </a:r>
          </a:p>
          <a:p>
            <a:r>
              <a:rPr lang="en-US" dirty="0"/>
              <a:t>10% Try to provide medication recommendation</a:t>
            </a:r>
          </a:p>
          <a:p>
            <a:r>
              <a:rPr lang="en-US" dirty="0"/>
              <a:t>14% Tried to recommend health care service (Finding appropriate doctor and medical services)</a:t>
            </a:r>
          </a:p>
          <a:p>
            <a:r>
              <a:rPr lang="en-US" dirty="0"/>
              <a:t>3% Tried health and wellness resources (articles, videos, books) recommendation.</a:t>
            </a:r>
          </a:p>
          <a:p>
            <a:pPr lvl="1"/>
            <a:r>
              <a:rPr lang="en-US" dirty="0"/>
              <a:t>(One example is the proposal of Rivero-Rodriguez et al. [22] whose implementation suggests YouTube videos enhanced with additional information coming from Medline Plus3 according to the users’ needs) – Might be Promising</a:t>
            </a:r>
          </a:p>
          <a:p>
            <a:r>
              <a:rPr lang="en-US" dirty="0"/>
              <a:t>52% are wellness recommendation:</a:t>
            </a:r>
          </a:p>
          <a:p>
            <a:pPr lvl="1"/>
            <a:r>
              <a:rPr lang="en-US" dirty="0"/>
              <a:t>Recommendation to improve user health like diet, exercise routines</a:t>
            </a:r>
          </a:p>
          <a:p>
            <a:pPr lvl="1"/>
            <a:endParaRPr lang="en-US" dirty="0"/>
          </a:p>
        </p:txBody>
      </p:sp>
      <p:sp>
        <p:nvSpPr>
          <p:cNvPr id="4" name="Text Placeholder 3">
            <a:extLst>
              <a:ext uri="{FF2B5EF4-FFF2-40B4-BE49-F238E27FC236}">
                <a16:creationId xmlns:a16="http://schemas.microsoft.com/office/drawing/2014/main" id="{7F92D345-96BB-1273-0ECD-63AAEF852603}"/>
              </a:ext>
            </a:extLst>
          </p:cNvPr>
          <p:cNvSpPr>
            <a:spLocks noGrp="1"/>
          </p:cNvSpPr>
          <p:nvPr>
            <p:ph type="body" sz="half" idx="2"/>
          </p:nvPr>
        </p:nvSpPr>
        <p:spPr/>
        <p:txBody>
          <a:bodyPr>
            <a:normAutofit/>
          </a:bodyPr>
          <a:lstStyle/>
          <a:p>
            <a:r>
              <a:rPr lang="en-US" sz="3300" dirty="0"/>
              <a:t>- Recommendation Areas</a:t>
            </a:r>
          </a:p>
        </p:txBody>
      </p:sp>
    </p:spTree>
    <p:extLst>
      <p:ext uri="{BB962C8B-B14F-4D97-AF65-F5344CB8AC3E}">
        <p14:creationId xmlns:p14="http://schemas.microsoft.com/office/powerpoint/2010/main" val="54082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D813-AD2E-5272-AA5E-A20DA347B24A}"/>
              </a:ext>
            </a:extLst>
          </p:cNvPr>
          <p:cNvSpPr>
            <a:spLocks noGrp="1"/>
          </p:cNvSpPr>
          <p:nvPr>
            <p:ph type="title"/>
          </p:nvPr>
        </p:nvSpPr>
        <p:spPr/>
        <p:txBody>
          <a:bodyPr>
            <a:normAutofit fontScale="90000"/>
          </a:bodyPr>
          <a:lstStyle/>
          <a:p>
            <a:r>
              <a:rPr lang="en-US" dirty="0"/>
              <a:t>[1]. Health Systems Recommender : A State-of-the-art Review</a:t>
            </a:r>
          </a:p>
        </p:txBody>
      </p:sp>
      <p:sp>
        <p:nvSpPr>
          <p:cNvPr id="5" name="Content Placeholder 4">
            <a:extLst>
              <a:ext uri="{FF2B5EF4-FFF2-40B4-BE49-F238E27FC236}">
                <a16:creationId xmlns:a16="http://schemas.microsoft.com/office/drawing/2014/main" id="{9D95790F-4BA9-25B6-A468-03AEE690D839}"/>
              </a:ext>
            </a:extLst>
          </p:cNvPr>
          <p:cNvSpPr>
            <a:spLocks noGrp="1"/>
          </p:cNvSpPr>
          <p:nvPr>
            <p:ph idx="1"/>
          </p:nvPr>
        </p:nvSpPr>
        <p:spPr/>
        <p:txBody>
          <a:bodyPr>
            <a:normAutofit/>
          </a:bodyPr>
          <a:lstStyle/>
          <a:p>
            <a:pPr lvl="1"/>
            <a:r>
              <a:rPr lang="en-US" dirty="0"/>
              <a:t>88% of article point out the way in which data is being handled</a:t>
            </a:r>
          </a:p>
          <a:p>
            <a:pPr lvl="1"/>
            <a:endParaRPr lang="en-US" dirty="0"/>
          </a:p>
        </p:txBody>
      </p:sp>
      <p:sp>
        <p:nvSpPr>
          <p:cNvPr id="4" name="Text Placeholder 3">
            <a:extLst>
              <a:ext uri="{FF2B5EF4-FFF2-40B4-BE49-F238E27FC236}">
                <a16:creationId xmlns:a16="http://schemas.microsoft.com/office/drawing/2014/main" id="{7F92D345-96BB-1273-0ECD-63AAEF852603}"/>
              </a:ext>
            </a:extLst>
          </p:cNvPr>
          <p:cNvSpPr>
            <a:spLocks noGrp="1"/>
          </p:cNvSpPr>
          <p:nvPr>
            <p:ph type="body" sz="half" idx="2"/>
          </p:nvPr>
        </p:nvSpPr>
        <p:spPr/>
        <p:txBody>
          <a:bodyPr>
            <a:normAutofit fontScale="92500" lnSpcReduction="20000"/>
          </a:bodyPr>
          <a:lstStyle/>
          <a:p>
            <a:r>
              <a:rPr lang="en-US" sz="3300" dirty="0"/>
              <a:t>- Knowledge </a:t>
            </a:r>
            <a:r>
              <a:rPr lang="en-US" sz="3300" dirty="0" err="1"/>
              <a:t>Represenation</a:t>
            </a:r>
            <a:r>
              <a:rPr lang="en-US" sz="3300" dirty="0"/>
              <a:t>: how the knowledge base, data input is stored and handle</a:t>
            </a:r>
          </a:p>
        </p:txBody>
      </p:sp>
      <p:pic>
        <p:nvPicPr>
          <p:cNvPr id="6" name="Picture 5">
            <a:extLst>
              <a:ext uri="{FF2B5EF4-FFF2-40B4-BE49-F238E27FC236}">
                <a16:creationId xmlns:a16="http://schemas.microsoft.com/office/drawing/2014/main" id="{5DA87BC9-3F7D-C930-D1F8-1DC5F14C3419}"/>
              </a:ext>
            </a:extLst>
          </p:cNvPr>
          <p:cNvPicPr>
            <a:picLocks noChangeAspect="1"/>
          </p:cNvPicPr>
          <p:nvPr/>
        </p:nvPicPr>
        <p:blipFill>
          <a:blip r:embed="rId2"/>
          <a:stretch>
            <a:fillRect/>
          </a:stretch>
        </p:blipFill>
        <p:spPr>
          <a:xfrm>
            <a:off x="6089614" y="1431757"/>
            <a:ext cx="5652906" cy="3388413"/>
          </a:xfrm>
          <a:prstGeom prst="rect">
            <a:avLst/>
          </a:prstGeom>
        </p:spPr>
      </p:pic>
    </p:spTree>
    <p:extLst>
      <p:ext uri="{BB962C8B-B14F-4D97-AF65-F5344CB8AC3E}">
        <p14:creationId xmlns:p14="http://schemas.microsoft.com/office/powerpoint/2010/main" val="26135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D813-AD2E-5272-AA5E-A20DA347B24A}"/>
              </a:ext>
            </a:extLst>
          </p:cNvPr>
          <p:cNvSpPr>
            <a:spLocks noGrp="1"/>
          </p:cNvSpPr>
          <p:nvPr>
            <p:ph type="title"/>
          </p:nvPr>
        </p:nvSpPr>
        <p:spPr/>
        <p:txBody>
          <a:bodyPr>
            <a:normAutofit fontScale="90000"/>
          </a:bodyPr>
          <a:lstStyle/>
          <a:p>
            <a:r>
              <a:rPr lang="en-US" dirty="0"/>
              <a:t>[1]. Health Systems Recommender : A State-of-the-art Review</a:t>
            </a:r>
          </a:p>
        </p:txBody>
      </p:sp>
      <p:sp>
        <p:nvSpPr>
          <p:cNvPr id="5" name="Content Placeholder 4">
            <a:extLst>
              <a:ext uri="{FF2B5EF4-FFF2-40B4-BE49-F238E27FC236}">
                <a16:creationId xmlns:a16="http://schemas.microsoft.com/office/drawing/2014/main" id="{9D95790F-4BA9-25B6-A468-03AEE690D839}"/>
              </a:ext>
            </a:extLst>
          </p:cNvPr>
          <p:cNvSpPr>
            <a:spLocks noGrp="1"/>
          </p:cNvSpPr>
          <p:nvPr>
            <p:ph idx="1"/>
          </p:nvPr>
        </p:nvSpPr>
        <p:spPr/>
        <p:txBody>
          <a:bodyPr>
            <a:normAutofit fontScale="92500" lnSpcReduction="20000"/>
          </a:bodyPr>
          <a:lstStyle/>
          <a:p>
            <a:pPr lvl="1"/>
            <a:r>
              <a:rPr lang="en-US" dirty="0"/>
              <a:t>Fuzzy sets: (17%)</a:t>
            </a:r>
          </a:p>
          <a:p>
            <a:pPr lvl="2"/>
            <a:r>
              <a:rPr lang="en-US" dirty="0" err="1"/>
              <a:t>Ultilize</a:t>
            </a:r>
            <a:r>
              <a:rPr lang="en-US" dirty="0"/>
              <a:t> fuzzy logics </a:t>
            </a:r>
          </a:p>
          <a:p>
            <a:pPr lvl="2"/>
            <a:r>
              <a:rPr lang="en-US" dirty="0"/>
              <a:t>Mainly used for medical condition diagnosis</a:t>
            </a:r>
          </a:p>
          <a:p>
            <a:pPr lvl="1"/>
            <a:r>
              <a:rPr lang="en-US" dirty="0"/>
              <a:t>Features Vectors (4%): </a:t>
            </a:r>
          </a:p>
          <a:p>
            <a:pPr lvl="2"/>
            <a:r>
              <a:rPr lang="en-US" dirty="0"/>
              <a:t>Allows for assigning weights to some parameters.</a:t>
            </a:r>
          </a:p>
          <a:p>
            <a:pPr lvl="1"/>
            <a:r>
              <a:rPr lang="en-US" dirty="0"/>
              <a:t>Ontologies (16%): </a:t>
            </a:r>
          </a:p>
          <a:p>
            <a:pPr lvl="2"/>
            <a:r>
              <a:rPr lang="en-US" dirty="0"/>
              <a:t>Hierarchy of concepts in a domain</a:t>
            </a:r>
          </a:p>
          <a:p>
            <a:pPr lvl="1"/>
            <a:r>
              <a:rPr lang="en-US" dirty="0"/>
              <a:t>Attribute value pairs (55%)</a:t>
            </a:r>
          </a:p>
          <a:p>
            <a:pPr lvl="2"/>
            <a:r>
              <a:rPr lang="en-US" dirty="0"/>
              <a:t>Usually used in </a:t>
            </a:r>
            <a:r>
              <a:rPr lang="en-US" dirty="0" err="1"/>
              <a:t>wellnesss</a:t>
            </a:r>
            <a:r>
              <a:rPr lang="en-US" dirty="0"/>
              <a:t> recommendation</a:t>
            </a:r>
          </a:p>
          <a:p>
            <a:pPr lvl="1"/>
            <a:r>
              <a:rPr lang="en-US" dirty="0"/>
              <a:t>Natural Language </a:t>
            </a:r>
            <a:r>
              <a:rPr lang="en-US" dirty="0" err="1"/>
              <a:t>Represenation</a:t>
            </a:r>
            <a:r>
              <a:rPr lang="en-US" dirty="0"/>
              <a:t> of knowledge (4%)</a:t>
            </a:r>
          </a:p>
          <a:p>
            <a:pPr lvl="2"/>
            <a:r>
              <a:rPr lang="en-US" dirty="0"/>
              <a:t>(articles, answer to question and videos)</a:t>
            </a:r>
          </a:p>
          <a:p>
            <a:pPr marL="457200" lvl="2" indent="0">
              <a:buNone/>
            </a:pPr>
            <a:endParaRPr lang="en-US" dirty="0"/>
          </a:p>
          <a:p>
            <a:pPr lvl="1"/>
            <a:endParaRPr lang="en-US" dirty="0"/>
          </a:p>
        </p:txBody>
      </p:sp>
      <p:sp>
        <p:nvSpPr>
          <p:cNvPr id="4" name="Text Placeholder 3">
            <a:extLst>
              <a:ext uri="{FF2B5EF4-FFF2-40B4-BE49-F238E27FC236}">
                <a16:creationId xmlns:a16="http://schemas.microsoft.com/office/drawing/2014/main" id="{7F92D345-96BB-1273-0ECD-63AAEF852603}"/>
              </a:ext>
            </a:extLst>
          </p:cNvPr>
          <p:cNvSpPr>
            <a:spLocks noGrp="1"/>
          </p:cNvSpPr>
          <p:nvPr>
            <p:ph type="body" sz="half" idx="2"/>
          </p:nvPr>
        </p:nvSpPr>
        <p:spPr/>
        <p:txBody>
          <a:bodyPr>
            <a:normAutofit fontScale="92500" lnSpcReduction="20000"/>
          </a:bodyPr>
          <a:lstStyle/>
          <a:p>
            <a:r>
              <a:rPr lang="en-US" sz="3300" dirty="0"/>
              <a:t>- Knowledge </a:t>
            </a:r>
            <a:r>
              <a:rPr lang="en-US" sz="3300" dirty="0" err="1"/>
              <a:t>Represenation</a:t>
            </a:r>
            <a:r>
              <a:rPr lang="en-US" sz="3300" dirty="0"/>
              <a:t>: how the knowledge base, data input is stored and handle</a:t>
            </a:r>
          </a:p>
        </p:txBody>
      </p:sp>
    </p:spTree>
    <p:extLst>
      <p:ext uri="{BB962C8B-B14F-4D97-AF65-F5344CB8AC3E}">
        <p14:creationId xmlns:p14="http://schemas.microsoft.com/office/powerpoint/2010/main" val="374138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01ED2-FFB3-80C5-77A4-02E2CE3AC2B0}"/>
              </a:ext>
            </a:extLst>
          </p:cNvPr>
          <p:cNvSpPr>
            <a:spLocks noGrp="1"/>
          </p:cNvSpPr>
          <p:nvPr>
            <p:ph type="title"/>
          </p:nvPr>
        </p:nvSpPr>
        <p:spPr/>
        <p:txBody>
          <a:bodyPr>
            <a:normAutofit/>
          </a:bodyPr>
          <a:lstStyle/>
          <a:p>
            <a:r>
              <a:rPr lang="en-US" dirty="0"/>
              <a:t>[1]. Health Systems Recommender : A State-of-the-art Review</a:t>
            </a:r>
          </a:p>
        </p:txBody>
      </p:sp>
      <p:pic>
        <p:nvPicPr>
          <p:cNvPr id="8" name="Content Placeholder 7">
            <a:extLst>
              <a:ext uri="{FF2B5EF4-FFF2-40B4-BE49-F238E27FC236}">
                <a16:creationId xmlns:a16="http://schemas.microsoft.com/office/drawing/2014/main" id="{63AA9B98-0CA6-B7BD-F4B3-0AB691A7D6F9}"/>
              </a:ext>
            </a:extLst>
          </p:cNvPr>
          <p:cNvPicPr>
            <a:picLocks noGrp="1" noChangeAspect="1"/>
          </p:cNvPicPr>
          <p:nvPr>
            <p:ph idx="1"/>
          </p:nvPr>
        </p:nvPicPr>
        <p:blipFill>
          <a:blip r:embed="rId2"/>
          <a:stretch>
            <a:fillRect/>
          </a:stretch>
        </p:blipFill>
        <p:spPr>
          <a:xfrm>
            <a:off x="1849952" y="2949735"/>
            <a:ext cx="8883671" cy="2275352"/>
          </a:xfrm>
        </p:spPr>
      </p:pic>
    </p:spTree>
    <p:extLst>
      <p:ext uri="{BB962C8B-B14F-4D97-AF65-F5344CB8AC3E}">
        <p14:creationId xmlns:p14="http://schemas.microsoft.com/office/powerpoint/2010/main" val="158129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F6B5-9848-6A3E-42BD-B4D538CAE4CF}"/>
              </a:ext>
            </a:extLst>
          </p:cNvPr>
          <p:cNvSpPr>
            <a:spLocks noGrp="1"/>
          </p:cNvSpPr>
          <p:nvPr>
            <p:ph type="title"/>
          </p:nvPr>
        </p:nvSpPr>
        <p:spPr/>
        <p:txBody>
          <a:bodyPr>
            <a:noAutofit/>
          </a:bodyPr>
          <a:lstStyle/>
          <a:p>
            <a:r>
              <a:rPr lang="en-US" sz="3200" dirty="0"/>
              <a:t>[2] Health Recommender Systems Development, Usage, and Evaluation from 2010 to 2022: A Scoping Review</a:t>
            </a:r>
          </a:p>
        </p:txBody>
      </p:sp>
      <p:sp>
        <p:nvSpPr>
          <p:cNvPr id="4" name="Content Placeholder 3">
            <a:extLst>
              <a:ext uri="{FF2B5EF4-FFF2-40B4-BE49-F238E27FC236}">
                <a16:creationId xmlns:a16="http://schemas.microsoft.com/office/drawing/2014/main" id="{B7D5C7CA-8D49-023E-842E-8B7D523B5C5A}"/>
              </a:ext>
            </a:extLst>
          </p:cNvPr>
          <p:cNvSpPr>
            <a:spLocks noGrp="1"/>
          </p:cNvSpPr>
          <p:nvPr>
            <p:ph idx="1"/>
          </p:nvPr>
        </p:nvSpPr>
        <p:spPr/>
        <p:txBody>
          <a:bodyPr/>
          <a:lstStyle/>
          <a:p>
            <a:r>
              <a:rPr lang="en-US" dirty="0"/>
              <a:t>63 documents was included for data extraction and analysis</a:t>
            </a:r>
          </a:p>
        </p:txBody>
      </p:sp>
    </p:spTree>
    <p:extLst>
      <p:ext uri="{BB962C8B-B14F-4D97-AF65-F5344CB8AC3E}">
        <p14:creationId xmlns:p14="http://schemas.microsoft.com/office/powerpoint/2010/main" val="402421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F6B5-9848-6A3E-42BD-B4D538CAE4CF}"/>
              </a:ext>
            </a:extLst>
          </p:cNvPr>
          <p:cNvSpPr>
            <a:spLocks noGrp="1"/>
          </p:cNvSpPr>
          <p:nvPr>
            <p:ph type="title"/>
          </p:nvPr>
        </p:nvSpPr>
        <p:spPr/>
        <p:txBody>
          <a:bodyPr>
            <a:noAutofit/>
          </a:bodyPr>
          <a:lstStyle/>
          <a:p>
            <a:r>
              <a:rPr lang="en-US" sz="3200" dirty="0"/>
              <a:t>[2]  Health Recommender Systems Development, Usage, and Evaluation from 2010 to 2022: A Scoping Review</a:t>
            </a:r>
          </a:p>
        </p:txBody>
      </p:sp>
      <p:pic>
        <p:nvPicPr>
          <p:cNvPr id="5" name="Content Placeholder 4">
            <a:extLst>
              <a:ext uri="{FF2B5EF4-FFF2-40B4-BE49-F238E27FC236}">
                <a16:creationId xmlns:a16="http://schemas.microsoft.com/office/drawing/2014/main" id="{83D542D9-2D1C-36C5-DEE1-6651126070A0}"/>
              </a:ext>
            </a:extLst>
          </p:cNvPr>
          <p:cNvPicPr>
            <a:picLocks noGrp="1" noChangeAspect="1"/>
          </p:cNvPicPr>
          <p:nvPr>
            <p:ph idx="1"/>
          </p:nvPr>
        </p:nvPicPr>
        <p:blipFill>
          <a:blip r:embed="rId2"/>
          <a:stretch>
            <a:fillRect/>
          </a:stretch>
        </p:blipFill>
        <p:spPr>
          <a:xfrm>
            <a:off x="706573" y="2310437"/>
            <a:ext cx="10778853" cy="2541783"/>
          </a:xfrm>
        </p:spPr>
      </p:pic>
    </p:spTree>
    <p:extLst>
      <p:ext uri="{BB962C8B-B14F-4D97-AF65-F5344CB8AC3E}">
        <p14:creationId xmlns:p14="http://schemas.microsoft.com/office/powerpoint/2010/main" val="243988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67D1-1285-3821-727C-9A92D43E85F7}"/>
              </a:ext>
            </a:extLst>
          </p:cNvPr>
          <p:cNvSpPr>
            <a:spLocks noGrp="1"/>
          </p:cNvSpPr>
          <p:nvPr>
            <p:ph type="title"/>
          </p:nvPr>
        </p:nvSpPr>
        <p:spPr/>
        <p:txBody>
          <a:bodyPr>
            <a:noAutofit/>
          </a:bodyPr>
          <a:lstStyle/>
          <a:p>
            <a:r>
              <a:rPr lang="en-US" sz="3200" dirty="0"/>
              <a:t>[2] Health Recommender Systems Development, Usage, and Evaluation from 2010 to 2022: A Scoping Review </a:t>
            </a:r>
            <a:br>
              <a:rPr lang="en-US" sz="3200" dirty="0"/>
            </a:br>
            <a:br>
              <a:rPr lang="en-US" sz="3200" dirty="0"/>
            </a:br>
            <a:endParaRPr lang="en-US" sz="3200" b="0" dirty="0"/>
          </a:p>
        </p:txBody>
      </p:sp>
      <p:sp>
        <p:nvSpPr>
          <p:cNvPr id="3" name="Content Placeholder 2">
            <a:extLst>
              <a:ext uri="{FF2B5EF4-FFF2-40B4-BE49-F238E27FC236}">
                <a16:creationId xmlns:a16="http://schemas.microsoft.com/office/drawing/2014/main" id="{9D54C5D7-9CAE-5428-F752-5A87EB2F3CF6}"/>
              </a:ext>
            </a:extLst>
          </p:cNvPr>
          <p:cNvSpPr>
            <a:spLocks noGrp="1"/>
          </p:cNvSpPr>
          <p:nvPr>
            <p:ph idx="1"/>
          </p:nvPr>
        </p:nvSpPr>
        <p:spPr/>
        <p:txBody>
          <a:bodyPr/>
          <a:lstStyle/>
          <a:p>
            <a:r>
              <a:rPr lang="en-US" dirty="0"/>
              <a:t>Health Domain:</a:t>
            </a:r>
          </a:p>
          <a:p>
            <a:pPr lvl="1"/>
            <a:endParaRPr lang="en-US" dirty="0"/>
          </a:p>
        </p:txBody>
      </p:sp>
      <p:pic>
        <p:nvPicPr>
          <p:cNvPr id="5" name="Picture 4">
            <a:extLst>
              <a:ext uri="{FF2B5EF4-FFF2-40B4-BE49-F238E27FC236}">
                <a16:creationId xmlns:a16="http://schemas.microsoft.com/office/drawing/2014/main" id="{41120816-E3F6-82D1-BDAA-5792E4252D1A}"/>
              </a:ext>
            </a:extLst>
          </p:cNvPr>
          <p:cNvPicPr>
            <a:picLocks noChangeAspect="1"/>
          </p:cNvPicPr>
          <p:nvPr/>
        </p:nvPicPr>
        <p:blipFill>
          <a:blip r:embed="rId2"/>
          <a:stretch>
            <a:fillRect/>
          </a:stretch>
        </p:blipFill>
        <p:spPr>
          <a:xfrm>
            <a:off x="2034365" y="2658897"/>
            <a:ext cx="8593379" cy="3427271"/>
          </a:xfrm>
          <a:prstGeom prst="rect">
            <a:avLst/>
          </a:prstGeom>
        </p:spPr>
      </p:pic>
    </p:spTree>
    <p:extLst>
      <p:ext uri="{BB962C8B-B14F-4D97-AF65-F5344CB8AC3E}">
        <p14:creationId xmlns:p14="http://schemas.microsoft.com/office/powerpoint/2010/main" val="417549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67D1-1285-3821-727C-9A92D43E85F7}"/>
              </a:ext>
            </a:extLst>
          </p:cNvPr>
          <p:cNvSpPr>
            <a:spLocks noGrp="1"/>
          </p:cNvSpPr>
          <p:nvPr>
            <p:ph type="title"/>
          </p:nvPr>
        </p:nvSpPr>
        <p:spPr/>
        <p:txBody>
          <a:bodyPr>
            <a:noAutofit/>
          </a:bodyPr>
          <a:lstStyle/>
          <a:p>
            <a:r>
              <a:rPr lang="en-US" sz="3200" dirty="0"/>
              <a:t>[2] Health Recommender Systems Development, Usage, and Evaluation from 2010 to 2022: A Scoping Review </a:t>
            </a:r>
            <a:br>
              <a:rPr lang="en-US" sz="3200" dirty="0"/>
            </a:br>
            <a:br>
              <a:rPr lang="en-US" sz="3200" dirty="0"/>
            </a:br>
            <a:endParaRPr lang="en-US" sz="3200" b="0" dirty="0"/>
          </a:p>
        </p:txBody>
      </p:sp>
      <p:sp>
        <p:nvSpPr>
          <p:cNvPr id="3" name="Content Placeholder 2">
            <a:extLst>
              <a:ext uri="{FF2B5EF4-FFF2-40B4-BE49-F238E27FC236}">
                <a16:creationId xmlns:a16="http://schemas.microsoft.com/office/drawing/2014/main" id="{9D54C5D7-9CAE-5428-F752-5A87EB2F3CF6}"/>
              </a:ext>
            </a:extLst>
          </p:cNvPr>
          <p:cNvSpPr>
            <a:spLocks noGrp="1"/>
          </p:cNvSpPr>
          <p:nvPr>
            <p:ph idx="1"/>
          </p:nvPr>
        </p:nvSpPr>
        <p:spPr/>
        <p:txBody>
          <a:bodyPr/>
          <a:lstStyle/>
          <a:p>
            <a:r>
              <a:rPr lang="en-US" dirty="0"/>
              <a:t>Attributes of user’s model</a:t>
            </a:r>
          </a:p>
          <a:p>
            <a:endParaRPr lang="en-US" dirty="0"/>
          </a:p>
          <a:p>
            <a:pPr lvl="1"/>
            <a:endParaRPr lang="en-US" dirty="0"/>
          </a:p>
        </p:txBody>
      </p:sp>
      <p:pic>
        <p:nvPicPr>
          <p:cNvPr id="6" name="Picture 5">
            <a:extLst>
              <a:ext uri="{FF2B5EF4-FFF2-40B4-BE49-F238E27FC236}">
                <a16:creationId xmlns:a16="http://schemas.microsoft.com/office/drawing/2014/main" id="{A657246E-3C15-A980-4042-E8A332089E0A}"/>
              </a:ext>
            </a:extLst>
          </p:cNvPr>
          <p:cNvPicPr>
            <a:picLocks noChangeAspect="1"/>
          </p:cNvPicPr>
          <p:nvPr/>
        </p:nvPicPr>
        <p:blipFill>
          <a:blip r:embed="rId2"/>
          <a:stretch>
            <a:fillRect/>
          </a:stretch>
        </p:blipFill>
        <p:spPr>
          <a:xfrm>
            <a:off x="1303282" y="455361"/>
            <a:ext cx="9301007" cy="5938543"/>
          </a:xfrm>
          <a:prstGeom prst="rect">
            <a:avLst/>
          </a:prstGeom>
        </p:spPr>
      </p:pic>
    </p:spTree>
    <p:extLst>
      <p:ext uri="{BB962C8B-B14F-4D97-AF65-F5344CB8AC3E}">
        <p14:creationId xmlns:p14="http://schemas.microsoft.com/office/powerpoint/2010/main" val="126392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67D1-1285-3821-727C-9A92D43E85F7}"/>
              </a:ext>
            </a:extLst>
          </p:cNvPr>
          <p:cNvSpPr>
            <a:spLocks noGrp="1"/>
          </p:cNvSpPr>
          <p:nvPr>
            <p:ph type="title"/>
          </p:nvPr>
        </p:nvSpPr>
        <p:spPr/>
        <p:txBody>
          <a:bodyPr>
            <a:noAutofit/>
          </a:bodyPr>
          <a:lstStyle/>
          <a:p>
            <a:r>
              <a:rPr lang="en-US" sz="3200" dirty="0"/>
              <a:t>[2] Health Recommender Systems Development, Usage, and Evaluation from 2010 to 2022: A Scoping Review </a:t>
            </a:r>
            <a:br>
              <a:rPr lang="en-US" sz="3200" dirty="0"/>
            </a:br>
            <a:br>
              <a:rPr lang="en-US" sz="3200" dirty="0"/>
            </a:br>
            <a:endParaRPr lang="en-US" sz="3200" b="0" dirty="0"/>
          </a:p>
        </p:txBody>
      </p:sp>
      <p:sp>
        <p:nvSpPr>
          <p:cNvPr id="3" name="Content Placeholder 2">
            <a:extLst>
              <a:ext uri="{FF2B5EF4-FFF2-40B4-BE49-F238E27FC236}">
                <a16:creationId xmlns:a16="http://schemas.microsoft.com/office/drawing/2014/main" id="{9D54C5D7-9CAE-5428-F752-5A87EB2F3CF6}"/>
              </a:ext>
            </a:extLst>
          </p:cNvPr>
          <p:cNvSpPr>
            <a:spLocks noGrp="1"/>
          </p:cNvSpPr>
          <p:nvPr>
            <p:ph idx="1"/>
          </p:nvPr>
        </p:nvSpPr>
        <p:spPr/>
        <p:txBody>
          <a:bodyPr/>
          <a:lstStyle/>
          <a:p>
            <a:r>
              <a:rPr lang="en-US" dirty="0"/>
              <a:t>Recommended information:</a:t>
            </a:r>
          </a:p>
          <a:p>
            <a:endParaRPr lang="en-US" dirty="0"/>
          </a:p>
          <a:p>
            <a:pPr lvl="1"/>
            <a:endParaRPr lang="en-US" dirty="0"/>
          </a:p>
        </p:txBody>
      </p:sp>
      <p:pic>
        <p:nvPicPr>
          <p:cNvPr id="5" name="Picture 4">
            <a:extLst>
              <a:ext uri="{FF2B5EF4-FFF2-40B4-BE49-F238E27FC236}">
                <a16:creationId xmlns:a16="http://schemas.microsoft.com/office/drawing/2014/main" id="{35D0DA86-41FE-78B7-7633-B0FBBE642152}"/>
              </a:ext>
            </a:extLst>
          </p:cNvPr>
          <p:cNvPicPr>
            <a:picLocks noChangeAspect="1"/>
          </p:cNvPicPr>
          <p:nvPr/>
        </p:nvPicPr>
        <p:blipFill>
          <a:blip r:embed="rId2"/>
          <a:stretch>
            <a:fillRect/>
          </a:stretch>
        </p:blipFill>
        <p:spPr>
          <a:xfrm>
            <a:off x="1228045" y="2969188"/>
            <a:ext cx="9735909" cy="2876951"/>
          </a:xfrm>
          <a:prstGeom prst="rect">
            <a:avLst/>
          </a:prstGeom>
        </p:spPr>
      </p:pic>
    </p:spTree>
    <p:extLst>
      <p:ext uri="{BB962C8B-B14F-4D97-AF65-F5344CB8AC3E}">
        <p14:creationId xmlns:p14="http://schemas.microsoft.com/office/powerpoint/2010/main" val="4156055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67D1-1285-3821-727C-9A92D43E85F7}"/>
              </a:ext>
            </a:extLst>
          </p:cNvPr>
          <p:cNvSpPr>
            <a:spLocks noGrp="1"/>
          </p:cNvSpPr>
          <p:nvPr>
            <p:ph type="title"/>
          </p:nvPr>
        </p:nvSpPr>
        <p:spPr/>
        <p:txBody>
          <a:bodyPr>
            <a:noAutofit/>
          </a:bodyPr>
          <a:lstStyle/>
          <a:p>
            <a:r>
              <a:rPr lang="en-US" sz="3200" dirty="0"/>
              <a:t>[2] Health Recommender Systems Development, Usage, and Evaluation from 2010 to 2022: A Scoping Review </a:t>
            </a:r>
            <a:br>
              <a:rPr lang="en-US" sz="3200" dirty="0"/>
            </a:br>
            <a:br>
              <a:rPr lang="en-US" sz="3200" dirty="0"/>
            </a:br>
            <a:endParaRPr lang="en-US" sz="3200" b="0" dirty="0"/>
          </a:p>
        </p:txBody>
      </p:sp>
      <p:sp>
        <p:nvSpPr>
          <p:cNvPr id="3" name="Content Placeholder 2">
            <a:extLst>
              <a:ext uri="{FF2B5EF4-FFF2-40B4-BE49-F238E27FC236}">
                <a16:creationId xmlns:a16="http://schemas.microsoft.com/office/drawing/2014/main" id="{9D54C5D7-9CAE-5428-F752-5A87EB2F3CF6}"/>
              </a:ext>
            </a:extLst>
          </p:cNvPr>
          <p:cNvSpPr>
            <a:spLocks noGrp="1"/>
          </p:cNvSpPr>
          <p:nvPr>
            <p:ph idx="1"/>
          </p:nvPr>
        </p:nvSpPr>
        <p:spPr/>
        <p:txBody>
          <a:bodyPr/>
          <a:lstStyle/>
          <a:p>
            <a:r>
              <a:rPr lang="en-US" dirty="0"/>
              <a:t>Information sources:</a:t>
            </a:r>
          </a:p>
          <a:p>
            <a:pPr lvl="1"/>
            <a:r>
              <a:rPr lang="en-US" dirty="0"/>
              <a:t>Credible and authoritative website, guidelines and books</a:t>
            </a:r>
          </a:p>
          <a:p>
            <a:pPr lvl="1"/>
            <a:r>
              <a:rPr lang="en-US" dirty="0"/>
              <a:t>Domain experts of the researcher</a:t>
            </a:r>
          </a:p>
          <a:p>
            <a:pPr lvl="1"/>
            <a:r>
              <a:rPr lang="en-US" dirty="0"/>
              <a:t>Similar patient profile</a:t>
            </a:r>
          </a:p>
          <a:p>
            <a:pPr lvl="1"/>
            <a:r>
              <a:rPr lang="en-US" dirty="0"/>
              <a:t>Government database: USDA composition guideline for example</a:t>
            </a:r>
          </a:p>
          <a:p>
            <a:pPr lvl="1"/>
            <a:r>
              <a:rPr lang="en-US" dirty="0"/>
              <a:t>Other sources: for example</a:t>
            </a:r>
          </a:p>
          <a:p>
            <a:pPr lvl="2"/>
            <a:r>
              <a:rPr lang="en-US" dirty="0"/>
              <a:t>Online health community</a:t>
            </a:r>
          </a:p>
          <a:p>
            <a:pPr lvl="2"/>
            <a:r>
              <a:rPr lang="en-US" dirty="0"/>
              <a:t>Online registered doctors,…</a:t>
            </a:r>
          </a:p>
          <a:p>
            <a:pPr marL="0" indent="0">
              <a:buNone/>
            </a:pPr>
            <a:endParaRPr lang="en-US" dirty="0"/>
          </a:p>
          <a:p>
            <a:pPr lvl="1"/>
            <a:endParaRPr lang="en-US" dirty="0"/>
          </a:p>
        </p:txBody>
      </p:sp>
    </p:spTree>
    <p:extLst>
      <p:ext uri="{BB962C8B-B14F-4D97-AF65-F5344CB8AC3E}">
        <p14:creationId xmlns:p14="http://schemas.microsoft.com/office/powerpoint/2010/main" val="53023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A078-9A6C-FE52-B7BB-D7BB3A16874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089C4A7-2178-B538-C7DF-0F12875F8095}"/>
              </a:ext>
            </a:extLst>
          </p:cNvPr>
          <p:cNvSpPr>
            <a:spLocks noGrp="1"/>
          </p:cNvSpPr>
          <p:nvPr>
            <p:ph idx="1"/>
          </p:nvPr>
        </p:nvSpPr>
        <p:spPr/>
        <p:txBody>
          <a:bodyPr/>
          <a:lstStyle/>
          <a:p>
            <a:r>
              <a:rPr lang="en-US" dirty="0"/>
              <a:t>Overview:</a:t>
            </a:r>
          </a:p>
          <a:p>
            <a:pPr lvl="1"/>
            <a:r>
              <a:rPr lang="en-US" dirty="0"/>
              <a:t>Health Recommender Systems: A State-of-the-Art Review</a:t>
            </a:r>
          </a:p>
          <a:p>
            <a:pPr lvl="1"/>
            <a:r>
              <a:rPr lang="en-US" dirty="0"/>
              <a:t>Health Recommender Systems Development, Usage, and Evaluation from 2010 to 2022: A Scoping Review</a:t>
            </a:r>
          </a:p>
          <a:p>
            <a:r>
              <a:rPr lang="en-US" dirty="0"/>
              <a:t>Implementation</a:t>
            </a:r>
          </a:p>
          <a:p>
            <a:endParaRPr lang="en-US" dirty="0"/>
          </a:p>
        </p:txBody>
      </p:sp>
    </p:spTree>
    <p:extLst>
      <p:ext uri="{BB962C8B-B14F-4D97-AF65-F5344CB8AC3E}">
        <p14:creationId xmlns:p14="http://schemas.microsoft.com/office/powerpoint/2010/main" val="2864651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67D1-1285-3821-727C-9A92D43E85F7}"/>
              </a:ext>
            </a:extLst>
          </p:cNvPr>
          <p:cNvSpPr>
            <a:spLocks noGrp="1"/>
          </p:cNvSpPr>
          <p:nvPr>
            <p:ph type="title"/>
          </p:nvPr>
        </p:nvSpPr>
        <p:spPr/>
        <p:txBody>
          <a:bodyPr>
            <a:noAutofit/>
          </a:bodyPr>
          <a:lstStyle/>
          <a:p>
            <a:r>
              <a:rPr lang="en-US" sz="3200" dirty="0"/>
              <a:t>[2] Health Recommender Systems Development, Usage, and Evaluation from 2010 to 2022: A Scoping Review </a:t>
            </a:r>
            <a:br>
              <a:rPr lang="en-US" sz="3200" dirty="0"/>
            </a:br>
            <a:br>
              <a:rPr lang="en-US" sz="3200" dirty="0"/>
            </a:br>
            <a:endParaRPr lang="en-US" sz="3200" b="0" dirty="0"/>
          </a:p>
        </p:txBody>
      </p:sp>
      <p:sp>
        <p:nvSpPr>
          <p:cNvPr id="3" name="Content Placeholder 2">
            <a:extLst>
              <a:ext uri="{FF2B5EF4-FFF2-40B4-BE49-F238E27FC236}">
                <a16:creationId xmlns:a16="http://schemas.microsoft.com/office/drawing/2014/main" id="{9D54C5D7-9CAE-5428-F752-5A87EB2F3CF6}"/>
              </a:ext>
            </a:extLst>
          </p:cNvPr>
          <p:cNvSpPr>
            <a:spLocks noGrp="1"/>
          </p:cNvSpPr>
          <p:nvPr>
            <p:ph idx="1"/>
          </p:nvPr>
        </p:nvSpPr>
        <p:spPr/>
        <p:txBody>
          <a:bodyPr/>
          <a:lstStyle/>
          <a:p>
            <a:r>
              <a:rPr lang="en-US" dirty="0"/>
              <a:t>System evaluation methods:</a:t>
            </a:r>
          </a:p>
          <a:p>
            <a:pPr lvl="1"/>
            <a:r>
              <a:rPr lang="en-US" dirty="0"/>
              <a:t>Not involving other users:</a:t>
            </a:r>
          </a:p>
          <a:p>
            <a:pPr lvl="2"/>
            <a:r>
              <a:rPr lang="en-US" dirty="0"/>
              <a:t>Ask for evaluation from experts</a:t>
            </a:r>
          </a:p>
          <a:p>
            <a:pPr lvl="2"/>
            <a:r>
              <a:rPr lang="en-US" dirty="0"/>
              <a:t>Compared recommendation with expert </a:t>
            </a:r>
            <a:r>
              <a:rPr lang="en-US" dirty="0" err="1"/>
              <a:t>recomendation</a:t>
            </a:r>
            <a:endParaRPr lang="en-US" dirty="0"/>
          </a:p>
          <a:p>
            <a:pPr lvl="1"/>
            <a:r>
              <a:rPr lang="en-US" dirty="0"/>
              <a:t>Evaluations involving users: </a:t>
            </a:r>
          </a:p>
          <a:p>
            <a:pPr lvl="2"/>
            <a:r>
              <a:rPr lang="en-US" dirty="0"/>
              <a:t>Survey</a:t>
            </a:r>
          </a:p>
          <a:p>
            <a:pPr lvl="2"/>
            <a:r>
              <a:rPr lang="en-US" dirty="0"/>
              <a:t>Measure the performance of different groups</a:t>
            </a:r>
          </a:p>
          <a:p>
            <a:pPr lvl="1"/>
            <a:endParaRPr lang="en-US" dirty="0"/>
          </a:p>
        </p:txBody>
      </p:sp>
    </p:spTree>
    <p:extLst>
      <p:ext uri="{BB962C8B-B14F-4D97-AF65-F5344CB8AC3E}">
        <p14:creationId xmlns:p14="http://schemas.microsoft.com/office/powerpoint/2010/main" val="1473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67D1-1285-3821-727C-9A92D43E85F7}"/>
              </a:ext>
            </a:extLst>
          </p:cNvPr>
          <p:cNvSpPr>
            <a:spLocks noGrp="1"/>
          </p:cNvSpPr>
          <p:nvPr>
            <p:ph type="title"/>
          </p:nvPr>
        </p:nvSpPr>
        <p:spPr/>
        <p:txBody>
          <a:bodyPr>
            <a:noAutofit/>
          </a:bodyPr>
          <a:lstStyle/>
          <a:p>
            <a:r>
              <a:rPr lang="en-US" sz="3200" dirty="0"/>
              <a:t>[2] Health Recommender Systems Development, Usage, and Evaluation from 2010 to 2022: A Scoping Review </a:t>
            </a:r>
            <a:br>
              <a:rPr lang="en-US" sz="3200" dirty="0"/>
            </a:br>
            <a:br>
              <a:rPr lang="en-US" sz="3200" dirty="0"/>
            </a:br>
            <a:endParaRPr lang="en-US" sz="3200" b="0" dirty="0"/>
          </a:p>
        </p:txBody>
      </p:sp>
      <p:sp>
        <p:nvSpPr>
          <p:cNvPr id="3" name="Content Placeholder 2">
            <a:extLst>
              <a:ext uri="{FF2B5EF4-FFF2-40B4-BE49-F238E27FC236}">
                <a16:creationId xmlns:a16="http://schemas.microsoft.com/office/drawing/2014/main" id="{9D54C5D7-9CAE-5428-F752-5A87EB2F3CF6}"/>
              </a:ext>
            </a:extLst>
          </p:cNvPr>
          <p:cNvSpPr>
            <a:spLocks noGrp="1"/>
          </p:cNvSpPr>
          <p:nvPr>
            <p:ph idx="1"/>
          </p:nvPr>
        </p:nvSpPr>
        <p:spPr/>
        <p:txBody>
          <a:bodyPr/>
          <a:lstStyle/>
          <a:p>
            <a:r>
              <a:rPr lang="en-US" dirty="0"/>
              <a:t>Performance of personalization:</a:t>
            </a:r>
          </a:p>
          <a:p>
            <a:pPr lvl="1"/>
            <a:r>
              <a:rPr lang="en-US" dirty="0"/>
              <a:t>Performance criteria (e.g., recall, mean reciprocal rank, normalized discounted cumulative gain, precision, mean absolute error, receiver operating characteristics, and F1)</a:t>
            </a:r>
          </a:p>
          <a:p>
            <a:pPr lvl="1"/>
            <a:r>
              <a:rPr lang="en-US" dirty="0"/>
              <a:t>User centered usability criteria: perceived usefulness, satisfaction level</a:t>
            </a:r>
          </a:p>
          <a:p>
            <a:pPr lvl="1"/>
            <a:r>
              <a:rPr lang="en-US" dirty="0"/>
              <a:t>Health related outcome (behavioral changes)</a:t>
            </a:r>
          </a:p>
          <a:p>
            <a:pPr lvl="1"/>
            <a:endParaRPr lang="en-US" dirty="0"/>
          </a:p>
        </p:txBody>
      </p:sp>
    </p:spTree>
    <p:extLst>
      <p:ext uri="{BB962C8B-B14F-4D97-AF65-F5344CB8AC3E}">
        <p14:creationId xmlns:p14="http://schemas.microsoft.com/office/powerpoint/2010/main" val="14238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A43D9C-BB25-CD5A-7EE0-EA483062A518}"/>
              </a:ext>
            </a:extLst>
          </p:cNvPr>
          <p:cNvSpPr>
            <a:spLocks noGrp="1"/>
          </p:cNvSpPr>
          <p:nvPr>
            <p:ph type="title"/>
          </p:nvPr>
        </p:nvSpPr>
        <p:spPr/>
        <p:txBody>
          <a:bodyPr/>
          <a:lstStyle/>
          <a:p>
            <a:r>
              <a:rPr lang="en-US" dirty="0"/>
              <a:t>Implementations documents</a:t>
            </a:r>
          </a:p>
        </p:txBody>
      </p:sp>
      <p:sp>
        <p:nvSpPr>
          <p:cNvPr id="5" name="Text Placeholder 4">
            <a:extLst>
              <a:ext uri="{FF2B5EF4-FFF2-40B4-BE49-F238E27FC236}">
                <a16:creationId xmlns:a16="http://schemas.microsoft.com/office/drawing/2014/main" id="{B87CEB87-8448-3A3E-55EE-B5251EABCC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0753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67D1-1285-3821-727C-9A92D43E85F7}"/>
              </a:ext>
            </a:extLst>
          </p:cNvPr>
          <p:cNvSpPr>
            <a:spLocks noGrp="1"/>
          </p:cNvSpPr>
          <p:nvPr>
            <p:ph type="title"/>
          </p:nvPr>
        </p:nvSpPr>
        <p:spPr/>
        <p:txBody>
          <a:bodyPr>
            <a:noAutofit/>
          </a:bodyPr>
          <a:lstStyle/>
          <a:p>
            <a:r>
              <a:rPr lang="en-US" sz="3200" b="0" dirty="0"/>
              <a:t>[3] Prediction of Health Problems and Recommendation System Using Machine Learning and IoT</a:t>
            </a:r>
          </a:p>
        </p:txBody>
      </p:sp>
      <p:sp>
        <p:nvSpPr>
          <p:cNvPr id="3" name="Content Placeholder 2">
            <a:extLst>
              <a:ext uri="{FF2B5EF4-FFF2-40B4-BE49-F238E27FC236}">
                <a16:creationId xmlns:a16="http://schemas.microsoft.com/office/drawing/2014/main" id="{9D54C5D7-9CAE-5428-F752-5A87EB2F3CF6}"/>
              </a:ext>
            </a:extLst>
          </p:cNvPr>
          <p:cNvSpPr>
            <a:spLocks noGrp="1"/>
          </p:cNvSpPr>
          <p:nvPr>
            <p:ph idx="1"/>
          </p:nvPr>
        </p:nvSpPr>
        <p:spPr/>
        <p:txBody>
          <a:bodyPr/>
          <a:lstStyle/>
          <a:p>
            <a:pPr lvl="1"/>
            <a:r>
              <a:rPr lang="en-US" dirty="0"/>
              <a:t>The paper propose a more modern diagnostic procedures which use a GUI based prediction system. This GUI use 7 different machines learning models to make prediction.</a:t>
            </a:r>
          </a:p>
          <a:p>
            <a:pPr lvl="1"/>
            <a:r>
              <a:rPr lang="en-US" dirty="0" err="1"/>
              <a:t>NodeMCU</a:t>
            </a:r>
            <a:r>
              <a:rPr lang="en-US" dirty="0"/>
              <a:t> and </a:t>
            </a:r>
            <a:r>
              <a:rPr lang="en-US" dirty="0" err="1"/>
              <a:t>ThinkSpeak</a:t>
            </a:r>
            <a:r>
              <a:rPr lang="en-US" dirty="0"/>
              <a:t> (small IOT devices) can be used to monitor heart rate and temperature. These information can later be send to the doctor</a:t>
            </a:r>
          </a:p>
          <a:p>
            <a:pPr lvl="1"/>
            <a:endParaRPr lang="en-US" dirty="0"/>
          </a:p>
        </p:txBody>
      </p:sp>
    </p:spTree>
    <p:extLst>
      <p:ext uri="{BB962C8B-B14F-4D97-AF65-F5344CB8AC3E}">
        <p14:creationId xmlns:p14="http://schemas.microsoft.com/office/powerpoint/2010/main" val="261827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844-AC94-056D-1BEB-3B4B2CF58C6D}"/>
              </a:ext>
            </a:extLst>
          </p:cNvPr>
          <p:cNvSpPr>
            <a:spLocks noGrp="1"/>
          </p:cNvSpPr>
          <p:nvPr>
            <p:ph type="title"/>
          </p:nvPr>
        </p:nvSpPr>
        <p:spPr/>
        <p:txBody>
          <a:bodyPr>
            <a:noAutofit/>
          </a:bodyPr>
          <a:lstStyle/>
          <a:p>
            <a:r>
              <a:rPr lang="en-US" sz="3200" b="0" dirty="0"/>
              <a:t>[3] Prediction of Health Problems and Recommendation System Using Machine Learning and IoT</a:t>
            </a:r>
            <a:endParaRPr lang="en-US" sz="3200" dirty="0"/>
          </a:p>
        </p:txBody>
      </p:sp>
      <p:sp>
        <p:nvSpPr>
          <p:cNvPr id="3" name="Content Placeholder 2">
            <a:extLst>
              <a:ext uri="{FF2B5EF4-FFF2-40B4-BE49-F238E27FC236}">
                <a16:creationId xmlns:a16="http://schemas.microsoft.com/office/drawing/2014/main" id="{C23A5872-04D0-DE49-7C46-FCED3DEB6A3F}"/>
              </a:ext>
            </a:extLst>
          </p:cNvPr>
          <p:cNvSpPr>
            <a:spLocks noGrp="1"/>
          </p:cNvSpPr>
          <p:nvPr>
            <p:ph idx="1"/>
          </p:nvPr>
        </p:nvSpPr>
        <p:spPr/>
        <p:txBody>
          <a:bodyPr>
            <a:normAutofit fontScale="77500" lnSpcReduction="20000"/>
          </a:bodyPr>
          <a:lstStyle/>
          <a:p>
            <a:r>
              <a:rPr lang="en-US" dirty="0"/>
              <a:t>Symptoms is the user input</a:t>
            </a:r>
          </a:p>
          <a:p>
            <a:r>
              <a:rPr lang="en-US" dirty="0"/>
              <a:t>Other parameters such as height, weight, and glucose level are also used but these can be handle by IoT devices</a:t>
            </a:r>
          </a:p>
          <a:p>
            <a:r>
              <a:rPr lang="en-US" dirty="0"/>
              <a:t>All 7 machine learning algorithm is used to predict the disease by voting for the common output</a:t>
            </a:r>
          </a:p>
          <a:p>
            <a:r>
              <a:rPr lang="en-US" dirty="0"/>
              <a:t>Included ML algorithm:</a:t>
            </a:r>
          </a:p>
          <a:p>
            <a:pPr lvl="1"/>
            <a:r>
              <a:rPr lang="en-US" dirty="0"/>
              <a:t>Decision Tree</a:t>
            </a:r>
          </a:p>
          <a:p>
            <a:pPr lvl="1"/>
            <a:r>
              <a:rPr lang="en-US" dirty="0"/>
              <a:t>Random Forest </a:t>
            </a:r>
          </a:p>
          <a:p>
            <a:pPr lvl="1"/>
            <a:r>
              <a:rPr lang="en-US" dirty="0"/>
              <a:t>Naïve Bayes </a:t>
            </a:r>
          </a:p>
          <a:p>
            <a:pPr lvl="1"/>
            <a:r>
              <a:rPr lang="en-US" dirty="0"/>
              <a:t>K Nearest Neighbor</a:t>
            </a:r>
          </a:p>
          <a:p>
            <a:pPr lvl="1"/>
            <a:r>
              <a:rPr lang="en-US" dirty="0" err="1"/>
              <a:t>Suport</a:t>
            </a:r>
            <a:r>
              <a:rPr lang="en-US" dirty="0"/>
              <a:t> Vector Machine</a:t>
            </a:r>
          </a:p>
          <a:p>
            <a:pPr lvl="1"/>
            <a:r>
              <a:rPr lang="en-US" dirty="0"/>
              <a:t>Multinominal Logistic Regression</a:t>
            </a:r>
          </a:p>
          <a:p>
            <a:pPr lvl="1"/>
            <a:r>
              <a:rPr lang="en-US" dirty="0"/>
              <a:t>Multilayer perceptron</a:t>
            </a:r>
          </a:p>
        </p:txBody>
      </p:sp>
    </p:spTree>
    <p:extLst>
      <p:ext uri="{BB962C8B-B14F-4D97-AF65-F5344CB8AC3E}">
        <p14:creationId xmlns:p14="http://schemas.microsoft.com/office/powerpoint/2010/main" val="1629985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844-AC94-056D-1BEB-3B4B2CF58C6D}"/>
              </a:ext>
            </a:extLst>
          </p:cNvPr>
          <p:cNvSpPr>
            <a:spLocks noGrp="1"/>
          </p:cNvSpPr>
          <p:nvPr>
            <p:ph type="title"/>
          </p:nvPr>
        </p:nvSpPr>
        <p:spPr/>
        <p:txBody>
          <a:bodyPr>
            <a:noAutofit/>
          </a:bodyPr>
          <a:lstStyle/>
          <a:p>
            <a:r>
              <a:rPr lang="en-US" sz="3200" b="0" dirty="0"/>
              <a:t>[3] Prediction of Health Problems and Recommendation System Using Machine Learning and IoT</a:t>
            </a:r>
            <a:endParaRPr lang="en-US" sz="3200" dirty="0"/>
          </a:p>
        </p:txBody>
      </p:sp>
      <p:sp>
        <p:nvSpPr>
          <p:cNvPr id="3" name="Content Placeholder 2">
            <a:extLst>
              <a:ext uri="{FF2B5EF4-FFF2-40B4-BE49-F238E27FC236}">
                <a16:creationId xmlns:a16="http://schemas.microsoft.com/office/drawing/2014/main" id="{C23A5872-04D0-DE49-7C46-FCED3DEB6A3F}"/>
              </a:ext>
            </a:extLst>
          </p:cNvPr>
          <p:cNvSpPr>
            <a:spLocks noGrp="1"/>
          </p:cNvSpPr>
          <p:nvPr>
            <p:ph idx="1"/>
          </p:nvPr>
        </p:nvSpPr>
        <p:spPr/>
        <p:txBody>
          <a:bodyPr>
            <a:normAutofit/>
          </a:bodyPr>
          <a:lstStyle/>
          <a:p>
            <a:r>
              <a:rPr lang="en-US" dirty="0"/>
              <a:t>Dataset: </a:t>
            </a:r>
          </a:p>
          <a:p>
            <a:pPr lvl="1"/>
            <a:r>
              <a:rPr lang="en-US" dirty="0"/>
              <a:t>Create a word table that have the most common disease (Narrowed down to 29)</a:t>
            </a:r>
          </a:p>
          <a:p>
            <a:pPr lvl="1"/>
            <a:r>
              <a:rPr lang="en-US" dirty="0"/>
              <a:t>After data mining disease would be converted to a excel sheet of 0 and 1 for each symptoms</a:t>
            </a:r>
          </a:p>
          <a:p>
            <a:pPr lvl="2"/>
            <a:r>
              <a:rPr lang="en-US" dirty="0"/>
              <a:t>8 – 10 rows for each </a:t>
            </a:r>
            <a:r>
              <a:rPr lang="en-US" dirty="0" err="1"/>
              <a:t>diseas</a:t>
            </a:r>
            <a:endParaRPr lang="en-US" dirty="0"/>
          </a:p>
          <a:p>
            <a:pPr lvl="2"/>
            <a:endParaRPr lang="en-US" dirty="0"/>
          </a:p>
        </p:txBody>
      </p:sp>
    </p:spTree>
    <p:extLst>
      <p:ext uri="{BB962C8B-B14F-4D97-AF65-F5344CB8AC3E}">
        <p14:creationId xmlns:p14="http://schemas.microsoft.com/office/powerpoint/2010/main" val="131851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844-AC94-056D-1BEB-3B4B2CF58C6D}"/>
              </a:ext>
            </a:extLst>
          </p:cNvPr>
          <p:cNvSpPr>
            <a:spLocks noGrp="1"/>
          </p:cNvSpPr>
          <p:nvPr>
            <p:ph type="title"/>
          </p:nvPr>
        </p:nvSpPr>
        <p:spPr/>
        <p:txBody>
          <a:bodyPr>
            <a:noAutofit/>
          </a:bodyPr>
          <a:lstStyle/>
          <a:p>
            <a:r>
              <a:rPr lang="en-US" sz="3200" b="0" dirty="0"/>
              <a:t>[3] Prediction of Health Problems and Recommendation System Using Machine Learning and IoT</a:t>
            </a:r>
            <a:endParaRPr lang="en-US" sz="3200" dirty="0"/>
          </a:p>
        </p:txBody>
      </p:sp>
      <p:sp>
        <p:nvSpPr>
          <p:cNvPr id="3" name="Content Placeholder 2">
            <a:extLst>
              <a:ext uri="{FF2B5EF4-FFF2-40B4-BE49-F238E27FC236}">
                <a16:creationId xmlns:a16="http://schemas.microsoft.com/office/drawing/2014/main" id="{C23A5872-04D0-DE49-7C46-FCED3DEB6A3F}"/>
              </a:ext>
            </a:extLst>
          </p:cNvPr>
          <p:cNvSpPr>
            <a:spLocks noGrp="1"/>
          </p:cNvSpPr>
          <p:nvPr>
            <p:ph idx="1"/>
          </p:nvPr>
        </p:nvSpPr>
        <p:spPr/>
        <p:txBody>
          <a:bodyPr>
            <a:normAutofit/>
          </a:bodyPr>
          <a:lstStyle/>
          <a:p>
            <a:pPr lvl="2"/>
            <a:endParaRPr lang="en-US" dirty="0"/>
          </a:p>
        </p:txBody>
      </p:sp>
      <p:pic>
        <p:nvPicPr>
          <p:cNvPr id="5" name="Picture 4">
            <a:extLst>
              <a:ext uri="{FF2B5EF4-FFF2-40B4-BE49-F238E27FC236}">
                <a16:creationId xmlns:a16="http://schemas.microsoft.com/office/drawing/2014/main" id="{A8EE2988-E316-D155-5EA6-197E70384C3F}"/>
              </a:ext>
            </a:extLst>
          </p:cNvPr>
          <p:cNvPicPr>
            <a:picLocks noChangeAspect="1"/>
          </p:cNvPicPr>
          <p:nvPr/>
        </p:nvPicPr>
        <p:blipFill>
          <a:blip r:embed="rId2"/>
          <a:stretch>
            <a:fillRect/>
          </a:stretch>
        </p:blipFill>
        <p:spPr>
          <a:xfrm>
            <a:off x="2298842" y="2005781"/>
            <a:ext cx="7594316" cy="4212472"/>
          </a:xfrm>
          <a:prstGeom prst="rect">
            <a:avLst/>
          </a:prstGeom>
        </p:spPr>
      </p:pic>
    </p:spTree>
    <p:extLst>
      <p:ext uri="{BB962C8B-B14F-4D97-AF65-F5344CB8AC3E}">
        <p14:creationId xmlns:p14="http://schemas.microsoft.com/office/powerpoint/2010/main" val="370959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844-AC94-056D-1BEB-3B4B2CF58C6D}"/>
              </a:ext>
            </a:extLst>
          </p:cNvPr>
          <p:cNvSpPr>
            <a:spLocks noGrp="1"/>
          </p:cNvSpPr>
          <p:nvPr>
            <p:ph type="title"/>
          </p:nvPr>
        </p:nvSpPr>
        <p:spPr/>
        <p:txBody>
          <a:bodyPr>
            <a:noAutofit/>
          </a:bodyPr>
          <a:lstStyle/>
          <a:p>
            <a:r>
              <a:rPr lang="en-US" sz="3200" b="0" dirty="0"/>
              <a:t>[3] Prediction of Health Problems and Recommendation System Using Machine Learning and IoT</a:t>
            </a:r>
            <a:endParaRPr lang="en-US" sz="3200" dirty="0"/>
          </a:p>
        </p:txBody>
      </p:sp>
      <p:sp>
        <p:nvSpPr>
          <p:cNvPr id="3" name="Content Placeholder 2">
            <a:extLst>
              <a:ext uri="{FF2B5EF4-FFF2-40B4-BE49-F238E27FC236}">
                <a16:creationId xmlns:a16="http://schemas.microsoft.com/office/drawing/2014/main" id="{C23A5872-04D0-DE49-7C46-FCED3DEB6A3F}"/>
              </a:ext>
            </a:extLst>
          </p:cNvPr>
          <p:cNvSpPr>
            <a:spLocks noGrp="1"/>
          </p:cNvSpPr>
          <p:nvPr>
            <p:ph idx="1"/>
          </p:nvPr>
        </p:nvSpPr>
        <p:spPr/>
        <p:txBody>
          <a:bodyPr>
            <a:normAutofit/>
          </a:bodyPr>
          <a:lstStyle/>
          <a:p>
            <a:pPr lvl="2">
              <a:buFontTx/>
              <a:buChar char="-"/>
            </a:pPr>
            <a:r>
              <a:rPr lang="en-US" sz="2200" dirty="0"/>
              <a:t>Results:</a:t>
            </a:r>
          </a:p>
          <a:p>
            <a:pPr lvl="3">
              <a:buFontTx/>
              <a:buChar char="-"/>
            </a:pPr>
            <a:r>
              <a:rPr lang="en-US" sz="2000" dirty="0"/>
              <a:t>Cross validation is used to evaluated the model performance. Overall, average accuracy is high</a:t>
            </a:r>
          </a:p>
        </p:txBody>
      </p:sp>
    </p:spTree>
    <p:extLst>
      <p:ext uri="{BB962C8B-B14F-4D97-AF65-F5344CB8AC3E}">
        <p14:creationId xmlns:p14="http://schemas.microsoft.com/office/powerpoint/2010/main" val="2752555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844-AC94-056D-1BEB-3B4B2CF58C6D}"/>
              </a:ext>
            </a:extLst>
          </p:cNvPr>
          <p:cNvSpPr>
            <a:spLocks noGrp="1"/>
          </p:cNvSpPr>
          <p:nvPr>
            <p:ph type="title"/>
          </p:nvPr>
        </p:nvSpPr>
        <p:spPr/>
        <p:txBody>
          <a:bodyPr>
            <a:noAutofit/>
          </a:bodyPr>
          <a:lstStyle/>
          <a:p>
            <a:r>
              <a:rPr lang="en-US" sz="3200" b="0" dirty="0"/>
              <a:t>[3] Prediction of Health Problems and Recommendation System Using Machine Learning and IoT</a:t>
            </a:r>
            <a:endParaRPr lang="en-US" sz="3200" dirty="0"/>
          </a:p>
        </p:txBody>
      </p:sp>
      <p:pic>
        <p:nvPicPr>
          <p:cNvPr id="5" name="Content Placeholder 4">
            <a:extLst>
              <a:ext uri="{FF2B5EF4-FFF2-40B4-BE49-F238E27FC236}">
                <a16:creationId xmlns:a16="http://schemas.microsoft.com/office/drawing/2014/main" id="{4975CFD0-DC97-4025-7450-CD59DB5B7F8D}"/>
              </a:ext>
            </a:extLst>
          </p:cNvPr>
          <p:cNvPicPr>
            <a:picLocks noGrp="1" noChangeAspect="1"/>
          </p:cNvPicPr>
          <p:nvPr>
            <p:ph idx="1"/>
          </p:nvPr>
        </p:nvPicPr>
        <p:blipFill>
          <a:blip r:embed="rId2"/>
          <a:stretch>
            <a:fillRect/>
          </a:stretch>
        </p:blipFill>
        <p:spPr>
          <a:xfrm>
            <a:off x="3304080" y="1722002"/>
            <a:ext cx="5583839" cy="4881469"/>
          </a:xfrm>
        </p:spPr>
      </p:pic>
    </p:spTree>
    <p:extLst>
      <p:ext uri="{BB962C8B-B14F-4D97-AF65-F5344CB8AC3E}">
        <p14:creationId xmlns:p14="http://schemas.microsoft.com/office/powerpoint/2010/main" val="2654267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fontScale="90000"/>
          </a:bodyPr>
          <a:lstStyle/>
          <a:p>
            <a:r>
              <a:rPr lang="en-US" dirty="0"/>
              <a:t>[4]Health Recommender System for Cervical Cancer Prognosis in Women</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lstStyle/>
          <a:p>
            <a:r>
              <a:rPr lang="en-US" dirty="0"/>
              <a:t>A feature selection method based on Multi Objective Genetic Algorithm</a:t>
            </a:r>
          </a:p>
          <a:p>
            <a:r>
              <a:rPr lang="en-US" dirty="0"/>
              <a:t>Recommend some prediction models for Cervical Cancer with high degree of accuracy</a:t>
            </a:r>
          </a:p>
          <a:p>
            <a:r>
              <a:rPr lang="en-US" dirty="0" err="1"/>
              <a:t>Cervial</a:t>
            </a:r>
            <a:r>
              <a:rPr lang="en-US" dirty="0"/>
              <a:t> Cancer Risk classification dataset for implementation and accuracy </a:t>
            </a:r>
          </a:p>
        </p:txBody>
      </p:sp>
    </p:spTree>
    <p:extLst>
      <p:ext uri="{BB962C8B-B14F-4D97-AF65-F5344CB8AC3E}">
        <p14:creationId xmlns:p14="http://schemas.microsoft.com/office/powerpoint/2010/main" val="164105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A43D9C-BB25-CD5A-7EE0-EA483062A518}"/>
              </a:ext>
            </a:extLst>
          </p:cNvPr>
          <p:cNvSpPr>
            <a:spLocks noGrp="1"/>
          </p:cNvSpPr>
          <p:nvPr>
            <p:ph type="title"/>
          </p:nvPr>
        </p:nvSpPr>
        <p:spPr/>
        <p:txBody>
          <a:bodyPr/>
          <a:lstStyle/>
          <a:p>
            <a:r>
              <a:rPr lang="en-US" dirty="0"/>
              <a:t>Overview of documents</a:t>
            </a:r>
          </a:p>
        </p:txBody>
      </p:sp>
      <p:sp>
        <p:nvSpPr>
          <p:cNvPr id="5" name="Text Placeholder 4">
            <a:extLst>
              <a:ext uri="{FF2B5EF4-FFF2-40B4-BE49-F238E27FC236}">
                <a16:creationId xmlns:a16="http://schemas.microsoft.com/office/drawing/2014/main" id="{B87CEB87-8448-3A3E-55EE-B5251EABCC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27379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fontScale="90000"/>
          </a:bodyPr>
          <a:lstStyle/>
          <a:p>
            <a:r>
              <a:rPr lang="en-US" dirty="0"/>
              <a:t>[4]Health Recommender System for Cervical Cancer Prognosis in Women</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lstStyle/>
          <a:p>
            <a:r>
              <a:rPr lang="en-US" dirty="0"/>
              <a:t>Dataset:</a:t>
            </a:r>
          </a:p>
          <a:p>
            <a:pPr lvl="1"/>
            <a:r>
              <a:rPr lang="en-US" dirty="0"/>
              <a:t>SMOTE oversampling has been used to balanced the dataset</a:t>
            </a:r>
          </a:p>
          <a:p>
            <a:pPr lvl="1"/>
            <a:r>
              <a:rPr lang="en-US" dirty="0"/>
              <a:t>Cervical Cancer Risk Classification dataset</a:t>
            </a:r>
          </a:p>
          <a:p>
            <a:pPr lvl="2"/>
            <a:r>
              <a:rPr lang="en-US" dirty="0"/>
              <a:t>32 attributes</a:t>
            </a:r>
          </a:p>
          <a:p>
            <a:pPr lvl="2"/>
            <a:r>
              <a:rPr lang="en-US" dirty="0"/>
              <a:t>859 samples</a:t>
            </a:r>
          </a:p>
          <a:p>
            <a:pPr lvl="2"/>
            <a:r>
              <a:rPr lang="en-US" dirty="0">
                <a:hlinkClick r:id="rId2"/>
              </a:rPr>
              <a:t>Cervical Cancer Risk Classification | Kaggle</a:t>
            </a:r>
            <a:endParaRPr lang="en-US" dirty="0"/>
          </a:p>
          <a:p>
            <a:pPr marL="685800" lvl="3" indent="0">
              <a:buNone/>
            </a:pPr>
            <a:endParaRPr lang="en-US" dirty="0"/>
          </a:p>
          <a:p>
            <a:pPr lvl="2"/>
            <a:endParaRPr lang="en-US" dirty="0"/>
          </a:p>
        </p:txBody>
      </p:sp>
    </p:spTree>
    <p:extLst>
      <p:ext uri="{BB962C8B-B14F-4D97-AF65-F5344CB8AC3E}">
        <p14:creationId xmlns:p14="http://schemas.microsoft.com/office/powerpoint/2010/main" val="161676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fontScale="90000"/>
          </a:bodyPr>
          <a:lstStyle/>
          <a:p>
            <a:r>
              <a:rPr lang="en-US" dirty="0"/>
              <a:t>[4]Health Recommender System for Cervical Cancer Prognosis in Women</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lstStyle/>
          <a:p>
            <a:r>
              <a:rPr lang="en-US" dirty="0"/>
              <a:t>Method Used:</a:t>
            </a:r>
          </a:p>
          <a:p>
            <a:pPr lvl="1"/>
            <a:r>
              <a:rPr lang="en-US" dirty="0"/>
              <a:t>Multi-Objective Genetic Algorithm (MOGA) and KNN is used for feature selection</a:t>
            </a:r>
          </a:p>
          <a:p>
            <a:pPr lvl="2"/>
            <a:endParaRPr lang="en-US" dirty="0"/>
          </a:p>
        </p:txBody>
      </p:sp>
      <p:pic>
        <p:nvPicPr>
          <p:cNvPr id="5" name="Picture 4">
            <a:extLst>
              <a:ext uri="{FF2B5EF4-FFF2-40B4-BE49-F238E27FC236}">
                <a16:creationId xmlns:a16="http://schemas.microsoft.com/office/drawing/2014/main" id="{8CF71387-7C40-7DB3-E677-7E9F49260CBA}"/>
              </a:ext>
            </a:extLst>
          </p:cNvPr>
          <p:cNvPicPr>
            <a:picLocks noChangeAspect="1"/>
          </p:cNvPicPr>
          <p:nvPr/>
        </p:nvPicPr>
        <p:blipFill>
          <a:blip r:embed="rId2"/>
          <a:stretch>
            <a:fillRect/>
          </a:stretch>
        </p:blipFill>
        <p:spPr>
          <a:xfrm>
            <a:off x="3526130" y="3104962"/>
            <a:ext cx="6001588" cy="3505689"/>
          </a:xfrm>
          <a:prstGeom prst="rect">
            <a:avLst/>
          </a:prstGeom>
        </p:spPr>
      </p:pic>
    </p:spTree>
    <p:extLst>
      <p:ext uri="{BB962C8B-B14F-4D97-AF65-F5344CB8AC3E}">
        <p14:creationId xmlns:p14="http://schemas.microsoft.com/office/powerpoint/2010/main" val="626971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a:xfrm>
            <a:off x="5224006" y="629266"/>
            <a:ext cx="4985469" cy="1469878"/>
          </a:xfrm>
        </p:spPr>
        <p:txBody>
          <a:bodyPr>
            <a:normAutofit/>
          </a:bodyPr>
          <a:lstStyle/>
          <a:p>
            <a:pPr>
              <a:lnSpc>
                <a:spcPct val="90000"/>
              </a:lnSpc>
            </a:pPr>
            <a:r>
              <a:rPr lang="en-US" sz="2600"/>
              <a:t>[4]Health Recommender System for Cervical Cancer Prognosis in Women</a:t>
            </a:r>
          </a:p>
        </p:txBody>
      </p:sp>
      <p:pic>
        <p:nvPicPr>
          <p:cNvPr id="6" name="Picture 5">
            <a:extLst>
              <a:ext uri="{FF2B5EF4-FFF2-40B4-BE49-F238E27FC236}">
                <a16:creationId xmlns:a16="http://schemas.microsoft.com/office/drawing/2014/main" id="{C433A16F-9660-E11D-697A-68077C642B82}"/>
              </a:ext>
            </a:extLst>
          </p:cNvPr>
          <p:cNvPicPr>
            <a:picLocks noChangeAspect="1"/>
          </p:cNvPicPr>
          <p:nvPr/>
        </p:nvPicPr>
        <p:blipFill>
          <a:blip r:embed="rId3"/>
          <a:stretch>
            <a:fillRect/>
          </a:stretch>
        </p:blipFill>
        <p:spPr>
          <a:xfrm>
            <a:off x="1093522" y="691763"/>
            <a:ext cx="3347872"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a:xfrm>
            <a:off x="5224005" y="2337683"/>
            <a:ext cx="4985470" cy="3910716"/>
          </a:xfrm>
        </p:spPr>
        <p:txBody>
          <a:bodyPr>
            <a:normAutofit fontScale="92500" lnSpcReduction="20000"/>
          </a:bodyPr>
          <a:lstStyle/>
          <a:p>
            <a:pPr lvl="2">
              <a:lnSpc>
                <a:spcPct val="90000"/>
              </a:lnSpc>
            </a:pPr>
            <a:r>
              <a:rPr lang="en-US" sz="1700" err="1"/>
              <a:t>Moga</a:t>
            </a:r>
            <a:r>
              <a:rPr lang="en-US" sz="1700"/>
              <a:t> is used to find optimal parameters that affects the result for cervical cancer</a:t>
            </a:r>
          </a:p>
          <a:p>
            <a:pPr lvl="3">
              <a:lnSpc>
                <a:spcPct val="90000"/>
              </a:lnSpc>
            </a:pPr>
            <a:r>
              <a:rPr lang="en-US" sz="1700"/>
              <a:t>-&gt; Return 8 set of 16 elements features</a:t>
            </a:r>
          </a:p>
          <a:p>
            <a:pPr lvl="2">
              <a:lnSpc>
                <a:spcPct val="90000"/>
              </a:lnSpc>
            </a:pPr>
            <a:r>
              <a:rPr lang="en-US" sz="1700"/>
              <a:t>7 machine learning models are then used for classification:</a:t>
            </a:r>
          </a:p>
          <a:p>
            <a:pPr lvl="3">
              <a:lnSpc>
                <a:spcPct val="90000"/>
              </a:lnSpc>
            </a:pPr>
            <a:r>
              <a:rPr lang="en-US" sz="1700"/>
              <a:t>Logistic Regression</a:t>
            </a:r>
          </a:p>
          <a:p>
            <a:pPr lvl="3">
              <a:lnSpc>
                <a:spcPct val="90000"/>
              </a:lnSpc>
            </a:pPr>
            <a:r>
              <a:rPr lang="en-US" sz="1700"/>
              <a:t>Support Vector Classifier</a:t>
            </a:r>
          </a:p>
          <a:p>
            <a:pPr lvl="3">
              <a:lnSpc>
                <a:spcPct val="90000"/>
              </a:lnSpc>
            </a:pPr>
            <a:r>
              <a:rPr lang="en-US" sz="1700"/>
              <a:t>Decision Tree</a:t>
            </a:r>
          </a:p>
          <a:p>
            <a:pPr lvl="3">
              <a:lnSpc>
                <a:spcPct val="90000"/>
              </a:lnSpc>
            </a:pPr>
            <a:r>
              <a:rPr lang="en-US" sz="1700"/>
              <a:t>KNN</a:t>
            </a:r>
          </a:p>
          <a:p>
            <a:pPr lvl="3">
              <a:lnSpc>
                <a:spcPct val="90000"/>
              </a:lnSpc>
            </a:pPr>
            <a:r>
              <a:rPr lang="en-US" sz="1700" err="1"/>
              <a:t>Gausian</a:t>
            </a:r>
            <a:r>
              <a:rPr lang="en-US" sz="1700"/>
              <a:t> Naïve Bayes</a:t>
            </a:r>
          </a:p>
          <a:p>
            <a:pPr lvl="3">
              <a:lnSpc>
                <a:spcPct val="90000"/>
              </a:lnSpc>
            </a:pPr>
            <a:r>
              <a:rPr lang="en-US" sz="1700" err="1"/>
              <a:t>XGBoost</a:t>
            </a:r>
            <a:endParaRPr lang="en-US" sz="1700"/>
          </a:p>
          <a:p>
            <a:pPr lvl="3">
              <a:lnSpc>
                <a:spcPct val="90000"/>
              </a:lnSpc>
            </a:pPr>
            <a:r>
              <a:rPr lang="en-US" sz="1700"/>
              <a:t>Gradient Boosting Machine</a:t>
            </a:r>
          </a:p>
          <a:p>
            <a:pPr lvl="3">
              <a:lnSpc>
                <a:spcPct val="90000"/>
              </a:lnSpc>
            </a:pPr>
            <a:endParaRPr lang="en-US" sz="1700"/>
          </a:p>
          <a:p>
            <a:pPr lvl="3">
              <a:lnSpc>
                <a:spcPct val="90000"/>
              </a:lnSpc>
            </a:pPr>
            <a:endParaRPr lang="en-US" sz="1700"/>
          </a:p>
        </p:txBody>
      </p:sp>
    </p:spTree>
    <p:extLst>
      <p:ext uri="{BB962C8B-B14F-4D97-AF65-F5344CB8AC3E}">
        <p14:creationId xmlns:p14="http://schemas.microsoft.com/office/powerpoint/2010/main" val="2817198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fontScale="90000"/>
          </a:bodyPr>
          <a:lstStyle/>
          <a:p>
            <a:r>
              <a:rPr lang="en-US" dirty="0"/>
              <a:t>[4]Health Recommender System for Cervical Cancer Prognosis in Women</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lstStyle/>
          <a:p>
            <a:r>
              <a:rPr lang="en-US" dirty="0"/>
              <a:t>Result of 5 best models:</a:t>
            </a:r>
          </a:p>
          <a:p>
            <a:pPr lvl="2"/>
            <a:endParaRPr lang="en-US" dirty="0"/>
          </a:p>
        </p:txBody>
      </p:sp>
      <p:pic>
        <p:nvPicPr>
          <p:cNvPr id="6" name="Picture 5">
            <a:extLst>
              <a:ext uri="{FF2B5EF4-FFF2-40B4-BE49-F238E27FC236}">
                <a16:creationId xmlns:a16="http://schemas.microsoft.com/office/drawing/2014/main" id="{5D4B6445-14EE-93AD-DE93-5A025BD7AECE}"/>
              </a:ext>
            </a:extLst>
          </p:cNvPr>
          <p:cNvPicPr>
            <a:picLocks noChangeAspect="1"/>
          </p:cNvPicPr>
          <p:nvPr/>
        </p:nvPicPr>
        <p:blipFill>
          <a:blip r:embed="rId2"/>
          <a:stretch>
            <a:fillRect/>
          </a:stretch>
        </p:blipFill>
        <p:spPr>
          <a:xfrm>
            <a:off x="3635499" y="2592970"/>
            <a:ext cx="4921001" cy="3647433"/>
          </a:xfrm>
          <a:prstGeom prst="rect">
            <a:avLst/>
          </a:prstGeom>
        </p:spPr>
      </p:pic>
    </p:spTree>
    <p:extLst>
      <p:ext uri="{BB962C8B-B14F-4D97-AF65-F5344CB8AC3E}">
        <p14:creationId xmlns:p14="http://schemas.microsoft.com/office/powerpoint/2010/main" val="25506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fontScale="90000"/>
          </a:bodyPr>
          <a:lstStyle/>
          <a:p>
            <a:r>
              <a:rPr lang="en-US" dirty="0"/>
              <a:t>[4]Health Recommender System for Cervical Cancer Prognosis in Women</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lstStyle/>
          <a:p>
            <a:r>
              <a:rPr lang="en-US" dirty="0"/>
              <a:t>Benefits gained from using MOGA:</a:t>
            </a:r>
          </a:p>
          <a:p>
            <a:pPr lvl="1"/>
            <a:r>
              <a:rPr lang="en-US" dirty="0"/>
              <a:t>A narrower feature selection -&gt; Easier to train machine learning models</a:t>
            </a:r>
          </a:p>
          <a:p>
            <a:pPr lvl="1"/>
            <a:r>
              <a:rPr lang="en-US" dirty="0"/>
              <a:t>Ability to highlight what features affects Cervical Cancer Prognosis most. This is important as it would let the user know so they can keep track of that particular attribute</a:t>
            </a:r>
          </a:p>
          <a:p>
            <a:pPr lvl="2"/>
            <a:endParaRPr lang="en-US" dirty="0"/>
          </a:p>
        </p:txBody>
      </p:sp>
    </p:spTree>
    <p:extLst>
      <p:ext uri="{BB962C8B-B14F-4D97-AF65-F5344CB8AC3E}">
        <p14:creationId xmlns:p14="http://schemas.microsoft.com/office/powerpoint/2010/main" val="2637344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a:bodyPr>
          <a:lstStyle/>
          <a:p>
            <a:r>
              <a:rPr lang="en-US" sz="3200" dirty="0"/>
              <a:t>[5] </a:t>
            </a:r>
            <a:r>
              <a:rPr lang="en-US" sz="3200" dirty="0" err="1"/>
              <a:t>EvoRecSys</a:t>
            </a:r>
            <a:r>
              <a:rPr lang="en-US" sz="3200" dirty="0"/>
              <a:t>: Evolutionary framework for health and well-being recommender systems </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lstStyle/>
          <a:p>
            <a:pPr lvl="2"/>
            <a:r>
              <a:rPr lang="en-US" dirty="0"/>
              <a:t>Issues with most other models:</a:t>
            </a:r>
          </a:p>
          <a:p>
            <a:pPr lvl="3"/>
            <a:r>
              <a:rPr lang="en-US" dirty="0"/>
              <a:t>Majority focus on a single aspect of health (exercise, food intake,…)</a:t>
            </a:r>
          </a:p>
          <a:p>
            <a:pPr lvl="3"/>
            <a:r>
              <a:rPr lang="en-US" dirty="0"/>
              <a:t>Lack of flexibility to recommend tailored item. Recommendation in health and well being should be configurable</a:t>
            </a:r>
          </a:p>
          <a:p>
            <a:pPr lvl="2"/>
            <a:r>
              <a:rPr lang="en-US" dirty="0"/>
              <a:t>Paper is introduction a recommendation frameworks that </a:t>
            </a:r>
            <a:r>
              <a:rPr lang="en-US" dirty="0" err="1"/>
              <a:t>ultized</a:t>
            </a:r>
            <a:r>
              <a:rPr lang="en-US" dirty="0"/>
              <a:t> evolutionary algorithms as the main recommendation engine</a:t>
            </a:r>
          </a:p>
          <a:p>
            <a:pPr lvl="2"/>
            <a:r>
              <a:rPr lang="en-US" dirty="0"/>
              <a:t>-&gt; Modeling the problem of recommendation as multi-objective optimization problem</a:t>
            </a:r>
          </a:p>
          <a:p>
            <a:pPr lvl="2"/>
            <a:r>
              <a:rPr lang="en-US" dirty="0" err="1"/>
              <a:t>EvoRecSys</a:t>
            </a:r>
            <a:r>
              <a:rPr lang="en-US" dirty="0"/>
              <a:t> enables the generation of dynamic </a:t>
            </a:r>
            <a:r>
              <a:rPr lang="en-US" dirty="0" err="1"/>
              <a:t>recomendations</a:t>
            </a:r>
            <a:endParaRPr lang="en-US" dirty="0"/>
          </a:p>
          <a:p>
            <a:pPr lvl="2"/>
            <a:endParaRPr lang="en-US" dirty="0"/>
          </a:p>
        </p:txBody>
      </p:sp>
    </p:spTree>
    <p:extLst>
      <p:ext uri="{BB962C8B-B14F-4D97-AF65-F5344CB8AC3E}">
        <p14:creationId xmlns:p14="http://schemas.microsoft.com/office/powerpoint/2010/main" val="2999208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a:bodyPr>
          <a:lstStyle/>
          <a:p>
            <a:r>
              <a:rPr lang="en-US" sz="3200" dirty="0"/>
              <a:t>[5] </a:t>
            </a:r>
            <a:r>
              <a:rPr lang="en-US" sz="3200" dirty="0" err="1"/>
              <a:t>EvoRecSys</a:t>
            </a:r>
            <a:r>
              <a:rPr lang="en-US" sz="3200" dirty="0"/>
              <a:t>: Evolutionary framework for health and well-being recommender systems </a:t>
            </a:r>
          </a:p>
        </p:txBody>
      </p:sp>
      <p:pic>
        <p:nvPicPr>
          <p:cNvPr id="5" name="Content Placeholder 4">
            <a:extLst>
              <a:ext uri="{FF2B5EF4-FFF2-40B4-BE49-F238E27FC236}">
                <a16:creationId xmlns:a16="http://schemas.microsoft.com/office/drawing/2014/main" id="{7E62985C-6ED0-DFF1-43CD-43C3B9E3F221}"/>
              </a:ext>
            </a:extLst>
          </p:cNvPr>
          <p:cNvPicPr>
            <a:picLocks noGrp="1" noChangeAspect="1"/>
          </p:cNvPicPr>
          <p:nvPr>
            <p:ph idx="1"/>
          </p:nvPr>
        </p:nvPicPr>
        <p:blipFill>
          <a:blip r:embed="rId2"/>
          <a:stretch>
            <a:fillRect/>
          </a:stretch>
        </p:blipFill>
        <p:spPr>
          <a:xfrm>
            <a:off x="2260124" y="1634257"/>
            <a:ext cx="8141861" cy="4768381"/>
          </a:xfrm>
        </p:spPr>
      </p:pic>
    </p:spTree>
    <p:extLst>
      <p:ext uri="{BB962C8B-B14F-4D97-AF65-F5344CB8AC3E}">
        <p14:creationId xmlns:p14="http://schemas.microsoft.com/office/powerpoint/2010/main" val="3780213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a:bodyPr>
          <a:lstStyle/>
          <a:p>
            <a:r>
              <a:rPr lang="en-US" sz="3200" dirty="0"/>
              <a:t>[5] </a:t>
            </a:r>
            <a:r>
              <a:rPr lang="en-US" sz="3200" dirty="0" err="1"/>
              <a:t>EvoRecSys</a:t>
            </a:r>
            <a:r>
              <a:rPr lang="en-US" sz="3200" dirty="0"/>
              <a:t>: Evolutionary framework for health and well-being recommender systems </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normAutofit/>
          </a:bodyPr>
          <a:lstStyle/>
          <a:p>
            <a:pPr lvl="2"/>
            <a:r>
              <a:rPr lang="en-US" dirty="0"/>
              <a:t>Input:</a:t>
            </a:r>
          </a:p>
          <a:p>
            <a:pPr lvl="3"/>
            <a:r>
              <a:rPr lang="en-US" dirty="0" err="1"/>
              <a:t>i</a:t>
            </a:r>
            <a:r>
              <a:rPr lang="en-US" dirty="0"/>
              <a:t>) Physical status and exercising habits. Data related to age, gender and body measurements of the user, as well as their frequency of exercising. </a:t>
            </a:r>
          </a:p>
          <a:p>
            <a:pPr lvl="3"/>
            <a:r>
              <a:rPr lang="en-US" dirty="0"/>
              <a:t>(ii) Food category preferences. How much the user likes certain ingredients, predetermined types of food, etc. In order to do this, a numerical scale can be used, for example the 5-point Likert scale. </a:t>
            </a:r>
          </a:p>
          <a:p>
            <a:pPr lvl="3"/>
            <a:r>
              <a:rPr lang="en-US" dirty="0"/>
              <a:t>(iii) Preferences on types of physical activity. Information that describes how much the user likes certain types of PA. As in the previous element, it can be implemented focusing on predetermined set of physical activities. </a:t>
            </a:r>
          </a:p>
          <a:p>
            <a:pPr lvl="3"/>
            <a:r>
              <a:rPr lang="en-US" dirty="0"/>
              <a:t>(iv) Well-being goal. A goal chosen by the user from a set of predefined goals focused on a specific well-being aspect to be improved. The goals can be set for handling either general circumstances (losing weight, maintaining weight, etc.) or specific ones (control chronic diseases), </a:t>
            </a:r>
          </a:p>
        </p:txBody>
      </p:sp>
    </p:spTree>
    <p:extLst>
      <p:ext uri="{BB962C8B-B14F-4D97-AF65-F5344CB8AC3E}">
        <p14:creationId xmlns:p14="http://schemas.microsoft.com/office/powerpoint/2010/main" val="3473843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rmAutofit/>
          </a:bodyPr>
          <a:lstStyle/>
          <a:p>
            <a:r>
              <a:rPr lang="en-US" sz="3200" dirty="0"/>
              <a:t>[5] </a:t>
            </a:r>
            <a:r>
              <a:rPr lang="en-US" sz="3200" dirty="0" err="1"/>
              <a:t>EvoRecSys</a:t>
            </a:r>
            <a:r>
              <a:rPr lang="en-US" sz="3200" dirty="0"/>
              <a:t>: Evolutionary framework for health and well-being recommender systems </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normAutofit/>
          </a:bodyPr>
          <a:lstStyle/>
          <a:p>
            <a:pPr lvl="2"/>
            <a:r>
              <a:rPr lang="en-US" dirty="0"/>
              <a:t>The model is used as a survey on 200 people and result is return based on user review</a:t>
            </a:r>
          </a:p>
          <a:p>
            <a:pPr lvl="2"/>
            <a:endParaRPr lang="en-US" dirty="0"/>
          </a:p>
        </p:txBody>
      </p:sp>
      <p:pic>
        <p:nvPicPr>
          <p:cNvPr id="5" name="Picture 4">
            <a:extLst>
              <a:ext uri="{FF2B5EF4-FFF2-40B4-BE49-F238E27FC236}">
                <a16:creationId xmlns:a16="http://schemas.microsoft.com/office/drawing/2014/main" id="{98D03944-C895-CC15-13F3-D2D780137568}"/>
              </a:ext>
            </a:extLst>
          </p:cNvPr>
          <p:cNvPicPr>
            <a:picLocks noChangeAspect="1"/>
          </p:cNvPicPr>
          <p:nvPr/>
        </p:nvPicPr>
        <p:blipFill>
          <a:blip r:embed="rId2"/>
          <a:stretch>
            <a:fillRect/>
          </a:stretch>
        </p:blipFill>
        <p:spPr>
          <a:xfrm>
            <a:off x="2242599" y="2763580"/>
            <a:ext cx="7706801" cy="3639058"/>
          </a:xfrm>
          <a:prstGeom prst="rect">
            <a:avLst/>
          </a:prstGeom>
        </p:spPr>
      </p:pic>
    </p:spTree>
    <p:extLst>
      <p:ext uri="{BB962C8B-B14F-4D97-AF65-F5344CB8AC3E}">
        <p14:creationId xmlns:p14="http://schemas.microsoft.com/office/powerpoint/2010/main" val="80893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D4E-4CBF-554E-9ED4-12B8DC138E50}"/>
              </a:ext>
            </a:extLst>
          </p:cNvPr>
          <p:cNvSpPr>
            <a:spLocks noGrp="1"/>
          </p:cNvSpPr>
          <p:nvPr>
            <p:ph type="title"/>
          </p:nvPr>
        </p:nvSpPr>
        <p:spPr/>
        <p:txBody>
          <a:bodyPr>
            <a:noAutofit/>
          </a:bodyPr>
          <a:lstStyle/>
          <a:p>
            <a:r>
              <a:rPr lang="en-US" sz="3300" dirty="0"/>
              <a:t>[6] Using coevolution and substitution of the fittest for health and well-being recommender system</a:t>
            </a:r>
          </a:p>
        </p:txBody>
      </p:sp>
      <p:sp>
        <p:nvSpPr>
          <p:cNvPr id="3" name="Content Placeholder 2">
            <a:extLst>
              <a:ext uri="{FF2B5EF4-FFF2-40B4-BE49-F238E27FC236}">
                <a16:creationId xmlns:a16="http://schemas.microsoft.com/office/drawing/2014/main" id="{3E0EF8E7-3F6B-0D5F-C5DC-869826695FFD}"/>
              </a:ext>
            </a:extLst>
          </p:cNvPr>
          <p:cNvSpPr>
            <a:spLocks noGrp="1"/>
          </p:cNvSpPr>
          <p:nvPr>
            <p:ph idx="1"/>
          </p:nvPr>
        </p:nvSpPr>
        <p:spPr/>
        <p:txBody>
          <a:bodyPr>
            <a:normAutofit/>
          </a:bodyPr>
          <a:lstStyle/>
          <a:p>
            <a:pPr lvl="2"/>
            <a:r>
              <a:rPr lang="en-US" dirty="0"/>
              <a:t>Combine substitution of the fittest(SF) to improve </a:t>
            </a:r>
            <a:r>
              <a:rPr lang="en-US" dirty="0" err="1"/>
              <a:t>EvoRecSys</a:t>
            </a:r>
            <a:endParaRPr lang="en-US" dirty="0"/>
          </a:p>
          <a:p>
            <a:pPr lvl="2"/>
            <a:r>
              <a:rPr lang="en-US" dirty="0"/>
              <a:t>SF  is domain independent and requires no </a:t>
            </a:r>
            <a:r>
              <a:rPr lang="en-US" dirty="0" err="1"/>
              <a:t>calibaration</a:t>
            </a:r>
            <a:r>
              <a:rPr lang="en-US" dirty="0"/>
              <a:t> -&gt; No parameter tuning</a:t>
            </a:r>
          </a:p>
          <a:p>
            <a:pPr lvl="2"/>
            <a:r>
              <a:rPr lang="en-US" dirty="0"/>
              <a:t>SF combined with </a:t>
            </a:r>
            <a:r>
              <a:rPr lang="en-US" dirty="0" err="1"/>
              <a:t>EvoRecSys</a:t>
            </a:r>
            <a:r>
              <a:rPr lang="en-US" dirty="0"/>
              <a:t> is able to maintain a trade-off between engagement and performance. The recommendation is also generally are more diverse</a:t>
            </a:r>
          </a:p>
          <a:p>
            <a:pPr lvl="2"/>
            <a:r>
              <a:rPr lang="en-US" dirty="0"/>
              <a:t>Really Dense paper – More reading on evolutionary algorithm</a:t>
            </a:r>
          </a:p>
        </p:txBody>
      </p:sp>
    </p:spTree>
    <p:extLst>
      <p:ext uri="{BB962C8B-B14F-4D97-AF65-F5344CB8AC3E}">
        <p14:creationId xmlns:p14="http://schemas.microsoft.com/office/powerpoint/2010/main" val="33085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5051-2FAA-58D4-17DE-8AD0F9D00F75}"/>
              </a:ext>
            </a:extLst>
          </p:cNvPr>
          <p:cNvSpPr>
            <a:spLocks noGrp="1"/>
          </p:cNvSpPr>
          <p:nvPr>
            <p:ph type="title"/>
          </p:nvPr>
        </p:nvSpPr>
        <p:spPr/>
        <p:txBody>
          <a:bodyPr>
            <a:normAutofit/>
          </a:bodyPr>
          <a:lstStyle/>
          <a:p>
            <a:r>
              <a:rPr lang="en-US" dirty="0"/>
              <a:t>[1]. Health Recommender Systems: A State-of-the-art Review</a:t>
            </a:r>
          </a:p>
        </p:txBody>
      </p:sp>
      <p:sp>
        <p:nvSpPr>
          <p:cNvPr id="3" name="Content Placeholder 2">
            <a:extLst>
              <a:ext uri="{FF2B5EF4-FFF2-40B4-BE49-F238E27FC236}">
                <a16:creationId xmlns:a16="http://schemas.microsoft.com/office/drawing/2014/main" id="{84C11A40-6F45-27F5-C27D-7B75677B4C4B}"/>
              </a:ext>
            </a:extLst>
          </p:cNvPr>
          <p:cNvSpPr>
            <a:spLocks noGrp="1"/>
          </p:cNvSpPr>
          <p:nvPr>
            <p:ph idx="1"/>
          </p:nvPr>
        </p:nvSpPr>
        <p:spPr/>
        <p:txBody>
          <a:bodyPr/>
          <a:lstStyle/>
          <a:p>
            <a:r>
              <a:rPr lang="en-US" dirty="0"/>
              <a:t>A Search from articles published from January 2006 to August 2018</a:t>
            </a:r>
          </a:p>
          <a:p>
            <a:r>
              <a:rPr lang="en-US" dirty="0"/>
              <a:t>Find the trends and create a good summary in recommendation system for the health domain</a:t>
            </a:r>
          </a:p>
          <a:p>
            <a:endParaRPr lang="en-US" dirty="0"/>
          </a:p>
        </p:txBody>
      </p:sp>
    </p:spTree>
    <p:extLst>
      <p:ext uri="{BB962C8B-B14F-4D97-AF65-F5344CB8AC3E}">
        <p14:creationId xmlns:p14="http://schemas.microsoft.com/office/powerpoint/2010/main" val="2708911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5DA5-78C0-DC34-BFDD-CDB4E344F37D}"/>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56315E3E-B638-8AC5-6827-2DBCB0F51605}"/>
              </a:ext>
            </a:extLst>
          </p:cNvPr>
          <p:cNvSpPr>
            <a:spLocks noGrp="1"/>
          </p:cNvSpPr>
          <p:nvPr>
            <p:ph idx="1"/>
          </p:nvPr>
        </p:nvSpPr>
        <p:spPr/>
        <p:txBody>
          <a:bodyPr>
            <a:normAutofit fontScale="77500" lnSpcReduction="20000"/>
          </a:bodyPr>
          <a:lstStyle/>
          <a:p>
            <a:r>
              <a:rPr lang="en-US" b="0" i="0" dirty="0">
                <a:effectLst/>
                <a:latin typeface="Helvetica" panose="020B0604020202020204" pitchFamily="34" charset="0"/>
              </a:rPr>
              <a:t>Pincay, J. (. 1. )., et al. “Health Recommender Systems: A State-of-the-Art Review.” </a:t>
            </a:r>
            <a:r>
              <a:rPr lang="en-US" b="0" i="1" dirty="0">
                <a:effectLst/>
                <a:latin typeface="Helvetica" panose="020B0604020202020204" pitchFamily="34" charset="0"/>
              </a:rPr>
              <a:t>2019 6th International Conference on </a:t>
            </a:r>
            <a:r>
              <a:rPr lang="en-US" b="0" i="1" dirty="0" err="1">
                <a:effectLst/>
                <a:latin typeface="Helvetica" panose="020B0604020202020204" pitchFamily="34" charset="0"/>
              </a:rPr>
              <a:t>EDemocracy</a:t>
            </a:r>
            <a:r>
              <a:rPr lang="en-US" b="0" i="1" dirty="0">
                <a:effectLst/>
                <a:latin typeface="Helvetica" panose="020B0604020202020204" pitchFamily="34" charset="0"/>
              </a:rPr>
              <a:t> and EGovernment, ICEDEG 2019</a:t>
            </a:r>
            <a:r>
              <a:rPr lang="en-US" b="0" i="0" dirty="0">
                <a:effectLst/>
                <a:latin typeface="Helvetica" panose="020B0604020202020204" pitchFamily="34" charset="0"/>
              </a:rPr>
              <a:t>, Apr. 2019, pp. 47-55–55. </a:t>
            </a:r>
            <a:r>
              <a:rPr lang="en-US" b="0" i="1" dirty="0">
                <a:effectLst/>
                <a:latin typeface="Helvetica" panose="020B0604020202020204" pitchFamily="34" charset="0"/>
              </a:rPr>
              <a:t>EBSCOhost</a:t>
            </a:r>
            <a:r>
              <a:rPr lang="en-US" b="0" i="0" dirty="0">
                <a:effectLst/>
                <a:latin typeface="Helvetica" panose="020B0604020202020204" pitchFamily="34" charset="0"/>
              </a:rPr>
              <a:t>, </a:t>
            </a:r>
            <a:r>
              <a:rPr lang="en-US" b="0" i="0" dirty="0">
                <a:effectLst/>
                <a:latin typeface="Helvetica" panose="020B0604020202020204" pitchFamily="34" charset="0"/>
                <a:hlinkClick r:id="rId2">
                  <a:extLst>
                    <a:ext uri="{A12FA001-AC4F-418D-AE19-62706E023703}">
                      <ahyp:hlinkClr xmlns:ahyp="http://schemas.microsoft.com/office/drawing/2018/hyperlinkcolor" val="tx"/>
                    </a:ext>
                  </a:extLst>
                </a:hlinkClick>
              </a:rPr>
              <a:t>https://doi-org.ezproxy.mtsu.edu/10.1109/ICEDEG.2019.8734362</a:t>
            </a:r>
            <a:r>
              <a:rPr lang="en-US" b="0" i="0" dirty="0">
                <a:effectLst/>
                <a:latin typeface="Helvetica" panose="020B0604020202020204" pitchFamily="34" charset="0"/>
              </a:rPr>
              <a:t>.</a:t>
            </a:r>
          </a:p>
          <a:p>
            <a:pPr algn="l" rtl="0" fontAlgn="base">
              <a:buFont typeface="Arial" panose="020B0604020202020204" pitchFamily="34" charset="0"/>
              <a:buChar char="•"/>
            </a:pPr>
            <a:r>
              <a:rPr lang="en-US" b="0" i="0" dirty="0">
                <a:effectLst/>
                <a:latin typeface="Helvetica" panose="020B0604020202020204" pitchFamily="34" charset="0"/>
              </a:rPr>
              <a:t>Cai, Y. (.1,2 )., et al. “Health Recommender Systems Development, Usage, and Evaluation from 2010 to 2022: A Scoping Review.” </a:t>
            </a:r>
            <a:r>
              <a:rPr lang="en-US" b="0" i="1" dirty="0">
                <a:effectLst/>
                <a:latin typeface="Helvetica" panose="020B0604020202020204" pitchFamily="34" charset="0"/>
              </a:rPr>
              <a:t>International Journal of Environmental Research and Public Health</a:t>
            </a:r>
            <a:r>
              <a:rPr lang="en-US" b="0" i="0" dirty="0">
                <a:effectLst/>
                <a:latin typeface="Helvetica" panose="020B0604020202020204" pitchFamily="34" charset="0"/>
              </a:rPr>
              <a:t>, vol. 19, no. 22, Nov. 2022. </a:t>
            </a:r>
            <a:r>
              <a:rPr lang="en-US" b="0" i="1" dirty="0">
                <a:effectLst/>
                <a:latin typeface="Helvetica" panose="020B0604020202020204" pitchFamily="34" charset="0"/>
              </a:rPr>
              <a:t>EBSCOhost</a:t>
            </a:r>
            <a:r>
              <a:rPr lang="en-US" b="0" i="0" dirty="0">
                <a:effectLst/>
                <a:latin typeface="Helvetica" panose="020B0604020202020204" pitchFamily="34" charset="0"/>
              </a:rPr>
              <a:t>, https://doi-org.ezproxy.mtsu.edu/10.3390/ijerph192215115.</a:t>
            </a:r>
          </a:p>
          <a:p>
            <a:r>
              <a:rPr lang="en-US" b="0" i="0" dirty="0">
                <a:effectLst/>
                <a:latin typeface="Helvetica" panose="020B0604020202020204" pitchFamily="34" charset="0"/>
              </a:rPr>
              <a:t>J P, Sanjay, et al. “Prediction of Health Problems and Recommendation System Using Machine Learning and IoT.” </a:t>
            </a:r>
            <a:r>
              <a:rPr lang="en-US" b="0" i="1" dirty="0">
                <a:effectLst/>
                <a:latin typeface="Helvetica" panose="020B0604020202020204" pitchFamily="34" charset="0"/>
              </a:rPr>
              <a:t>2021 Innovations in Power and Advanced Computing Technologies (</a:t>
            </a:r>
            <a:r>
              <a:rPr lang="en-US" b="0" i="1" dirty="0" err="1">
                <a:effectLst/>
                <a:latin typeface="Helvetica" panose="020B0604020202020204" pitchFamily="34" charset="0"/>
              </a:rPr>
              <a:t>i</a:t>
            </a:r>
            <a:r>
              <a:rPr lang="en-US" b="0" i="1" dirty="0">
                <a:effectLst/>
                <a:latin typeface="Helvetica" panose="020B0604020202020204" pitchFamily="34" charset="0"/>
              </a:rPr>
              <a:t>-PACT), Innovations in Power and Advanced Computing Technologies (</a:t>
            </a:r>
            <a:r>
              <a:rPr lang="en-US" b="0" i="1" dirty="0" err="1">
                <a:effectLst/>
                <a:latin typeface="Helvetica" panose="020B0604020202020204" pitchFamily="34" charset="0"/>
              </a:rPr>
              <a:t>i</a:t>
            </a:r>
            <a:r>
              <a:rPr lang="en-US" b="0" i="1" dirty="0">
                <a:effectLst/>
                <a:latin typeface="Helvetica" panose="020B0604020202020204" pitchFamily="34" charset="0"/>
              </a:rPr>
              <a:t>-PACT), 2021</a:t>
            </a:r>
            <a:r>
              <a:rPr lang="en-US" b="0" i="0" dirty="0">
                <a:effectLst/>
                <a:latin typeface="Helvetica" panose="020B0604020202020204" pitchFamily="34" charset="0"/>
              </a:rPr>
              <a:t>, Nov. 2021, pp. 1–8. </a:t>
            </a:r>
            <a:r>
              <a:rPr lang="en-US" b="0" i="1" dirty="0">
                <a:effectLst/>
                <a:latin typeface="Helvetica" panose="020B0604020202020204" pitchFamily="34" charset="0"/>
              </a:rPr>
              <a:t>EBSCOhost</a:t>
            </a:r>
            <a:r>
              <a:rPr lang="en-US" b="0" i="0" dirty="0">
                <a:effectLst/>
                <a:latin typeface="Helvetica" panose="020B0604020202020204" pitchFamily="34" charset="0"/>
              </a:rPr>
              <a:t>, https://doi-org.ezproxy.mtsu.edu/10.1109/i-PACT52855.2021.9696622.</a:t>
            </a:r>
            <a:br>
              <a:rPr lang="en-US" dirty="0"/>
            </a:br>
            <a:endParaRPr lang="en-US" dirty="0"/>
          </a:p>
        </p:txBody>
      </p:sp>
    </p:spTree>
    <p:extLst>
      <p:ext uri="{BB962C8B-B14F-4D97-AF65-F5344CB8AC3E}">
        <p14:creationId xmlns:p14="http://schemas.microsoft.com/office/powerpoint/2010/main" val="565584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5DA5-78C0-DC34-BFDD-CDB4E344F37D}"/>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56315E3E-B638-8AC5-6827-2DBCB0F51605}"/>
              </a:ext>
            </a:extLst>
          </p:cNvPr>
          <p:cNvSpPr>
            <a:spLocks noGrp="1"/>
          </p:cNvSpPr>
          <p:nvPr>
            <p:ph idx="1"/>
          </p:nvPr>
        </p:nvSpPr>
        <p:spPr/>
        <p:txBody>
          <a:bodyPr>
            <a:normAutofit fontScale="77500" lnSpcReduction="20000"/>
          </a:bodyPr>
          <a:lstStyle/>
          <a:p>
            <a:pPr algn="l" rtl="0" fontAlgn="base">
              <a:buFont typeface="Arial" panose="020B0604020202020204" pitchFamily="34" charset="0"/>
              <a:buChar char="•"/>
            </a:pPr>
            <a:r>
              <a:rPr lang="en-US" b="0" i="0" dirty="0" err="1">
                <a:effectLst/>
                <a:latin typeface="Helvetica" panose="020B0604020202020204" pitchFamily="34" charset="0"/>
              </a:rPr>
              <a:t>Kuanr</a:t>
            </a:r>
            <a:r>
              <a:rPr lang="en-US" b="0" i="0" dirty="0">
                <a:effectLst/>
                <a:latin typeface="Helvetica" panose="020B0604020202020204" pitchFamily="34" charset="0"/>
              </a:rPr>
              <a:t>, </a:t>
            </a:r>
            <a:r>
              <a:rPr lang="en-US" b="0" i="0" dirty="0" err="1">
                <a:effectLst/>
                <a:latin typeface="Helvetica" panose="020B0604020202020204" pitchFamily="34" charset="0"/>
              </a:rPr>
              <a:t>Madhusree</a:t>
            </a:r>
            <a:r>
              <a:rPr lang="en-US" b="0" i="0" dirty="0">
                <a:effectLst/>
                <a:latin typeface="Helvetica" panose="020B0604020202020204" pitchFamily="34" charset="0"/>
              </a:rPr>
              <a:t>, et al. “Health Recommender System for Cervical Cancer Prognosis in Women.” </a:t>
            </a:r>
            <a:r>
              <a:rPr lang="en-US" b="0" i="1" dirty="0">
                <a:effectLst/>
                <a:latin typeface="Helvetica" panose="020B0604020202020204" pitchFamily="34" charset="0"/>
              </a:rPr>
              <a:t>2021 6th International Conference on Inventive Computation Technologies (ICICT), Inventive Computation Technologies (ICICT), 2021 6th International Conference On</a:t>
            </a:r>
            <a:r>
              <a:rPr lang="en-US" b="0" i="0" dirty="0">
                <a:effectLst/>
                <a:latin typeface="Helvetica" panose="020B0604020202020204" pitchFamily="34" charset="0"/>
              </a:rPr>
              <a:t>, Jan. 2021, pp. 673–79. </a:t>
            </a:r>
            <a:r>
              <a:rPr lang="en-US" b="0" i="1" dirty="0">
                <a:effectLst/>
                <a:latin typeface="Helvetica" panose="020B0604020202020204" pitchFamily="34" charset="0"/>
              </a:rPr>
              <a:t>EBSCOhost</a:t>
            </a:r>
            <a:r>
              <a:rPr lang="en-US" b="0" i="0" dirty="0">
                <a:effectLst/>
                <a:latin typeface="Helvetica" panose="020B0604020202020204" pitchFamily="34" charset="0"/>
              </a:rPr>
              <a:t>, https://doi-org.ezproxy.mtsu.edu/10.1109/ICICT50816.2021.9358540.</a:t>
            </a:r>
          </a:p>
          <a:p>
            <a:r>
              <a:rPr lang="en-US" dirty="0"/>
              <a:t>Alcaraz-Herrera, Hugo, et al. “</a:t>
            </a:r>
            <a:r>
              <a:rPr lang="en-US" dirty="0" err="1"/>
              <a:t>EvoRecSys</a:t>
            </a:r>
            <a:r>
              <a:rPr lang="en-US" dirty="0"/>
              <a:t>: Evolutionary Framework for Health and Well-Being Recommender Systems.” User Modeling &amp; User-Adapted Interaction, vol. 32, no. 5, Nov. 2022, pp. 883–921. EBSCOhost, </a:t>
            </a:r>
            <a:r>
              <a:rPr lang="en-US" dirty="0">
                <a:hlinkClick r:id="rId2">
                  <a:extLst>
                    <a:ext uri="{A12FA001-AC4F-418D-AE19-62706E023703}">
                      <ahyp:hlinkClr xmlns:ahyp="http://schemas.microsoft.com/office/drawing/2018/hyperlinkcolor" val="tx"/>
                    </a:ext>
                  </a:extLst>
                </a:hlinkClick>
              </a:rPr>
              <a:t>https://doi-org.ezproxy.mtsu.edu/10.1007/s11257-021-09318-3</a:t>
            </a:r>
            <a:r>
              <a:rPr lang="en-US" dirty="0"/>
              <a:t>.</a:t>
            </a:r>
          </a:p>
          <a:p>
            <a:r>
              <a:rPr lang="en-US" b="0" i="0" dirty="0">
                <a:effectLst/>
                <a:latin typeface="Helvetica" panose="020B0604020202020204" pitchFamily="34" charset="0"/>
              </a:rPr>
              <a:t>Alcaraz-Herrera, Hugo, and John Cartlidge. </a:t>
            </a:r>
            <a:r>
              <a:rPr lang="en-US" b="0" i="1" dirty="0">
                <a:effectLst/>
                <a:latin typeface="Helvetica" panose="020B0604020202020204" pitchFamily="34" charset="0"/>
              </a:rPr>
              <a:t>Using Coevolution and Substitution of the Fittest for Health and Well-Being Recommender Systems</a:t>
            </a:r>
            <a:r>
              <a:rPr lang="en-US" b="0" i="0" dirty="0">
                <a:effectLst/>
                <a:latin typeface="Helvetica" panose="020B0604020202020204" pitchFamily="34" charset="0"/>
              </a:rPr>
              <a:t>. 2022. </a:t>
            </a:r>
            <a:r>
              <a:rPr lang="en-US" b="0" i="1" dirty="0">
                <a:effectLst/>
                <a:latin typeface="Helvetica" panose="020B0604020202020204" pitchFamily="34" charset="0"/>
              </a:rPr>
              <a:t>EBSCOhost</a:t>
            </a:r>
            <a:r>
              <a:rPr lang="en-US" b="0" i="0" dirty="0">
                <a:effectLst/>
                <a:latin typeface="Helvetica" panose="020B0604020202020204" pitchFamily="34" charset="0"/>
              </a:rPr>
              <a:t>, search.ebscohost.com/</a:t>
            </a:r>
            <a:r>
              <a:rPr lang="en-US" b="0" i="0" dirty="0" err="1">
                <a:effectLst/>
                <a:latin typeface="Helvetica" panose="020B0604020202020204" pitchFamily="34" charset="0"/>
              </a:rPr>
              <a:t>login.aspx?direct</a:t>
            </a:r>
            <a:r>
              <a:rPr lang="en-US" b="0" i="0" dirty="0">
                <a:effectLst/>
                <a:latin typeface="Helvetica" panose="020B0604020202020204" pitchFamily="34" charset="0"/>
              </a:rPr>
              <a:t>=</a:t>
            </a:r>
            <a:r>
              <a:rPr lang="en-US" b="0" i="0" dirty="0" err="1">
                <a:effectLst/>
                <a:latin typeface="Helvetica" panose="020B0604020202020204" pitchFamily="34" charset="0"/>
              </a:rPr>
              <a:t>true&amp;db</a:t>
            </a:r>
            <a:r>
              <a:rPr lang="en-US" b="0" i="0" dirty="0">
                <a:effectLst/>
                <a:latin typeface="Helvetica" panose="020B0604020202020204" pitchFamily="34" charset="0"/>
              </a:rPr>
              <a:t>=</a:t>
            </a:r>
            <a:r>
              <a:rPr lang="en-US" b="0" i="0" dirty="0" err="1">
                <a:effectLst/>
                <a:latin typeface="Helvetica" panose="020B0604020202020204" pitchFamily="34" charset="0"/>
              </a:rPr>
              <a:t>edsarx&amp;AN</a:t>
            </a:r>
            <a:r>
              <a:rPr lang="en-US" b="0" i="0" dirty="0">
                <a:effectLst/>
                <a:latin typeface="Helvetica" panose="020B0604020202020204" pitchFamily="34" charset="0"/>
              </a:rPr>
              <a:t>=edsarx.2211.00414&amp;site=</a:t>
            </a:r>
            <a:r>
              <a:rPr lang="en-US" b="0" i="0" dirty="0" err="1">
                <a:effectLst/>
                <a:latin typeface="Helvetica" panose="020B0604020202020204" pitchFamily="34" charset="0"/>
              </a:rPr>
              <a:t>eds-live&amp;scope</a:t>
            </a:r>
            <a:r>
              <a:rPr lang="en-US" b="0" i="0" dirty="0">
                <a:effectLst/>
                <a:latin typeface="Helvetica" panose="020B0604020202020204" pitchFamily="34" charset="0"/>
              </a:rPr>
              <a:t>=site.</a:t>
            </a:r>
            <a:br>
              <a:rPr lang="en-US" dirty="0"/>
            </a:br>
            <a:endParaRPr lang="en-US" dirty="0"/>
          </a:p>
        </p:txBody>
      </p:sp>
    </p:spTree>
    <p:extLst>
      <p:ext uri="{BB962C8B-B14F-4D97-AF65-F5344CB8AC3E}">
        <p14:creationId xmlns:p14="http://schemas.microsoft.com/office/powerpoint/2010/main" val="130927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9FE77B-B75D-E46A-E5EC-A886A5B40F6A}"/>
              </a:ext>
            </a:extLst>
          </p:cNvPr>
          <p:cNvSpPr>
            <a:spLocks noGrp="1"/>
          </p:cNvSpPr>
          <p:nvPr>
            <p:ph type="title"/>
          </p:nvPr>
        </p:nvSpPr>
        <p:spPr/>
        <p:txBody>
          <a:bodyPr>
            <a:normAutofit/>
          </a:bodyPr>
          <a:lstStyle/>
          <a:p>
            <a:r>
              <a:rPr lang="en-US" dirty="0"/>
              <a:t>[1]. Health Recommender Systems: A State-of-the-art Review</a:t>
            </a:r>
          </a:p>
        </p:txBody>
      </p:sp>
      <p:sp>
        <p:nvSpPr>
          <p:cNvPr id="8" name="Content Placeholder 7">
            <a:extLst>
              <a:ext uri="{FF2B5EF4-FFF2-40B4-BE49-F238E27FC236}">
                <a16:creationId xmlns:a16="http://schemas.microsoft.com/office/drawing/2014/main" id="{B236ABA3-0753-AACB-9DF6-93A1A9FA97B2}"/>
              </a:ext>
            </a:extLst>
          </p:cNvPr>
          <p:cNvSpPr>
            <a:spLocks noGrp="1"/>
          </p:cNvSpPr>
          <p:nvPr>
            <p:ph sz="half" idx="1"/>
          </p:nvPr>
        </p:nvSpPr>
        <p:spPr/>
        <p:txBody>
          <a:bodyPr>
            <a:normAutofit/>
          </a:bodyPr>
          <a:lstStyle/>
          <a:p>
            <a:r>
              <a:rPr lang="en-US" dirty="0"/>
              <a:t>Method: Approach that the system used to perform item retrieval (How database is build)</a:t>
            </a:r>
          </a:p>
          <a:p>
            <a:r>
              <a:rPr lang="en-US" dirty="0"/>
              <a:t>Techniques: how relationship between each item are found</a:t>
            </a:r>
          </a:p>
          <a:p>
            <a:r>
              <a:rPr lang="en-US" dirty="0"/>
              <a:t>Recommendation area:  what is being recommended: medication, services, wellness,…</a:t>
            </a:r>
          </a:p>
          <a:p>
            <a:r>
              <a:rPr lang="en-US" dirty="0"/>
              <a:t>Knowledge Representation: method used to represent and store the data </a:t>
            </a:r>
          </a:p>
        </p:txBody>
      </p:sp>
      <p:pic>
        <p:nvPicPr>
          <p:cNvPr id="11" name="Content Placeholder 10">
            <a:extLst>
              <a:ext uri="{FF2B5EF4-FFF2-40B4-BE49-F238E27FC236}">
                <a16:creationId xmlns:a16="http://schemas.microsoft.com/office/drawing/2014/main" id="{B7779A63-585E-6B5C-7762-8565A0B6BD36}"/>
              </a:ext>
            </a:extLst>
          </p:cNvPr>
          <p:cNvPicPr>
            <a:picLocks noGrp="1" noChangeAspect="1"/>
          </p:cNvPicPr>
          <p:nvPr>
            <p:ph sz="half" idx="2"/>
          </p:nvPr>
        </p:nvPicPr>
        <p:blipFill>
          <a:blip r:embed="rId2"/>
          <a:stretch>
            <a:fillRect/>
          </a:stretch>
        </p:blipFill>
        <p:spPr>
          <a:xfrm>
            <a:off x="5654675" y="2368387"/>
            <a:ext cx="4395788" cy="3575376"/>
          </a:xfrm>
        </p:spPr>
      </p:pic>
    </p:spTree>
    <p:extLst>
      <p:ext uri="{BB962C8B-B14F-4D97-AF65-F5344CB8AC3E}">
        <p14:creationId xmlns:p14="http://schemas.microsoft.com/office/powerpoint/2010/main" val="70599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4E9B-91F8-C7FB-B792-C34316E80178}"/>
              </a:ext>
            </a:extLst>
          </p:cNvPr>
          <p:cNvSpPr>
            <a:spLocks noGrp="1"/>
          </p:cNvSpPr>
          <p:nvPr>
            <p:ph type="title"/>
          </p:nvPr>
        </p:nvSpPr>
        <p:spPr/>
        <p:txBody>
          <a:bodyPr>
            <a:normAutofit/>
          </a:bodyPr>
          <a:lstStyle/>
          <a:p>
            <a:r>
              <a:rPr lang="en-US" dirty="0"/>
              <a:t>[1]. Health Recommender Systems: A State-of-the-art Review</a:t>
            </a:r>
          </a:p>
        </p:txBody>
      </p:sp>
      <p:sp>
        <p:nvSpPr>
          <p:cNvPr id="5" name="Content Placeholder 4">
            <a:extLst>
              <a:ext uri="{FF2B5EF4-FFF2-40B4-BE49-F238E27FC236}">
                <a16:creationId xmlns:a16="http://schemas.microsoft.com/office/drawing/2014/main" id="{D2136948-3A87-8BB6-BA38-B5CD6908FF22}"/>
              </a:ext>
            </a:extLst>
          </p:cNvPr>
          <p:cNvSpPr>
            <a:spLocks noGrp="1"/>
          </p:cNvSpPr>
          <p:nvPr>
            <p:ph idx="1"/>
          </p:nvPr>
        </p:nvSpPr>
        <p:spPr/>
        <p:txBody>
          <a:bodyPr/>
          <a:lstStyle/>
          <a:p>
            <a:r>
              <a:rPr lang="en-US" dirty="0"/>
              <a:t> 450 documents are selected for detail review</a:t>
            </a:r>
          </a:p>
          <a:p>
            <a:r>
              <a:rPr lang="en-US" dirty="0"/>
              <a:t>249 are classified using framework </a:t>
            </a:r>
            <a:r>
              <a:rPr lang="en-US" dirty="0" err="1"/>
              <a:t>aboved</a:t>
            </a:r>
            <a:endParaRPr lang="en-US" dirty="0"/>
          </a:p>
        </p:txBody>
      </p:sp>
    </p:spTree>
    <p:extLst>
      <p:ext uri="{BB962C8B-B14F-4D97-AF65-F5344CB8AC3E}">
        <p14:creationId xmlns:p14="http://schemas.microsoft.com/office/powerpoint/2010/main" val="356830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4E9B-91F8-C7FB-B792-C34316E80178}"/>
              </a:ext>
            </a:extLst>
          </p:cNvPr>
          <p:cNvSpPr>
            <a:spLocks noGrp="1"/>
          </p:cNvSpPr>
          <p:nvPr>
            <p:ph type="title"/>
          </p:nvPr>
        </p:nvSpPr>
        <p:spPr/>
        <p:txBody>
          <a:bodyPr>
            <a:normAutofit fontScale="90000"/>
          </a:bodyPr>
          <a:lstStyle/>
          <a:p>
            <a:r>
              <a:rPr lang="en-US" dirty="0"/>
              <a:t>[1]. Health Recommender Systems: A State-of-the-art Review</a:t>
            </a:r>
          </a:p>
        </p:txBody>
      </p:sp>
      <p:sp>
        <p:nvSpPr>
          <p:cNvPr id="3" name="Content Placeholder 2">
            <a:extLst>
              <a:ext uri="{FF2B5EF4-FFF2-40B4-BE49-F238E27FC236}">
                <a16:creationId xmlns:a16="http://schemas.microsoft.com/office/drawing/2014/main" id="{D53316CB-393A-352F-7E60-0956A25D0952}"/>
              </a:ext>
            </a:extLst>
          </p:cNvPr>
          <p:cNvSpPr>
            <a:spLocks noGrp="1"/>
          </p:cNvSpPr>
          <p:nvPr>
            <p:ph idx="1"/>
          </p:nvPr>
        </p:nvSpPr>
        <p:spPr/>
        <p:txBody>
          <a:bodyPr>
            <a:normAutofit fontScale="77500" lnSpcReduction="20000"/>
          </a:bodyPr>
          <a:lstStyle/>
          <a:p>
            <a:r>
              <a:rPr lang="en-US" dirty="0"/>
              <a:t>14% used collaborative filtering</a:t>
            </a:r>
          </a:p>
          <a:p>
            <a:pPr lvl="1"/>
            <a:r>
              <a:rPr lang="en-US" dirty="0"/>
              <a:t>(Stark et al. [11] used CF to build a system capable of recommending drugs against migraine. For this implementation, users were grouped according to a similarity measure and the prescription recommendation was provided to the target user based on the drugs that worked for related users.)</a:t>
            </a:r>
          </a:p>
          <a:p>
            <a:r>
              <a:rPr lang="en-US" dirty="0"/>
              <a:t>31% used hybrid approach</a:t>
            </a:r>
          </a:p>
          <a:p>
            <a:pPr lvl="1"/>
            <a:r>
              <a:rPr lang="en-US" dirty="0"/>
              <a:t>(. Li and Cheng [12] built a system to recommend nutritional menus (combos) and made use of both CB and CF to appease some of the issues these approaches might present when using them separately, such as cold start and data sparsity )</a:t>
            </a:r>
          </a:p>
          <a:p>
            <a:r>
              <a:rPr lang="en-US" dirty="0"/>
              <a:t>55% used content-based approach</a:t>
            </a:r>
          </a:p>
          <a:p>
            <a:pPr lvl="1"/>
            <a:r>
              <a:rPr lang="en-US" dirty="0"/>
              <a:t>( Ex: in the work conducted by </a:t>
            </a:r>
            <a:r>
              <a:rPr lang="en-US" dirty="0" err="1"/>
              <a:t>Bianchini</a:t>
            </a:r>
            <a:r>
              <a:rPr lang="en-US" dirty="0"/>
              <a:t> et al. [10] a recommender system for healthy food was developed, the system retrieves recipes based on comparisons among characteristics of the users and the recipes themselves.)as</a:t>
            </a:r>
          </a:p>
        </p:txBody>
      </p:sp>
      <p:sp>
        <p:nvSpPr>
          <p:cNvPr id="4" name="Text Placeholder 3">
            <a:extLst>
              <a:ext uri="{FF2B5EF4-FFF2-40B4-BE49-F238E27FC236}">
                <a16:creationId xmlns:a16="http://schemas.microsoft.com/office/drawing/2014/main" id="{40C4D64F-4383-B45B-AB3A-690045543EE5}"/>
              </a:ext>
            </a:extLst>
          </p:cNvPr>
          <p:cNvSpPr>
            <a:spLocks noGrp="1"/>
          </p:cNvSpPr>
          <p:nvPr>
            <p:ph type="body" sz="half" idx="2"/>
          </p:nvPr>
        </p:nvSpPr>
        <p:spPr/>
        <p:txBody>
          <a:bodyPr/>
          <a:lstStyle/>
          <a:p>
            <a:r>
              <a:rPr lang="en-US" dirty="0"/>
              <a:t>- </a:t>
            </a:r>
            <a:r>
              <a:rPr lang="en-US" sz="3300" dirty="0"/>
              <a:t>Methodology</a:t>
            </a:r>
          </a:p>
        </p:txBody>
      </p:sp>
    </p:spTree>
    <p:extLst>
      <p:ext uri="{BB962C8B-B14F-4D97-AF65-F5344CB8AC3E}">
        <p14:creationId xmlns:p14="http://schemas.microsoft.com/office/powerpoint/2010/main" val="249998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4E9B-91F8-C7FB-B792-C34316E80178}"/>
              </a:ext>
            </a:extLst>
          </p:cNvPr>
          <p:cNvSpPr>
            <a:spLocks noGrp="1"/>
          </p:cNvSpPr>
          <p:nvPr>
            <p:ph type="title"/>
          </p:nvPr>
        </p:nvSpPr>
        <p:spPr/>
        <p:txBody>
          <a:bodyPr>
            <a:normAutofit fontScale="90000"/>
          </a:bodyPr>
          <a:lstStyle/>
          <a:p>
            <a:r>
              <a:rPr lang="en-US" dirty="0"/>
              <a:t>[1]. Health Systems Recommender : A State-of-the-art Review</a:t>
            </a:r>
          </a:p>
        </p:txBody>
      </p:sp>
      <p:sp>
        <p:nvSpPr>
          <p:cNvPr id="3" name="Content Placeholder 2">
            <a:extLst>
              <a:ext uri="{FF2B5EF4-FFF2-40B4-BE49-F238E27FC236}">
                <a16:creationId xmlns:a16="http://schemas.microsoft.com/office/drawing/2014/main" id="{D53316CB-393A-352F-7E60-0956A25D0952}"/>
              </a:ext>
            </a:extLst>
          </p:cNvPr>
          <p:cNvSpPr>
            <a:spLocks noGrp="1"/>
          </p:cNvSpPr>
          <p:nvPr>
            <p:ph idx="1"/>
          </p:nvPr>
        </p:nvSpPr>
        <p:spPr/>
        <p:txBody>
          <a:bodyPr>
            <a:normAutofit lnSpcReduction="10000"/>
          </a:bodyPr>
          <a:lstStyle/>
          <a:p>
            <a:r>
              <a:rPr lang="en-US" dirty="0"/>
              <a:t>Decision Tree / Rule Based 14%</a:t>
            </a:r>
          </a:p>
          <a:p>
            <a:pPr lvl="1"/>
            <a:r>
              <a:rPr lang="en-US" dirty="0"/>
              <a:t>Medical decisions are based on the evaluation of multiple conditions. If patient U presents the symptom A and also symptom B, then he might be suffering from the disease Z; (Not good idea to implement</a:t>
            </a:r>
          </a:p>
          <a:p>
            <a:r>
              <a:rPr lang="en-US" dirty="0"/>
              <a:t>Case-based reasoning and clustering were also used frequently by researchers</a:t>
            </a:r>
          </a:p>
          <a:p>
            <a:r>
              <a:rPr lang="en-US" dirty="0"/>
              <a:t>24% use some form of similarities measurement</a:t>
            </a:r>
          </a:p>
          <a:p>
            <a:pPr lvl="1"/>
            <a:r>
              <a:rPr lang="en-US" dirty="0"/>
              <a:t>(Cosine Similarity, Pearson Correlation, Euclidean Distance, Hamming distance)</a:t>
            </a:r>
          </a:p>
          <a:p>
            <a:pPr marL="228600" lvl="1" indent="0">
              <a:buNone/>
            </a:pPr>
            <a:endParaRPr lang="en-US" dirty="0"/>
          </a:p>
        </p:txBody>
      </p:sp>
      <p:sp>
        <p:nvSpPr>
          <p:cNvPr id="4" name="Text Placeholder 3">
            <a:extLst>
              <a:ext uri="{FF2B5EF4-FFF2-40B4-BE49-F238E27FC236}">
                <a16:creationId xmlns:a16="http://schemas.microsoft.com/office/drawing/2014/main" id="{40C4D64F-4383-B45B-AB3A-690045543EE5}"/>
              </a:ext>
            </a:extLst>
          </p:cNvPr>
          <p:cNvSpPr>
            <a:spLocks noGrp="1"/>
          </p:cNvSpPr>
          <p:nvPr>
            <p:ph type="body" sz="half" idx="2"/>
          </p:nvPr>
        </p:nvSpPr>
        <p:spPr/>
        <p:txBody>
          <a:bodyPr/>
          <a:lstStyle/>
          <a:p>
            <a:r>
              <a:rPr lang="en-US" dirty="0"/>
              <a:t>- </a:t>
            </a:r>
            <a:r>
              <a:rPr lang="en-US" sz="3300" dirty="0"/>
              <a:t> Techniques</a:t>
            </a:r>
          </a:p>
        </p:txBody>
      </p:sp>
    </p:spTree>
    <p:extLst>
      <p:ext uri="{BB962C8B-B14F-4D97-AF65-F5344CB8AC3E}">
        <p14:creationId xmlns:p14="http://schemas.microsoft.com/office/powerpoint/2010/main" val="237181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D813-AD2E-5272-AA5E-A20DA347B24A}"/>
              </a:ext>
            </a:extLst>
          </p:cNvPr>
          <p:cNvSpPr>
            <a:spLocks noGrp="1"/>
          </p:cNvSpPr>
          <p:nvPr>
            <p:ph type="title"/>
          </p:nvPr>
        </p:nvSpPr>
        <p:spPr/>
        <p:txBody>
          <a:bodyPr>
            <a:normAutofit fontScale="90000"/>
          </a:bodyPr>
          <a:lstStyle/>
          <a:p>
            <a:r>
              <a:rPr lang="en-US" dirty="0"/>
              <a:t>[1]. Health Systems Recommender : A State-of-the-art Review</a:t>
            </a:r>
          </a:p>
        </p:txBody>
      </p:sp>
      <p:pic>
        <p:nvPicPr>
          <p:cNvPr id="6" name="Content Placeholder 5">
            <a:extLst>
              <a:ext uri="{FF2B5EF4-FFF2-40B4-BE49-F238E27FC236}">
                <a16:creationId xmlns:a16="http://schemas.microsoft.com/office/drawing/2014/main" id="{AFF39384-9686-0CE5-A8B7-93E2AC2B9551}"/>
              </a:ext>
            </a:extLst>
          </p:cNvPr>
          <p:cNvPicPr>
            <a:picLocks noGrp="1" noChangeAspect="1"/>
          </p:cNvPicPr>
          <p:nvPr>
            <p:ph idx="1"/>
          </p:nvPr>
        </p:nvPicPr>
        <p:blipFill>
          <a:blip r:embed="rId2"/>
          <a:stretch>
            <a:fillRect/>
          </a:stretch>
        </p:blipFill>
        <p:spPr>
          <a:xfrm>
            <a:off x="5813424" y="1360379"/>
            <a:ext cx="5860499" cy="4137241"/>
          </a:xfrm>
        </p:spPr>
      </p:pic>
      <p:sp>
        <p:nvSpPr>
          <p:cNvPr id="4" name="Text Placeholder 3">
            <a:extLst>
              <a:ext uri="{FF2B5EF4-FFF2-40B4-BE49-F238E27FC236}">
                <a16:creationId xmlns:a16="http://schemas.microsoft.com/office/drawing/2014/main" id="{7F92D345-96BB-1273-0ECD-63AAEF852603}"/>
              </a:ext>
            </a:extLst>
          </p:cNvPr>
          <p:cNvSpPr>
            <a:spLocks noGrp="1"/>
          </p:cNvSpPr>
          <p:nvPr>
            <p:ph type="body" sz="half" idx="2"/>
          </p:nvPr>
        </p:nvSpPr>
        <p:spPr/>
        <p:txBody>
          <a:bodyPr/>
          <a:lstStyle/>
          <a:p>
            <a:r>
              <a:rPr lang="en-US" sz="3300" dirty="0"/>
              <a:t>-  Techniques</a:t>
            </a:r>
          </a:p>
          <a:p>
            <a:endParaRPr lang="en-US" dirty="0"/>
          </a:p>
        </p:txBody>
      </p:sp>
    </p:spTree>
    <p:extLst>
      <p:ext uri="{BB962C8B-B14F-4D97-AF65-F5344CB8AC3E}">
        <p14:creationId xmlns:p14="http://schemas.microsoft.com/office/powerpoint/2010/main" val="274706440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rweaveVTI">
  <a:themeElements>
    <a:clrScheme name="AnalogousFromDarkSeedLeftStep">
      <a:dk1>
        <a:srgbClr val="000000"/>
      </a:dk1>
      <a:lt1>
        <a:srgbClr val="FFFFFF"/>
      </a:lt1>
      <a:dk2>
        <a:srgbClr val="243841"/>
      </a:dk2>
      <a:lt2>
        <a:srgbClr val="E8E6E2"/>
      </a:lt2>
      <a:accent1>
        <a:srgbClr val="295EE7"/>
      </a:accent1>
      <a:accent2>
        <a:srgbClr val="179CD5"/>
      </a:accent2>
      <a:accent3>
        <a:srgbClr val="21B7A6"/>
      </a:accent3>
      <a:accent4>
        <a:srgbClr val="14BB62"/>
      </a:accent4>
      <a:accent5>
        <a:srgbClr val="21BC2A"/>
      </a:accent5>
      <a:accent6>
        <a:srgbClr val="50B814"/>
      </a:accent6>
      <a:hlink>
        <a:srgbClr val="319547"/>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398</TotalTime>
  <Words>2278</Words>
  <Application>Microsoft Office PowerPoint</Application>
  <PresentationFormat>Widescreen</PresentationFormat>
  <Paragraphs>179</Paragraphs>
  <Slides>41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Arial</vt:lpstr>
      <vt:lpstr>Century Gothic</vt:lpstr>
      <vt:lpstr>Helvetica</vt:lpstr>
      <vt:lpstr>Neue Haas Grotesk Text Pro</vt:lpstr>
      <vt:lpstr>Wingdings 3</vt:lpstr>
      <vt:lpstr>InterweaveVTI</vt:lpstr>
      <vt:lpstr>Ion</vt:lpstr>
      <vt:lpstr>Reading Report</vt:lpstr>
      <vt:lpstr>PowerPoint Presentation</vt:lpstr>
      <vt:lpstr>Overview of documents</vt:lpstr>
      <vt:lpstr>[1]. Health Recommender Systems: A State-of-the-art Review</vt:lpstr>
      <vt:lpstr>[1]. Health Recommender Systems: A State-of-the-art Review</vt:lpstr>
      <vt:lpstr>[1]. Health Recommender Systems: A State-of-the-art Review</vt:lpstr>
      <vt:lpstr>[1]. Health Recommender Systems: A State-of-the-art Review</vt:lpstr>
      <vt:lpstr>[1]. Health Systems Recommender : A State-of-the-art Review</vt:lpstr>
      <vt:lpstr>[1]. Health Systems Recommender : A State-of-the-art Review</vt:lpstr>
      <vt:lpstr>[1]. Health Systems Recommender : A State-of-the-art Review</vt:lpstr>
      <vt:lpstr>[1]. Health Systems Recommender : A State-of-the-art Review</vt:lpstr>
      <vt:lpstr>[1]. Health Systems Recommender : A State-of-the-art Review</vt:lpstr>
      <vt:lpstr>[1]. Health Systems Recommender : A State-of-the-art Review</vt:lpstr>
      <vt:lpstr>[2] Health Recommender Systems Development, Usage, and Evaluation from 2010 to 2022: A Scoping Review</vt:lpstr>
      <vt:lpstr>[2]  Health Recommender Systems Development, Usage, and Evaluation from 2010 to 2022: A Scoping Review</vt:lpstr>
      <vt:lpstr>[2] Health Recommender Systems Development, Usage, and Evaluation from 2010 to 2022: A Scoping Review   </vt:lpstr>
      <vt:lpstr>[2] Health Recommender Systems Development, Usage, and Evaluation from 2010 to 2022: A Scoping Review   </vt:lpstr>
      <vt:lpstr>[2] Health Recommender Systems Development, Usage, and Evaluation from 2010 to 2022: A Scoping Review   </vt:lpstr>
      <vt:lpstr>[2] Health Recommender Systems Development, Usage, and Evaluation from 2010 to 2022: A Scoping Review   </vt:lpstr>
      <vt:lpstr>[2] Health Recommender Systems Development, Usage, and Evaluation from 2010 to 2022: A Scoping Review   </vt:lpstr>
      <vt:lpstr>[2] Health Recommender Systems Development, Usage, and Evaluation from 2010 to 2022: A Scoping Review   </vt:lpstr>
      <vt:lpstr>Implementations documents</vt:lpstr>
      <vt:lpstr>[3] Prediction of Health Problems and Recommendation System Using Machine Learning and IoT</vt:lpstr>
      <vt:lpstr>[3] Prediction of Health Problems and Recommendation System Using Machine Learning and IoT</vt:lpstr>
      <vt:lpstr>[3] Prediction of Health Problems and Recommendation System Using Machine Learning and IoT</vt:lpstr>
      <vt:lpstr>[3] Prediction of Health Problems and Recommendation System Using Machine Learning and IoT</vt:lpstr>
      <vt:lpstr>[3] Prediction of Health Problems and Recommendation System Using Machine Learning and IoT</vt:lpstr>
      <vt:lpstr>[3] Prediction of Health Problems and Recommendation System Using Machine Learning and IoT</vt:lpstr>
      <vt:lpstr>[4]Health Recommender System for Cervical Cancer Prognosis in Women</vt:lpstr>
      <vt:lpstr>[4]Health Recommender System for Cervical Cancer Prognosis in Women</vt:lpstr>
      <vt:lpstr>[4]Health Recommender System for Cervical Cancer Prognosis in Women</vt:lpstr>
      <vt:lpstr>[4]Health Recommender System for Cervical Cancer Prognosis in Women</vt:lpstr>
      <vt:lpstr>[4]Health Recommender System for Cervical Cancer Prognosis in Women</vt:lpstr>
      <vt:lpstr>[4]Health Recommender System for Cervical Cancer Prognosis in Women</vt:lpstr>
      <vt:lpstr>[5] EvoRecSys: Evolutionary framework for health and well-being recommender systems </vt:lpstr>
      <vt:lpstr>[5] EvoRecSys: Evolutionary framework for health and well-being recommender systems </vt:lpstr>
      <vt:lpstr>[5] EvoRecSys: Evolutionary framework for health and well-being recommender systems </vt:lpstr>
      <vt:lpstr>[5] EvoRecSys: Evolutionary framework for health and well-being recommender systems </vt:lpstr>
      <vt:lpstr>[6] Using coevolution and substitution of the fittest for health and well-being recommender system</vt:lpstr>
      <vt:lpstr>Works Cited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Report</dc:title>
  <dc:creator>Thuan  Nhan</dc:creator>
  <cp:lastModifiedBy>Thuan  Nhan</cp:lastModifiedBy>
  <cp:revision>4</cp:revision>
  <dcterms:created xsi:type="dcterms:W3CDTF">2023-03-17T17:51:34Z</dcterms:created>
  <dcterms:modified xsi:type="dcterms:W3CDTF">2023-03-22T15:14:51Z</dcterms:modified>
</cp:coreProperties>
</file>