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5" r:id="rId3"/>
    <p:sldId id="298" r:id="rId4"/>
    <p:sldId id="297" r:id="rId5"/>
    <p:sldId id="296" r:id="rId6"/>
    <p:sldId id="303" r:id="rId7"/>
    <p:sldId id="302" r:id="rId8"/>
    <p:sldId id="299" r:id="rId9"/>
    <p:sldId id="300" r:id="rId10"/>
    <p:sldId id="301" r:id="rId11"/>
    <p:sldId id="304" r:id="rId12"/>
    <p:sldId id="30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4F7C-F431-C1E5-5127-D6981BAB5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EF387-7A98-600A-5A53-67B57C022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9BCD-66D1-34A4-71D4-E95D4B2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8008-3250-68E7-7247-2E2CAB94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F841-52ED-A5CB-3580-6F0A5E76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0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2026-EB05-8044-BABC-2E2AFA42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CC86-0C4E-85D9-CD35-DD087B99B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D371-855A-DAFD-0CA6-A73E6CF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B19A-B588-6A69-B22F-4A27CB6C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21DE1-61DA-67FD-EF19-3AD003C3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B227-1D5D-5D0C-74A5-8F3605AE2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FCB75-CDD6-2C9F-30F5-CCA1C5CF5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7F5D-7E33-5CA4-6133-8356A9F3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9EE0-F30B-65CA-0433-4E4F898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83758-6CD3-AEB4-57D7-E5535836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A304-53B6-B655-CB40-557816DE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E37F-CA96-4DB1-BFD6-FE525349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FAC-B5B5-F06D-AACD-037DF5DC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4BF4A-D6B0-B6C5-B832-F156756F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94B8-8FF7-96AF-E745-2D25BAC1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EFA6-4546-0808-D643-B4E5E9B5A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61D50-1A9D-E315-D8D8-87DFABCB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D967-0D56-16D6-700F-6B1C148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36749-6BF4-9BBA-5CE7-B34AA1A1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D4A2-1F8C-40B2-5AB3-313B84E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BAA5-0C27-688B-C211-467FE741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432E-6AB4-1DA9-4C6B-0E31D0090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C25C7-98ED-F1A5-CCFB-81568EA6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C6E8E-152A-9864-C6D9-9A0A04BD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42269-EEE8-AF2E-1661-8932FC8C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DE73-3F58-1842-9F5E-14A78ADF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1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E564-E721-81DF-2E19-FDA46A69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DC849-3173-A8D1-55F1-D15ABB2A9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36B25-EBC5-D7D9-6CC9-992763D5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0C5B8-4283-DEBB-6BE6-FD3F146EB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A66C8-425C-0EF4-72DB-900506757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C0A65-D9F6-7DDB-70C4-57CDE173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9E543-E040-1191-BE60-9B77CE4C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8860AB-3DEB-5663-F645-E0AF1321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4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AA7F-39D5-5DF2-076D-B84A034C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2CE9A-13D5-BEFA-187A-F9656BA3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137E-A3ED-277A-766F-5DD382B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2DB7-EBF0-F77C-983B-269E7B48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B2245-A1BE-33AB-D4F1-37EA3066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6AF11-2D74-9A4F-582F-C0512B4B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25E3-A0C0-7BC1-8947-BACC1291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F350-FF2B-9C71-AB55-C1BEFE68A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77C-4EFB-A9F8-87EA-67883E1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DDE37-1074-75E9-48CC-3B557932D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28EA2-833F-B6B2-1C9C-27A0AD0A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98CF-25D1-8E8F-B1C9-71740BEF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0FD6D-3F6E-81D5-BEAC-3448371A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75E4-8BFA-4449-FBFD-8EF0959B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BF7C0-F0F4-65BB-33A0-D8C1FA3C7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8931-7264-C29D-2178-3626AC8E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86F0A-6487-65B4-AA8B-697BC276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3D16-A1D9-9219-EF19-1047F35F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C4AB7-FD8B-74B4-64A5-A1416103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08F7D5-DC76-7719-6104-ED72EBED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CAB2-FAE4-E205-3680-2B93530D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447E-8604-2A23-BD93-294AD41C9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014C4-75DF-4340-9380-6D03BC851440}" type="datetimeFigureOut">
              <a:rPr lang="en-US" smtClean="0"/>
              <a:pPr/>
              <a:t>2025-06-13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1551-6BF3-D8EE-10E9-8B8B7DD66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3CA0-1B59-AD3A-095A-E176297E1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CB19-9EA2-4FDC-B3A3-374ED50C83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4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6.xml"/><Relationship Id="rId7" Type="http://schemas.openxmlformats.org/officeDocument/2006/relationships/slide" Target="slide11.xml"/><Relationship Id="rId12" Type="http://schemas.openxmlformats.org/officeDocument/2006/relationships/hyperlink" Target="https://www.facebook.com/nguyenvantuyen6789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hyperlink" Target="mailto:nguyenvantuyen6789@gmail.com" TargetMode="Externa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508001" y="2057194"/>
            <a:ext cx="11194472" cy="44913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  <a:hlinkClick r:id="rId2" action="ppaction://hlinksldjump"/>
              </a:rPr>
              <a:t>1.1. </a:t>
            </a:r>
            <a:r>
              <a:rPr lang="en-US" sz="2600" dirty="0" smtClean="0">
                <a:latin typeface="+mj-lt"/>
                <a:hlinkClick r:id="rId2" action="ppaction://hlinksldjump"/>
              </a:rPr>
              <a:t>Themeleaf</a:t>
            </a:r>
            <a:endParaRPr lang="en-US" sz="2600" dirty="0" smtClean="0">
              <a:latin typeface="+mj-lt"/>
            </a:endParaRPr>
          </a:p>
          <a:p>
            <a:pPr algn="l"/>
            <a:r>
              <a:rPr lang="en-US" sz="2600" dirty="0">
                <a:latin typeface="+mj-lt"/>
                <a:hlinkClick r:id="rId3" action="ppaction://hlinksldjump"/>
              </a:rPr>
              <a:t>2.1. Themeleaf Format </a:t>
            </a:r>
            <a:r>
              <a:rPr lang="en-US" sz="2600" dirty="0" smtClean="0">
                <a:latin typeface="+mj-lt"/>
                <a:hlinkClick r:id="rId3" action="ppaction://hlinksldjump"/>
              </a:rPr>
              <a:t>Date</a:t>
            </a:r>
            <a:endParaRPr lang="en-US" sz="2600" dirty="0" smtClean="0">
              <a:latin typeface="+mj-lt"/>
            </a:endParaRPr>
          </a:p>
          <a:p>
            <a:pPr algn="l"/>
            <a:r>
              <a:rPr lang="en-US" sz="2600" dirty="0">
                <a:latin typeface="+mj-lt"/>
                <a:hlinkClick r:id="rId4" action="ppaction://hlinksldjump"/>
              </a:rPr>
              <a:t>3.1. Hiểu Sâu Th</a:t>
            </a:r>
            <a:r>
              <a:rPr lang="en-US" sz="2600" dirty="0" smtClean="0">
                <a:latin typeface="+mj-lt"/>
                <a:hlinkClick r:id="rId4" action="ppaction://hlinksldjump"/>
              </a:rPr>
              <a:t>*</a:t>
            </a:r>
            <a:endParaRPr lang="en-US" sz="2600" dirty="0">
              <a:latin typeface="+mj-lt"/>
            </a:endParaRPr>
          </a:p>
          <a:p>
            <a:pPr algn="l"/>
            <a:r>
              <a:rPr lang="en-US" sz="2600" dirty="0">
                <a:latin typeface="+mj-lt"/>
                <a:hlinkClick r:id="rId5" action="ppaction://hlinksldjump"/>
              </a:rPr>
              <a:t>4</a:t>
            </a:r>
            <a:r>
              <a:rPr lang="en-US" sz="2600" dirty="0" smtClean="0">
                <a:latin typeface="+mj-lt"/>
                <a:hlinkClick r:id="rId5" action="ppaction://hlinksldjump"/>
              </a:rPr>
              <a:t>.1</a:t>
            </a:r>
            <a:r>
              <a:rPr lang="en-US" sz="2600" dirty="0">
                <a:latin typeface="+mj-lt"/>
                <a:hlinkClick r:id="rId5" action="ppaction://hlinksldjump"/>
              </a:rPr>
              <a:t>. Bootstrap, Jquery</a:t>
            </a:r>
            <a:endParaRPr lang="en-US" sz="2600" dirty="0">
              <a:latin typeface="+mj-lt"/>
            </a:endParaRPr>
          </a:p>
          <a:p>
            <a:pPr algn="l"/>
            <a:r>
              <a:rPr lang="en-US" sz="2600" dirty="0">
                <a:latin typeface="+mj-lt"/>
                <a:hlinkClick r:id="rId6" action="ppaction://hlinksldjump"/>
              </a:rPr>
              <a:t>5</a:t>
            </a:r>
            <a:r>
              <a:rPr lang="en-US" sz="2600" dirty="0" smtClean="0">
                <a:latin typeface="+mj-lt"/>
                <a:hlinkClick r:id="rId6" action="ppaction://hlinksldjump"/>
              </a:rPr>
              <a:t>.1</a:t>
            </a:r>
            <a:r>
              <a:rPr lang="en-US" sz="2600" dirty="0">
                <a:latin typeface="+mj-lt"/>
                <a:hlinkClick r:id="rId6" action="ppaction://hlinksldjump"/>
              </a:rPr>
              <a:t>. Fragment</a:t>
            </a:r>
            <a:endParaRPr lang="en-US" sz="2600" dirty="0">
              <a:latin typeface="+mj-lt"/>
            </a:endParaRPr>
          </a:p>
          <a:p>
            <a:pPr algn="l"/>
            <a:r>
              <a:rPr lang="en-US" sz="2600" dirty="0">
                <a:latin typeface="+mj-lt"/>
                <a:hlinkClick r:id="rId7" action="ppaction://hlinksldjump"/>
              </a:rPr>
              <a:t>6</a:t>
            </a:r>
            <a:r>
              <a:rPr lang="en-US" sz="2600" dirty="0" smtClean="0">
                <a:latin typeface="+mj-lt"/>
                <a:hlinkClick r:id="rId7" action="ppaction://hlinksldjump"/>
              </a:rPr>
              <a:t>.1</a:t>
            </a:r>
            <a:r>
              <a:rPr lang="en-US" sz="2600" dirty="0">
                <a:latin typeface="+mj-lt"/>
                <a:hlinkClick r:id="rId7" action="ppaction://hlinksldjump"/>
              </a:rPr>
              <a:t>. Redirect</a:t>
            </a:r>
            <a:endParaRPr lang="en-US" sz="2600" dirty="0">
              <a:latin typeface="+mj-lt"/>
            </a:endParaRPr>
          </a:p>
          <a:p>
            <a:pPr algn="l"/>
            <a:r>
              <a:rPr lang="en-US" sz="2600" dirty="0">
                <a:latin typeface="+mj-lt"/>
                <a:hlinkClick r:id="rId8" action="ppaction://hlinksldjump"/>
              </a:rPr>
              <a:t>7</a:t>
            </a:r>
            <a:r>
              <a:rPr lang="en-US" sz="2600" dirty="0" smtClean="0">
                <a:latin typeface="+mj-lt"/>
                <a:hlinkClick r:id="rId8" action="ppaction://hlinksldjump"/>
              </a:rPr>
              <a:t>.1</a:t>
            </a:r>
            <a:r>
              <a:rPr lang="en-US" sz="2600" dirty="0">
                <a:latin typeface="+mj-lt"/>
                <a:hlinkClick r:id="rId8" action="ppaction://hlinksldjump"/>
              </a:rPr>
              <a:t>. Multipart </a:t>
            </a:r>
            <a:r>
              <a:rPr lang="en-US" sz="2600" dirty="0" smtClean="0">
                <a:latin typeface="+mj-lt"/>
                <a:hlinkClick r:id="rId8" action="ppaction://hlinksldjump"/>
              </a:rPr>
              <a:t>File</a:t>
            </a:r>
            <a:endParaRPr lang="en-US" sz="2600" dirty="0" smtClean="0">
              <a:latin typeface="+mj-lt"/>
            </a:endParaRPr>
          </a:p>
          <a:p>
            <a:pPr algn="l"/>
            <a:r>
              <a:rPr lang="en-US" sz="2600" dirty="0">
                <a:latin typeface="+mj-lt"/>
                <a:hlinkClick r:id="rId9" action="ppaction://hlinksldjump"/>
              </a:rPr>
              <a:t>8</a:t>
            </a:r>
            <a:r>
              <a:rPr lang="en-US" sz="2600" dirty="0" smtClean="0">
                <a:latin typeface="+mj-lt"/>
                <a:hlinkClick r:id="rId9" action="ppaction://hlinksldjump"/>
              </a:rPr>
              <a:t>.1</a:t>
            </a:r>
            <a:r>
              <a:rPr lang="en-US" sz="2600" dirty="0" smtClean="0">
                <a:latin typeface="+mj-lt"/>
                <a:hlinkClick r:id="rId9" action="ppaction://hlinksldjump"/>
              </a:rPr>
              <a:t>. Schedule</a:t>
            </a:r>
            <a:endParaRPr lang="en-US" sz="2600" dirty="0" smtClean="0">
              <a:latin typeface="+mj-lt"/>
            </a:endParaRPr>
          </a:p>
          <a:p>
            <a:pPr algn="l"/>
            <a:r>
              <a:rPr lang="en-US" sz="2600" dirty="0">
                <a:latin typeface="+mj-lt"/>
                <a:hlinkClick r:id="rId10" action="ppaction://hlinksldjump"/>
              </a:rPr>
              <a:t>9</a:t>
            </a:r>
            <a:r>
              <a:rPr lang="en-US" sz="2600" dirty="0" smtClean="0">
                <a:latin typeface="+mj-lt"/>
                <a:hlinkClick r:id="rId10" action="ppaction://hlinksldjump"/>
              </a:rPr>
              <a:t>.1</a:t>
            </a:r>
            <a:r>
              <a:rPr lang="en-US" sz="2600" dirty="0">
                <a:latin typeface="+mj-lt"/>
                <a:hlinkClick r:id="rId10" action="ppaction://hlinksldjump"/>
              </a:rPr>
              <a:t>. Http </a:t>
            </a:r>
            <a:r>
              <a:rPr lang="en-US" sz="2600" dirty="0" smtClean="0">
                <a:latin typeface="+mj-lt"/>
                <a:hlinkClick r:id="rId10" action="ppaction://hlinksldjump"/>
              </a:rPr>
              <a:t>Session</a:t>
            </a:r>
            <a:endParaRPr lang="en-US" sz="26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8001" y="1047748"/>
            <a:ext cx="3539951" cy="88582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Author: Nguyễn Văn Tuyên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Email: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/>
              </a:rPr>
              <a:t>nguyenvantuyen6789@gmail.com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Phone: 0888.335.333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Fb: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/>
              </a:rPr>
              <a:t>facebook.com/nguyenvantuyen6789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A391C0-BE24-81FF-CAD7-77A10D500906}"/>
              </a:ext>
            </a:extLst>
          </p:cNvPr>
          <p:cNvSpPr txBox="1">
            <a:spLocks/>
          </p:cNvSpPr>
          <p:nvPr/>
        </p:nvSpPr>
        <p:spPr>
          <a:xfrm>
            <a:off x="508001" y="378691"/>
            <a:ext cx="11194472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Nội Dung</a:t>
            </a:r>
            <a:endParaRPr lang="vi-VN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Fragment</a:t>
            </a:r>
            <a:endParaRPr lang="vi-VN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3" y="378691"/>
            <a:ext cx="11360726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</a:t>
            </a:r>
            <a:r>
              <a:rPr lang="en-US" sz="3600" dirty="0" smtClean="0"/>
              <a:t>.1</a:t>
            </a:r>
            <a:r>
              <a:rPr lang="en-US" sz="3600" dirty="0"/>
              <a:t>. Fragment</a:t>
            </a:r>
          </a:p>
        </p:txBody>
      </p:sp>
    </p:spTree>
    <p:extLst>
      <p:ext uri="{BB962C8B-B14F-4D97-AF65-F5344CB8AC3E}">
        <p14:creationId xmlns:p14="http://schemas.microsoft.com/office/powerpoint/2010/main" val="405570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Redirect</a:t>
            </a:r>
            <a:endParaRPr lang="vi-VN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3" y="378691"/>
            <a:ext cx="11360726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6.1</a:t>
            </a:r>
            <a:r>
              <a:rPr lang="en-US" sz="3600" dirty="0"/>
              <a:t>. Redirect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9D656-9212-99DC-A72F-F1B2B42DA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1857392"/>
            <a:ext cx="5110590" cy="25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Redirect</a:t>
            </a:r>
            <a:endParaRPr lang="vi-VN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3" y="378691"/>
            <a:ext cx="11360726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7.1</a:t>
            </a:r>
            <a:r>
              <a:rPr lang="en-US" sz="3600" dirty="0"/>
              <a:t>. Multipart File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73D0E-2B60-4F11-E24F-9F1EA458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2014285"/>
            <a:ext cx="8616518" cy="41036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FAC7B8-FF32-6C61-684A-E4D50224C456}"/>
              </a:ext>
            </a:extLst>
          </p:cNvPr>
          <p:cNvSpPr/>
          <p:nvPr/>
        </p:nvSpPr>
        <p:spPr>
          <a:xfrm>
            <a:off x="3255295" y="3255438"/>
            <a:ext cx="1347261" cy="320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C61E0-BA9B-80D5-A9A7-3FED89D85F55}"/>
              </a:ext>
            </a:extLst>
          </p:cNvPr>
          <p:cNvSpPr/>
          <p:nvPr/>
        </p:nvSpPr>
        <p:spPr>
          <a:xfrm>
            <a:off x="4602556" y="5723429"/>
            <a:ext cx="1080117" cy="3202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8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508001" y="1311564"/>
            <a:ext cx="11194472" cy="52370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* * * * * *</a:t>
            </a: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s m h d m dayOfWeek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F8108-F71B-70CD-02BD-EBAD406342CA}"/>
              </a:ext>
            </a:extLst>
          </p:cNvPr>
          <p:cNvSpPr txBox="1">
            <a:spLocks/>
          </p:cNvSpPr>
          <p:nvPr/>
        </p:nvSpPr>
        <p:spPr>
          <a:xfrm>
            <a:off x="508001" y="378691"/>
            <a:ext cx="11194472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.1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. Schedule</a:t>
            </a:r>
          </a:p>
        </p:txBody>
      </p:sp>
    </p:spTree>
    <p:extLst>
      <p:ext uri="{BB962C8B-B14F-4D97-AF65-F5344CB8AC3E}">
        <p14:creationId xmlns:p14="http://schemas.microsoft.com/office/powerpoint/2010/main" val="35564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508001" y="1311564"/>
            <a:ext cx="11194472" cy="52370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Giây Thứ 10 Của Mọi Phút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F8108-F71B-70CD-02BD-EBAD406342CA}"/>
              </a:ext>
            </a:extLst>
          </p:cNvPr>
          <p:cNvSpPr txBox="1">
            <a:spLocks/>
          </p:cNvSpPr>
          <p:nvPr/>
        </p:nvSpPr>
        <p:spPr>
          <a:xfrm>
            <a:off x="508001" y="378691"/>
            <a:ext cx="11194472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8.1. Schedule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D6B4D-3A37-7573-0A1D-EE38A171F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843560"/>
            <a:ext cx="8764905" cy="417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8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508001" y="1311564"/>
            <a:ext cx="11194472" cy="52370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0-20 * * * * *</a:t>
            </a: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Giây Thứ 0 Tới 20 Của Mọi Phút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F8108-F71B-70CD-02BD-EBAD406342CA}"/>
              </a:ext>
            </a:extLst>
          </p:cNvPr>
          <p:cNvSpPr txBox="1">
            <a:spLocks/>
          </p:cNvSpPr>
          <p:nvPr/>
        </p:nvSpPr>
        <p:spPr>
          <a:xfrm>
            <a:off x="508001" y="378691"/>
            <a:ext cx="11194472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8.1. Schedule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7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508001" y="1311564"/>
            <a:ext cx="11194472" cy="52370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// </a:t>
            </a: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Ngày m1 hàng tháng</a:t>
            </a: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@Scheduled(cron = “0 0 0 1 * *")</a:t>
            </a:r>
          </a:p>
          <a:p>
            <a:pPr algn="l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// giây thứ 1, cách nhau 2s</a:t>
            </a: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@Scheduled(cron = "1/2 * * * * *")</a:t>
            </a:r>
          </a:p>
          <a:p>
            <a:pPr algn="l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// bắt đầu giây 2, cách nhau 5s</a:t>
            </a: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@Scheduled(cron = "2/5 * * * * 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*")</a:t>
            </a: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F8108-F71B-70CD-02BD-EBAD406342CA}"/>
              </a:ext>
            </a:extLst>
          </p:cNvPr>
          <p:cNvSpPr txBox="1">
            <a:spLocks/>
          </p:cNvSpPr>
          <p:nvPr/>
        </p:nvSpPr>
        <p:spPr>
          <a:xfrm>
            <a:off x="508001" y="378691"/>
            <a:ext cx="11194472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8.1. Schedule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508001" y="1311564"/>
            <a:ext cx="11194472" cy="52370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@Scheduled(cron = "2/7 * * * * *")</a:t>
            </a: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// 2 9 16 23 30 37 44 51 58</a:t>
            </a: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// 2 9</a:t>
            </a:r>
          </a:p>
          <a:p>
            <a:pPr algn="l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// 7s 1 lần</a:t>
            </a: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@Scheduled(fixedRate = 7000)</a:t>
            </a:r>
          </a:p>
          <a:p>
            <a:pPr algn="l"/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// 0s và 15s của mọi phút</a:t>
            </a:r>
          </a:p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@Scheduled(cron = "0,15 * * * * *")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F8108-F71B-70CD-02BD-EBAD406342CA}"/>
              </a:ext>
            </a:extLst>
          </p:cNvPr>
          <p:cNvSpPr txBox="1">
            <a:spLocks/>
          </p:cNvSpPr>
          <p:nvPr/>
        </p:nvSpPr>
        <p:spPr>
          <a:xfrm>
            <a:off x="508001" y="378691"/>
            <a:ext cx="11194472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8.1. Schedule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9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508001" y="1311564"/>
            <a:ext cx="11194472" cy="52370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Set Session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F8108-F71B-70CD-02BD-EBAD406342CA}"/>
              </a:ext>
            </a:extLst>
          </p:cNvPr>
          <p:cNvSpPr txBox="1">
            <a:spLocks/>
          </p:cNvSpPr>
          <p:nvPr/>
        </p:nvSpPr>
        <p:spPr>
          <a:xfrm>
            <a:off x="508001" y="378691"/>
            <a:ext cx="11194472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.1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. Http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01567-7B9A-0AF8-7CA0-91E52FA6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1916792"/>
            <a:ext cx="10515600" cy="28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76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508001" y="1311564"/>
            <a:ext cx="11194472" cy="52370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Get Session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F8108-F71B-70CD-02BD-EBAD406342CA}"/>
              </a:ext>
            </a:extLst>
          </p:cNvPr>
          <p:cNvSpPr txBox="1">
            <a:spLocks/>
          </p:cNvSpPr>
          <p:nvPr/>
        </p:nvSpPr>
        <p:spPr>
          <a:xfrm>
            <a:off x="508001" y="378691"/>
            <a:ext cx="11194472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9.1. Http Session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932F7-998D-3077-7164-D8537BA5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2091846"/>
            <a:ext cx="10963564" cy="30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4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Sử dụng Thymeleaf là việc truyền dữ liệu từ BE ra file *.html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2" y="378691"/>
            <a:ext cx="11360727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1.1. Themeleaf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53B9BC5-8268-56C3-8887-03BA4B54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1959145"/>
            <a:ext cx="4657780" cy="214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508001" y="1311564"/>
            <a:ext cx="11194472" cy="52370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>
                <a:latin typeface="+mj-lt"/>
              </a:rPr>
              <a:t>Get Session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F8108-F71B-70CD-02BD-EBAD406342CA}"/>
              </a:ext>
            </a:extLst>
          </p:cNvPr>
          <p:cNvSpPr txBox="1">
            <a:spLocks/>
          </p:cNvSpPr>
          <p:nvPr/>
        </p:nvSpPr>
        <p:spPr>
          <a:xfrm>
            <a:off x="508001" y="378691"/>
            <a:ext cx="11194472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9.1. Http Session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5FC940-2A54-F9FF-4E3C-E5D2759A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1" y="2224087"/>
            <a:ext cx="10515600" cy="245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5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Tạo File Html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5FC50-BCE5-83E1-81D7-273CC6F6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2045277"/>
            <a:ext cx="4792634" cy="32536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F6F0A4-A1A0-7A71-3AA4-BC110BF07C09}"/>
              </a:ext>
            </a:extLst>
          </p:cNvPr>
          <p:cNvSpPr/>
          <p:nvPr/>
        </p:nvSpPr>
        <p:spPr>
          <a:xfrm>
            <a:off x="1133533" y="2353056"/>
            <a:ext cx="191262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53704F-BF31-E130-B292-BACD919A57B4}"/>
              </a:ext>
            </a:extLst>
          </p:cNvPr>
          <p:cNvSpPr/>
          <p:nvPr/>
        </p:nvSpPr>
        <p:spPr>
          <a:xfrm>
            <a:off x="5926167" y="2314956"/>
            <a:ext cx="191262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@Controller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2C9FC7-3769-2699-7A37-70B3FF7F61C0}"/>
              </a:ext>
            </a:extLst>
          </p:cNvPr>
          <p:cNvSpPr/>
          <p:nvPr/>
        </p:nvSpPr>
        <p:spPr>
          <a:xfrm>
            <a:off x="5926167" y="4104227"/>
            <a:ext cx="1912620" cy="426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B050"/>
                </a:solidFill>
              </a:rPr>
              <a:t>“account-list”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1A80A1-F785-D219-93B0-396F378F5D5E}"/>
              </a:ext>
            </a:extLst>
          </p:cNvPr>
          <p:cNvSpPr/>
          <p:nvPr/>
        </p:nvSpPr>
        <p:spPr>
          <a:xfrm>
            <a:off x="2969953" y="4379976"/>
            <a:ext cx="1691640" cy="32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DF8EF9-CB1A-5B16-04F5-2E3A1D61D6DF}"/>
              </a:ext>
            </a:extLst>
          </p:cNvPr>
          <p:cNvCxnSpPr/>
          <p:nvPr/>
        </p:nvCxnSpPr>
        <p:spPr>
          <a:xfrm>
            <a:off x="3046153" y="2459736"/>
            <a:ext cx="281178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1340A9-9AD6-CF0A-32C5-8CA49DE1EBAC}"/>
              </a:ext>
            </a:extLst>
          </p:cNvPr>
          <p:cNvCxnSpPr>
            <a:cxnSpLocks/>
          </p:cNvCxnSpPr>
          <p:nvPr/>
        </p:nvCxnSpPr>
        <p:spPr>
          <a:xfrm>
            <a:off x="4722553" y="4448556"/>
            <a:ext cx="11963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2" y="378691"/>
            <a:ext cx="11360727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1.1. Themeleaf</a:t>
            </a:r>
          </a:p>
        </p:txBody>
      </p:sp>
    </p:spTree>
    <p:extLst>
      <p:ext uri="{BB962C8B-B14F-4D97-AF65-F5344CB8AC3E}">
        <p14:creationId xmlns:p14="http://schemas.microsoft.com/office/powerpoint/2010/main" val="15488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(Model model)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addAttribute(“accounts”, accounts);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6F0A4-A1A0-7A71-3AA4-BC110BF07C09}"/>
              </a:ext>
            </a:extLst>
          </p:cNvPr>
          <p:cNvSpPr/>
          <p:nvPr/>
        </p:nvSpPr>
        <p:spPr>
          <a:xfrm>
            <a:off x="424873" y="3051047"/>
            <a:ext cx="1912620" cy="1054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84B3B-B720-B692-B55F-55C567521489}"/>
              </a:ext>
            </a:extLst>
          </p:cNvPr>
          <p:cNvSpPr/>
          <p:nvPr/>
        </p:nvSpPr>
        <p:spPr>
          <a:xfrm>
            <a:off x="4141990" y="3051046"/>
            <a:ext cx="1912620" cy="1054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accounts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2" y="378691"/>
            <a:ext cx="11360727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1.1. Themeleaf</a:t>
            </a:r>
          </a:p>
        </p:txBody>
      </p:sp>
    </p:spTree>
    <p:extLst>
      <p:ext uri="{BB962C8B-B14F-4D97-AF65-F5344CB8AC3E}">
        <p14:creationId xmlns:p14="http://schemas.microsoft.com/office/powerpoint/2010/main" val="28886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th:text="${obj.id}“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Hiển </a:t>
            </a:r>
            <a:r>
              <a:rPr lang="vi-VN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thị</a:t>
            </a:r>
            <a:endParaRPr lang="en-US" sz="26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vi-VN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th:each</a:t>
            </a:r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=“obj: ${accounts}“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Vòng for</a:t>
            </a:r>
          </a:p>
          <a:p>
            <a:pPr algn="l"/>
            <a:r>
              <a:rPr lang="vi-VN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th:if</a:t>
            </a:r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=“${condition}”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Điều kiện: th:if=“${obj.id &lt; 4}”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th:unless=“${condition}”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phủ định của điều kiện, ngược lại th:if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Link</a:t>
            </a:r>
          </a:p>
          <a:p>
            <a:pPr algn="l"/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vi-VN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a th:href="@{/products/{id}(id=${product.id})}"&gt;Xem sản phẩm&lt;/a&gt;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2" y="378691"/>
            <a:ext cx="11360727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1.1. Themeleaf</a:t>
            </a:r>
          </a:p>
        </p:txBody>
      </p:sp>
    </p:spTree>
    <p:extLst>
      <p:ext uri="{BB962C8B-B14F-4D97-AF65-F5344CB8AC3E}">
        <p14:creationId xmlns:p14="http://schemas.microsoft.com/office/powerpoint/2010/main" val="11207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th:text</a:t>
            </a:r>
            <a:r>
              <a:rPr lang="vi-VN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="${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#dates.format(product.createdAt, ‘yyy-MM-dd’)</a:t>
            </a:r>
            <a:r>
              <a:rPr lang="vi-VN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}“</a:t>
            </a:r>
            <a:endParaRPr lang="vi-VN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Định dạng ngày tháng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2" y="378691"/>
            <a:ext cx="11360727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2</a:t>
            </a:r>
            <a:r>
              <a:rPr lang="en-US" sz="3600" dirty="0" smtClean="0"/>
              <a:t>.1</a:t>
            </a:r>
            <a:r>
              <a:rPr lang="en-US" sz="3600" dirty="0"/>
              <a:t>. </a:t>
            </a:r>
            <a:r>
              <a:rPr lang="en-US" sz="3600" dirty="0" smtClean="0"/>
              <a:t>Themeleaf Format Date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676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Sử dụng </a:t>
            </a:r>
            <a:r>
              <a:rPr lang="en-US" sz="2600" b="1" dirty="0" smtClean="0">
                <a:solidFill>
                  <a:schemeClr val="accent4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:*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3" y="378691"/>
            <a:ext cx="11360726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</a:t>
            </a:r>
            <a:r>
              <a:rPr lang="en-US" sz="3600" dirty="0" smtClean="0"/>
              <a:t>.1. Hiểu Sâu Th*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615184" y="1746504"/>
            <a:ext cx="1114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sz="4400" b="1" dirty="0" smtClean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US" sz="4400" dirty="0" smtClean="0"/>
              <a:t>:*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4632999" y="2626861"/>
            <a:ext cx="378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th:</a:t>
            </a:r>
            <a:r>
              <a:rPr lang="en-US" sz="2400" b="1" dirty="0" smtClean="0">
                <a:solidFill>
                  <a:srgbClr val="0070C0"/>
                </a:solidFill>
              </a:rPr>
              <a:t>value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sz="2400" dirty="0" smtClean="0"/>
              <a:t>“${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productName</a:t>
            </a:r>
            <a:r>
              <a:rPr lang="en-US" sz="2400" dirty="0" smtClean="0"/>
              <a:t>}”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704312" y="2626861"/>
            <a:ext cx="223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value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=“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Clothes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”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39496" y="2371160"/>
            <a:ext cx="2075688" cy="1572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Controller</a:t>
            </a:r>
            <a:endParaRPr lang="en-US" sz="2400" dirty="0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 flipV="1">
            <a:off x="2615184" y="2857694"/>
            <a:ext cx="2017815" cy="12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15184" y="2367566"/>
            <a:ext cx="1945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productName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97007" y="3563205"/>
            <a:ext cx="316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href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sz="2400" dirty="0" smtClean="0"/>
              <a:t>“product-detail/1”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632999" y="4269645"/>
            <a:ext cx="428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b="1" dirty="0" smtClean="0">
                <a:solidFill>
                  <a:srgbClr val="0070C0"/>
                </a:solidFill>
              </a:rPr>
              <a:t>h:href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=</a:t>
            </a:r>
            <a:r>
              <a:rPr lang="en-US" sz="2400" dirty="0" smtClean="0"/>
              <a:t>“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product-detail/</a:t>
            </a:r>
            <a:r>
              <a:rPr lang="en-US" sz="2400" dirty="0" smtClean="0"/>
              <a:t> + ${id}”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79171" y="3563206"/>
            <a:ext cx="2117836" cy="83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330142">
            <a:off x="2989660" y="345832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id=2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Dependency 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&lt;dependency&gt;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&lt;groupId&gt;org.webjars&lt;/groupId&gt; 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&lt;artifactId&gt;bootstrap&lt;/artifactId&gt;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&lt;version&gt;5.2.2&lt;/version&gt;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&lt;/dependency&gt;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&lt;dependency&gt;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&lt;groupId&gt;org.webjars&lt;/groupId&gt;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&lt;artifactId&gt;font-awesome&lt;/artifactId&gt;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&lt;version&gt;5.15.4&lt;/version&gt;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&lt;/dependency&gt;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&lt;dependency&gt;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&lt;groupId&gt;org.webjars&lt;/groupId&gt;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&lt;artifactId&gt;jquery&lt;/artifactId&gt;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	&lt;version&gt;3.6.3&lt;/version&gt;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&lt;/dependency&gt;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2" y="378691"/>
            <a:ext cx="11360727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4</a:t>
            </a:r>
            <a:r>
              <a:rPr lang="en-US" sz="3600" dirty="0" smtClean="0"/>
              <a:t>.1</a:t>
            </a:r>
            <a:r>
              <a:rPr lang="en-US" sz="3600" dirty="0"/>
              <a:t>. Bootstrap, Jquery</a:t>
            </a:r>
          </a:p>
        </p:txBody>
      </p:sp>
    </p:spTree>
    <p:extLst>
      <p:ext uri="{BB962C8B-B14F-4D97-AF65-F5344CB8AC3E}">
        <p14:creationId xmlns:p14="http://schemas.microsoft.com/office/powerpoint/2010/main" val="8147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A3923-B61F-4543-57D7-91DB367A41FD}"/>
              </a:ext>
            </a:extLst>
          </p:cNvPr>
          <p:cNvSpPr txBox="1">
            <a:spLocks/>
          </p:cNvSpPr>
          <p:nvPr/>
        </p:nvSpPr>
        <p:spPr>
          <a:xfrm>
            <a:off x="424873" y="1283856"/>
            <a:ext cx="11360727" cy="532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Thư Viện </a:t>
            </a:r>
          </a:p>
          <a:p>
            <a:pPr algn="l"/>
            <a:endParaRPr lang="vi-VN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&lt;link th:rel="stylesheet" th:href="@{/</a:t>
            </a:r>
            <a:r>
              <a:rPr lang="vi-VN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webjars/bootstrap/</a:t>
            </a:r>
            <a:r>
              <a:rPr lang="en-US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5.2.</a:t>
            </a:r>
            <a:r>
              <a:rPr lang="vi-VN" sz="2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2/css/bootstrap.min.css</a:t>
            </a:r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} "/&gt;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&lt;link th:rel="stylesheet" th:href="@{/webjars/font-awesome/5.15.4/css/all.css} "/&gt;</a:t>
            </a:r>
          </a:p>
          <a:p>
            <a:pPr algn="l"/>
            <a:r>
              <a:rPr lang="vi-VN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&lt;script th:src="@{/webjars/jquery/3.6.3/jquery.min.js}"&gt;&lt;/script&gt;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61E095-8327-BC25-1FBE-F04B1C9A4377}"/>
              </a:ext>
            </a:extLst>
          </p:cNvPr>
          <p:cNvSpPr txBox="1">
            <a:spLocks/>
          </p:cNvSpPr>
          <p:nvPr/>
        </p:nvSpPr>
        <p:spPr>
          <a:xfrm>
            <a:off x="424872" y="378691"/>
            <a:ext cx="11360727" cy="5454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4</a:t>
            </a:r>
            <a:r>
              <a:rPr lang="en-US" sz="3600" dirty="0" smtClean="0"/>
              <a:t>.1</a:t>
            </a:r>
            <a:r>
              <a:rPr lang="en-US" sz="3600" dirty="0"/>
              <a:t>. Bootstrap, Jquery</a:t>
            </a:r>
          </a:p>
        </p:txBody>
      </p:sp>
    </p:spTree>
    <p:extLst>
      <p:ext uri="{BB962C8B-B14F-4D97-AF65-F5344CB8AC3E}">
        <p14:creationId xmlns:p14="http://schemas.microsoft.com/office/powerpoint/2010/main" val="366499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375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đạt</dc:creator>
  <cp:lastModifiedBy>Nguyen Tuyen</cp:lastModifiedBy>
  <cp:revision>501</cp:revision>
  <dcterms:created xsi:type="dcterms:W3CDTF">2022-08-30T06:44:39Z</dcterms:created>
  <dcterms:modified xsi:type="dcterms:W3CDTF">2025-06-13T04:05:41Z</dcterms:modified>
</cp:coreProperties>
</file>