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sldIdLst>
    <p:sldId id="256" r:id="rId5"/>
    <p:sldId id="257" r:id="rId6"/>
    <p:sldId id="258" r:id="rId7"/>
    <p:sldId id="259" r:id="rId8"/>
    <p:sldId id="261" r:id="rId9"/>
    <p:sldId id="260" r:id="rId10"/>
    <p:sldId id="266" r:id="rId11"/>
    <p:sldId id="264" r:id="rId12"/>
    <p:sldId id="265" r:id="rId13"/>
    <p:sldId id="277" r:id="rId14"/>
    <p:sldId id="278" r:id="rId15"/>
    <p:sldId id="270" r:id="rId16"/>
    <p:sldId id="279" r:id="rId17"/>
    <p:sldId id="280" r:id="rId18"/>
    <p:sldId id="281" r:id="rId19"/>
    <p:sldId id="282" r:id="rId20"/>
    <p:sldId id="283" r:id="rId21"/>
    <p:sldId id="284" r:id="rId22"/>
    <p:sldId id="285" r:id="rId23"/>
    <p:sldId id="286" r:id="rId24"/>
    <p:sldId id="287"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FF"/>
    <a:srgbClr val="AAB9FF"/>
    <a:srgbClr val="E25A1C"/>
    <a:srgbClr val="FFFFFF"/>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34" autoAdjust="0"/>
    <p:restoredTop sz="94718"/>
  </p:normalViewPr>
  <p:slideViewPr>
    <p:cSldViewPr snapToGrid="0">
      <p:cViewPr varScale="1">
        <p:scale>
          <a:sx n="114" d="100"/>
          <a:sy n="114" d="100"/>
        </p:scale>
        <p:origin x="264" y="10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6.jpeg"/><Relationship Id="rId5" Type="http://schemas.openxmlformats.org/officeDocument/2006/relationships/image" Target="../media/image10.jpg"/><Relationship Id="rId4"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image" Target="../media/image6.jpeg"/><Relationship Id="rId5" Type="http://schemas.openxmlformats.org/officeDocument/2006/relationships/image" Target="../media/image10.jp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73D947E0-108F-4D20-A71E-3CF329F97212}">
      <dgm:prSet phldr="0"/>
      <dgm:spPr>
        <a:solidFill>
          <a:schemeClr val="accent1"/>
        </a:solidFill>
        <a:ln>
          <a:noFill/>
        </a:ln>
      </dgm:spPr>
      <dgm:t>
        <a:bodyPr/>
        <a:lstStyle/>
        <a:p>
          <a:pPr marL="0" algn="ctr" rtl="0">
            <a:buNone/>
          </a:pPr>
          <a:r>
            <a:rPr lang="en-US" sz="2000" dirty="0">
              <a:latin typeface="Tenorite" pitchFamily="2" charset="0"/>
            </a:rPr>
            <a:t>Publish</a:t>
          </a: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Write Data</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a:latin typeface="Tenorite" pitchFamily="2" charset="0"/>
            </a:rPr>
            <a:t>Subscribe</a:t>
          </a: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Read streams of data</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Store</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Streams of evens as they occur  or retrospectively</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a:latin typeface="Tenorite" pitchFamily="2" charset="0"/>
            </a:rPr>
            <a:t>Process</a:t>
          </a: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211F4346-585F-4C56-9A21-36D9E50878AF}">
      <dgm:prSet custT="1"/>
      <dgm:spPr>
        <a:solidFill>
          <a:schemeClr val="accent1"/>
        </a:solidFill>
        <a:ln>
          <a:noFill/>
        </a:ln>
      </dgm:spPr>
      <dgm:t>
        <a:bodyPr/>
        <a:lstStyle/>
        <a:p>
          <a:pPr marL="0" algn="ctr">
            <a:buNone/>
          </a:pPr>
          <a:endParaRPr lang="en-US" sz="1400" dirty="0">
            <a:latin typeface="Tenorite" pitchFamily="2" charset="0"/>
          </a:endParaRPr>
        </a:p>
      </dgm:t>
    </dgm:pt>
    <dgm:pt modelId="{AC87D8B8-B80E-46D7-9CCA-317398711E57}" type="parTrans" cxnId="{800C72C1-F24E-4C01-BD98-BC03BA414D51}">
      <dgm:prSet/>
      <dgm:spPr/>
      <dgm:t>
        <a:bodyPr/>
        <a:lstStyle/>
        <a:p>
          <a:endParaRPr lang="en-US"/>
        </a:p>
      </dgm:t>
    </dgm:pt>
    <dgm:pt modelId="{EDD2DF3E-40EA-4396-9135-7152B1D3A137}" type="sibTrans" cxnId="{800C72C1-F24E-4C01-BD98-BC03BA414D51}">
      <dgm:prSet/>
      <dgm:spPr/>
      <dgm:t>
        <a:bodyPr/>
        <a:lstStyle/>
        <a:p>
          <a:endParaRPr lang="en-US"/>
        </a:p>
      </dgm:t>
    </dgm:pt>
    <dgm:pt modelId="{C4511C7E-DF83-4A62-B2EF-473BBA78A208}">
      <dgm:prSet custT="1"/>
      <dgm:spPr>
        <a:solidFill>
          <a:schemeClr val="accent1"/>
        </a:solidFill>
        <a:ln>
          <a:noFill/>
        </a:ln>
      </dgm:spPr>
      <dgm:t>
        <a:bodyPr/>
        <a:lstStyle/>
        <a:p>
          <a:pPr marL="0" algn="ctr">
            <a:buNone/>
          </a:pPr>
          <a:endParaRPr lang="en-US" sz="1400" dirty="0">
            <a:latin typeface="Tenorite" pitchFamily="2" charset="0"/>
          </a:endParaRPr>
        </a:p>
      </dgm:t>
    </dgm:pt>
    <dgm:pt modelId="{8B10885B-432C-4A86-A42A-B7EB7C9FFFD0}" type="parTrans" cxnId="{8D97A25C-4F15-4ECA-9F5E-F8D6459EAD7C}">
      <dgm:prSet/>
      <dgm:spPr/>
      <dgm:t>
        <a:bodyPr/>
        <a:lstStyle/>
        <a:p>
          <a:endParaRPr lang="en-US"/>
        </a:p>
      </dgm:t>
    </dgm:pt>
    <dgm:pt modelId="{603E9C90-A7C9-499B-8C0E-1D51884EAC89}" type="sibTrans" cxnId="{8D97A25C-4F15-4ECA-9F5E-F8D6459EAD7C}">
      <dgm:prSet/>
      <dgm:spPr/>
      <dgm:t>
        <a:bodyPr/>
        <a:lstStyle/>
        <a:p>
          <a:endParaRPr lang="en-US"/>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Streams of events durably</a:t>
          </a:r>
        </a:p>
      </dgm:t>
    </dgm:pt>
    <dgm:pt modelId="{90FAB5D1-62B3-4FF6-A07D-EE607F529C32}" type="sibTrans" cxnId="{51563A4F-C0EB-47D6-B5BC-47A4E599AD4B}">
      <dgm:prSet/>
      <dgm:spPr/>
      <dgm:t>
        <a:bodyPr/>
        <a:lstStyle/>
        <a:p>
          <a:endParaRPr lang="en-US">
            <a:latin typeface="Tenorite" pitchFamily="2" charset="0"/>
          </a:endParaRPr>
        </a:p>
      </dgm:t>
    </dgm:pt>
    <dgm:pt modelId="{1E4DD98E-100E-46B7-B24A-408BBF69E9FA}" type="parTrans" cxnId="{51563A4F-C0EB-47D6-B5BC-47A4E599AD4B}">
      <dgm:prSet/>
      <dgm:spPr/>
      <dgm:t>
        <a:bodyPr/>
        <a:lstStyle/>
        <a:p>
          <a:endParaRPr lang="en-US">
            <a:latin typeface="Tenorite" pitchFamily="2" charset="0"/>
          </a:endParaRPr>
        </a:p>
      </dgm:t>
    </dgm:pt>
    <dgm:pt modelId="{3D20073D-875C-48DC-B3C7-D893453B4B99}">
      <dgm:prSet phldr="0" custT="1"/>
      <dgm:spPr>
        <a:solidFill>
          <a:schemeClr val="accent1"/>
        </a:solidFill>
        <a:ln>
          <a:noFill/>
        </a:ln>
      </dgm:spPr>
      <dgm:t>
        <a:bodyPr/>
        <a:lstStyle/>
        <a:p>
          <a:pPr marL="0" algn="ctr">
            <a:buNone/>
          </a:pPr>
          <a:endParaRPr lang="en-US" sz="1400" dirty="0">
            <a:latin typeface="Tenorite" pitchFamily="2" charset="0"/>
          </a:endParaRPr>
        </a:p>
      </dgm:t>
    </dgm:pt>
    <dgm:pt modelId="{F84E7134-DD46-4A49-9E17-73C77631D0F3}" type="parTrans" cxnId="{B9C68D06-A71D-4CA9-A46A-A0A769CFD788}">
      <dgm:prSet/>
      <dgm:spPr/>
      <dgm:t>
        <a:bodyPr/>
        <a:lstStyle/>
        <a:p>
          <a:endParaRPr lang="en-US"/>
        </a:p>
      </dgm:t>
    </dgm:pt>
    <dgm:pt modelId="{97AFC0AF-957A-4F13-A70A-80A93D776810}" type="sibTrans" cxnId="{B9C68D06-A71D-4CA9-A46A-A0A769CFD788}">
      <dgm:prSet/>
      <dgm:spPr/>
      <dgm:t>
        <a:bodyPr/>
        <a:lstStyle/>
        <a:p>
          <a:endParaRPr lang="en-US"/>
        </a:p>
      </dgm:t>
    </dgm:pt>
    <dgm:pt modelId="{33982606-9C68-4489-9988-6A336599A1E1}">
      <dgm:prSet phldr="0" custT="1"/>
      <dgm:spPr>
        <a:solidFill>
          <a:schemeClr val="accent1"/>
        </a:solidFill>
        <a:ln>
          <a:noFill/>
        </a:ln>
      </dgm:spPr>
      <dgm:t>
        <a:bodyPr/>
        <a:lstStyle/>
        <a:p>
          <a:pPr marL="0" algn="ctr" rtl="0">
            <a:buNone/>
          </a:pPr>
          <a:endParaRPr lang="en-US" sz="1400" dirty="0">
            <a:latin typeface="Tenorite" pitchFamily="2" charset="0"/>
          </a:endParaRPr>
        </a:p>
      </dgm:t>
    </dgm:pt>
    <dgm:pt modelId="{B14D679D-B2A8-43FD-AED8-A5AC4D3F391D}" type="parTrans" cxnId="{AF8621B6-6B51-49B5-BB9F-65BA59A0A82A}">
      <dgm:prSet/>
      <dgm:spPr/>
      <dgm:t>
        <a:bodyPr/>
        <a:lstStyle/>
        <a:p>
          <a:endParaRPr lang="en-US"/>
        </a:p>
      </dgm:t>
    </dgm:pt>
    <dgm:pt modelId="{DD6BC27F-956E-42E9-9793-84CC9429F148}" type="sibTrans" cxnId="{AF8621B6-6B51-49B5-BB9F-65BA59A0A82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4" custLinFactNeighborX="-757"/>
      <dgm:spPr>
        <a:prstGeom prst="rect">
          <a:avLst/>
        </a:prstGeom>
      </dgm:spPr>
    </dgm:pt>
    <dgm:pt modelId="{7DA281F5-0265-2048-A63A-727E19796F79}" type="pres">
      <dgm:prSet presAssocID="{73D947E0-108F-4D20-A71E-3CF329F97212}" presName="nodeTx" presStyleLbl="node1" presStyleIdx="0" presStyleCnt="4">
        <dgm:presLayoutVars>
          <dgm:bulletEnabled val="1"/>
        </dgm:presLayoutVars>
      </dgm:prSet>
      <dgm:spPr/>
    </dgm:pt>
    <dgm:pt modelId="{79A13FEB-C61A-0346-824D-E0457CC5B4C9}" type="pres">
      <dgm:prSet presAssocID="{73D947E0-108F-4D20-A71E-3CF329F97212}" presName="invisiNode" presStyleLbl="node1" presStyleIdx="0" presStyleCnt="4"/>
      <dgm:spPr/>
    </dgm:pt>
    <dgm:pt modelId="{A126BA88-D0F9-AF4A-A7BA-0638E32B45F8}" type="pres">
      <dgm:prSet presAssocID="{73D947E0-108F-4D20-A71E-3CF329F97212}" presName="imagNode" presStyleLbl="fgImgPlace1" presStyleIdx="0" presStyleCnt="4"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4" custLinFactNeighborX="-129"/>
      <dgm:spPr>
        <a:prstGeom prst="rect">
          <a:avLst/>
        </a:prstGeom>
      </dgm:spPr>
    </dgm:pt>
    <dgm:pt modelId="{BA2077AD-A827-784F-87A6-E8E29A836D84}" type="pres">
      <dgm:prSet presAssocID="{B1AFA1AF-0FF8-45B3-A6D0-0E255A2F637D}" presName="nodeTx" presStyleLbl="node1" presStyleIdx="1" presStyleCnt="4">
        <dgm:presLayoutVars>
          <dgm:bulletEnabled val="1"/>
        </dgm:presLayoutVars>
      </dgm:prSet>
      <dgm:spPr/>
    </dgm:pt>
    <dgm:pt modelId="{47276A48-75DE-FE4F-B4C6-8B77CF2957C3}" type="pres">
      <dgm:prSet presAssocID="{B1AFA1AF-0FF8-45B3-A6D0-0E255A2F637D}" presName="invisiNode" presStyleLbl="node1" presStyleIdx="1" presStyleCnt="4"/>
      <dgm:spPr/>
    </dgm:pt>
    <dgm:pt modelId="{EFEB790C-BD5C-F54D-9993-F81422A8AD8E}" type="pres">
      <dgm:prSet presAssocID="{B1AFA1AF-0FF8-45B3-A6D0-0E255A2F637D}" presName="imagNode" presStyleLbl="fgImgPlace1" presStyleIdx="1" presStyleCnt="4"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4" custLinFactNeighborX="182"/>
      <dgm:spPr>
        <a:prstGeom prst="rect">
          <a:avLst/>
        </a:prstGeom>
      </dgm:spPr>
    </dgm:pt>
    <dgm:pt modelId="{BC636E4B-34B9-8543-A308-00E0D1B0D2F9}" type="pres">
      <dgm:prSet presAssocID="{E9682B4F-0217-4B50-923E-C104AA24290F}" presName="nodeTx" presStyleLbl="node1" presStyleIdx="2" presStyleCnt="4">
        <dgm:presLayoutVars>
          <dgm:bulletEnabled val="1"/>
        </dgm:presLayoutVars>
      </dgm:prSet>
      <dgm:spPr/>
    </dgm:pt>
    <dgm:pt modelId="{073A77BB-E8BD-4B4C-BFA2-7B530A2B3199}" type="pres">
      <dgm:prSet presAssocID="{E9682B4F-0217-4B50-923E-C104AA24290F}" presName="invisiNode" presStyleLbl="node1" presStyleIdx="2" presStyleCnt="4"/>
      <dgm:spPr/>
    </dgm:pt>
    <dgm:pt modelId="{CC076D56-4BB0-7246-9039-788AB439DAF0}" type="pres">
      <dgm:prSet presAssocID="{E9682B4F-0217-4B50-923E-C104AA24290F}" presName="imagNode" presStyleLbl="fgImgPlace1" presStyleIdx="2" presStyleCnt="4"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4" custLinFactNeighborX="0"/>
      <dgm:spPr>
        <a:prstGeom prst="rect">
          <a:avLst/>
        </a:prstGeom>
      </dgm:spPr>
    </dgm:pt>
    <dgm:pt modelId="{9312E8E2-BBD1-104A-9F74-B0103AF69816}" type="pres">
      <dgm:prSet presAssocID="{4F85505A-81B6-4FDA-A144-900B71DAD946}" presName="nodeTx" presStyleLbl="node1" presStyleIdx="3" presStyleCnt="4">
        <dgm:presLayoutVars>
          <dgm:bulletEnabled val="1"/>
        </dgm:presLayoutVars>
      </dgm:prSet>
      <dgm:spPr/>
    </dgm:pt>
    <dgm:pt modelId="{A0D6F489-540A-D44E-B596-6A182486B777}" type="pres">
      <dgm:prSet presAssocID="{4F85505A-81B6-4FDA-A144-900B71DAD946}" presName="invisiNode" presStyleLbl="node1" presStyleIdx="3" presStyleCnt="4"/>
      <dgm:spPr/>
    </dgm:pt>
    <dgm:pt modelId="{FDF2BC93-305C-D94B-A6C2-ED9CE7F40C2F}" type="pres">
      <dgm:prSet presAssocID="{4F85505A-81B6-4FDA-A144-900B71DAD946}" presName="imagNode" presStyleLbl="fgImgPlace1" presStyleIdx="3" presStyleCnt="4"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B9C68D06-A71D-4CA9-A46A-A0A769CFD788}" srcId="{E9682B4F-0217-4B50-923E-C104AA24290F}" destId="{3D20073D-875C-48DC-B3C7-D893453B4B99}" srcOrd="1" destOrd="0" parTransId="{F84E7134-DD46-4A49-9E17-73C77631D0F3}" sibTransId="{97AFC0AF-957A-4F13-A70A-80A93D776810}"/>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4D66102F-8F9F-4CAA-B47C-4D9F11D4D246}" type="presOf" srcId="{C4511C7E-DF83-4A62-B2EF-473BBA78A208}" destId="{BA2077AD-A827-784F-87A6-E8E29A836D84}" srcOrd="1" destOrd="2" presId="urn:microsoft.com/office/officeart/2005/8/layout/hList7"/>
    <dgm:cxn modelId="{029E4233-DBFE-C64A-B874-B5F720CDE974}" type="presOf" srcId="{FEB4A941-E9FA-4A86-A673-85FF34B35F20}" destId="{9312E8E2-BBD1-104A-9F74-B0103AF69816}" srcOrd="1" destOrd="1" presId="urn:microsoft.com/office/officeart/2005/8/layout/hList7"/>
    <dgm:cxn modelId="{70AD4937-3959-4C3D-AFF0-623B854ADBB8}" type="presOf" srcId="{211F4346-585F-4C56-9A21-36D9E50878AF}" destId="{8F8B275D-8553-0846-A316-484B7B291C97}" srcOrd="0" destOrd="2" presId="urn:microsoft.com/office/officeart/2005/8/layout/hList7"/>
    <dgm:cxn modelId="{8D97A25C-4F15-4ECA-9F5E-F8D6459EAD7C}" srcId="{B1AFA1AF-0FF8-45B3-A6D0-0E255A2F637D}" destId="{C4511C7E-DF83-4A62-B2EF-473BBA78A208}" srcOrd="1" destOrd="0" parTransId="{8B10885B-432C-4A86-A42A-B7EB7C9FFFD0}" sibTransId="{603E9C90-A7C9-499B-8C0E-1D51884EAC89}"/>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CD95B47F-E970-46DC-9F62-FD2D91C47203}" type="presOf" srcId="{211F4346-585F-4C56-9A21-36D9E50878AF}" destId="{7DA281F5-0265-2048-A63A-727E19796F79}" srcOrd="1" destOrd="2" presId="urn:microsoft.com/office/officeart/2005/8/layout/hList7"/>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67BE6C93-47C6-4148-A104-87280850BA17}" type="presOf" srcId="{3D20073D-875C-48DC-B3C7-D893453B4B99}" destId="{BC636E4B-34B9-8543-A308-00E0D1B0D2F9}" srcOrd="1" destOrd="2"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AF8621B6-6B51-49B5-BB9F-65BA59A0A82A}" srcId="{4F85505A-81B6-4FDA-A144-900B71DAD946}" destId="{33982606-9C68-4489-9988-6A336599A1E1}" srcOrd="1" destOrd="0" parTransId="{B14D679D-B2A8-43FD-AED8-A5AC4D3F391D}" sibTransId="{DD6BC27F-956E-42E9-9793-84CC9429F148}"/>
    <dgm:cxn modelId="{FB315BB8-0F7D-4967-85E1-781BA9583388}" type="presOf" srcId="{C4511C7E-DF83-4A62-B2EF-473BBA78A208}" destId="{4DFF6703-D32F-9E47-96B8-A304C47CCB78}" srcOrd="0" destOrd="2" presId="urn:microsoft.com/office/officeart/2005/8/layout/hList7"/>
    <dgm:cxn modelId="{800C72C1-F24E-4C01-BD98-BC03BA414D51}" srcId="{73D947E0-108F-4D20-A71E-3CF329F97212}" destId="{211F4346-585F-4C56-9A21-36D9E50878AF}" srcOrd="1" destOrd="0" parTransId="{AC87D8B8-B80E-46D7-9CCA-317398711E57}" sibTransId="{EDD2DF3E-40EA-4396-9135-7152B1D3A13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7EE5D7CE-B44B-4F2E-8403-2AA108642882}" type="presOf" srcId="{3D20073D-875C-48DC-B3C7-D893453B4B99}" destId="{434ABADC-97F5-A547-823D-7594A86D79D3}" srcOrd="0" destOrd="2" presId="urn:microsoft.com/office/officeart/2005/8/layout/hList7"/>
    <dgm:cxn modelId="{AFE4AFD3-5022-4376-BD4F-B9E49FFBED9D}" type="presOf" srcId="{33982606-9C68-4489-9988-6A336599A1E1}" destId="{9312E8E2-BBD1-104A-9F74-B0103AF69816}" srcOrd="1" destOrd="2" presId="urn:microsoft.com/office/officeart/2005/8/layout/hList7"/>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C3836DDF-8FF8-4B3F-A5FB-A20EDF748530}" type="presOf" srcId="{33982606-9C68-4489-9988-6A336599A1E1}" destId="{028C9BA8-C3B3-F947-915F-EE2FD2FCA9A5}" srcOrd="0"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0053AB-D54B-4329-98E1-2BBA6EAF9AAF}"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US"/>
        </a:p>
      </dgm:t>
    </dgm:pt>
    <dgm:pt modelId="{FB3B96D8-C85A-43B8-A3BE-21F238289652}">
      <dgm:prSet phldrT="[Text]"/>
      <dgm:spPr/>
      <dgm:t>
        <a:bodyPr/>
        <a:lstStyle/>
        <a:p>
          <a:r>
            <a:rPr lang="en-US" dirty="0"/>
            <a:t>Twitter</a:t>
          </a:r>
        </a:p>
      </dgm:t>
    </dgm:pt>
    <dgm:pt modelId="{FD8FA21A-C2F6-43A5-8ECB-56A0F44C3FA0}" type="parTrans" cxnId="{DA2B77B2-AF05-4283-8D1D-F41E978FC23C}">
      <dgm:prSet/>
      <dgm:spPr/>
      <dgm:t>
        <a:bodyPr/>
        <a:lstStyle/>
        <a:p>
          <a:endParaRPr lang="en-US"/>
        </a:p>
      </dgm:t>
    </dgm:pt>
    <dgm:pt modelId="{71262447-AEA5-4D68-9D3F-458BD41FBE2E}" type="sibTrans" cxnId="{DA2B77B2-AF05-4283-8D1D-F41E978FC23C}">
      <dgm:prSet/>
      <dgm:spPr/>
      <dgm:t>
        <a:bodyPr/>
        <a:lstStyle/>
        <a:p>
          <a:endParaRPr lang="en-US"/>
        </a:p>
      </dgm:t>
    </dgm:pt>
    <dgm:pt modelId="{98004E5A-2A27-4DB3-867B-8D43891DD6E3}">
      <dgm:prSet phldrT="[Text]"/>
      <dgm:spPr/>
      <dgm:t>
        <a:bodyPr/>
        <a:lstStyle/>
        <a:p>
          <a:r>
            <a:rPr lang="en-US" dirty="0"/>
            <a:t>API</a:t>
          </a:r>
        </a:p>
      </dgm:t>
    </dgm:pt>
    <dgm:pt modelId="{1AEFA706-0E48-4A67-A2ED-0078BF341C80}" type="parTrans" cxnId="{75F0F474-E62D-44B2-BCFD-D8D9EAF3EA5C}">
      <dgm:prSet/>
      <dgm:spPr/>
      <dgm:t>
        <a:bodyPr/>
        <a:lstStyle/>
        <a:p>
          <a:endParaRPr lang="en-US"/>
        </a:p>
      </dgm:t>
    </dgm:pt>
    <dgm:pt modelId="{847E695E-BEBA-4BF8-95F4-F791CDD33E01}" type="sibTrans" cxnId="{75F0F474-E62D-44B2-BCFD-D8D9EAF3EA5C}">
      <dgm:prSet/>
      <dgm:spPr/>
      <dgm:t>
        <a:bodyPr/>
        <a:lstStyle/>
        <a:p>
          <a:endParaRPr lang="en-US"/>
        </a:p>
      </dgm:t>
    </dgm:pt>
    <dgm:pt modelId="{90D2C33C-8CD6-46B7-AE59-3E4BB4A8F786}">
      <dgm:prSet phldrT="[Text]"/>
      <dgm:spPr/>
      <dgm:t>
        <a:bodyPr/>
        <a:lstStyle/>
        <a:p>
          <a:r>
            <a:rPr lang="en-US" dirty="0"/>
            <a:t>Kafka</a:t>
          </a:r>
        </a:p>
      </dgm:t>
    </dgm:pt>
    <dgm:pt modelId="{303B24DC-97ED-4D33-B2B1-FAD99844405F}" type="parTrans" cxnId="{5A3103D2-3740-4319-8930-8CFD5AC30E1C}">
      <dgm:prSet/>
      <dgm:spPr/>
      <dgm:t>
        <a:bodyPr/>
        <a:lstStyle/>
        <a:p>
          <a:endParaRPr lang="en-US"/>
        </a:p>
      </dgm:t>
    </dgm:pt>
    <dgm:pt modelId="{49F9D8C2-2689-4D42-9596-8A555021A357}" type="sibTrans" cxnId="{5A3103D2-3740-4319-8930-8CFD5AC30E1C}">
      <dgm:prSet/>
      <dgm:spPr/>
      <dgm:t>
        <a:bodyPr/>
        <a:lstStyle/>
        <a:p>
          <a:endParaRPr lang="en-US"/>
        </a:p>
      </dgm:t>
    </dgm:pt>
    <dgm:pt modelId="{EF56BD52-B266-4EB3-A2DE-113FB9024E83}">
      <dgm:prSet phldrT="[Text]"/>
      <dgm:spPr/>
      <dgm:t>
        <a:bodyPr/>
        <a:lstStyle/>
        <a:p>
          <a:r>
            <a:rPr lang="en-US" dirty="0"/>
            <a:t>Producer</a:t>
          </a:r>
        </a:p>
      </dgm:t>
    </dgm:pt>
    <dgm:pt modelId="{4740657F-AC5A-49EF-B088-802C4C51BDC5}" type="parTrans" cxnId="{B56C7479-FDBD-4AE0-B002-3B5476CAD43A}">
      <dgm:prSet/>
      <dgm:spPr/>
      <dgm:t>
        <a:bodyPr/>
        <a:lstStyle/>
        <a:p>
          <a:endParaRPr lang="en-US"/>
        </a:p>
      </dgm:t>
    </dgm:pt>
    <dgm:pt modelId="{5C8E430B-F066-414E-9BD0-0A59AEF318BF}" type="sibTrans" cxnId="{B56C7479-FDBD-4AE0-B002-3B5476CAD43A}">
      <dgm:prSet/>
      <dgm:spPr/>
      <dgm:t>
        <a:bodyPr/>
        <a:lstStyle/>
        <a:p>
          <a:endParaRPr lang="en-US"/>
        </a:p>
      </dgm:t>
    </dgm:pt>
    <dgm:pt modelId="{C076CCD3-11CA-48E4-8272-45B4E50D7FA5}">
      <dgm:prSet phldrT="[Text]"/>
      <dgm:spPr/>
      <dgm:t>
        <a:bodyPr/>
        <a:lstStyle/>
        <a:p>
          <a:r>
            <a:rPr lang="en-US" dirty="0" err="1"/>
            <a:t>TwitterKafka</a:t>
          </a:r>
          <a:r>
            <a:rPr lang="en-US" dirty="0"/>
            <a:t> topic</a:t>
          </a:r>
        </a:p>
      </dgm:t>
    </dgm:pt>
    <dgm:pt modelId="{85D2DD1C-D669-4515-B4F6-3B50F94CE03C}" type="parTrans" cxnId="{E61C6FAF-AD2A-4C2A-9C86-01278D2C8607}">
      <dgm:prSet/>
      <dgm:spPr/>
      <dgm:t>
        <a:bodyPr/>
        <a:lstStyle/>
        <a:p>
          <a:endParaRPr lang="en-US"/>
        </a:p>
      </dgm:t>
    </dgm:pt>
    <dgm:pt modelId="{3A9516C6-12D1-4529-806E-04BD3CEB2AC1}" type="sibTrans" cxnId="{E61C6FAF-AD2A-4C2A-9C86-01278D2C8607}">
      <dgm:prSet/>
      <dgm:spPr/>
      <dgm:t>
        <a:bodyPr/>
        <a:lstStyle/>
        <a:p>
          <a:endParaRPr lang="en-US"/>
        </a:p>
      </dgm:t>
    </dgm:pt>
    <dgm:pt modelId="{B587CD73-EA20-4CB4-AB4C-03FE2C553034}">
      <dgm:prSet phldrT="[Text]"/>
      <dgm:spPr/>
      <dgm:t>
        <a:bodyPr/>
        <a:lstStyle/>
        <a:p>
          <a:r>
            <a:rPr lang="en-US" dirty="0"/>
            <a:t>Kafka</a:t>
          </a:r>
        </a:p>
      </dgm:t>
    </dgm:pt>
    <dgm:pt modelId="{1C14389C-45D3-4129-8D6E-C01A2F2880C5}" type="parTrans" cxnId="{28CDF361-CDFE-4602-9AAB-F47D151F2304}">
      <dgm:prSet/>
      <dgm:spPr/>
      <dgm:t>
        <a:bodyPr/>
        <a:lstStyle/>
        <a:p>
          <a:endParaRPr lang="en-US"/>
        </a:p>
      </dgm:t>
    </dgm:pt>
    <dgm:pt modelId="{7B27C765-E667-49A5-A02B-309EB8878E00}" type="sibTrans" cxnId="{28CDF361-CDFE-4602-9AAB-F47D151F2304}">
      <dgm:prSet/>
      <dgm:spPr/>
      <dgm:t>
        <a:bodyPr/>
        <a:lstStyle/>
        <a:p>
          <a:endParaRPr lang="en-US"/>
        </a:p>
      </dgm:t>
    </dgm:pt>
    <dgm:pt modelId="{35A27BC3-857D-4D82-9097-6163AE39A1B2}">
      <dgm:prSet phldrT="[Text]"/>
      <dgm:spPr/>
      <dgm:t>
        <a:bodyPr/>
        <a:lstStyle/>
        <a:p>
          <a:r>
            <a:rPr lang="en-US" dirty="0"/>
            <a:t>Consumer</a:t>
          </a:r>
        </a:p>
      </dgm:t>
    </dgm:pt>
    <dgm:pt modelId="{1107AEBB-D95E-4864-B4E4-4C23539D2E00}" type="parTrans" cxnId="{5E36C20E-EC35-4041-9619-0A5F0AC77BCE}">
      <dgm:prSet/>
      <dgm:spPr/>
      <dgm:t>
        <a:bodyPr/>
        <a:lstStyle/>
        <a:p>
          <a:endParaRPr lang="en-US"/>
        </a:p>
      </dgm:t>
    </dgm:pt>
    <dgm:pt modelId="{FC49ADB3-9168-4775-89DE-0405D0A26BD5}" type="sibTrans" cxnId="{5E36C20E-EC35-4041-9619-0A5F0AC77BCE}">
      <dgm:prSet/>
      <dgm:spPr/>
      <dgm:t>
        <a:bodyPr/>
        <a:lstStyle/>
        <a:p>
          <a:endParaRPr lang="en-US"/>
        </a:p>
      </dgm:t>
    </dgm:pt>
    <dgm:pt modelId="{A0DAFAB0-4E68-4DC2-85E6-605C8A880899}">
      <dgm:prSet/>
      <dgm:spPr/>
      <dgm:t>
        <a:bodyPr/>
        <a:lstStyle/>
        <a:p>
          <a:r>
            <a:rPr lang="en-US" dirty="0"/>
            <a:t>Spark</a:t>
          </a:r>
        </a:p>
        <a:p>
          <a:r>
            <a:rPr lang="en-US" dirty="0"/>
            <a:t>Streaming</a:t>
          </a:r>
        </a:p>
        <a:p>
          <a:endParaRPr lang="en-US" dirty="0"/>
        </a:p>
      </dgm:t>
    </dgm:pt>
    <dgm:pt modelId="{91F55536-976E-4FE1-BDE3-28D5C833861C}" type="parTrans" cxnId="{F4D85FBB-28DD-49AC-83FE-8EC170F44CC6}">
      <dgm:prSet/>
      <dgm:spPr/>
      <dgm:t>
        <a:bodyPr/>
        <a:lstStyle/>
        <a:p>
          <a:endParaRPr lang="en-US"/>
        </a:p>
      </dgm:t>
    </dgm:pt>
    <dgm:pt modelId="{1014C1E7-A0E5-404A-8010-F7764486CA79}" type="sibTrans" cxnId="{F4D85FBB-28DD-49AC-83FE-8EC170F44CC6}">
      <dgm:prSet/>
      <dgm:spPr/>
      <dgm:t>
        <a:bodyPr/>
        <a:lstStyle/>
        <a:p>
          <a:endParaRPr lang="en-US"/>
        </a:p>
      </dgm:t>
    </dgm:pt>
    <dgm:pt modelId="{2A195282-554C-4A9A-8AFA-6ABA2364428E}">
      <dgm:prSet/>
      <dgm:spPr/>
      <dgm:t>
        <a:bodyPr/>
        <a:lstStyle/>
        <a:p>
          <a:r>
            <a:rPr lang="en-US" dirty="0"/>
            <a:t>HBase </a:t>
          </a:r>
        </a:p>
        <a:p>
          <a:r>
            <a:rPr lang="en-US" dirty="0"/>
            <a:t>Table</a:t>
          </a:r>
        </a:p>
        <a:p>
          <a:endParaRPr lang="en-US" dirty="0"/>
        </a:p>
      </dgm:t>
    </dgm:pt>
    <dgm:pt modelId="{EFFC87F7-F524-40CF-82C8-7574A859954F}" type="parTrans" cxnId="{676A23D3-F4C9-45D7-B81F-7A8045BBB7C8}">
      <dgm:prSet/>
      <dgm:spPr/>
      <dgm:t>
        <a:bodyPr/>
        <a:lstStyle/>
        <a:p>
          <a:endParaRPr lang="en-US"/>
        </a:p>
      </dgm:t>
    </dgm:pt>
    <dgm:pt modelId="{38AF2204-5DA8-4DED-84B3-A1CE9917932B}" type="sibTrans" cxnId="{676A23D3-F4C9-45D7-B81F-7A8045BBB7C8}">
      <dgm:prSet/>
      <dgm:spPr/>
      <dgm:t>
        <a:bodyPr/>
        <a:lstStyle/>
        <a:p>
          <a:endParaRPr lang="en-US"/>
        </a:p>
      </dgm:t>
    </dgm:pt>
    <dgm:pt modelId="{D3647CF1-2224-4F0D-8AAD-8DE68E114C4C}">
      <dgm:prSet/>
      <dgm:spPr/>
      <dgm:t>
        <a:bodyPr/>
        <a:lstStyle/>
        <a:p>
          <a:r>
            <a:rPr lang="en-US" dirty="0"/>
            <a:t>Spark SQL</a:t>
          </a:r>
        </a:p>
      </dgm:t>
    </dgm:pt>
    <dgm:pt modelId="{6055BEF9-540D-4663-A6BE-D386C1271FE7}" type="parTrans" cxnId="{CE20EB48-3ED2-42EF-99C3-780505FAD090}">
      <dgm:prSet/>
      <dgm:spPr/>
      <dgm:t>
        <a:bodyPr/>
        <a:lstStyle/>
        <a:p>
          <a:endParaRPr lang="en-US"/>
        </a:p>
      </dgm:t>
    </dgm:pt>
    <dgm:pt modelId="{58C9A50D-FE1C-4312-B2E9-5BFBBE54685F}" type="sibTrans" cxnId="{CE20EB48-3ED2-42EF-99C3-780505FAD090}">
      <dgm:prSet/>
      <dgm:spPr/>
      <dgm:t>
        <a:bodyPr/>
        <a:lstStyle/>
        <a:p>
          <a:endParaRPr lang="en-US"/>
        </a:p>
      </dgm:t>
    </dgm:pt>
    <dgm:pt modelId="{0A17071F-16AC-4DF8-A180-BBC946FC6A1D}" type="pres">
      <dgm:prSet presAssocID="{C30053AB-D54B-4329-98E1-2BBA6EAF9AAF}" presName="Name0" presStyleCnt="0">
        <dgm:presLayoutVars>
          <dgm:dir/>
          <dgm:resizeHandles val="exact"/>
        </dgm:presLayoutVars>
      </dgm:prSet>
      <dgm:spPr/>
    </dgm:pt>
    <dgm:pt modelId="{5F848848-9B2E-44E0-89FB-0AB34C6B784A}" type="pres">
      <dgm:prSet presAssocID="{FB3B96D8-C85A-43B8-A3BE-21F238289652}" presName="composite" presStyleCnt="0"/>
      <dgm:spPr/>
    </dgm:pt>
    <dgm:pt modelId="{E5CE3885-801B-493E-9B2A-4BFEED0467A5}" type="pres">
      <dgm:prSet presAssocID="{FB3B96D8-C85A-43B8-A3BE-21F238289652}" presName="imagSh" presStyleLbl="b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46000" r="-46000"/>
          </a:stretch>
        </a:blipFill>
      </dgm:spPr>
    </dgm:pt>
    <dgm:pt modelId="{778D5C0E-D988-417C-BD84-3D3D3420C1F0}" type="pres">
      <dgm:prSet presAssocID="{FB3B96D8-C85A-43B8-A3BE-21F238289652}" presName="txNode" presStyleLbl="node1" presStyleIdx="0" presStyleCnt="6" custLinFactNeighborX="579" custLinFactNeighborY="16204">
        <dgm:presLayoutVars>
          <dgm:bulletEnabled val="1"/>
        </dgm:presLayoutVars>
      </dgm:prSet>
      <dgm:spPr/>
    </dgm:pt>
    <dgm:pt modelId="{0790DC19-F50C-4BB4-8784-91F6B898FF75}" type="pres">
      <dgm:prSet presAssocID="{71262447-AEA5-4D68-9D3F-458BD41FBE2E}" presName="sibTrans" presStyleLbl="sibTrans2D1" presStyleIdx="0" presStyleCnt="5"/>
      <dgm:spPr/>
    </dgm:pt>
    <dgm:pt modelId="{7258AF04-1926-4391-BEED-BA3E62214C22}" type="pres">
      <dgm:prSet presAssocID="{71262447-AEA5-4D68-9D3F-458BD41FBE2E}" presName="connTx" presStyleLbl="sibTrans2D1" presStyleIdx="0" presStyleCnt="5"/>
      <dgm:spPr/>
    </dgm:pt>
    <dgm:pt modelId="{55EA658F-29A4-4BC8-AE54-9E9619B13AB9}" type="pres">
      <dgm:prSet presAssocID="{90D2C33C-8CD6-46B7-AE59-3E4BB4A8F786}" presName="composite" presStyleCnt="0"/>
      <dgm:spPr/>
    </dgm:pt>
    <dgm:pt modelId="{04B804DB-D4F2-4B84-A0B7-E7C2110BD6BC}" type="pres">
      <dgm:prSet presAssocID="{90D2C33C-8CD6-46B7-AE59-3E4BB4A8F786}" presName="imagSh" presStyleLbl="bg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691415F-D037-4B94-AE6B-0E21583C191E}" type="pres">
      <dgm:prSet presAssocID="{90D2C33C-8CD6-46B7-AE59-3E4BB4A8F786}" presName="txNode" presStyleLbl="node1" presStyleIdx="1" presStyleCnt="6" custLinFactNeighborX="1736" custLinFactNeighborY="21991">
        <dgm:presLayoutVars>
          <dgm:bulletEnabled val="1"/>
        </dgm:presLayoutVars>
      </dgm:prSet>
      <dgm:spPr/>
    </dgm:pt>
    <dgm:pt modelId="{58B7C3D8-95E7-42BA-BE27-D37613175313}" type="pres">
      <dgm:prSet presAssocID="{49F9D8C2-2689-4D42-9596-8A555021A357}" presName="sibTrans" presStyleLbl="sibTrans2D1" presStyleIdx="1" presStyleCnt="5"/>
      <dgm:spPr/>
    </dgm:pt>
    <dgm:pt modelId="{0191A3D3-9C86-43DD-A1FB-4D028B8F9F67}" type="pres">
      <dgm:prSet presAssocID="{49F9D8C2-2689-4D42-9596-8A555021A357}" presName="connTx" presStyleLbl="sibTrans2D1" presStyleIdx="1" presStyleCnt="5"/>
      <dgm:spPr/>
    </dgm:pt>
    <dgm:pt modelId="{B2636EC5-FC2A-48E9-BB8B-36523CBE3B8C}" type="pres">
      <dgm:prSet presAssocID="{B587CD73-EA20-4CB4-AB4C-03FE2C553034}" presName="composite" presStyleCnt="0"/>
      <dgm:spPr/>
    </dgm:pt>
    <dgm:pt modelId="{9402981B-EF77-4004-8A58-F1AC3BD7E838}" type="pres">
      <dgm:prSet presAssocID="{B587CD73-EA20-4CB4-AB4C-03FE2C553034}" presName="imagSh" presStyleLbl="bgImgPlace1" presStyleIdx="2"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78752F0B-4953-4566-B7E1-0E5B2E4AEA9C}" type="pres">
      <dgm:prSet presAssocID="{B587CD73-EA20-4CB4-AB4C-03FE2C553034}" presName="txNode" presStyleLbl="node1" presStyleIdx="2" presStyleCnt="6" custLinFactNeighborX="6743" custLinFactNeighborY="20227">
        <dgm:presLayoutVars>
          <dgm:bulletEnabled val="1"/>
        </dgm:presLayoutVars>
      </dgm:prSet>
      <dgm:spPr/>
    </dgm:pt>
    <dgm:pt modelId="{18547DBB-C7A2-471F-9035-059ADB9E15DA}" type="pres">
      <dgm:prSet presAssocID="{7B27C765-E667-49A5-A02B-309EB8878E00}" presName="sibTrans" presStyleLbl="sibTrans2D1" presStyleIdx="2" presStyleCnt="5"/>
      <dgm:spPr/>
    </dgm:pt>
    <dgm:pt modelId="{F8B65B29-190E-46F5-A179-F53F8B349DDC}" type="pres">
      <dgm:prSet presAssocID="{7B27C765-E667-49A5-A02B-309EB8878E00}" presName="connTx" presStyleLbl="sibTrans2D1" presStyleIdx="2" presStyleCnt="5"/>
      <dgm:spPr/>
    </dgm:pt>
    <dgm:pt modelId="{EFA1B996-F160-466F-A7F3-7A40F6BDBA13}" type="pres">
      <dgm:prSet presAssocID="{A0DAFAB0-4E68-4DC2-85E6-605C8A880899}" presName="composite" presStyleCnt="0"/>
      <dgm:spPr/>
    </dgm:pt>
    <dgm:pt modelId="{9FE37C83-DFF7-488F-9BDE-4A7E00F938A6}" type="pres">
      <dgm:prSet presAssocID="{A0DAFAB0-4E68-4DC2-85E6-605C8A880899}" presName="imagSh" presStyleLbl="bgImgPlace1" presStyleIdx="3" presStyleCnt="6"/>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2704" t="733" r="-12704" b="733"/>
          </a:stretch>
        </a:blipFill>
      </dgm:spPr>
    </dgm:pt>
    <dgm:pt modelId="{357FC537-8C1D-4F5C-871F-AE87E1C45B60}" type="pres">
      <dgm:prSet presAssocID="{A0DAFAB0-4E68-4DC2-85E6-605C8A880899}" presName="txNode" presStyleLbl="node1" presStyleIdx="3" presStyleCnt="6" custLinFactNeighborX="1736" custLinFactNeighborY="21991">
        <dgm:presLayoutVars>
          <dgm:bulletEnabled val="1"/>
        </dgm:presLayoutVars>
      </dgm:prSet>
      <dgm:spPr/>
    </dgm:pt>
    <dgm:pt modelId="{69F9D6CC-BD08-4D43-A819-51D0E3EF0257}" type="pres">
      <dgm:prSet presAssocID="{1014C1E7-A0E5-404A-8010-F7764486CA79}" presName="sibTrans" presStyleLbl="sibTrans2D1" presStyleIdx="3" presStyleCnt="5"/>
      <dgm:spPr/>
    </dgm:pt>
    <dgm:pt modelId="{A3AD4300-37AC-4011-93B1-7E3920AC86A3}" type="pres">
      <dgm:prSet presAssocID="{1014C1E7-A0E5-404A-8010-F7764486CA79}" presName="connTx" presStyleLbl="sibTrans2D1" presStyleIdx="3" presStyleCnt="5"/>
      <dgm:spPr/>
    </dgm:pt>
    <dgm:pt modelId="{3EE232A5-9281-4308-99B5-567172D76B4B}" type="pres">
      <dgm:prSet presAssocID="{2A195282-554C-4A9A-8AFA-6ABA2364428E}" presName="composite" presStyleCnt="0"/>
      <dgm:spPr/>
    </dgm:pt>
    <dgm:pt modelId="{562580FF-4AD5-46A5-AEA3-0D504BBD6B9E}" type="pres">
      <dgm:prSet presAssocID="{2A195282-554C-4A9A-8AFA-6ABA2364428E}" presName="imagSh" presStyleLbl="bgImgPlace1" presStyleIdx="4" presStyleCnt="6" custScaleX="107492"/>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12500" t="733" r="-12500" b="733"/>
          </a:stretch>
        </a:blipFill>
      </dgm:spPr>
    </dgm:pt>
    <dgm:pt modelId="{CB430554-FEE8-493D-AEC2-DAC915411B0D}" type="pres">
      <dgm:prSet presAssocID="{2A195282-554C-4A9A-8AFA-6ABA2364428E}" presName="txNode" presStyleLbl="node1" presStyleIdx="4" presStyleCnt="6" custLinFactNeighborX="5779" custLinFactNeighborY="28896">
        <dgm:presLayoutVars>
          <dgm:bulletEnabled val="1"/>
        </dgm:presLayoutVars>
      </dgm:prSet>
      <dgm:spPr/>
    </dgm:pt>
    <dgm:pt modelId="{C21E7577-BEB8-4D89-B826-A0931DB5F52F}" type="pres">
      <dgm:prSet presAssocID="{38AF2204-5DA8-4DED-84B3-A1CE9917932B}" presName="sibTrans" presStyleLbl="sibTrans2D1" presStyleIdx="4" presStyleCnt="5"/>
      <dgm:spPr/>
    </dgm:pt>
    <dgm:pt modelId="{49ED9A14-72A9-41B6-A835-F0F86D8A1A75}" type="pres">
      <dgm:prSet presAssocID="{38AF2204-5DA8-4DED-84B3-A1CE9917932B}" presName="connTx" presStyleLbl="sibTrans2D1" presStyleIdx="4" presStyleCnt="5"/>
      <dgm:spPr/>
    </dgm:pt>
    <dgm:pt modelId="{C2435A42-FA43-41B0-B052-0EA2E789D764}" type="pres">
      <dgm:prSet presAssocID="{D3647CF1-2224-4F0D-8AAD-8DE68E114C4C}" presName="composite" presStyleCnt="0"/>
      <dgm:spPr/>
    </dgm:pt>
    <dgm:pt modelId="{0740E63D-9A14-42CF-9BF1-88EDCB87007B}" type="pres">
      <dgm:prSet presAssocID="{D3647CF1-2224-4F0D-8AAD-8DE68E114C4C}" presName="imagSh" presStyleLbl="bgImgPlace1" presStyleIdx="5" presStyleCnt="6"/>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917" t="917" r="917" b="917"/>
          </a:stretch>
        </a:blipFill>
      </dgm:spPr>
    </dgm:pt>
    <dgm:pt modelId="{D8135651-ECA2-4F23-A7FA-E2F366E44F96}" type="pres">
      <dgm:prSet presAssocID="{D3647CF1-2224-4F0D-8AAD-8DE68E114C4C}" presName="txNode" presStyleLbl="node1" presStyleIdx="5" presStyleCnt="6" custLinFactNeighborX="2890" custLinFactNeighborY="16374">
        <dgm:presLayoutVars>
          <dgm:bulletEnabled val="1"/>
        </dgm:presLayoutVars>
      </dgm:prSet>
      <dgm:spPr/>
    </dgm:pt>
  </dgm:ptLst>
  <dgm:cxnLst>
    <dgm:cxn modelId="{A809360D-DED6-4A7B-86BF-839477C6368F}" type="presOf" srcId="{90D2C33C-8CD6-46B7-AE59-3E4BB4A8F786}" destId="{6691415F-D037-4B94-AE6B-0E21583C191E}" srcOrd="0" destOrd="0" presId="urn:microsoft.com/office/officeart/2005/8/layout/hProcess10"/>
    <dgm:cxn modelId="{5E36C20E-EC35-4041-9619-0A5F0AC77BCE}" srcId="{B587CD73-EA20-4CB4-AB4C-03FE2C553034}" destId="{35A27BC3-857D-4D82-9097-6163AE39A1B2}" srcOrd="0" destOrd="0" parTransId="{1107AEBB-D95E-4864-B4E4-4C23539D2E00}" sibTransId="{FC49ADB3-9168-4775-89DE-0405D0A26BD5}"/>
    <dgm:cxn modelId="{41B22316-5275-45E6-9635-9ADD944B53A2}" type="presOf" srcId="{2A195282-554C-4A9A-8AFA-6ABA2364428E}" destId="{CB430554-FEE8-493D-AEC2-DAC915411B0D}" srcOrd="0" destOrd="0" presId="urn:microsoft.com/office/officeart/2005/8/layout/hProcess10"/>
    <dgm:cxn modelId="{9AC31325-8DB2-4490-B723-7CBB162C271A}" type="presOf" srcId="{B587CD73-EA20-4CB4-AB4C-03FE2C553034}" destId="{78752F0B-4953-4566-B7E1-0E5B2E4AEA9C}" srcOrd="0" destOrd="0" presId="urn:microsoft.com/office/officeart/2005/8/layout/hProcess10"/>
    <dgm:cxn modelId="{94CA3626-497D-430C-BEA8-ED6F54E63B4D}" type="presOf" srcId="{EF56BD52-B266-4EB3-A2DE-113FB9024E83}" destId="{6691415F-D037-4B94-AE6B-0E21583C191E}" srcOrd="0" destOrd="1" presId="urn:microsoft.com/office/officeart/2005/8/layout/hProcess10"/>
    <dgm:cxn modelId="{ACE8BA26-2AC4-4CD1-AAE5-460A46FBB07D}" type="presOf" srcId="{A0DAFAB0-4E68-4DC2-85E6-605C8A880899}" destId="{357FC537-8C1D-4F5C-871F-AE87E1C45B60}" srcOrd="0" destOrd="0" presId="urn:microsoft.com/office/officeart/2005/8/layout/hProcess10"/>
    <dgm:cxn modelId="{FB72EC2D-2300-46BA-B56C-9042561FCA42}" type="presOf" srcId="{71262447-AEA5-4D68-9D3F-458BD41FBE2E}" destId="{7258AF04-1926-4391-BEED-BA3E62214C22}" srcOrd="1" destOrd="0" presId="urn:microsoft.com/office/officeart/2005/8/layout/hProcess10"/>
    <dgm:cxn modelId="{8A29743C-36E4-48A5-9099-B14DFBD90142}" type="presOf" srcId="{7B27C765-E667-49A5-A02B-309EB8878E00}" destId="{18547DBB-C7A2-471F-9035-059ADB9E15DA}" srcOrd="0" destOrd="0" presId="urn:microsoft.com/office/officeart/2005/8/layout/hProcess10"/>
    <dgm:cxn modelId="{28CDF361-CDFE-4602-9AAB-F47D151F2304}" srcId="{C30053AB-D54B-4329-98E1-2BBA6EAF9AAF}" destId="{B587CD73-EA20-4CB4-AB4C-03FE2C553034}" srcOrd="2" destOrd="0" parTransId="{1C14389C-45D3-4129-8D6E-C01A2F2880C5}" sibTransId="{7B27C765-E667-49A5-A02B-309EB8878E00}"/>
    <dgm:cxn modelId="{CE20EB48-3ED2-42EF-99C3-780505FAD090}" srcId="{C30053AB-D54B-4329-98E1-2BBA6EAF9AAF}" destId="{D3647CF1-2224-4F0D-8AAD-8DE68E114C4C}" srcOrd="5" destOrd="0" parTransId="{6055BEF9-540D-4663-A6BE-D386C1271FE7}" sibTransId="{58C9A50D-FE1C-4312-B2E9-5BFBBE54685F}"/>
    <dgm:cxn modelId="{231B494C-4F0B-485E-98B6-E5D8D8178034}" type="presOf" srcId="{FB3B96D8-C85A-43B8-A3BE-21F238289652}" destId="{778D5C0E-D988-417C-BD84-3D3D3420C1F0}" srcOrd="0" destOrd="0" presId="urn:microsoft.com/office/officeart/2005/8/layout/hProcess10"/>
    <dgm:cxn modelId="{6A6D124D-6DE8-4A5F-9271-DD3AA62CA950}" type="presOf" srcId="{98004E5A-2A27-4DB3-867B-8D43891DD6E3}" destId="{778D5C0E-D988-417C-BD84-3D3D3420C1F0}" srcOrd="0" destOrd="1" presId="urn:microsoft.com/office/officeart/2005/8/layout/hProcess10"/>
    <dgm:cxn modelId="{F680F673-9B33-42B4-8D94-62EB99724B2A}" type="presOf" srcId="{71262447-AEA5-4D68-9D3F-458BD41FBE2E}" destId="{0790DC19-F50C-4BB4-8784-91F6B898FF75}" srcOrd="0" destOrd="0" presId="urn:microsoft.com/office/officeart/2005/8/layout/hProcess10"/>
    <dgm:cxn modelId="{75F0F474-E62D-44B2-BCFD-D8D9EAF3EA5C}" srcId="{FB3B96D8-C85A-43B8-A3BE-21F238289652}" destId="{98004E5A-2A27-4DB3-867B-8D43891DD6E3}" srcOrd="0" destOrd="0" parTransId="{1AEFA706-0E48-4A67-A2ED-0078BF341C80}" sibTransId="{847E695E-BEBA-4BF8-95F4-F791CDD33E01}"/>
    <dgm:cxn modelId="{639BCA57-85D6-4853-9B7C-DEAFA7506B02}" type="presOf" srcId="{D3647CF1-2224-4F0D-8AAD-8DE68E114C4C}" destId="{D8135651-ECA2-4F23-A7FA-E2F366E44F96}" srcOrd="0" destOrd="0" presId="urn:microsoft.com/office/officeart/2005/8/layout/hProcess10"/>
    <dgm:cxn modelId="{6BD43B58-FA38-4292-9C7F-4E80E333901C}" type="presOf" srcId="{C076CCD3-11CA-48E4-8272-45B4E50D7FA5}" destId="{6691415F-D037-4B94-AE6B-0E21583C191E}" srcOrd="0" destOrd="2" presId="urn:microsoft.com/office/officeart/2005/8/layout/hProcess10"/>
    <dgm:cxn modelId="{B56C7479-FDBD-4AE0-B002-3B5476CAD43A}" srcId="{90D2C33C-8CD6-46B7-AE59-3E4BB4A8F786}" destId="{EF56BD52-B266-4EB3-A2DE-113FB9024E83}" srcOrd="0" destOrd="0" parTransId="{4740657F-AC5A-49EF-B088-802C4C51BDC5}" sibTransId="{5C8E430B-F066-414E-9BD0-0A59AEF318BF}"/>
    <dgm:cxn modelId="{E9C2115A-044E-4056-AEF4-6A37A67BACA2}" type="presOf" srcId="{7B27C765-E667-49A5-A02B-309EB8878E00}" destId="{F8B65B29-190E-46F5-A179-F53F8B349DDC}" srcOrd="1" destOrd="0" presId="urn:microsoft.com/office/officeart/2005/8/layout/hProcess10"/>
    <dgm:cxn modelId="{40BF6A80-37D4-4F11-87E6-EE991F2CAF1B}" type="presOf" srcId="{38AF2204-5DA8-4DED-84B3-A1CE9917932B}" destId="{C21E7577-BEB8-4D89-B826-A0931DB5F52F}" srcOrd="0" destOrd="0" presId="urn:microsoft.com/office/officeart/2005/8/layout/hProcess10"/>
    <dgm:cxn modelId="{C6F4CA82-E6B8-4D3E-BD19-857DB0B78C19}" type="presOf" srcId="{1014C1E7-A0E5-404A-8010-F7764486CA79}" destId="{A3AD4300-37AC-4011-93B1-7E3920AC86A3}" srcOrd="1" destOrd="0" presId="urn:microsoft.com/office/officeart/2005/8/layout/hProcess10"/>
    <dgm:cxn modelId="{A5EB298E-64AD-4BFB-B3A5-D743DFE25B22}" type="presOf" srcId="{1014C1E7-A0E5-404A-8010-F7764486CA79}" destId="{69F9D6CC-BD08-4D43-A819-51D0E3EF0257}" srcOrd="0" destOrd="0" presId="urn:microsoft.com/office/officeart/2005/8/layout/hProcess10"/>
    <dgm:cxn modelId="{E61C6FAF-AD2A-4C2A-9C86-01278D2C8607}" srcId="{90D2C33C-8CD6-46B7-AE59-3E4BB4A8F786}" destId="{C076CCD3-11CA-48E4-8272-45B4E50D7FA5}" srcOrd="1" destOrd="0" parTransId="{85D2DD1C-D669-4515-B4F6-3B50F94CE03C}" sibTransId="{3A9516C6-12D1-4529-806E-04BD3CEB2AC1}"/>
    <dgm:cxn modelId="{DA2B77B2-AF05-4283-8D1D-F41E978FC23C}" srcId="{C30053AB-D54B-4329-98E1-2BBA6EAF9AAF}" destId="{FB3B96D8-C85A-43B8-A3BE-21F238289652}" srcOrd="0" destOrd="0" parTransId="{FD8FA21A-C2F6-43A5-8ECB-56A0F44C3FA0}" sibTransId="{71262447-AEA5-4D68-9D3F-458BD41FBE2E}"/>
    <dgm:cxn modelId="{F4D85FBB-28DD-49AC-83FE-8EC170F44CC6}" srcId="{C30053AB-D54B-4329-98E1-2BBA6EAF9AAF}" destId="{A0DAFAB0-4E68-4DC2-85E6-605C8A880899}" srcOrd="3" destOrd="0" parTransId="{91F55536-976E-4FE1-BDE3-28D5C833861C}" sibTransId="{1014C1E7-A0E5-404A-8010-F7764486CA79}"/>
    <dgm:cxn modelId="{C466B4BB-D038-4980-BCD6-E616992268FF}" type="presOf" srcId="{49F9D8C2-2689-4D42-9596-8A555021A357}" destId="{58B7C3D8-95E7-42BA-BE27-D37613175313}" srcOrd="0" destOrd="0" presId="urn:microsoft.com/office/officeart/2005/8/layout/hProcess10"/>
    <dgm:cxn modelId="{C4FDC9C2-CE65-497C-B64E-B4C9A3708C93}" type="presOf" srcId="{C30053AB-D54B-4329-98E1-2BBA6EAF9AAF}" destId="{0A17071F-16AC-4DF8-A180-BBC946FC6A1D}" srcOrd="0" destOrd="0" presId="urn:microsoft.com/office/officeart/2005/8/layout/hProcess10"/>
    <dgm:cxn modelId="{9C793FD1-137E-43DE-A9D5-94A7E8C2D02A}" type="presOf" srcId="{38AF2204-5DA8-4DED-84B3-A1CE9917932B}" destId="{49ED9A14-72A9-41B6-A835-F0F86D8A1A75}" srcOrd="1" destOrd="0" presId="urn:microsoft.com/office/officeart/2005/8/layout/hProcess10"/>
    <dgm:cxn modelId="{5A3103D2-3740-4319-8930-8CFD5AC30E1C}" srcId="{C30053AB-D54B-4329-98E1-2BBA6EAF9AAF}" destId="{90D2C33C-8CD6-46B7-AE59-3E4BB4A8F786}" srcOrd="1" destOrd="0" parTransId="{303B24DC-97ED-4D33-B2B1-FAD99844405F}" sibTransId="{49F9D8C2-2689-4D42-9596-8A555021A357}"/>
    <dgm:cxn modelId="{676A23D3-F4C9-45D7-B81F-7A8045BBB7C8}" srcId="{C30053AB-D54B-4329-98E1-2BBA6EAF9AAF}" destId="{2A195282-554C-4A9A-8AFA-6ABA2364428E}" srcOrd="4" destOrd="0" parTransId="{EFFC87F7-F524-40CF-82C8-7574A859954F}" sibTransId="{38AF2204-5DA8-4DED-84B3-A1CE9917932B}"/>
    <dgm:cxn modelId="{2C7228EC-7385-4351-99A6-4BE21115E2D4}" type="presOf" srcId="{35A27BC3-857D-4D82-9097-6163AE39A1B2}" destId="{78752F0B-4953-4566-B7E1-0E5B2E4AEA9C}" srcOrd="0" destOrd="1" presId="urn:microsoft.com/office/officeart/2005/8/layout/hProcess10"/>
    <dgm:cxn modelId="{997992FD-A250-4910-831C-CF1F5EF4EF9C}" type="presOf" srcId="{49F9D8C2-2689-4D42-9596-8A555021A357}" destId="{0191A3D3-9C86-43DD-A1FB-4D028B8F9F67}" srcOrd="1" destOrd="0" presId="urn:microsoft.com/office/officeart/2005/8/layout/hProcess10"/>
    <dgm:cxn modelId="{C111532A-8B7D-4266-BF5D-0BC2FA1DD3C0}" type="presParOf" srcId="{0A17071F-16AC-4DF8-A180-BBC946FC6A1D}" destId="{5F848848-9B2E-44E0-89FB-0AB34C6B784A}" srcOrd="0" destOrd="0" presId="urn:microsoft.com/office/officeart/2005/8/layout/hProcess10"/>
    <dgm:cxn modelId="{39F554E8-B8AE-464F-BF61-ED8CED37D2D2}" type="presParOf" srcId="{5F848848-9B2E-44E0-89FB-0AB34C6B784A}" destId="{E5CE3885-801B-493E-9B2A-4BFEED0467A5}" srcOrd="0" destOrd="0" presId="urn:microsoft.com/office/officeart/2005/8/layout/hProcess10"/>
    <dgm:cxn modelId="{07AC46C3-1BF0-47E5-BF93-9B6E882F4C82}" type="presParOf" srcId="{5F848848-9B2E-44E0-89FB-0AB34C6B784A}" destId="{778D5C0E-D988-417C-BD84-3D3D3420C1F0}" srcOrd="1" destOrd="0" presId="urn:microsoft.com/office/officeart/2005/8/layout/hProcess10"/>
    <dgm:cxn modelId="{7554943F-6E0B-4555-9FD2-51B62EB2AF8F}" type="presParOf" srcId="{0A17071F-16AC-4DF8-A180-BBC946FC6A1D}" destId="{0790DC19-F50C-4BB4-8784-91F6B898FF75}" srcOrd="1" destOrd="0" presId="urn:microsoft.com/office/officeart/2005/8/layout/hProcess10"/>
    <dgm:cxn modelId="{ED89D09F-508E-41E4-A156-31FAD71E635F}" type="presParOf" srcId="{0790DC19-F50C-4BB4-8784-91F6B898FF75}" destId="{7258AF04-1926-4391-BEED-BA3E62214C22}" srcOrd="0" destOrd="0" presId="urn:microsoft.com/office/officeart/2005/8/layout/hProcess10"/>
    <dgm:cxn modelId="{3A713CD6-2BDA-4A96-A79F-8CA1F703E292}" type="presParOf" srcId="{0A17071F-16AC-4DF8-A180-BBC946FC6A1D}" destId="{55EA658F-29A4-4BC8-AE54-9E9619B13AB9}" srcOrd="2" destOrd="0" presId="urn:microsoft.com/office/officeart/2005/8/layout/hProcess10"/>
    <dgm:cxn modelId="{B146FA6A-48E6-43D3-813F-60B0DF4F5F3E}" type="presParOf" srcId="{55EA658F-29A4-4BC8-AE54-9E9619B13AB9}" destId="{04B804DB-D4F2-4B84-A0B7-E7C2110BD6BC}" srcOrd="0" destOrd="0" presId="urn:microsoft.com/office/officeart/2005/8/layout/hProcess10"/>
    <dgm:cxn modelId="{2EF73B53-AE30-46A0-B0D0-0177355D01F9}" type="presParOf" srcId="{55EA658F-29A4-4BC8-AE54-9E9619B13AB9}" destId="{6691415F-D037-4B94-AE6B-0E21583C191E}" srcOrd="1" destOrd="0" presId="urn:microsoft.com/office/officeart/2005/8/layout/hProcess10"/>
    <dgm:cxn modelId="{AB9D5698-3832-402A-89F9-4A02AF3B6A45}" type="presParOf" srcId="{0A17071F-16AC-4DF8-A180-BBC946FC6A1D}" destId="{58B7C3D8-95E7-42BA-BE27-D37613175313}" srcOrd="3" destOrd="0" presId="urn:microsoft.com/office/officeart/2005/8/layout/hProcess10"/>
    <dgm:cxn modelId="{B31396D1-D45E-4FCD-9F11-23905B74333B}" type="presParOf" srcId="{58B7C3D8-95E7-42BA-BE27-D37613175313}" destId="{0191A3D3-9C86-43DD-A1FB-4D028B8F9F67}" srcOrd="0" destOrd="0" presId="urn:microsoft.com/office/officeart/2005/8/layout/hProcess10"/>
    <dgm:cxn modelId="{A360DB24-B453-47B8-AC58-4224B4A34767}" type="presParOf" srcId="{0A17071F-16AC-4DF8-A180-BBC946FC6A1D}" destId="{B2636EC5-FC2A-48E9-BB8B-36523CBE3B8C}" srcOrd="4" destOrd="0" presId="urn:microsoft.com/office/officeart/2005/8/layout/hProcess10"/>
    <dgm:cxn modelId="{8E02AC2C-39D8-4F91-9DC7-B4F541BD6C2B}" type="presParOf" srcId="{B2636EC5-FC2A-48E9-BB8B-36523CBE3B8C}" destId="{9402981B-EF77-4004-8A58-F1AC3BD7E838}" srcOrd="0" destOrd="0" presId="urn:microsoft.com/office/officeart/2005/8/layout/hProcess10"/>
    <dgm:cxn modelId="{5158BAA9-9D64-4E63-8DE6-EC78CE640F76}" type="presParOf" srcId="{B2636EC5-FC2A-48E9-BB8B-36523CBE3B8C}" destId="{78752F0B-4953-4566-B7E1-0E5B2E4AEA9C}" srcOrd="1" destOrd="0" presId="urn:microsoft.com/office/officeart/2005/8/layout/hProcess10"/>
    <dgm:cxn modelId="{D386976C-FE77-489F-8E2E-6513A7232A57}" type="presParOf" srcId="{0A17071F-16AC-4DF8-A180-BBC946FC6A1D}" destId="{18547DBB-C7A2-471F-9035-059ADB9E15DA}" srcOrd="5" destOrd="0" presId="urn:microsoft.com/office/officeart/2005/8/layout/hProcess10"/>
    <dgm:cxn modelId="{FE051219-8BA2-499C-BC49-86D7532D0EB5}" type="presParOf" srcId="{18547DBB-C7A2-471F-9035-059ADB9E15DA}" destId="{F8B65B29-190E-46F5-A179-F53F8B349DDC}" srcOrd="0" destOrd="0" presId="urn:microsoft.com/office/officeart/2005/8/layout/hProcess10"/>
    <dgm:cxn modelId="{D469B4F3-8C79-4C21-AF93-1604D1ADAC7B}" type="presParOf" srcId="{0A17071F-16AC-4DF8-A180-BBC946FC6A1D}" destId="{EFA1B996-F160-466F-A7F3-7A40F6BDBA13}" srcOrd="6" destOrd="0" presId="urn:microsoft.com/office/officeart/2005/8/layout/hProcess10"/>
    <dgm:cxn modelId="{15AC9C17-9BAD-4A0E-9972-36C8F224B7EA}" type="presParOf" srcId="{EFA1B996-F160-466F-A7F3-7A40F6BDBA13}" destId="{9FE37C83-DFF7-488F-9BDE-4A7E00F938A6}" srcOrd="0" destOrd="0" presId="urn:microsoft.com/office/officeart/2005/8/layout/hProcess10"/>
    <dgm:cxn modelId="{3E4FB8F5-6078-4BCC-A39F-EAC996F2EB8A}" type="presParOf" srcId="{EFA1B996-F160-466F-A7F3-7A40F6BDBA13}" destId="{357FC537-8C1D-4F5C-871F-AE87E1C45B60}" srcOrd="1" destOrd="0" presId="urn:microsoft.com/office/officeart/2005/8/layout/hProcess10"/>
    <dgm:cxn modelId="{05F2EBDC-B554-4041-9DAE-A5C8F3B14ED2}" type="presParOf" srcId="{0A17071F-16AC-4DF8-A180-BBC946FC6A1D}" destId="{69F9D6CC-BD08-4D43-A819-51D0E3EF0257}" srcOrd="7" destOrd="0" presId="urn:microsoft.com/office/officeart/2005/8/layout/hProcess10"/>
    <dgm:cxn modelId="{E3E4FCFF-176E-4715-84E5-77FCC3D545BC}" type="presParOf" srcId="{69F9D6CC-BD08-4D43-A819-51D0E3EF0257}" destId="{A3AD4300-37AC-4011-93B1-7E3920AC86A3}" srcOrd="0" destOrd="0" presId="urn:microsoft.com/office/officeart/2005/8/layout/hProcess10"/>
    <dgm:cxn modelId="{AE90BB3D-CA63-4F08-BA6E-A921040ABBEC}" type="presParOf" srcId="{0A17071F-16AC-4DF8-A180-BBC946FC6A1D}" destId="{3EE232A5-9281-4308-99B5-567172D76B4B}" srcOrd="8" destOrd="0" presId="urn:microsoft.com/office/officeart/2005/8/layout/hProcess10"/>
    <dgm:cxn modelId="{5E79D2FD-10C3-424A-8AFD-D97826B827CD}" type="presParOf" srcId="{3EE232A5-9281-4308-99B5-567172D76B4B}" destId="{562580FF-4AD5-46A5-AEA3-0D504BBD6B9E}" srcOrd="0" destOrd="0" presId="urn:microsoft.com/office/officeart/2005/8/layout/hProcess10"/>
    <dgm:cxn modelId="{585E6A9C-5145-4F16-887F-4CFACDA4B83B}" type="presParOf" srcId="{3EE232A5-9281-4308-99B5-567172D76B4B}" destId="{CB430554-FEE8-493D-AEC2-DAC915411B0D}" srcOrd="1" destOrd="0" presId="urn:microsoft.com/office/officeart/2005/8/layout/hProcess10"/>
    <dgm:cxn modelId="{0799350C-99D3-4C08-A6A6-F961C6A783D3}" type="presParOf" srcId="{0A17071F-16AC-4DF8-A180-BBC946FC6A1D}" destId="{C21E7577-BEB8-4D89-B826-A0931DB5F52F}" srcOrd="9" destOrd="0" presId="urn:microsoft.com/office/officeart/2005/8/layout/hProcess10"/>
    <dgm:cxn modelId="{212F5BDB-8DD5-45A5-A78F-AD75E738E191}" type="presParOf" srcId="{C21E7577-BEB8-4D89-B826-A0931DB5F52F}" destId="{49ED9A14-72A9-41B6-A835-F0F86D8A1A75}" srcOrd="0" destOrd="0" presId="urn:microsoft.com/office/officeart/2005/8/layout/hProcess10"/>
    <dgm:cxn modelId="{1AE6295D-8B28-4D2A-92AA-809B5E6307CC}" type="presParOf" srcId="{0A17071F-16AC-4DF8-A180-BBC946FC6A1D}" destId="{C2435A42-FA43-41B0-B052-0EA2E789D764}" srcOrd="10" destOrd="0" presId="urn:microsoft.com/office/officeart/2005/8/layout/hProcess10"/>
    <dgm:cxn modelId="{846BB9BE-6ED3-47A2-99B1-2CD12016BB12}" type="presParOf" srcId="{C2435A42-FA43-41B0-B052-0EA2E789D764}" destId="{0740E63D-9A14-42CF-9BF1-88EDCB87007B}" srcOrd="0" destOrd="0" presId="urn:microsoft.com/office/officeart/2005/8/layout/hProcess10"/>
    <dgm:cxn modelId="{A15A8DC1-58EE-42FB-A988-1FB1790A9854}" type="presParOf" srcId="{C2435A42-FA43-41B0-B052-0EA2E789D764}" destId="{D8135651-ECA2-4F23-A7FA-E2F366E44F96}" srcOrd="1" destOrd="0" presId="urn:microsoft.com/office/officeart/2005/8/layout/hProcess10"/>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2367935"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a:latin typeface="Tenorite" pitchFamily="2" charset="0"/>
            </a:rPr>
            <a:t>Publish</a:t>
          </a:r>
        </a:p>
        <a:p>
          <a:pPr marL="0" lvl="1" indent="-114300" algn="ctr" defTabSz="622300">
            <a:lnSpc>
              <a:spcPct val="90000"/>
            </a:lnSpc>
            <a:spcBef>
              <a:spcPct val="0"/>
            </a:spcBef>
            <a:spcAft>
              <a:spcPct val="15000"/>
            </a:spcAft>
            <a:buNone/>
          </a:pPr>
          <a:r>
            <a:rPr lang="en-US" sz="1400" kern="1200" dirty="0">
              <a:latin typeface="Tenorite" pitchFamily="2" charset="0"/>
            </a:rPr>
            <a:t>Write Data</a:t>
          </a:r>
        </a:p>
        <a:p>
          <a:pPr marL="0" lvl="1" indent="-114300" algn="ctr" defTabSz="622300">
            <a:lnSpc>
              <a:spcPct val="90000"/>
            </a:lnSpc>
            <a:spcBef>
              <a:spcPct val="0"/>
            </a:spcBef>
            <a:spcAft>
              <a:spcPct val="15000"/>
            </a:spcAft>
            <a:buNone/>
          </a:pPr>
          <a:endParaRPr lang="en-US" sz="1400" kern="1200" dirty="0">
            <a:latin typeface="Tenorite" pitchFamily="2" charset="0"/>
          </a:endParaRPr>
        </a:p>
      </dsp:txBody>
      <dsp:txXfrm>
        <a:off x="0" y="1576348"/>
        <a:ext cx="2367935" cy="1576348"/>
      </dsp:txXfrm>
    </dsp:sp>
    <dsp:sp modelId="{A126BA88-D0F9-AF4A-A7BA-0638E32B45F8}">
      <dsp:nvSpPr>
        <dsp:cNvPr id="0" name=""/>
        <dsp:cNvSpPr/>
      </dsp:nvSpPr>
      <dsp:spPr>
        <a:xfrm>
          <a:off x="77215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2438178" y="0"/>
          <a:ext cx="2367935"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Subscribe</a:t>
          </a:r>
        </a:p>
        <a:p>
          <a:pPr marL="0" lvl="1" indent="-114300" algn="ctr" defTabSz="622300">
            <a:lnSpc>
              <a:spcPct val="90000"/>
            </a:lnSpc>
            <a:spcBef>
              <a:spcPct val="0"/>
            </a:spcBef>
            <a:spcAft>
              <a:spcPct val="15000"/>
            </a:spcAft>
            <a:buNone/>
          </a:pPr>
          <a:r>
            <a:rPr lang="en-US" sz="1400" kern="1200" dirty="0">
              <a:latin typeface="Tenorite" pitchFamily="2" charset="0"/>
            </a:rPr>
            <a:t>Read streams of data</a:t>
          </a:r>
        </a:p>
        <a:p>
          <a:pPr marL="0" lvl="1" indent="-114300" algn="ctr" defTabSz="622300">
            <a:lnSpc>
              <a:spcPct val="90000"/>
            </a:lnSpc>
            <a:spcBef>
              <a:spcPct val="0"/>
            </a:spcBef>
            <a:spcAft>
              <a:spcPct val="15000"/>
            </a:spcAft>
            <a:buNone/>
          </a:pPr>
          <a:endParaRPr lang="en-US" sz="1400" kern="1200" dirty="0">
            <a:latin typeface="Tenorite" pitchFamily="2" charset="0"/>
          </a:endParaRPr>
        </a:p>
      </dsp:txBody>
      <dsp:txXfrm>
        <a:off x="2438178" y="1576348"/>
        <a:ext cx="2367935" cy="1576348"/>
      </dsp:txXfrm>
    </dsp:sp>
    <dsp:sp modelId="{EFEB790C-BD5C-F54D-9993-F81422A8AD8E}">
      <dsp:nvSpPr>
        <dsp:cNvPr id="0" name=""/>
        <dsp:cNvSpPr/>
      </dsp:nvSpPr>
      <dsp:spPr>
        <a:xfrm>
          <a:off x="3211127"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4884516" y="0"/>
          <a:ext cx="2367935"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Store</a:t>
          </a:r>
        </a:p>
        <a:p>
          <a:pPr marL="0" lvl="1" indent="-114300" algn="ctr" defTabSz="622300">
            <a:lnSpc>
              <a:spcPct val="90000"/>
            </a:lnSpc>
            <a:spcBef>
              <a:spcPct val="0"/>
            </a:spcBef>
            <a:spcAft>
              <a:spcPct val="15000"/>
            </a:spcAft>
            <a:buNone/>
          </a:pPr>
          <a:r>
            <a:rPr lang="en-US" sz="1400" kern="1200" dirty="0">
              <a:latin typeface="Tenorite" pitchFamily="2" charset="0"/>
            </a:rPr>
            <a:t>Streams of events durably</a:t>
          </a:r>
        </a:p>
        <a:p>
          <a:pPr marL="0" lvl="1" indent="-114300" algn="ctr" defTabSz="622300">
            <a:lnSpc>
              <a:spcPct val="90000"/>
            </a:lnSpc>
            <a:spcBef>
              <a:spcPct val="0"/>
            </a:spcBef>
            <a:spcAft>
              <a:spcPct val="15000"/>
            </a:spcAft>
            <a:buNone/>
          </a:pPr>
          <a:endParaRPr lang="en-US" sz="1400" kern="1200" dirty="0">
            <a:latin typeface="Tenorite" pitchFamily="2" charset="0"/>
          </a:endParaRPr>
        </a:p>
      </dsp:txBody>
      <dsp:txXfrm>
        <a:off x="4884516" y="1576348"/>
        <a:ext cx="2367935" cy="1576348"/>
      </dsp:txXfrm>
    </dsp:sp>
    <dsp:sp modelId="{CC076D56-4BB0-7246-9039-788AB439DAF0}">
      <dsp:nvSpPr>
        <dsp:cNvPr id="0" name=""/>
        <dsp:cNvSpPr/>
      </dsp:nvSpPr>
      <dsp:spPr>
        <a:xfrm>
          <a:off x="5650101"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7319180" y="0"/>
          <a:ext cx="2367935"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Process</a:t>
          </a:r>
        </a:p>
        <a:p>
          <a:pPr marL="0" lvl="1" indent="-114300" algn="ctr" defTabSz="622300" rtl="0">
            <a:lnSpc>
              <a:spcPct val="90000"/>
            </a:lnSpc>
            <a:spcBef>
              <a:spcPct val="0"/>
            </a:spcBef>
            <a:spcAft>
              <a:spcPct val="15000"/>
            </a:spcAft>
            <a:buNone/>
          </a:pPr>
          <a:r>
            <a:rPr lang="en-US" sz="1400" kern="1200" dirty="0">
              <a:latin typeface="Tenorite" pitchFamily="2" charset="0"/>
            </a:rPr>
            <a:t>Streams of evens as they occur  or retrospectively</a:t>
          </a:r>
        </a:p>
        <a:p>
          <a:pPr marL="0" lvl="1" indent="-114300" algn="ctr" defTabSz="622300" rtl="0">
            <a:lnSpc>
              <a:spcPct val="90000"/>
            </a:lnSpc>
            <a:spcBef>
              <a:spcPct val="0"/>
            </a:spcBef>
            <a:spcAft>
              <a:spcPct val="15000"/>
            </a:spcAft>
            <a:buNone/>
          </a:pPr>
          <a:endParaRPr lang="en-US" sz="1400" kern="1200" dirty="0">
            <a:latin typeface="Tenorite" pitchFamily="2" charset="0"/>
          </a:endParaRPr>
        </a:p>
      </dsp:txBody>
      <dsp:txXfrm>
        <a:off x="7319180" y="1576348"/>
        <a:ext cx="2367935" cy="1576348"/>
      </dsp:txXfrm>
    </dsp:sp>
    <dsp:sp modelId="{FDF2BC93-305C-D94B-A6C2-ED9CE7F40C2F}">
      <dsp:nvSpPr>
        <dsp:cNvPr id="0" name=""/>
        <dsp:cNvSpPr/>
      </dsp:nvSpPr>
      <dsp:spPr>
        <a:xfrm>
          <a:off x="808907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E3885-801B-493E-9B2A-4BFEED0467A5}">
      <dsp:nvSpPr>
        <dsp:cNvPr id="0" name=""/>
        <dsp:cNvSpPr/>
      </dsp:nvSpPr>
      <dsp:spPr>
        <a:xfrm>
          <a:off x="320" y="705994"/>
          <a:ext cx="1036180" cy="103618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46000" r="-4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8D5C0E-D988-417C-BD84-3D3D3420C1F0}">
      <dsp:nvSpPr>
        <dsp:cNvPr id="0" name=""/>
        <dsp:cNvSpPr/>
      </dsp:nvSpPr>
      <dsp:spPr>
        <a:xfrm>
          <a:off x="175000" y="1495606"/>
          <a:ext cx="1036180" cy="10361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Twitter</a:t>
          </a:r>
        </a:p>
        <a:p>
          <a:pPr marL="57150" lvl="1" indent="-57150" algn="l" defTabSz="488950">
            <a:lnSpc>
              <a:spcPct val="90000"/>
            </a:lnSpc>
            <a:spcBef>
              <a:spcPct val="0"/>
            </a:spcBef>
            <a:spcAft>
              <a:spcPct val="15000"/>
            </a:spcAft>
            <a:buChar char="•"/>
          </a:pPr>
          <a:r>
            <a:rPr lang="en-US" sz="1100" kern="1200" dirty="0"/>
            <a:t>API</a:t>
          </a:r>
        </a:p>
      </dsp:txBody>
      <dsp:txXfrm>
        <a:off x="205349" y="1525955"/>
        <a:ext cx="975482" cy="975482"/>
      </dsp:txXfrm>
    </dsp:sp>
    <dsp:sp modelId="{0790DC19-F50C-4BB4-8784-91F6B898FF75}">
      <dsp:nvSpPr>
        <dsp:cNvPr id="0" name=""/>
        <dsp:cNvSpPr/>
      </dsp:nvSpPr>
      <dsp:spPr>
        <a:xfrm>
          <a:off x="1236092" y="1099595"/>
          <a:ext cx="199591" cy="248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236092" y="1149391"/>
        <a:ext cx="139714" cy="149387"/>
      </dsp:txXfrm>
    </dsp:sp>
    <dsp:sp modelId="{04B804DB-D4F2-4B84-A0B7-E7C2110BD6BC}">
      <dsp:nvSpPr>
        <dsp:cNvPr id="0" name=""/>
        <dsp:cNvSpPr/>
      </dsp:nvSpPr>
      <dsp:spPr>
        <a:xfrm>
          <a:off x="1606762" y="705994"/>
          <a:ext cx="1036180" cy="1036180"/>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691415F-D037-4B94-AE6B-0E21583C191E}">
      <dsp:nvSpPr>
        <dsp:cNvPr id="0" name=""/>
        <dsp:cNvSpPr/>
      </dsp:nvSpPr>
      <dsp:spPr>
        <a:xfrm>
          <a:off x="1793431" y="1555569"/>
          <a:ext cx="1036180" cy="10361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Kafka</a:t>
          </a:r>
        </a:p>
        <a:p>
          <a:pPr marL="57150" lvl="1" indent="-57150" algn="l" defTabSz="488950">
            <a:lnSpc>
              <a:spcPct val="90000"/>
            </a:lnSpc>
            <a:spcBef>
              <a:spcPct val="0"/>
            </a:spcBef>
            <a:spcAft>
              <a:spcPct val="15000"/>
            </a:spcAft>
            <a:buChar char="•"/>
          </a:pPr>
          <a:r>
            <a:rPr lang="en-US" sz="1100" kern="1200" dirty="0"/>
            <a:t>Producer</a:t>
          </a:r>
        </a:p>
        <a:p>
          <a:pPr marL="57150" lvl="1" indent="-57150" algn="l" defTabSz="488950">
            <a:lnSpc>
              <a:spcPct val="90000"/>
            </a:lnSpc>
            <a:spcBef>
              <a:spcPct val="0"/>
            </a:spcBef>
            <a:spcAft>
              <a:spcPct val="15000"/>
            </a:spcAft>
            <a:buChar char="•"/>
          </a:pPr>
          <a:r>
            <a:rPr lang="en-US" sz="1100" kern="1200" dirty="0" err="1"/>
            <a:t>TwitterKafka</a:t>
          </a:r>
          <a:r>
            <a:rPr lang="en-US" sz="1100" kern="1200" dirty="0"/>
            <a:t> topic</a:t>
          </a:r>
        </a:p>
      </dsp:txBody>
      <dsp:txXfrm>
        <a:off x="1823780" y="1585918"/>
        <a:ext cx="975482" cy="975482"/>
      </dsp:txXfrm>
    </dsp:sp>
    <dsp:sp modelId="{58B7C3D8-95E7-42BA-BE27-D37613175313}">
      <dsp:nvSpPr>
        <dsp:cNvPr id="0" name=""/>
        <dsp:cNvSpPr/>
      </dsp:nvSpPr>
      <dsp:spPr>
        <a:xfrm>
          <a:off x="2842534" y="1099595"/>
          <a:ext cx="199591" cy="248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842534" y="1149391"/>
        <a:ext cx="139714" cy="149387"/>
      </dsp:txXfrm>
    </dsp:sp>
    <dsp:sp modelId="{9402981B-EF77-4004-8A58-F1AC3BD7E838}">
      <dsp:nvSpPr>
        <dsp:cNvPr id="0" name=""/>
        <dsp:cNvSpPr/>
      </dsp:nvSpPr>
      <dsp:spPr>
        <a:xfrm>
          <a:off x="3213204" y="705994"/>
          <a:ext cx="1036180" cy="1036180"/>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752F0B-4953-4566-B7E1-0E5B2E4AEA9C}">
      <dsp:nvSpPr>
        <dsp:cNvPr id="0" name=""/>
        <dsp:cNvSpPr/>
      </dsp:nvSpPr>
      <dsp:spPr>
        <a:xfrm>
          <a:off x="3451754" y="1537291"/>
          <a:ext cx="1036180" cy="10361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Kafka</a:t>
          </a:r>
        </a:p>
        <a:p>
          <a:pPr marL="57150" lvl="1" indent="-57150" algn="l" defTabSz="488950">
            <a:lnSpc>
              <a:spcPct val="90000"/>
            </a:lnSpc>
            <a:spcBef>
              <a:spcPct val="0"/>
            </a:spcBef>
            <a:spcAft>
              <a:spcPct val="15000"/>
            </a:spcAft>
            <a:buChar char="•"/>
          </a:pPr>
          <a:r>
            <a:rPr lang="en-US" sz="1100" kern="1200" dirty="0"/>
            <a:t>Consumer</a:t>
          </a:r>
        </a:p>
      </dsp:txBody>
      <dsp:txXfrm>
        <a:off x="3482103" y="1567640"/>
        <a:ext cx="975482" cy="975482"/>
      </dsp:txXfrm>
    </dsp:sp>
    <dsp:sp modelId="{18547DBB-C7A2-471F-9035-059ADB9E15DA}">
      <dsp:nvSpPr>
        <dsp:cNvPr id="0" name=""/>
        <dsp:cNvSpPr/>
      </dsp:nvSpPr>
      <dsp:spPr>
        <a:xfrm>
          <a:off x="4448976" y="1099595"/>
          <a:ext cx="199591" cy="248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448976" y="1149391"/>
        <a:ext cx="139714" cy="149387"/>
      </dsp:txXfrm>
    </dsp:sp>
    <dsp:sp modelId="{9FE37C83-DFF7-488F-9BDE-4A7E00F938A6}">
      <dsp:nvSpPr>
        <dsp:cNvPr id="0" name=""/>
        <dsp:cNvSpPr/>
      </dsp:nvSpPr>
      <dsp:spPr>
        <a:xfrm>
          <a:off x="4819645" y="705994"/>
          <a:ext cx="1036180" cy="1036180"/>
        </a:xfrm>
        <a:prstGeom prst="roundRect">
          <a:avLst>
            <a:gd name="adj" fmla="val 10000"/>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12704" t="733" r="-12704" b="733"/>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7FC537-8C1D-4F5C-871F-AE87E1C45B60}">
      <dsp:nvSpPr>
        <dsp:cNvPr id="0" name=""/>
        <dsp:cNvSpPr/>
      </dsp:nvSpPr>
      <dsp:spPr>
        <a:xfrm>
          <a:off x="5006314" y="1555569"/>
          <a:ext cx="1036180" cy="10361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Spark</a:t>
          </a:r>
        </a:p>
        <a:p>
          <a:pPr marL="0" lvl="0" indent="0" algn="ctr" defTabSz="622300">
            <a:lnSpc>
              <a:spcPct val="90000"/>
            </a:lnSpc>
            <a:spcBef>
              <a:spcPct val="0"/>
            </a:spcBef>
            <a:spcAft>
              <a:spcPct val="35000"/>
            </a:spcAft>
            <a:buNone/>
          </a:pPr>
          <a:r>
            <a:rPr lang="en-US" sz="1400" kern="1200" dirty="0"/>
            <a:t>Streaming</a:t>
          </a:r>
        </a:p>
        <a:p>
          <a:pPr marL="0" lvl="0" indent="0" algn="ctr" defTabSz="622300">
            <a:lnSpc>
              <a:spcPct val="90000"/>
            </a:lnSpc>
            <a:spcBef>
              <a:spcPct val="0"/>
            </a:spcBef>
            <a:spcAft>
              <a:spcPct val="35000"/>
            </a:spcAft>
            <a:buNone/>
          </a:pPr>
          <a:endParaRPr lang="en-US" sz="1400" kern="1200" dirty="0"/>
        </a:p>
      </dsp:txBody>
      <dsp:txXfrm>
        <a:off x="5036663" y="1585918"/>
        <a:ext cx="975482" cy="975482"/>
      </dsp:txXfrm>
    </dsp:sp>
    <dsp:sp modelId="{69F9D6CC-BD08-4D43-A819-51D0E3EF0257}">
      <dsp:nvSpPr>
        <dsp:cNvPr id="0" name=""/>
        <dsp:cNvSpPr/>
      </dsp:nvSpPr>
      <dsp:spPr>
        <a:xfrm>
          <a:off x="6055418" y="1099595"/>
          <a:ext cx="199591" cy="248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055418" y="1149391"/>
        <a:ext cx="139714" cy="149387"/>
      </dsp:txXfrm>
    </dsp:sp>
    <dsp:sp modelId="{562580FF-4AD5-46A5-AEA3-0D504BBD6B9E}">
      <dsp:nvSpPr>
        <dsp:cNvPr id="0" name=""/>
        <dsp:cNvSpPr/>
      </dsp:nvSpPr>
      <dsp:spPr>
        <a:xfrm>
          <a:off x="6426087" y="705994"/>
          <a:ext cx="1113811" cy="1036180"/>
        </a:xfrm>
        <a:prstGeom prst="roundRect">
          <a:avLst>
            <a:gd name="adj" fmla="val 10000"/>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12500" t="733" r="-12500" b="733"/>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430554-FEE8-493D-AEC2-DAC915411B0D}">
      <dsp:nvSpPr>
        <dsp:cNvPr id="0" name=""/>
        <dsp:cNvSpPr/>
      </dsp:nvSpPr>
      <dsp:spPr>
        <a:xfrm>
          <a:off x="6693464" y="1627118"/>
          <a:ext cx="1036180" cy="10361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HBase </a:t>
          </a:r>
        </a:p>
        <a:p>
          <a:pPr marL="0" lvl="0" indent="0" algn="ctr" defTabSz="622300">
            <a:lnSpc>
              <a:spcPct val="90000"/>
            </a:lnSpc>
            <a:spcBef>
              <a:spcPct val="0"/>
            </a:spcBef>
            <a:spcAft>
              <a:spcPct val="35000"/>
            </a:spcAft>
            <a:buNone/>
          </a:pPr>
          <a:r>
            <a:rPr lang="en-US" sz="1400" kern="1200" dirty="0"/>
            <a:t>Table</a:t>
          </a:r>
        </a:p>
        <a:p>
          <a:pPr marL="0" lvl="0" indent="0" algn="ctr" defTabSz="622300">
            <a:lnSpc>
              <a:spcPct val="90000"/>
            </a:lnSpc>
            <a:spcBef>
              <a:spcPct val="0"/>
            </a:spcBef>
            <a:spcAft>
              <a:spcPct val="35000"/>
            </a:spcAft>
            <a:buNone/>
          </a:pPr>
          <a:endParaRPr lang="en-US" sz="1400" kern="1200" dirty="0"/>
        </a:p>
      </dsp:txBody>
      <dsp:txXfrm>
        <a:off x="6723813" y="1657467"/>
        <a:ext cx="975482" cy="975482"/>
      </dsp:txXfrm>
    </dsp:sp>
    <dsp:sp modelId="{C21E7577-BEB8-4D89-B826-A0931DB5F52F}">
      <dsp:nvSpPr>
        <dsp:cNvPr id="0" name=""/>
        <dsp:cNvSpPr/>
      </dsp:nvSpPr>
      <dsp:spPr>
        <a:xfrm>
          <a:off x="7725905" y="1099595"/>
          <a:ext cx="186005" cy="2489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725905" y="1149391"/>
        <a:ext cx="130204" cy="149387"/>
      </dsp:txXfrm>
    </dsp:sp>
    <dsp:sp modelId="{0740E63D-9A14-42CF-9BF1-88EDCB87007B}">
      <dsp:nvSpPr>
        <dsp:cNvPr id="0" name=""/>
        <dsp:cNvSpPr/>
      </dsp:nvSpPr>
      <dsp:spPr>
        <a:xfrm>
          <a:off x="8071344" y="705994"/>
          <a:ext cx="1036180" cy="1036180"/>
        </a:xfrm>
        <a:prstGeom prst="roundRect">
          <a:avLst>
            <a:gd name="adj" fmla="val 10000"/>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917" t="917" r="917" b="917"/>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135651-ECA2-4F23-A7FA-E2F366E44F96}">
      <dsp:nvSpPr>
        <dsp:cNvPr id="0" name=""/>
        <dsp:cNvSpPr/>
      </dsp:nvSpPr>
      <dsp:spPr>
        <a:xfrm>
          <a:off x="8240346" y="1497367"/>
          <a:ext cx="1036180" cy="10361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Spark SQL</a:t>
          </a:r>
        </a:p>
      </dsp:txBody>
      <dsp:txXfrm>
        <a:off x="8270695" y="1527716"/>
        <a:ext cx="975482" cy="975482"/>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9/25/2022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9/25/2022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9/25/2022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9/25/2022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9/25/2022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9/25/2022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9/25/2022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9/25/2022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9/25/2022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9/25/2022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9/25/2022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918111" y="1512454"/>
            <a:ext cx="7096933" cy="1743508"/>
          </a:xfrm>
        </p:spPr>
        <p:txBody>
          <a:bodyPr/>
          <a:lstStyle/>
          <a:p>
            <a:r>
              <a:rPr lang="en-US" dirty="0"/>
              <a:t>Twitter Analyzer </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409082" y="5276417"/>
            <a:ext cx="9500507" cy="554326"/>
          </a:xfrm>
        </p:spPr>
        <p:txBody>
          <a:bodyPr/>
          <a:lstStyle/>
          <a:p>
            <a:r>
              <a:rPr lang="en-US" dirty="0"/>
              <a:t>Big Data Technology </a:t>
            </a:r>
          </a:p>
          <a:p>
            <a:endParaRPr lang="en-US" dirty="0"/>
          </a:p>
        </p:txBody>
      </p:sp>
      <p:sp>
        <p:nvSpPr>
          <p:cNvPr id="4" name="TextBox 3">
            <a:extLst>
              <a:ext uri="{FF2B5EF4-FFF2-40B4-BE49-F238E27FC236}">
                <a16:creationId xmlns:a16="http://schemas.microsoft.com/office/drawing/2014/main" id="{60801FDE-AB3C-B3D6-FA8C-F1C6E440C61B}"/>
              </a:ext>
            </a:extLst>
          </p:cNvPr>
          <p:cNvSpPr txBox="1"/>
          <p:nvPr/>
        </p:nvSpPr>
        <p:spPr>
          <a:xfrm>
            <a:off x="2483425" y="5830743"/>
            <a:ext cx="4675910" cy="369332"/>
          </a:xfrm>
          <a:prstGeom prst="rect">
            <a:avLst/>
          </a:prstGeom>
          <a:noFill/>
        </p:spPr>
        <p:txBody>
          <a:bodyPr wrap="square" rtlCol="0">
            <a:spAutoFit/>
          </a:bodyPr>
          <a:lstStyle/>
          <a:p>
            <a:r>
              <a:rPr lang="en-US" dirty="0"/>
              <a:t>Prof. </a:t>
            </a:r>
            <a:r>
              <a:rPr lang="en-US" dirty="0" err="1"/>
              <a:t>Mrudula</a:t>
            </a:r>
            <a:r>
              <a:rPr lang="en-US" dirty="0"/>
              <a:t>  </a:t>
            </a:r>
            <a:r>
              <a:rPr lang="en-US" dirty="0" err="1"/>
              <a:t>Mukadam</a:t>
            </a:r>
            <a:endParaRPr lang="en-US" dirty="0"/>
          </a:p>
        </p:txBody>
      </p:sp>
      <p:sp>
        <p:nvSpPr>
          <p:cNvPr id="5" name="TextBox 4">
            <a:extLst>
              <a:ext uri="{FF2B5EF4-FFF2-40B4-BE49-F238E27FC236}">
                <a16:creationId xmlns:a16="http://schemas.microsoft.com/office/drawing/2014/main" id="{7961B8E1-A376-6008-B85E-5D64A01760F0}"/>
              </a:ext>
            </a:extLst>
          </p:cNvPr>
          <p:cNvSpPr txBox="1"/>
          <p:nvPr/>
        </p:nvSpPr>
        <p:spPr>
          <a:xfrm>
            <a:off x="1153391" y="3429000"/>
            <a:ext cx="5476009" cy="369332"/>
          </a:xfrm>
          <a:prstGeom prst="rect">
            <a:avLst/>
          </a:prstGeom>
          <a:noFill/>
        </p:spPr>
        <p:txBody>
          <a:bodyPr wrap="square" rtlCol="0">
            <a:spAutoFit/>
          </a:bodyPr>
          <a:lstStyle/>
          <a:p>
            <a:r>
              <a:rPr lang="en-US" dirty="0"/>
              <a:t>Presented By: Natnael Birhanu Ajema</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73224" y="443060"/>
            <a:ext cx="9779183" cy="990126"/>
          </a:xfrm>
        </p:spPr>
        <p:txBody>
          <a:bodyPr/>
          <a:lstStyle/>
          <a:p>
            <a:r>
              <a:rPr lang="en-US" dirty="0"/>
              <a:t>Environment set up</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9/25/2022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pPr>
              <a:spcAft>
                <a:spcPts val="600"/>
              </a:spcAft>
            </a:pPr>
            <a:r>
              <a:rPr lang="en-US" dirty="0"/>
              <a:t>Twitter Analyzer</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18" name="TextBox 17">
            <a:extLst>
              <a:ext uri="{FF2B5EF4-FFF2-40B4-BE49-F238E27FC236}">
                <a16:creationId xmlns:a16="http://schemas.microsoft.com/office/drawing/2014/main" id="{205B2D8A-2DE4-5FE9-BC0F-05396DEA63DD}"/>
              </a:ext>
            </a:extLst>
          </p:cNvPr>
          <p:cNvSpPr txBox="1"/>
          <p:nvPr/>
        </p:nvSpPr>
        <p:spPr>
          <a:xfrm>
            <a:off x="1073224" y="1573433"/>
            <a:ext cx="4672553" cy="369332"/>
          </a:xfrm>
          <a:prstGeom prst="rect">
            <a:avLst/>
          </a:prstGeom>
          <a:noFill/>
        </p:spPr>
        <p:txBody>
          <a:bodyPr wrap="square" rtlCol="0">
            <a:spAutoFit/>
          </a:bodyPr>
          <a:lstStyle/>
          <a:p>
            <a:r>
              <a:rPr lang="en-US" dirty="0"/>
              <a:t>Creating Producer and consumer</a:t>
            </a:r>
          </a:p>
        </p:txBody>
      </p:sp>
      <p:sp>
        <p:nvSpPr>
          <p:cNvPr id="20" name="TextBox 19">
            <a:extLst>
              <a:ext uri="{FF2B5EF4-FFF2-40B4-BE49-F238E27FC236}">
                <a16:creationId xmlns:a16="http://schemas.microsoft.com/office/drawing/2014/main" id="{558EDB6F-6783-0A83-4939-CC38F09EE1A6}"/>
              </a:ext>
            </a:extLst>
          </p:cNvPr>
          <p:cNvSpPr txBox="1"/>
          <p:nvPr/>
        </p:nvSpPr>
        <p:spPr>
          <a:xfrm>
            <a:off x="1073224" y="1942765"/>
            <a:ext cx="7080176" cy="3785652"/>
          </a:xfrm>
          <a:prstGeom prst="rect">
            <a:avLst/>
          </a:prstGeom>
          <a:noFill/>
        </p:spPr>
        <p:txBody>
          <a:bodyPr wrap="square">
            <a:spAutoFit/>
          </a:bodyPr>
          <a:lstStyle/>
          <a:p>
            <a:pPr marL="285750" marR="0" indent="-285750">
              <a:spcBef>
                <a:spcPts val="0"/>
              </a:spcBef>
              <a:spcAft>
                <a:spcPts val="0"/>
              </a:spcAft>
              <a:buFont typeface="Arial" panose="020B0604020202020204" pitchFamily="34" charset="0"/>
              <a:buChar char="•"/>
            </a:pPr>
            <a:r>
              <a:rPr lang="en-US" sz="1400" dirty="0">
                <a:solidFill>
                  <a:srgbClr val="000000"/>
                </a:solidFill>
                <a:latin typeface="Segoe UI" panose="020B0502040204020203" pitchFamily="34" charset="0"/>
                <a:ea typeface="Times New Roman" panose="02020603050405020304" pitchFamily="18" charset="0"/>
              </a:rPr>
              <a:t>Verify </a:t>
            </a:r>
            <a:r>
              <a:rPr lang="en-US" sz="1400" dirty="0">
                <a:solidFill>
                  <a:srgbClr val="000000"/>
                </a:solidFill>
                <a:latin typeface="Segoe UI" panose="020B0502040204020203" pitchFamily="34" charset="0"/>
              </a:rPr>
              <a:t>zookeeper is it up and running</a:t>
            </a:r>
          </a:p>
          <a:p>
            <a:pPr marR="0">
              <a:spcBef>
                <a:spcPts val="0"/>
              </a:spcBef>
              <a:spcAft>
                <a:spcPts val="0"/>
              </a:spcAft>
            </a:pPr>
            <a:r>
              <a:rPr lang="en-US" sz="1400" dirty="0">
                <a:solidFill>
                  <a:srgbClr val="000000"/>
                </a:solidFill>
                <a:effectLst/>
                <a:latin typeface="Segoe UI" panose="020B0502040204020203" pitchFamily="34" charset="0"/>
                <a:ea typeface="Times New Roman" panose="02020603050405020304" pitchFamily="18" charset="0"/>
              </a:rPr>
              <a:t>	 </a:t>
            </a:r>
            <a:r>
              <a:rPr lang="en-US" sz="1400" dirty="0">
                <a:solidFill>
                  <a:srgbClr val="0070C0"/>
                </a:solidFill>
              </a:rPr>
              <a:t>service --status-all	</a:t>
            </a:r>
          </a:p>
          <a:p>
            <a:pPr marL="342900" marR="0" indent="-342900">
              <a:spcBef>
                <a:spcPts val="0"/>
              </a:spcBef>
              <a:spcAft>
                <a:spcPts val="0"/>
              </a:spcAft>
              <a:buFont typeface="Arial" panose="020B0604020202020204" pitchFamily="34" charset="0"/>
              <a:buChar char="•"/>
            </a:pPr>
            <a:r>
              <a:rPr lang="en-US" sz="1400" dirty="0">
                <a:latin typeface="Segoe UI" panose="020B0502040204020203" pitchFamily="34" charset="0"/>
              </a:rPr>
              <a:t>Start</a:t>
            </a:r>
            <a:r>
              <a:rPr lang="en-US" sz="1400" dirty="0">
                <a:solidFill>
                  <a:srgbClr val="000000"/>
                </a:solidFill>
                <a:latin typeface="Segoe UI" panose="020B0502040204020203" pitchFamily="34" charset="0"/>
              </a:rPr>
              <a:t> the Apache Kafka Server</a:t>
            </a:r>
          </a:p>
          <a:p>
            <a:pPr lvl="1"/>
            <a:r>
              <a:rPr lang="en-US" sz="1400" dirty="0">
                <a:solidFill>
                  <a:srgbClr val="000000"/>
                </a:solidFill>
                <a:latin typeface="Segoe UI" panose="020B0502040204020203" pitchFamily="34" charset="0"/>
              </a:rPr>
              <a:t>	</a:t>
            </a:r>
            <a:r>
              <a:rPr lang="en-US" sz="1400" dirty="0">
                <a:solidFill>
                  <a:srgbClr val="0070C0"/>
                </a:solidFill>
              </a:rPr>
              <a:t>$KAFKA_HOME/bin/kafka-server-start.sh $KAFKA_HOME/config/</a:t>
            </a:r>
            <a:r>
              <a:rPr lang="en-US" sz="1400" dirty="0" err="1">
                <a:solidFill>
                  <a:srgbClr val="0070C0"/>
                </a:solidFill>
              </a:rPr>
              <a:t>server.</a:t>
            </a:r>
            <a:r>
              <a:rPr lang="en-US" sz="1400" b="1" dirty="0" err="1">
                <a:solidFill>
                  <a:srgbClr val="0070C0"/>
                </a:solidFill>
              </a:rPr>
              <a:t>properties</a:t>
            </a:r>
            <a:endParaRPr lang="en-US" sz="1400" b="1" dirty="0">
              <a:solidFill>
                <a:srgbClr val="0070C0"/>
              </a:solidFill>
            </a:endParaRPr>
          </a:p>
          <a:p>
            <a:pPr marL="342900" marR="0" indent="-342900">
              <a:spcBef>
                <a:spcPts val="0"/>
              </a:spcBef>
              <a:spcAft>
                <a:spcPts val="0"/>
              </a:spcAft>
              <a:buFont typeface="Arial" panose="020B0604020202020204" pitchFamily="34" charset="0"/>
              <a:buChar char="•"/>
            </a:pPr>
            <a:r>
              <a:rPr lang="en-US" sz="1400" dirty="0">
                <a:solidFill>
                  <a:srgbClr val="000000"/>
                </a:solidFill>
                <a:latin typeface="Segoe UI" panose="020B0502040204020203" pitchFamily="34" charset="0"/>
              </a:rPr>
              <a:t>Open new Terminal &amp; Create </a:t>
            </a:r>
            <a:r>
              <a:rPr lang="en-US" sz="1400" b="1" dirty="0">
                <a:latin typeface="Segoe UI" panose="020B0502040204020203" pitchFamily="34" charset="0"/>
              </a:rPr>
              <a:t>new topic </a:t>
            </a:r>
          </a:p>
          <a:p>
            <a:pPr lvl="1"/>
            <a:r>
              <a:rPr lang="en-US" sz="1400" b="1" dirty="0">
                <a:solidFill>
                  <a:srgbClr val="FF0000"/>
                </a:solidFill>
                <a:latin typeface="Segoe UI" panose="020B0502040204020203" pitchFamily="34" charset="0"/>
              </a:rPr>
              <a:t>	 </a:t>
            </a:r>
            <a:r>
              <a:rPr lang="en-US" sz="1400" dirty="0">
                <a:solidFill>
                  <a:srgbClr val="0070C0"/>
                </a:solidFill>
              </a:rPr>
              <a:t>$KAFKA_HOME/bin/kafka-topics.sh --</a:t>
            </a:r>
            <a:r>
              <a:rPr lang="en-US" sz="1400" b="1" dirty="0">
                <a:solidFill>
                  <a:srgbClr val="0070C0"/>
                </a:solidFill>
              </a:rPr>
              <a:t>create</a:t>
            </a:r>
            <a:r>
              <a:rPr lang="en-US" sz="1400" dirty="0">
                <a:solidFill>
                  <a:srgbClr val="0070C0"/>
                </a:solidFill>
              </a:rPr>
              <a:t>  --bootstrap-server localhost:9092 --replication-factor 1 --partitions 1 --topic </a:t>
            </a:r>
            <a:r>
              <a:rPr lang="en-US" sz="1400" b="1" dirty="0" err="1">
                <a:solidFill>
                  <a:srgbClr val="0070C0"/>
                </a:solidFill>
              </a:rPr>
              <a:t>TwitterKafak</a:t>
            </a:r>
            <a:endParaRPr lang="en-US" sz="1400" b="1" dirty="0">
              <a:solidFill>
                <a:srgbClr val="0070C0"/>
              </a:solidFill>
            </a:endParaRPr>
          </a:p>
          <a:p>
            <a:pPr marL="342900" marR="0" indent="-342900">
              <a:spcBef>
                <a:spcPts val="0"/>
              </a:spcBef>
              <a:spcAft>
                <a:spcPts val="0"/>
              </a:spcAft>
              <a:buFont typeface="Arial" panose="020B0604020202020204" pitchFamily="34" charset="0"/>
              <a:buChar char="•"/>
            </a:pPr>
            <a:r>
              <a:rPr lang="en-US" sz="1400" dirty="0">
                <a:latin typeface="Segoe UI" panose="020B0502040204020203" pitchFamily="34" charset="0"/>
              </a:rPr>
              <a:t>Display list of topics</a:t>
            </a:r>
          </a:p>
          <a:p>
            <a:pPr marR="0">
              <a:spcBef>
                <a:spcPts val="0"/>
              </a:spcBef>
              <a:spcAft>
                <a:spcPts val="0"/>
              </a:spcAft>
            </a:pPr>
            <a:r>
              <a:rPr lang="en-US" sz="1400" dirty="0">
                <a:solidFill>
                  <a:srgbClr val="000000"/>
                </a:solidFill>
                <a:latin typeface="Segoe UI" panose="020B0502040204020203" pitchFamily="34" charset="0"/>
              </a:rPr>
              <a:t>	</a:t>
            </a:r>
            <a:r>
              <a:rPr lang="sv-SE" sz="1400" dirty="0">
                <a:solidFill>
                  <a:srgbClr val="0070C0"/>
                </a:solidFill>
              </a:rPr>
              <a:t>$KAFKA_HOME/bin/kafka-topics.sh --</a:t>
            </a:r>
            <a:r>
              <a:rPr lang="sv-SE" sz="1400" b="1" dirty="0">
                <a:solidFill>
                  <a:srgbClr val="0070C0"/>
                </a:solidFill>
              </a:rPr>
              <a:t>list</a:t>
            </a:r>
            <a:r>
              <a:rPr lang="sv-SE" sz="1400" dirty="0">
                <a:solidFill>
                  <a:srgbClr val="0070C0"/>
                </a:solidFill>
              </a:rPr>
              <a:t> --bootstrap-server localhost:9092</a:t>
            </a:r>
            <a:endParaRPr lang="en-US" sz="1400" dirty="0">
              <a:solidFill>
                <a:srgbClr val="0070C0"/>
              </a:solidFill>
            </a:endParaRPr>
          </a:p>
          <a:p>
            <a:pPr marL="342900" marR="0" indent="-342900">
              <a:spcBef>
                <a:spcPts val="0"/>
              </a:spcBef>
              <a:spcAft>
                <a:spcPts val="0"/>
              </a:spcAft>
              <a:buFont typeface="Arial" panose="020B0604020202020204" pitchFamily="34" charset="0"/>
              <a:buChar char="•"/>
            </a:pPr>
            <a:r>
              <a:rPr lang="en-US" sz="1400" dirty="0">
                <a:solidFill>
                  <a:srgbClr val="000000"/>
                </a:solidFill>
                <a:latin typeface="Segoe UI" panose="020B0502040204020203" pitchFamily="34" charset="0"/>
              </a:rPr>
              <a:t>Create producer who will </a:t>
            </a:r>
            <a:r>
              <a:rPr lang="en-US" sz="1400" b="1" dirty="0">
                <a:latin typeface="Segoe UI" panose="020B0502040204020203" pitchFamily="34" charset="0"/>
              </a:rPr>
              <a:t>Publish</a:t>
            </a:r>
            <a:r>
              <a:rPr lang="en-US" sz="1400" dirty="0">
                <a:solidFill>
                  <a:srgbClr val="000000"/>
                </a:solidFill>
                <a:latin typeface="Segoe UI" panose="020B0502040204020203" pitchFamily="34" charset="0"/>
              </a:rPr>
              <a:t> some messages</a:t>
            </a:r>
          </a:p>
          <a:p>
            <a:pPr lvl="1"/>
            <a:r>
              <a:rPr lang="en-US" sz="1400" dirty="0">
                <a:solidFill>
                  <a:srgbClr val="000000"/>
                </a:solidFill>
                <a:latin typeface="Segoe UI" panose="020B0502040204020203" pitchFamily="34" charset="0"/>
              </a:rPr>
              <a:t>	</a:t>
            </a:r>
            <a:r>
              <a:rPr lang="en-US" sz="1400" dirty="0">
                <a:solidFill>
                  <a:srgbClr val="0070C0"/>
                </a:solidFill>
              </a:rPr>
              <a:t>$KAFKA_HOME/bin/kafka-console-producer.sh --broker-list localhost:9092 --topic </a:t>
            </a:r>
            <a:r>
              <a:rPr lang="en-US" sz="1400" b="1" dirty="0">
                <a:solidFill>
                  <a:srgbClr val="0070C0"/>
                </a:solidFill>
              </a:rPr>
              <a:t>fruits</a:t>
            </a:r>
          </a:p>
          <a:p>
            <a:pPr marL="342900" marR="0" indent="-342900">
              <a:spcBef>
                <a:spcPts val="0"/>
              </a:spcBef>
              <a:spcAft>
                <a:spcPts val="0"/>
              </a:spcAft>
              <a:buFont typeface="Arial" panose="020B0604020202020204" pitchFamily="34" charset="0"/>
              <a:buChar char="•"/>
            </a:pPr>
            <a:r>
              <a:rPr lang="en-US" sz="1400" dirty="0">
                <a:solidFill>
                  <a:srgbClr val="000000"/>
                </a:solidFill>
                <a:latin typeface="Segoe UI" panose="020B0502040204020203" pitchFamily="34" charset="0"/>
              </a:rPr>
              <a:t>Open new Terminal &amp; Start </a:t>
            </a:r>
            <a:r>
              <a:rPr lang="en-US" sz="1400" b="1" dirty="0">
                <a:latin typeface="Segoe UI" panose="020B0502040204020203" pitchFamily="34" charset="0"/>
              </a:rPr>
              <a:t>Consuming</a:t>
            </a:r>
            <a:r>
              <a:rPr lang="en-US" sz="1400" dirty="0">
                <a:latin typeface="Segoe UI" panose="020B0502040204020203" pitchFamily="34" charset="0"/>
              </a:rPr>
              <a:t> </a:t>
            </a:r>
            <a:r>
              <a:rPr lang="en-US" sz="1400" dirty="0">
                <a:solidFill>
                  <a:srgbClr val="000000"/>
                </a:solidFill>
                <a:latin typeface="Segoe UI" panose="020B0502040204020203" pitchFamily="34" charset="0"/>
              </a:rPr>
              <a:t>the above messages</a:t>
            </a:r>
          </a:p>
          <a:p>
            <a:pPr marR="0">
              <a:spcBef>
                <a:spcPts val="0"/>
              </a:spcBef>
              <a:spcAft>
                <a:spcPts val="0"/>
              </a:spcAft>
            </a:pPr>
            <a:r>
              <a:rPr lang="en-US" sz="1400" dirty="0">
                <a:solidFill>
                  <a:srgbClr val="000000"/>
                </a:solidFill>
                <a:latin typeface="Segoe UI" panose="020B0502040204020203" pitchFamily="34" charset="0"/>
              </a:rPr>
              <a:t>	</a:t>
            </a:r>
            <a:r>
              <a:rPr lang="en-US" sz="1400" dirty="0">
                <a:solidFill>
                  <a:srgbClr val="0070C0"/>
                </a:solidFill>
              </a:rPr>
              <a:t>$KAFKA_HOME/bin/kafka-console-consumer.sh --bootstrap-server localhost:9092 --topic </a:t>
            </a:r>
            <a:r>
              <a:rPr lang="en-US" sz="1400" b="1" dirty="0" err="1">
                <a:solidFill>
                  <a:srgbClr val="0070C0"/>
                </a:solidFill>
              </a:rPr>
              <a:t>TwitterKafka</a:t>
            </a:r>
            <a:r>
              <a:rPr lang="en-US" sz="1400" dirty="0">
                <a:solidFill>
                  <a:srgbClr val="0070C0"/>
                </a:solidFill>
              </a:rPr>
              <a:t> --from-beginning</a:t>
            </a:r>
          </a:p>
          <a:p>
            <a:pPr marL="342900" marR="0" indent="-342900">
              <a:spcBef>
                <a:spcPts val="0"/>
              </a:spcBef>
              <a:spcAft>
                <a:spcPts val="0"/>
              </a:spcAft>
              <a:buFont typeface="Arial" panose="020B0604020202020204" pitchFamily="34" charset="0"/>
              <a:buChar char="•"/>
            </a:pPr>
            <a:endParaRPr lang="en-US" sz="1600" dirty="0">
              <a:solidFill>
                <a:schemeClr val="accent1">
                  <a:lumMod val="75000"/>
                </a:schemeClr>
              </a:solidFill>
              <a:highlight>
                <a:srgbClr val="FFFF00"/>
              </a:highlight>
            </a:endParaRPr>
          </a:p>
        </p:txBody>
      </p:sp>
    </p:spTree>
    <p:extLst>
      <p:ext uri="{BB962C8B-B14F-4D97-AF65-F5344CB8AC3E}">
        <p14:creationId xmlns:p14="http://schemas.microsoft.com/office/powerpoint/2010/main" val="394563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E3DD-EE2E-5BDF-999E-0968BAC18F9C}"/>
              </a:ext>
            </a:extLst>
          </p:cNvPr>
          <p:cNvSpPr>
            <a:spLocks noGrp="1"/>
          </p:cNvSpPr>
          <p:nvPr>
            <p:ph type="title"/>
          </p:nvPr>
        </p:nvSpPr>
        <p:spPr>
          <a:xfrm>
            <a:off x="1584936" y="136525"/>
            <a:ext cx="9779183" cy="1325563"/>
          </a:xfrm>
        </p:spPr>
        <p:txBody>
          <a:bodyPr anchor="b">
            <a:normAutofit/>
          </a:bodyPr>
          <a:lstStyle/>
          <a:p>
            <a:r>
              <a:rPr lang="en-US" dirty="0"/>
              <a:t>Twitter Kafka Consumer </a:t>
            </a:r>
          </a:p>
        </p:txBody>
      </p:sp>
      <p:pic>
        <p:nvPicPr>
          <p:cNvPr id="13" name="Picture 12" descr="Text&#10;&#10;Description automatically generated">
            <a:extLst>
              <a:ext uri="{FF2B5EF4-FFF2-40B4-BE49-F238E27FC236}">
                <a16:creationId xmlns:a16="http://schemas.microsoft.com/office/drawing/2014/main" id="{5541F582-4606-FF14-3759-1C003F2C14B8}"/>
              </a:ext>
            </a:extLst>
          </p:cNvPr>
          <p:cNvPicPr>
            <a:picLocks noChangeAspect="1"/>
          </p:cNvPicPr>
          <p:nvPr/>
        </p:nvPicPr>
        <p:blipFill>
          <a:blip r:embed="rId2"/>
          <a:stretch>
            <a:fillRect/>
          </a:stretch>
        </p:blipFill>
        <p:spPr>
          <a:xfrm>
            <a:off x="1789985" y="1636989"/>
            <a:ext cx="8496979" cy="4630854"/>
          </a:xfrm>
          <a:prstGeom prst="rect">
            <a:avLst/>
          </a:prstGeom>
          <a:noFill/>
        </p:spPr>
      </p:pic>
      <p:sp>
        <p:nvSpPr>
          <p:cNvPr id="4" name="Date Placeholder 3">
            <a:extLst>
              <a:ext uri="{FF2B5EF4-FFF2-40B4-BE49-F238E27FC236}">
                <a16:creationId xmlns:a16="http://schemas.microsoft.com/office/drawing/2014/main" id="{020F1261-EF6F-2170-8B30-80143EF7E6E3}"/>
              </a:ext>
            </a:extLst>
          </p:cNvPr>
          <p:cNvSpPr>
            <a:spLocks noGrp="1"/>
          </p:cNvSpPr>
          <p:nvPr>
            <p:ph type="dt" sz="half" idx="2"/>
          </p:nvPr>
        </p:nvSpPr>
        <p:spPr>
          <a:xfrm>
            <a:off x="381000" y="6356350"/>
            <a:ext cx="1701018" cy="365125"/>
          </a:xfrm>
        </p:spPr>
        <p:txBody>
          <a:bodyPr anchor="ctr">
            <a:normAutofit/>
          </a:bodyPr>
          <a:lstStyle/>
          <a:p>
            <a:pPr>
              <a:spcAft>
                <a:spcPts val="600"/>
              </a:spcAft>
            </a:pPr>
            <a:fld id="{C1583C39-01BF-7F43-854C-FBB4E9AB6B0C}" type="datetime1">
              <a:rPr lang="en-US" smtClean="0"/>
              <a:pPr>
                <a:spcAft>
                  <a:spcPts val="600"/>
                </a:spcAft>
              </a:pPr>
              <a:t>9/25/2022</a:t>
            </a:fld>
            <a:endParaRPr lang="en-US"/>
          </a:p>
        </p:txBody>
      </p:sp>
      <p:sp>
        <p:nvSpPr>
          <p:cNvPr id="5" name="Footer Placeholder 4">
            <a:extLst>
              <a:ext uri="{FF2B5EF4-FFF2-40B4-BE49-F238E27FC236}">
                <a16:creationId xmlns:a16="http://schemas.microsoft.com/office/drawing/2014/main" id="{912B8FB4-BDEB-BDDE-4A68-1675D832B909}"/>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Twitter Analyzer</a:t>
            </a:r>
          </a:p>
        </p:txBody>
      </p:sp>
      <p:sp>
        <p:nvSpPr>
          <p:cNvPr id="6" name="Slide Number Placeholder 5">
            <a:extLst>
              <a:ext uri="{FF2B5EF4-FFF2-40B4-BE49-F238E27FC236}">
                <a16:creationId xmlns:a16="http://schemas.microsoft.com/office/drawing/2014/main" id="{7C6B8F72-254F-F784-D0E9-F2CED8A2A1EA}"/>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11</a:t>
            </a:fld>
            <a:endParaRPr lang="en-US"/>
          </a:p>
        </p:txBody>
      </p:sp>
      <p:pic>
        <p:nvPicPr>
          <p:cNvPr id="15" name="Picture 14" descr="Logo&#10;&#10;Description automatically generated">
            <a:extLst>
              <a:ext uri="{FF2B5EF4-FFF2-40B4-BE49-F238E27FC236}">
                <a16:creationId xmlns:a16="http://schemas.microsoft.com/office/drawing/2014/main" id="{43B0327A-05B5-DFEB-1318-1B0F60A59F11}"/>
              </a:ext>
            </a:extLst>
          </p:cNvPr>
          <p:cNvPicPr>
            <a:picLocks noChangeAspect="1"/>
          </p:cNvPicPr>
          <p:nvPr/>
        </p:nvPicPr>
        <p:blipFill>
          <a:blip r:embed="rId3"/>
          <a:stretch>
            <a:fillRect/>
          </a:stretch>
        </p:blipFill>
        <p:spPr>
          <a:xfrm>
            <a:off x="169298" y="0"/>
            <a:ext cx="1317165" cy="1317165"/>
          </a:xfrm>
          <a:prstGeom prst="rect">
            <a:avLst/>
          </a:prstGeom>
        </p:spPr>
      </p:pic>
      <p:pic>
        <p:nvPicPr>
          <p:cNvPr id="17" name="Picture 16" descr="Chart, sunburst chart&#10;&#10;Description automatically generated">
            <a:extLst>
              <a:ext uri="{FF2B5EF4-FFF2-40B4-BE49-F238E27FC236}">
                <a16:creationId xmlns:a16="http://schemas.microsoft.com/office/drawing/2014/main" id="{A0E4D199-5D47-62D6-A1F4-F861CA15C23C}"/>
              </a:ext>
            </a:extLst>
          </p:cNvPr>
          <p:cNvPicPr>
            <a:picLocks noChangeAspect="1"/>
          </p:cNvPicPr>
          <p:nvPr/>
        </p:nvPicPr>
        <p:blipFill>
          <a:blip r:embed="rId4"/>
          <a:stretch>
            <a:fillRect/>
          </a:stretch>
        </p:blipFill>
        <p:spPr>
          <a:xfrm>
            <a:off x="10402015" y="5357191"/>
            <a:ext cx="1568720" cy="819656"/>
          </a:xfrm>
          <a:prstGeom prst="rect">
            <a:avLst/>
          </a:prstGeom>
        </p:spPr>
      </p:pic>
    </p:spTree>
    <p:extLst>
      <p:ext uri="{BB962C8B-B14F-4D97-AF65-F5344CB8AC3E}">
        <p14:creationId xmlns:p14="http://schemas.microsoft.com/office/powerpoint/2010/main" val="3239872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Data Flow</a:t>
            </a:r>
          </a:p>
        </p:txBody>
      </p:sp>
      <p:sp>
        <p:nvSpPr>
          <p:cNvPr id="4" name="Date Placeholder 3">
            <a:extLst>
              <a:ext uri="{FF2B5EF4-FFF2-40B4-BE49-F238E27FC236}">
                <a16:creationId xmlns:a16="http://schemas.microsoft.com/office/drawing/2014/main" id="{374915C9-579A-6644-A782-7D56C8F5561E}"/>
              </a:ext>
            </a:extLst>
          </p:cNvPr>
          <p:cNvSpPr>
            <a:spLocks noGrp="1"/>
          </p:cNvSpPr>
          <p:nvPr>
            <p:ph type="dt" sz="half" idx="2"/>
          </p:nvPr>
        </p:nvSpPr>
        <p:spPr/>
        <p:txBody>
          <a:bodyPr/>
          <a:lstStyle/>
          <a:p>
            <a:fld id="{79C497D8-AFA6-424B-9876-402B886244CF}" type="datetime1">
              <a:rPr lang="en-US" smtClean="0"/>
              <a:t>9/25/2022</a:t>
            </a:fld>
            <a:endParaRPr lang="en-US" dirty="0"/>
          </a:p>
        </p:txBody>
      </p:sp>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pPr>
              <a:spcAft>
                <a:spcPts val="600"/>
              </a:spcAft>
            </a:pPr>
            <a:r>
              <a:rPr lang="en-US" dirty="0"/>
              <a:t>Twitter Analyzer</a:t>
            </a:r>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12</a:t>
            </a:fld>
            <a:endParaRPr lang="en-US" dirty="0"/>
          </a:p>
        </p:txBody>
      </p:sp>
      <p:graphicFrame>
        <p:nvGraphicFramePr>
          <p:cNvPr id="8" name="Diagram 7">
            <a:extLst>
              <a:ext uri="{FF2B5EF4-FFF2-40B4-BE49-F238E27FC236}">
                <a16:creationId xmlns:a16="http://schemas.microsoft.com/office/drawing/2014/main" id="{5C07DB7D-8AC0-05D3-9575-3CACC23A5E8C}"/>
              </a:ext>
            </a:extLst>
          </p:cNvPr>
          <p:cNvGraphicFramePr/>
          <p:nvPr>
            <p:extLst>
              <p:ext uri="{D42A27DB-BD31-4B8C-83A1-F6EECF244321}">
                <p14:modId xmlns:p14="http://schemas.microsoft.com/office/powerpoint/2010/main" val="2704358561"/>
              </p:ext>
            </p:extLst>
          </p:nvPr>
        </p:nvGraphicFramePr>
        <p:xfrm>
          <a:off x="1352144" y="1706563"/>
          <a:ext cx="9276527" cy="3069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247DF8FD-2BAC-DD4B-5431-448738FF05BF}"/>
              </a:ext>
            </a:extLst>
          </p:cNvPr>
          <p:cNvPicPr>
            <a:picLocks noChangeAspect="1"/>
          </p:cNvPicPr>
          <p:nvPr/>
        </p:nvPicPr>
        <p:blipFill>
          <a:blip r:embed="rId7"/>
          <a:stretch>
            <a:fillRect/>
          </a:stretch>
        </p:blipFill>
        <p:spPr>
          <a:xfrm rot="16200000">
            <a:off x="8554761" y="4555351"/>
            <a:ext cx="201185" cy="256054"/>
          </a:xfrm>
          <a:prstGeom prst="rect">
            <a:avLst/>
          </a:prstGeom>
        </p:spPr>
      </p:pic>
      <p:sp>
        <p:nvSpPr>
          <p:cNvPr id="11" name="Rectangle: Rounded Corners 10">
            <a:extLst>
              <a:ext uri="{FF2B5EF4-FFF2-40B4-BE49-F238E27FC236}">
                <a16:creationId xmlns:a16="http://schemas.microsoft.com/office/drawing/2014/main" id="{FD57C87E-9E03-28C6-12A0-D8148B732709}"/>
              </a:ext>
            </a:extLst>
          </p:cNvPr>
          <p:cNvSpPr/>
          <p:nvPr/>
        </p:nvSpPr>
        <p:spPr>
          <a:xfrm>
            <a:off x="8095496" y="4861782"/>
            <a:ext cx="1119714" cy="1041672"/>
          </a:xfrm>
          <a:prstGeom prst="roundRect">
            <a:avLst>
              <a:gd name="adj" fmla="val 10000"/>
            </a:avLst>
          </a:prstGeom>
          <a:blipFill dpi="0" rotWithShape="1">
            <a:blip r:embed="rId8"/>
            <a:srcRect/>
            <a:stretch>
              <a:fillRect l="-7165" t="1720" r="-7165" b="172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grpSp>
        <p:nvGrpSpPr>
          <p:cNvPr id="12" name="Group 11">
            <a:extLst>
              <a:ext uri="{FF2B5EF4-FFF2-40B4-BE49-F238E27FC236}">
                <a16:creationId xmlns:a16="http://schemas.microsoft.com/office/drawing/2014/main" id="{A24ED7E0-9775-C91B-F3D3-E3924042144E}"/>
              </a:ext>
            </a:extLst>
          </p:cNvPr>
          <p:cNvGrpSpPr/>
          <p:nvPr/>
        </p:nvGrpSpPr>
        <p:grpSpPr>
          <a:xfrm>
            <a:off x="8783382" y="5697249"/>
            <a:ext cx="1119714" cy="930968"/>
            <a:chOff x="6728936" y="1878224"/>
            <a:chExt cx="1041672" cy="1041672"/>
          </a:xfrm>
        </p:grpSpPr>
        <p:sp>
          <p:nvSpPr>
            <p:cNvPr id="13" name="Rectangle: Rounded Corners 12">
              <a:extLst>
                <a:ext uri="{FF2B5EF4-FFF2-40B4-BE49-F238E27FC236}">
                  <a16:creationId xmlns:a16="http://schemas.microsoft.com/office/drawing/2014/main" id="{B2CBF4BF-F358-B18F-DE12-57148B63A030}"/>
                </a:ext>
              </a:extLst>
            </p:cNvPr>
            <p:cNvSpPr/>
            <p:nvPr/>
          </p:nvSpPr>
          <p:spPr>
            <a:xfrm>
              <a:off x="6728936" y="1878224"/>
              <a:ext cx="1041672" cy="104167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ectangle: Rounded Corners 4">
              <a:extLst>
                <a:ext uri="{FF2B5EF4-FFF2-40B4-BE49-F238E27FC236}">
                  <a16:creationId xmlns:a16="http://schemas.microsoft.com/office/drawing/2014/main" id="{6122C3D2-E784-AA0B-F765-FE25436C3473}"/>
                </a:ext>
              </a:extLst>
            </p:cNvPr>
            <p:cNvSpPr txBox="1"/>
            <p:nvPr/>
          </p:nvSpPr>
          <p:spPr>
            <a:xfrm>
              <a:off x="6782804" y="2108949"/>
              <a:ext cx="972467" cy="7388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Hive </a:t>
              </a:r>
            </a:p>
            <a:p>
              <a:pPr marL="0" lvl="0" indent="0" algn="ctr" defTabSz="622300">
                <a:lnSpc>
                  <a:spcPct val="90000"/>
                </a:lnSpc>
                <a:spcBef>
                  <a:spcPct val="0"/>
                </a:spcBef>
                <a:spcAft>
                  <a:spcPct val="35000"/>
                </a:spcAft>
                <a:buNone/>
              </a:pPr>
              <a:r>
                <a:rPr lang="en-US" sz="1400" kern="1200" dirty="0"/>
                <a:t>Query</a:t>
              </a:r>
            </a:p>
            <a:p>
              <a:pPr marL="0" lvl="0" indent="0" algn="ctr" defTabSz="622300">
                <a:lnSpc>
                  <a:spcPct val="90000"/>
                </a:lnSpc>
                <a:spcBef>
                  <a:spcPct val="0"/>
                </a:spcBef>
                <a:spcAft>
                  <a:spcPct val="35000"/>
                </a:spcAft>
                <a:buNone/>
              </a:pPr>
              <a:endParaRPr lang="en-US" sz="1400" kern="1200" dirty="0"/>
            </a:p>
          </p:txBody>
        </p:sp>
      </p:grpSp>
    </p:spTree>
    <p:extLst>
      <p:ext uri="{BB962C8B-B14F-4D97-AF65-F5344CB8AC3E}">
        <p14:creationId xmlns:p14="http://schemas.microsoft.com/office/powerpoint/2010/main" val="93249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C25858BE-59B9-84F8-7947-ECCA85C07843}"/>
              </a:ext>
            </a:extLst>
          </p:cNvPr>
          <p:cNvSpPr>
            <a:spLocks noGrp="1"/>
          </p:cNvSpPr>
          <p:nvPr>
            <p:ph type="title"/>
          </p:nvPr>
        </p:nvSpPr>
        <p:spPr>
          <a:xfrm>
            <a:off x="1167492" y="381000"/>
            <a:ext cx="9779183" cy="1325563"/>
          </a:xfrm>
        </p:spPr>
        <p:txBody>
          <a:bodyPr/>
          <a:lstStyle/>
          <a:p>
            <a:r>
              <a:rPr lang="en-US" dirty="0"/>
              <a:t>Twitter Analyzer System</a:t>
            </a:r>
          </a:p>
        </p:txBody>
      </p:sp>
      <p:sp>
        <p:nvSpPr>
          <p:cNvPr id="18" name="Content Placeholder 2">
            <a:extLst>
              <a:ext uri="{FF2B5EF4-FFF2-40B4-BE49-F238E27FC236}">
                <a16:creationId xmlns:a16="http://schemas.microsoft.com/office/drawing/2014/main" id="{50229388-2A6E-AEFE-3B6B-F06995E26E8D}"/>
              </a:ext>
            </a:extLst>
          </p:cNvPr>
          <p:cNvSpPr>
            <a:spLocks noGrp="1"/>
          </p:cNvSpPr>
          <p:nvPr>
            <p:ph idx="1"/>
          </p:nvPr>
        </p:nvSpPr>
        <p:spPr>
          <a:xfrm>
            <a:off x="1167491" y="2526318"/>
            <a:ext cx="3218688" cy="2828613"/>
          </a:xfrm>
        </p:spPr>
        <p:txBody>
          <a:bodyPr/>
          <a:lstStyle/>
          <a:p>
            <a:pPr marL="342900" indent="-342900">
              <a:buFont typeface="Wingdings" panose="05000000000000000000" pitchFamily="2" charset="2"/>
              <a:buChar char="Ø"/>
            </a:pPr>
            <a:r>
              <a:rPr lang="en-US" dirty="0"/>
              <a:t>Java application</a:t>
            </a:r>
          </a:p>
          <a:p>
            <a:pPr marL="342900" indent="-342900">
              <a:buFont typeface="Wingdings" panose="05000000000000000000" pitchFamily="2" charset="2"/>
              <a:buChar char="Ø"/>
            </a:pPr>
            <a:r>
              <a:rPr lang="en-US" dirty="0"/>
              <a:t>Consume data from Twitter API using keywords every 3 seconds</a:t>
            </a:r>
          </a:p>
          <a:p>
            <a:pPr marL="342900" indent="-342900">
              <a:buFont typeface="Wingdings" panose="05000000000000000000" pitchFamily="2" charset="2"/>
              <a:buChar char="Ø"/>
            </a:pPr>
            <a:r>
              <a:rPr lang="en-US" dirty="0"/>
              <a:t>Publish the twittes to </a:t>
            </a:r>
            <a:r>
              <a:rPr lang="en-US" dirty="0" err="1"/>
              <a:t>kafka</a:t>
            </a:r>
            <a:r>
              <a:rPr lang="en-US" dirty="0"/>
              <a:t> using </a:t>
            </a:r>
            <a:r>
              <a:rPr lang="en-US" dirty="0" err="1"/>
              <a:t>TwitterKafka</a:t>
            </a:r>
            <a:r>
              <a:rPr lang="en-US" dirty="0"/>
              <a:t> topic </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lang="en-US" dirty="0"/>
          </a:p>
        </p:txBody>
      </p:sp>
      <p:sp>
        <p:nvSpPr>
          <p:cNvPr id="4" name="Date Placeholder 3">
            <a:extLst>
              <a:ext uri="{FF2B5EF4-FFF2-40B4-BE49-F238E27FC236}">
                <a16:creationId xmlns:a16="http://schemas.microsoft.com/office/drawing/2014/main" id="{B8DF40DB-B950-943F-4757-9227D47F0533}"/>
              </a:ext>
            </a:extLst>
          </p:cNvPr>
          <p:cNvSpPr>
            <a:spLocks noGrp="1"/>
          </p:cNvSpPr>
          <p:nvPr>
            <p:ph type="dt" sz="half" idx="2"/>
          </p:nvPr>
        </p:nvSpPr>
        <p:spPr>
          <a:xfrm>
            <a:off x="381000" y="6356350"/>
            <a:ext cx="1767114" cy="365125"/>
          </a:xfrm>
        </p:spPr>
        <p:txBody>
          <a:bodyPr anchor="ctr">
            <a:normAutofit/>
          </a:bodyPr>
          <a:lstStyle/>
          <a:p>
            <a:pPr>
              <a:spcAft>
                <a:spcPts val="600"/>
              </a:spcAft>
            </a:pPr>
            <a:fld id="{5F02DCD1-2C6B-F948-9F72-3BB0CF3D512E}" type="datetime1">
              <a:rPr lang="en-US" smtClean="0"/>
              <a:pPr>
                <a:spcAft>
                  <a:spcPts val="600"/>
                </a:spcAft>
              </a:pPr>
              <a:t>9/25/2022</a:t>
            </a:fld>
            <a:endParaRPr lang="en-US"/>
          </a:p>
        </p:txBody>
      </p:sp>
      <p:sp>
        <p:nvSpPr>
          <p:cNvPr id="5" name="Footer Placeholder 4">
            <a:extLst>
              <a:ext uri="{FF2B5EF4-FFF2-40B4-BE49-F238E27FC236}">
                <a16:creationId xmlns:a16="http://schemas.microsoft.com/office/drawing/2014/main" id="{BC043BDE-CC82-EA5A-A850-6C928499E42B}"/>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Twitter Analyzer</a:t>
            </a:r>
          </a:p>
        </p:txBody>
      </p:sp>
      <p:sp>
        <p:nvSpPr>
          <p:cNvPr id="15" name="Content Placeholder 5">
            <a:extLst>
              <a:ext uri="{FF2B5EF4-FFF2-40B4-BE49-F238E27FC236}">
                <a16:creationId xmlns:a16="http://schemas.microsoft.com/office/drawing/2014/main" id="{DC39D3AE-F833-240F-7990-2D571712903F}"/>
              </a:ext>
            </a:extLst>
          </p:cNvPr>
          <p:cNvSpPr>
            <a:spLocks noGrp="1"/>
          </p:cNvSpPr>
          <p:nvPr>
            <p:ph idx="10"/>
          </p:nvPr>
        </p:nvSpPr>
        <p:spPr>
          <a:xfrm>
            <a:off x="4683787" y="2526318"/>
            <a:ext cx="3173279" cy="2828613"/>
          </a:xfrm>
        </p:spPr>
        <p:txBody>
          <a:bodyPr/>
          <a:lstStyle/>
          <a:p>
            <a:pPr marL="342900" indent="-342900">
              <a:buFont typeface="Wingdings" panose="05000000000000000000" pitchFamily="2" charset="2"/>
              <a:buChar char="Ø"/>
            </a:pPr>
            <a:r>
              <a:rPr lang="en-US" dirty="0"/>
              <a:t>Java application</a:t>
            </a:r>
          </a:p>
          <a:p>
            <a:pPr marL="342900" indent="-342900">
              <a:buFont typeface="Wingdings" panose="05000000000000000000" pitchFamily="2" charset="2"/>
              <a:buChar char="Ø"/>
            </a:pPr>
            <a:r>
              <a:rPr lang="en-US" dirty="0"/>
              <a:t>Consume Realtime twittes using Kafka consumer </a:t>
            </a:r>
          </a:p>
          <a:p>
            <a:pPr marL="342900" indent="-342900">
              <a:buFont typeface="Wingdings" panose="05000000000000000000" pitchFamily="2" charset="2"/>
              <a:buChar char="Ø"/>
            </a:pPr>
            <a:r>
              <a:rPr lang="en-US" dirty="0"/>
              <a:t>Use Java Spark stream  framework to   process data</a:t>
            </a:r>
          </a:p>
          <a:p>
            <a:pPr marL="342900" indent="-342900">
              <a:buFont typeface="Wingdings" panose="05000000000000000000" pitchFamily="2" charset="2"/>
              <a:buChar char="Ø"/>
            </a:pPr>
            <a:r>
              <a:rPr lang="en-US" dirty="0"/>
              <a:t>HBase used to store the data from spark stream </a:t>
            </a:r>
          </a:p>
          <a:p>
            <a:pPr marL="342900" indent="-342900">
              <a:buFont typeface="Wingdings" panose="05000000000000000000" pitchFamily="2" charset="2"/>
              <a:buChar char="Ø"/>
            </a:pPr>
            <a:endParaRPr lang="en-US" dirty="0"/>
          </a:p>
        </p:txBody>
      </p:sp>
      <p:sp>
        <p:nvSpPr>
          <p:cNvPr id="17" name="Content Placeholder 6">
            <a:extLst>
              <a:ext uri="{FF2B5EF4-FFF2-40B4-BE49-F238E27FC236}">
                <a16:creationId xmlns:a16="http://schemas.microsoft.com/office/drawing/2014/main" id="{7F681A94-6832-3437-1E88-5EB561FEEC18}"/>
              </a:ext>
            </a:extLst>
          </p:cNvPr>
          <p:cNvSpPr>
            <a:spLocks noGrp="1"/>
          </p:cNvSpPr>
          <p:nvPr>
            <p:ph idx="11"/>
          </p:nvPr>
        </p:nvSpPr>
        <p:spPr>
          <a:xfrm>
            <a:off x="1167493" y="2003804"/>
            <a:ext cx="3173278" cy="522514"/>
          </a:xfrm>
        </p:spPr>
        <p:txBody>
          <a:bodyPr/>
          <a:lstStyle/>
          <a:p>
            <a:pPr algn="ctr"/>
            <a:r>
              <a:rPr lang="en-US" sz="2000" dirty="0"/>
              <a:t>Twitter Producer</a:t>
            </a:r>
          </a:p>
        </p:txBody>
      </p:sp>
      <p:sp>
        <p:nvSpPr>
          <p:cNvPr id="19" name="Content Placeholder 7">
            <a:extLst>
              <a:ext uri="{FF2B5EF4-FFF2-40B4-BE49-F238E27FC236}">
                <a16:creationId xmlns:a16="http://schemas.microsoft.com/office/drawing/2014/main" id="{BCD3D416-ACD9-432D-77CF-2D5EEB592D3A}"/>
              </a:ext>
            </a:extLst>
          </p:cNvPr>
          <p:cNvSpPr>
            <a:spLocks noGrp="1"/>
          </p:cNvSpPr>
          <p:nvPr>
            <p:ph idx="12"/>
          </p:nvPr>
        </p:nvSpPr>
        <p:spPr>
          <a:xfrm>
            <a:off x="4683788" y="2003804"/>
            <a:ext cx="3173278" cy="522514"/>
          </a:xfrm>
        </p:spPr>
        <p:txBody>
          <a:bodyPr/>
          <a:lstStyle/>
          <a:p>
            <a:pPr algn="ctr"/>
            <a:r>
              <a:rPr lang="en-US" sz="2000" dirty="0"/>
              <a:t>Twitter Consumer App</a:t>
            </a:r>
          </a:p>
        </p:txBody>
      </p:sp>
      <p:sp>
        <p:nvSpPr>
          <p:cNvPr id="21" name="Content Placeholder 8">
            <a:extLst>
              <a:ext uri="{FF2B5EF4-FFF2-40B4-BE49-F238E27FC236}">
                <a16:creationId xmlns:a16="http://schemas.microsoft.com/office/drawing/2014/main" id="{1B1D96D2-AB69-FCF7-A76A-9C074B2DCF17}"/>
              </a:ext>
            </a:extLst>
          </p:cNvPr>
          <p:cNvSpPr>
            <a:spLocks noGrp="1"/>
          </p:cNvSpPr>
          <p:nvPr>
            <p:ph idx="13"/>
          </p:nvPr>
        </p:nvSpPr>
        <p:spPr>
          <a:xfrm>
            <a:off x="8200082" y="2526318"/>
            <a:ext cx="3173279" cy="2828613"/>
          </a:xfrm>
        </p:spPr>
        <p:txBody>
          <a:bodyPr/>
          <a:lstStyle/>
          <a:p>
            <a:pPr marL="342900" indent="-342900">
              <a:buFont typeface="Wingdings" panose="05000000000000000000" pitchFamily="2" charset="2"/>
              <a:buChar char="Ø"/>
            </a:pPr>
            <a:r>
              <a:rPr lang="en-US" dirty="0"/>
              <a:t>Java application</a:t>
            </a:r>
          </a:p>
          <a:p>
            <a:pPr marL="342900" indent="-342900">
              <a:buFont typeface="Wingdings" panose="05000000000000000000" pitchFamily="2" charset="2"/>
              <a:buChar char="Ø"/>
            </a:pPr>
            <a:r>
              <a:rPr lang="en-US" dirty="0"/>
              <a:t>Data query from </a:t>
            </a:r>
            <a:r>
              <a:rPr lang="en-US" dirty="0" err="1"/>
              <a:t>Hbase</a:t>
            </a:r>
            <a:endParaRPr lang="en-US" dirty="0"/>
          </a:p>
          <a:p>
            <a:pPr marL="342900" indent="-342900">
              <a:buFont typeface="Wingdings" panose="05000000000000000000" pitchFamily="2" charset="2"/>
              <a:buChar char="Ø"/>
            </a:pPr>
            <a:r>
              <a:rPr lang="en-US" dirty="0"/>
              <a:t>Spark SQL is frame work is used to query data</a:t>
            </a:r>
          </a:p>
        </p:txBody>
      </p:sp>
      <p:sp>
        <p:nvSpPr>
          <p:cNvPr id="23" name="Content Placeholder 9">
            <a:extLst>
              <a:ext uri="{FF2B5EF4-FFF2-40B4-BE49-F238E27FC236}">
                <a16:creationId xmlns:a16="http://schemas.microsoft.com/office/drawing/2014/main" id="{A5E25AE5-2FD8-4571-272D-35A94713BAD5}"/>
              </a:ext>
            </a:extLst>
          </p:cNvPr>
          <p:cNvSpPr>
            <a:spLocks noGrp="1"/>
          </p:cNvSpPr>
          <p:nvPr>
            <p:ph idx="14"/>
          </p:nvPr>
        </p:nvSpPr>
        <p:spPr>
          <a:xfrm>
            <a:off x="8200083" y="2003804"/>
            <a:ext cx="3173278" cy="522514"/>
          </a:xfrm>
        </p:spPr>
        <p:txBody>
          <a:bodyPr/>
          <a:lstStyle/>
          <a:p>
            <a:pPr algn="ctr"/>
            <a:r>
              <a:rPr lang="en-US" sz="2000" dirty="0"/>
              <a:t>Twitter Spark SQL App</a:t>
            </a:r>
          </a:p>
        </p:txBody>
      </p:sp>
      <p:sp>
        <p:nvSpPr>
          <p:cNvPr id="6" name="Slide Number Placeholder 5">
            <a:extLst>
              <a:ext uri="{FF2B5EF4-FFF2-40B4-BE49-F238E27FC236}">
                <a16:creationId xmlns:a16="http://schemas.microsoft.com/office/drawing/2014/main" id="{C7CB7597-52BD-93DB-0EDD-A81C6BEA874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13</a:t>
            </a:fld>
            <a:endParaRPr lang="en-US"/>
          </a:p>
        </p:txBody>
      </p:sp>
    </p:spTree>
    <p:extLst>
      <p:ext uri="{BB962C8B-B14F-4D97-AF65-F5344CB8AC3E}">
        <p14:creationId xmlns:p14="http://schemas.microsoft.com/office/powerpoint/2010/main" val="2405293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0E1764D-9B91-37CA-F981-C2356B379D31}"/>
              </a:ext>
            </a:extLst>
          </p:cNvPr>
          <p:cNvSpPr>
            <a:spLocks noGrp="1"/>
          </p:cNvSpPr>
          <p:nvPr>
            <p:ph type="title"/>
          </p:nvPr>
        </p:nvSpPr>
        <p:spPr>
          <a:xfrm>
            <a:off x="1047241" y="153030"/>
            <a:ext cx="9779183" cy="1143000"/>
          </a:xfrm>
        </p:spPr>
        <p:txBody>
          <a:bodyPr/>
          <a:lstStyle/>
          <a:p>
            <a:r>
              <a:rPr lang="en-US" dirty="0"/>
              <a:t>Twitter Producer App</a:t>
            </a:r>
          </a:p>
        </p:txBody>
      </p:sp>
      <p:sp>
        <p:nvSpPr>
          <p:cNvPr id="4" name="Date Placeholder 3">
            <a:extLst>
              <a:ext uri="{FF2B5EF4-FFF2-40B4-BE49-F238E27FC236}">
                <a16:creationId xmlns:a16="http://schemas.microsoft.com/office/drawing/2014/main" id="{E9DB9BA1-8D9F-CC2F-BA14-ED6DF74676AD}"/>
              </a:ext>
            </a:extLst>
          </p:cNvPr>
          <p:cNvSpPr>
            <a:spLocks noGrp="1"/>
          </p:cNvSpPr>
          <p:nvPr>
            <p:ph type="dt" sz="half" idx="2"/>
          </p:nvPr>
        </p:nvSpPr>
        <p:spPr>
          <a:xfrm>
            <a:off x="381000" y="6356350"/>
            <a:ext cx="1701018" cy="365125"/>
          </a:xfrm>
        </p:spPr>
        <p:txBody>
          <a:bodyPr anchor="ctr">
            <a:normAutofit/>
          </a:bodyPr>
          <a:lstStyle/>
          <a:p>
            <a:pPr>
              <a:spcAft>
                <a:spcPts val="600"/>
              </a:spcAft>
            </a:pPr>
            <a:fld id="{4B103E64-1627-9140-8127-1849FED275E1}" type="datetime1">
              <a:rPr lang="en-US" smtClean="0"/>
              <a:pPr>
                <a:spcAft>
                  <a:spcPts val="600"/>
                </a:spcAft>
              </a:pPr>
              <a:t>9/25/2022</a:t>
            </a:fld>
            <a:endParaRPr lang="en-US"/>
          </a:p>
        </p:txBody>
      </p:sp>
      <p:sp>
        <p:nvSpPr>
          <p:cNvPr id="5" name="Footer Placeholder 4">
            <a:extLst>
              <a:ext uri="{FF2B5EF4-FFF2-40B4-BE49-F238E27FC236}">
                <a16:creationId xmlns:a16="http://schemas.microsoft.com/office/drawing/2014/main" id="{5BB8597E-DD95-39C9-1D0C-6128463E76F8}"/>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Twitter Analyzer</a:t>
            </a:r>
          </a:p>
        </p:txBody>
      </p:sp>
      <p:sp>
        <p:nvSpPr>
          <p:cNvPr id="11" name="Slide Number Placeholder 10">
            <a:extLst>
              <a:ext uri="{FF2B5EF4-FFF2-40B4-BE49-F238E27FC236}">
                <a16:creationId xmlns:a16="http://schemas.microsoft.com/office/drawing/2014/main" id="{2E8F3E07-30D6-6A2A-8645-A9BF65D81F74}"/>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14</a:t>
            </a:fld>
            <a:endParaRPr lang="en-US"/>
          </a:p>
        </p:txBody>
      </p:sp>
      <p:sp>
        <p:nvSpPr>
          <p:cNvPr id="12" name="TextBox 11">
            <a:extLst>
              <a:ext uri="{FF2B5EF4-FFF2-40B4-BE49-F238E27FC236}">
                <a16:creationId xmlns:a16="http://schemas.microsoft.com/office/drawing/2014/main" id="{4B04728F-2169-BCC6-0022-7A3F0E625F4E}"/>
              </a:ext>
            </a:extLst>
          </p:cNvPr>
          <p:cNvSpPr txBox="1"/>
          <p:nvPr/>
        </p:nvSpPr>
        <p:spPr>
          <a:xfrm>
            <a:off x="1311964" y="1858618"/>
            <a:ext cx="3617845" cy="369332"/>
          </a:xfrm>
          <a:prstGeom prst="rect">
            <a:avLst/>
          </a:prstGeom>
          <a:noFill/>
        </p:spPr>
        <p:txBody>
          <a:bodyPr wrap="square" rtlCol="0">
            <a:spAutoFit/>
          </a:bodyPr>
          <a:lstStyle/>
          <a:p>
            <a:r>
              <a:rPr lang="en-US" dirty="0">
                <a:solidFill>
                  <a:srgbClr val="0068FF"/>
                </a:solidFill>
              </a:rPr>
              <a:t>Twitter API</a:t>
            </a:r>
          </a:p>
        </p:txBody>
      </p:sp>
      <p:sp>
        <p:nvSpPr>
          <p:cNvPr id="13" name="TextBox 12">
            <a:extLst>
              <a:ext uri="{FF2B5EF4-FFF2-40B4-BE49-F238E27FC236}">
                <a16:creationId xmlns:a16="http://schemas.microsoft.com/office/drawing/2014/main" id="{4EA6B06B-F5B6-8DA9-39EE-347F9E123213}"/>
              </a:ext>
            </a:extLst>
          </p:cNvPr>
          <p:cNvSpPr txBox="1"/>
          <p:nvPr/>
        </p:nvSpPr>
        <p:spPr>
          <a:xfrm>
            <a:off x="1311965" y="2514599"/>
            <a:ext cx="385980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Free Twitter API is used to get Data for our application  </a:t>
            </a:r>
          </a:p>
          <a:p>
            <a:pPr marL="285750" indent="-285750">
              <a:buFont typeface="Arial" panose="020B0604020202020204" pitchFamily="34" charset="0"/>
              <a:buChar char="•"/>
            </a:pPr>
            <a:r>
              <a:rPr lang="en-US" dirty="0" err="1"/>
              <a:t>TwitterClient</a:t>
            </a:r>
            <a:r>
              <a:rPr lang="en-US" dirty="0"/>
              <a:t> class is used to retrieve the data</a:t>
            </a:r>
          </a:p>
          <a:p>
            <a:pPr marL="285750" indent="-285750">
              <a:buFont typeface="Arial" panose="020B0604020202020204" pitchFamily="34" charset="0"/>
              <a:buChar char="•"/>
            </a:pPr>
            <a:r>
              <a:rPr lang="en-US" dirty="0" err="1"/>
              <a:t>fetchTwitter</a:t>
            </a:r>
            <a:r>
              <a:rPr lang="en-US" dirty="0"/>
              <a:t> is method called every 3 seconds to get data with keyword/query and next token</a:t>
            </a:r>
          </a:p>
          <a:p>
            <a:pPr marL="285750" indent="-285750">
              <a:buFont typeface="Arial" panose="020B0604020202020204" pitchFamily="34" charset="0"/>
              <a:buChar char="•"/>
            </a:pPr>
            <a:r>
              <a:rPr lang="en-US" dirty="0"/>
              <a:t>The rest API call is </a:t>
            </a:r>
            <a:r>
              <a:rPr lang="en-US" dirty="0" err="1"/>
              <a:t>achived</a:t>
            </a:r>
            <a:r>
              <a:rPr lang="en-US" dirty="0"/>
              <a:t> by Eclipse Jetty library </a:t>
            </a:r>
          </a:p>
        </p:txBody>
      </p:sp>
      <p:pic>
        <p:nvPicPr>
          <p:cNvPr id="15" name="Picture 14" descr="Graphical user interface, text, application&#10;&#10;Description automatically generated">
            <a:extLst>
              <a:ext uri="{FF2B5EF4-FFF2-40B4-BE49-F238E27FC236}">
                <a16:creationId xmlns:a16="http://schemas.microsoft.com/office/drawing/2014/main" id="{B7694ED8-89BA-71AB-1737-107EBA45B754}"/>
              </a:ext>
            </a:extLst>
          </p:cNvPr>
          <p:cNvPicPr>
            <a:picLocks noChangeAspect="1"/>
          </p:cNvPicPr>
          <p:nvPr/>
        </p:nvPicPr>
        <p:blipFill>
          <a:blip r:embed="rId2"/>
          <a:stretch>
            <a:fillRect/>
          </a:stretch>
        </p:blipFill>
        <p:spPr>
          <a:xfrm>
            <a:off x="6096000" y="1302750"/>
            <a:ext cx="5989046" cy="5009020"/>
          </a:xfrm>
          <a:prstGeom prst="rect">
            <a:avLst/>
          </a:prstGeom>
        </p:spPr>
      </p:pic>
    </p:spTree>
    <p:extLst>
      <p:ext uri="{BB962C8B-B14F-4D97-AF65-F5344CB8AC3E}">
        <p14:creationId xmlns:p14="http://schemas.microsoft.com/office/powerpoint/2010/main" val="1826546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0E1764D-9B91-37CA-F981-C2356B379D31}"/>
              </a:ext>
            </a:extLst>
          </p:cNvPr>
          <p:cNvSpPr>
            <a:spLocks noGrp="1"/>
          </p:cNvSpPr>
          <p:nvPr>
            <p:ph type="title"/>
          </p:nvPr>
        </p:nvSpPr>
        <p:spPr>
          <a:xfrm>
            <a:off x="1167492" y="381000"/>
            <a:ext cx="9779183" cy="1325563"/>
          </a:xfrm>
        </p:spPr>
        <p:txBody>
          <a:bodyPr/>
          <a:lstStyle/>
          <a:p>
            <a:r>
              <a:rPr lang="en-US" dirty="0"/>
              <a:t>Twitter Producer App</a:t>
            </a:r>
          </a:p>
        </p:txBody>
      </p:sp>
      <p:sp>
        <p:nvSpPr>
          <p:cNvPr id="4" name="Date Placeholder 3">
            <a:extLst>
              <a:ext uri="{FF2B5EF4-FFF2-40B4-BE49-F238E27FC236}">
                <a16:creationId xmlns:a16="http://schemas.microsoft.com/office/drawing/2014/main" id="{E9DB9BA1-8D9F-CC2F-BA14-ED6DF74676AD}"/>
              </a:ext>
            </a:extLst>
          </p:cNvPr>
          <p:cNvSpPr>
            <a:spLocks noGrp="1"/>
          </p:cNvSpPr>
          <p:nvPr>
            <p:ph type="dt" sz="half" idx="2"/>
          </p:nvPr>
        </p:nvSpPr>
        <p:spPr>
          <a:xfrm>
            <a:off x="381000" y="6356350"/>
            <a:ext cx="1701018" cy="365125"/>
          </a:xfrm>
        </p:spPr>
        <p:txBody>
          <a:bodyPr anchor="ctr">
            <a:normAutofit/>
          </a:bodyPr>
          <a:lstStyle/>
          <a:p>
            <a:pPr>
              <a:spcAft>
                <a:spcPts val="600"/>
              </a:spcAft>
            </a:pPr>
            <a:fld id="{4B103E64-1627-9140-8127-1849FED275E1}" type="datetime1">
              <a:rPr lang="en-US" smtClean="0"/>
              <a:pPr>
                <a:spcAft>
                  <a:spcPts val="600"/>
                </a:spcAft>
              </a:pPr>
              <a:t>9/26/2022</a:t>
            </a:fld>
            <a:endParaRPr lang="en-US"/>
          </a:p>
        </p:txBody>
      </p:sp>
      <p:sp>
        <p:nvSpPr>
          <p:cNvPr id="5" name="Footer Placeholder 4">
            <a:extLst>
              <a:ext uri="{FF2B5EF4-FFF2-40B4-BE49-F238E27FC236}">
                <a16:creationId xmlns:a16="http://schemas.microsoft.com/office/drawing/2014/main" id="{5BB8597E-DD95-39C9-1D0C-6128463E76F8}"/>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Twitter Analyzer</a:t>
            </a:r>
          </a:p>
        </p:txBody>
      </p:sp>
      <p:sp>
        <p:nvSpPr>
          <p:cNvPr id="11" name="Slide Number Placeholder 10">
            <a:extLst>
              <a:ext uri="{FF2B5EF4-FFF2-40B4-BE49-F238E27FC236}">
                <a16:creationId xmlns:a16="http://schemas.microsoft.com/office/drawing/2014/main" id="{2E8F3E07-30D6-6A2A-8645-A9BF65D81F74}"/>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15</a:t>
            </a:fld>
            <a:endParaRPr lang="en-US"/>
          </a:p>
        </p:txBody>
      </p:sp>
      <p:sp>
        <p:nvSpPr>
          <p:cNvPr id="13" name="TextBox 12">
            <a:extLst>
              <a:ext uri="{FF2B5EF4-FFF2-40B4-BE49-F238E27FC236}">
                <a16:creationId xmlns:a16="http://schemas.microsoft.com/office/drawing/2014/main" id="{4EA6B06B-F5B6-8DA9-39EE-347F9E123213}"/>
              </a:ext>
            </a:extLst>
          </p:cNvPr>
          <p:cNvSpPr txBox="1"/>
          <p:nvPr/>
        </p:nvSpPr>
        <p:spPr>
          <a:xfrm>
            <a:off x="1331842" y="2311335"/>
            <a:ext cx="3856384" cy="3970318"/>
          </a:xfrm>
          <a:prstGeom prst="rect">
            <a:avLst/>
          </a:prstGeom>
          <a:noFill/>
        </p:spPr>
        <p:txBody>
          <a:bodyPr wrap="square" rtlCol="0">
            <a:spAutoFit/>
          </a:bodyPr>
          <a:lstStyle/>
          <a:p>
            <a:pPr marL="285750" indent="-285750">
              <a:buFont typeface="Arial" panose="020B0604020202020204" pitchFamily="34" charset="0"/>
              <a:buChar char="•"/>
            </a:pPr>
            <a:r>
              <a:rPr lang="en-US" dirty="0" err="1"/>
              <a:t>TwitterKafka</a:t>
            </a:r>
            <a:r>
              <a:rPr lang="en-US" dirty="0"/>
              <a:t>  class is obligate to create the instance of Kafka consumer with  properties and send data to twitter</a:t>
            </a:r>
          </a:p>
          <a:p>
            <a:pPr marL="285750" indent="-285750">
              <a:buFont typeface="Arial" panose="020B0604020202020204" pitchFamily="34" charset="0"/>
              <a:buChar char="•"/>
            </a:pPr>
            <a:r>
              <a:rPr lang="en-US" dirty="0"/>
              <a:t>The class is created form </a:t>
            </a:r>
            <a:r>
              <a:rPr lang="en-US" dirty="0" err="1"/>
              <a:t>TwitterProducerApp</a:t>
            </a:r>
            <a:r>
              <a:rPr lang="en-US" dirty="0"/>
              <a:t> class</a:t>
            </a:r>
          </a:p>
          <a:p>
            <a:pPr marL="285750" indent="-285750">
              <a:buFont typeface="Arial" panose="020B0604020202020204" pitchFamily="34" charset="0"/>
              <a:buChar char="•"/>
            </a:pPr>
            <a:r>
              <a:rPr lang="en-US" dirty="0"/>
              <a:t>send is method called every 3 seconds to from main application to send data with keyword/query and key</a:t>
            </a:r>
          </a:p>
          <a:p>
            <a:pPr marL="285750" indent="-285750">
              <a:buFont typeface="Arial" panose="020B0604020202020204" pitchFamily="34" charset="0"/>
              <a:buChar char="•"/>
            </a:pPr>
            <a:r>
              <a:rPr lang="en-US" dirty="0"/>
              <a:t>The </a:t>
            </a:r>
            <a:r>
              <a:rPr lang="en-US" dirty="0" err="1"/>
              <a:t>kafka</a:t>
            </a:r>
            <a:r>
              <a:rPr lang="en-US" dirty="0"/>
              <a:t> consumer instance will be closed every 3 seconds after data being sent</a:t>
            </a:r>
          </a:p>
          <a:p>
            <a:endParaRPr lang="en-US" dirty="0"/>
          </a:p>
        </p:txBody>
      </p:sp>
      <p:sp>
        <p:nvSpPr>
          <p:cNvPr id="2" name="TextBox 1">
            <a:extLst>
              <a:ext uri="{FF2B5EF4-FFF2-40B4-BE49-F238E27FC236}">
                <a16:creationId xmlns:a16="http://schemas.microsoft.com/office/drawing/2014/main" id="{EB544D2A-D69E-6319-7236-C2D86FD2F905}"/>
              </a:ext>
            </a:extLst>
          </p:cNvPr>
          <p:cNvSpPr txBox="1"/>
          <p:nvPr/>
        </p:nvSpPr>
        <p:spPr>
          <a:xfrm>
            <a:off x="1451112" y="1867306"/>
            <a:ext cx="3617845" cy="369332"/>
          </a:xfrm>
          <a:prstGeom prst="rect">
            <a:avLst/>
          </a:prstGeom>
          <a:noFill/>
        </p:spPr>
        <p:txBody>
          <a:bodyPr wrap="square" rtlCol="0">
            <a:spAutoFit/>
          </a:bodyPr>
          <a:lstStyle/>
          <a:p>
            <a:r>
              <a:rPr lang="en-US" dirty="0">
                <a:solidFill>
                  <a:srgbClr val="0068FF"/>
                </a:solidFill>
              </a:rPr>
              <a:t>Kafka Producer</a:t>
            </a:r>
          </a:p>
        </p:txBody>
      </p:sp>
      <p:pic>
        <p:nvPicPr>
          <p:cNvPr id="6" name="Picture 5" descr="Graphical user interface, text, application, email&#10;&#10;Description automatically generated">
            <a:extLst>
              <a:ext uri="{FF2B5EF4-FFF2-40B4-BE49-F238E27FC236}">
                <a16:creationId xmlns:a16="http://schemas.microsoft.com/office/drawing/2014/main" id="{42F11E24-6E58-A050-C6AF-A2BE839F5809}"/>
              </a:ext>
            </a:extLst>
          </p:cNvPr>
          <p:cNvPicPr>
            <a:picLocks noChangeAspect="1"/>
          </p:cNvPicPr>
          <p:nvPr/>
        </p:nvPicPr>
        <p:blipFill>
          <a:blip r:embed="rId2"/>
          <a:stretch>
            <a:fillRect/>
          </a:stretch>
        </p:blipFill>
        <p:spPr>
          <a:xfrm>
            <a:off x="6423677" y="1781260"/>
            <a:ext cx="5088199" cy="2777845"/>
          </a:xfrm>
          <a:prstGeom prst="rect">
            <a:avLst/>
          </a:prstGeom>
        </p:spPr>
      </p:pic>
      <p:pic>
        <p:nvPicPr>
          <p:cNvPr id="8" name="Picture 7" descr="Graphical user interface, text, application, email&#10;&#10;Description automatically generated">
            <a:extLst>
              <a:ext uri="{FF2B5EF4-FFF2-40B4-BE49-F238E27FC236}">
                <a16:creationId xmlns:a16="http://schemas.microsoft.com/office/drawing/2014/main" id="{F6193B36-5F92-0AB5-E352-E3BF8636439E}"/>
              </a:ext>
            </a:extLst>
          </p:cNvPr>
          <p:cNvPicPr>
            <a:picLocks noChangeAspect="1"/>
          </p:cNvPicPr>
          <p:nvPr/>
        </p:nvPicPr>
        <p:blipFill>
          <a:blip r:embed="rId3"/>
          <a:stretch>
            <a:fillRect/>
          </a:stretch>
        </p:blipFill>
        <p:spPr>
          <a:xfrm>
            <a:off x="6423676" y="4633802"/>
            <a:ext cx="5088200" cy="1575398"/>
          </a:xfrm>
          <a:prstGeom prst="rect">
            <a:avLst/>
          </a:prstGeom>
        </p:spPr>
      </p:pic>
    </p:spTree>
    <p:extLst>
      <p:ext uri="{BB962C8B-B14F-4D97-AF65-F5344CB8AC3E}">
        <p14:creationId xmlns:p14="http://schemas.microsoft.com/office/powerpoint/2010/main" val="1267986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0E1764D-9B91-37CA-F981-C2356B379D31}"/>
              </a:ext>
            </a:extLst>
          </p:cNvPr>
          <p:cNvSpPr>
            <a:spLocks noGrp="1"/>
          </p:cNvSpPr>
          <p:nvPr>
            <p:ph type="title"/>
          </p:nvPr>
        </p:nvSpPr>
        <p:spPr>
          <a:xfrm>
            <a:off x="1206408" y="218123"/>
            <a:ext cx="9779183" cy="923331"/>
          </a:xfrm>
        </p:spPr>
        <p:txBody>
          <a:bodyPr/>
          <a:lstStyle/>
          <a:p>
            <a:r>
              <a:rPr lang="en-US" dirty="0"/>
              <a:t>Twitter Producer App</a:t>
            </a:r>
          </a:p>
        </p:txBody>
      </p:sp>
      <p:sp>
        <p:nvSpPr>
          <p:cNvPr id="4" name="Date Placeholder 3">
            <a:extLst>
              <a:ext uri="{FF2B5EF4-FFF2-40B4-BE49-F238E27FC236}">
                <a16:creationId xmlns:a16="http://schemas.microsoft.com/office/drawing/2014/main" id="{E9DB9BA1-8D9F-CC2F-BA14-ED6DF74676AD}"/>
              </a:ext>
            </a:extLst>
          </p:cNvPr>
          <p:cNvSpPr>
            <a:spLocks noGrp="1"/>
          </p:cNvSpPr>
          <p:nvPr>
            <p:ph type="dt" sz="half" idx="2"/>
          </p:nvPr>
        </p:nvSpPr>
        <p:spPr>
          <a:xfrm>
            <a:off x="381000" y="6356350"/>
            <a:ext cx="1701018" cy="365125"/>
          </a:xfrm>
        </p:spPr>
        <p:txBody>
          <a:bodyPr anchor="ctr">
            <a:normAutofit/>
          </a:bodyPr>
          <a:lstStyle/>
          <a:p>
            <a:pPr>
              <a:spcAft>
                <a:spcPts val="600"/>
              </a:spcAft>
            </a:pPr>
            <a:fld id="{4B103E64-1627-9140-8127-1849FED275E1}" type="datetime1">
              <a:rPr lang="en-US" smtClean="0"/>
              <a:pPr>
                <a:spcAft>
                  <a:spcPts val="600"/>
                </a:spcAft>
              </a:pPr>
              <a:t>9/26/2022</a:t>
            </a:fld>
            <a:endParaRPr lang="en-US"/>
          </a:p>
        </p:txBody>
      </p:sp>
      <p:sp>
        <p:nvSpPr>
          <p:cNvPr id="5" name="Footer Placeholder 4">
            <a:extLst>
              <a:ext uri="{FF2B5EF4-FFF2-40B4-BE49-F238E27FC236}">
                <a16:creationId xmlns:a16="http://schemas.microsoft.com/office/drawing/2014/main" id="{5BB8597E-DD95-39C9-1D0C-6128463E76F8}"/>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Twitter Analyzer</a:t>
            </a:r>
          </a:p>
        </p:txBody>
      </p:sp>
      <p:sp>
        <p:nvSpPr>
          <p:cNvPr id="11" name="Slide Number Placeholder 10">
            <a:extLst>
              <a:ext uri="{FF2B5EF4-FFF2-40B4-BE49-F238E27FC236}">
                <a16:creationId xmlns:a16="http://schemas.microsoft.com/office/drawing/2014/main" id="{2E8F3E07-30D6-6A2A-8645-A9BF65D81F74}"/>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16</a:t>
            </a:fld>
            <a:endParaRPr lang="en-US"/>
          </a:p>
        </p:txBody>
      </p:sp>
      <p:sp>
        <p:nvSpPr>
          <p:cNvPr id="13" name="TextBox 12">
            <a:extLst>
              <a:ext uri="{FF2B5EF4-FFF2-40B4-BE49-F238E27FC236}">
                <a16:creationId xmlns:a16="http://schemas.microsoft.com/office/drawing/2014/main" id="{4EA6B06B-F5B6-8DA9-39EE-347F9E123213}"/>
              </a:ext>
            </a:extLst>
          </p:cNvPr>
          <p:cNvSpPr txBox="1"/>
          <p:nvPr/>
        </p:nvSpPr>
        <p:spPr>
          <a:xfrm>
            <a:off x="1331842" y="2311335"/>
            <a:ext cx="3856384" cy="2862322"/>
          </a:xfrm>
          <a:prstGeom prst="rect">
            <a:avLst/>
          </a:prstGeom>
          <a:noFill/>
        </p:spPr>
        <p:txBody>
          <a:bodyPr wrap="square" rtlCol="0">
            <a:spAutoFit/>
          </a:bodyPr>
          <a:lstStyle/>
          <a:p>
            <a:pPr marL="285750" indent="-285750">
              <a:buFont typeface="Arial" panose="020B0604020202020204" pitchFamily="34" charset="0"/>
              <a:buChar char="•"/>
            </a:pPr>
            <a:r>
              <a:rPr lang="en-US" dirty="0" err="1"/>
              <a:t>TwitterProducer</a:t>
            </a:r>
            <a:r>
              <a:rPr lang="en-US" dirty="0"/>
              <a:t> class integrates twitter client and </a:t>
            </a:r>
            <a:r>
              <a:rPr lang="en-US" dirty="0" err="1"/>
              <a:t>kafka</a:t>
            </a:r>
            <a:r>
              <a:rPr lang="en-US" dirty="0"/>
              <a:t> producer</a:t>
            </a:r>
          </a:p>
          <a:p>
            <a:pPr marL="285750" indent="-285750">
              <a:buFont typeface="Arial" panose="020B0604020202020204" pitchFamily="34" charset="0"/>
              <a:buChar char="•"/>
            </a:pPr>
            <a:r>
              <a:rPr lang="en-US" dirty="0"/>
              <a:t>Java Timer will be used to schedule task ,  retrieve tweets and send data </a:t>
            </a:r>
          </a:p>
          <a:p>
            <a:pPr marL="285750" indent="-285750">
              <a:buFont typeface="Arial" panose="020B0604020202020204" pitchFamily="34" charset="0"/>
              <a:buChar char="•"/>
            </a:pPr>
            <a:r>
              <a:rPr lang="en-US" dirty="0"/>
              <a:t>The query and next token will be loaded from map before every call to twitter </a:t>
            </a:r>
          </a:p>
          <a:p>
            <a:r>
              <a:rPr lang="en-US" dirty="0"/>
              <a:t> </a:t>
            </a:r>
          </a:p>
          <a:p>
            <a:endParaRPr lang="en-US" dirty="0"/>
          </a:p>
        </p:txBody>
      </p:sp>
      <p:sp>
        <p:nvSpPr>
          <p:cNvPr id="2" name="TextBox 1">
            <a:extLst>
              <a:ext uri="{FF2B5EF4-FFF2-40B4-BE49-F238E27FC236}">
                <a16:creationId xmlns:a16="http://schemas.microsoft.com/office/drawing/2014/main" id="{EB544D2A-D69E-6319-7236-C2D86FD2F905}"/>
              </a:ext>
            </a:extLst>
          </p:cNvPr>
          <p:cNvSpPr txBox="1"/>
          <p:nvPr/>
        </p:nvSpPr>
        <p:spPr>
          <a:xfrm>
            <a:off x="1451112" y="1506580"/>
            <a:ext cx="3548272" cy="923330"/>
          </a:xfrm>
          <a:prstGeom prst="rect">
            <a:avLst/>
          </a:prstGeom>
          <a:noFill/>
        </p:spPr>
        <p:txBody>
          <a:bodyPr wrap="square" rtlCol="0">
            <a:spAutoFit/>
          </a:bodyPr>
          <a:lstStyle/>
          <a:p>
            <a:r>
              <a:rPr lang="en-US" dirty="0">
                <a:solidFill>
                  <a:srgbClr val="0068FF"/>
                </a:solidFill>
              </a:rPr>
              <a:t>Twitter client and Kafka Producer integration</a:t>
            </a:r>
          </a:p>
          <a:p>
            <a:endParaRPr lang="en-US" dirty="0"/>
          </a:p>
        </p:txBody>
      </p:sp>
      <p:pic>
        <p:nvPicPr>
          <p:cNvPr id="7" name="Picture 6" descr="Text&#10;&#10;Description automatically generated">
            <a:extLst>
              <a:ext uri="{FF2B5EF4-FFF2-40B4-BE49-F238E27FC236}">
                <a16:creationId xmlns:a16="http://schemas.microsoft.com/office/drawing/2014/main" id="{E51DF85E-3929-2F01-54AA-4FABFEFA83EC}"/>
              </a:ext>
            </a:extLst>
          </p:cNvPr>
          <p:cNvPicPr>
            <a:picLocks noChangeAspect="1"/>
          </p:cNvPicPr>
          <p:nvPr/>
        </p:nvPicPr>
        <p:blipFill>
          <a:blip r:embed="rId2"/>
          <a:stretch>
            <a:fillRect/>
          </a:stretch>
        </p:blipFill>
        <p:spPr>
          <a:xfrm>
            <a:off x="6841066" y="1467989"/>
            <a:ext cx="4556709" cy="4935815"/>
          </a:xfrm>
          <a:prstGeom prst="rect">
            <a:avLst/>
          </a:prstGeom>
        </p:spPr>
      </p:pic>
    </p:spTree>
    <p:extLst>
      <p:ext uri="{BB962C8B-B14F-4D97-AF65-F5344CB8AC3E}">
        <p14:creationId xmlns:p14="http://schemas.microsoft.com/office/powerpoint/2010/main" val="3029024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0E1764D-9B91-37CA-F981-C2356B379D31}"/>
              </a:ext>
            </a:extLst>
          </p:cNvPr>
          <p:cNvSpPr>
            <a:spLocks noGrp="1"/>
          </p:cNvSpPr>
          <p:nvPr>
            <p:ph type="title"/>
          </p:nvPr>
        </p:nvSpPr>
        <p:spPr>
          <a:xfrm>
            <a:off x="1047241" y="153030"/>
            <a:ext cx="9779183" cy="1143000"/>
          </a:xfrm>
        </p:spPr>
        <p:txBody>
          <a:bodyPr/>
          <a:lstStyle/>
          <a:p>
            <a:r>
              <a:rPr lang="en-US" dirty="0"/>
              <a:t>Twitter Consumer App</a:t>
            </a:r>
          </a:p>
        </p:txBody>
      </p:sp>
      <p:sp>
        <p:nvSpPr>
          <p:cNvPr id="4" name="Date Placeholder 3">
            <a:extLst>
              <a:ext uri="{FF2B5EF4-FFF2-40B4-BE49-F238E27FC236}">
                <a16:creationId xmlns:a16="http://schemas.microsoft.com/office/drawing/2014/main" id="{E9DB9BA1-8D9F-CC2F-BA14-ED6DF74676AD}"/>
              </a:ext>
            </a:extLst>
          </p:cNvPr>
          <p:cNvSpPr>
            <a:spLocks noGrp="1"/>
          </p:cNvSpPr>
          <p:nvPr>
            <p:ph type="dt" sz="half" idx="2"/>
          </p:nvPr>
        </p:nvSpPr>
        <p:spPr>
          <a:xfrm>
            <a:off x="381000" y="6356350"/>
            <a:ext cx="1701018" cy="365125"/>
          </a:xfrm>
        </p:spPr>
        <p:txBody>
          <a:bodyPr anchor="ctr">
            <a:normAutofit/>
          </a:bodyPr>
          <a:lstStyle/>
          <a:p>
            <a:pPr>
              <a:spcAft>
                <a:spcPts val="600"/>
              </a:spcAft>
            </a:pPr>
            <a:fld id="{4B103E64-1627-9140-8127-1849FED275E1}" type="datetime1">
              <a:rPr lang="en-US" smtClean="0"/>
              <a:pPr>
                <a:spcAft>
                  <a:spcPts val="600"/>
                </a:spcAft>
              </a:pPr>
              <a:t>9/27/2022</a:t>
            </a:fld>
            <a:endParaRPr lang="en-US"/>
          </a:p>
        </p:txBody>
      </p:sp>
      <p:sp>
        <p:nvSpPr>
          <p:cNvPr id="5" name="Footer Placeholder 4">
            <a:extLst>
              <a:ext uri="{FF2B5EF4-FFF2-40B4-BE49-F238E27FC236}">
                <a16:creationId xmlns:a16="http://schemas.microsoft.com/office/drawing/2014/main" id="{5BB8597E-DD95-39C9-1D0C-6128463E76F8}"/>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Twitter Analyzer</a:t>
            </a:r>
          </a:p>
        </p:txBody>
      </p:sp>
      <p:sp>
        <p:nvSpPr>
          <p:cNvPr id="11" name="Slide Number Placeholder 10">
            <a:extLst>
              <a:ext uri="{FF2B5EF4-FFF2-40B4-BE49-F238E27FC236}">
                <a16:creationId xmlns:a16="http://schemas.microsoft.com/office/drawing/2014/main" id="{2E8F3E07-30D6-6A2A-8645-A9BF65D81F74}"/>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17</a:t>
            </a:fld>
            <a:endParaRPr lang="en-US"/>
          </a:p>
        </p:txBody>
      </p:sp>
      <p:sp>
        <p:nvSpPr>
          <p:cNvPr id="12" name="TextBox 11">
            <a:extLst>
              <a:ext uri="{FF2B5EF4-FFF2-40B4-BE49-F238E27FC236}">
                <a16:creationId xmlns:a16="http://schemas.microsoft.com/office/drawing/2014/main" id="{4B04728F-2169-BCC6-0022-7A3F0E625F4E}"/>
              </a:ext>
            </a:extLst>
          </p:cNvPr>
          <p:cNvSpPr txBox="1"/>
          <p:nvPr/>
        </p:nvSpPr>
        <p:spPr>
          <a:xfrm>
            <a:off x="1553924" y="1831911"/>
            <a:ext cx="3617845" cy="369332"/>
          </a:xfrm>
          <a:prstGeom prst="rect">
            <a:avLst/>
          </a:prstGeom>
          <a:noFill/>
        </p:spPr>
        <p:txBody>
          <a:bodyPr wrap="square" rtlCol="0">
            <a:spAutoFit/>
          </a:bodyPr>
          <a:lstStyle/>
          <a:p>
            <a:r>
              <a:rPr lang="en-US" dirty="0">
                <a:solidFill>
                  <a:srgbClr val="0068FF"/>
                </a:solidFill>
              </a:rPr>
              <a:t>HBase Configuration</a:t>
            </a:r>
          </a:p>
        </p:txBody>
      </p:sp>
      <p:sp>
        <p:nvSpPr>
          <p:cNvPr id="13" name="TextBox 12">
            <a:extLst>
              <a:ext uri="{FF2B5EF4-FFF2-40B4-BE49-F238E27FC236}">
                <a16:creationId xmlns:a16="http://schemas.microsoft.com/office/drawing/2014/main" id="{4EA6B06B-F5B6-8DA9-39EE-347F9E123213}"/>
              </a:ext>
            </a:extLst>
          </p:cNvPr>
          <p:cNvSpPr txBox="1"/>
          <p:nvPr/>
        </p:nvSpPr>
        <p:spPr>
          <a:xfrm>
            <a:off x="1311964" y="2514599"/>
            <a:ext cx="4027679" cy="3139321"/>
          </a:xfrm>
          <a:prstGeom prst="rect">
            <a:avLst/>
          </a:prstGeom>
          <a:noFill/>
        </p:spPr>
        <p:txBody>
          <a:bodyPr wrap="square" rtlCol="0">
            <a:spAutoFit/>
          </a:bodyPr>
          <a:lstStyle/>
          <a:p>
            <a:pPr marL="285750" indent="-285750">
              <a:buFont typeface="Arial" panose="020B0604020202020204" pitchFamily="34" charset="0"/>
              <a:buChar char="•"/>
            </a:pPr>
            <a:r>
              <a:rPr lang="en-US" dirty="0"/>
              <a:t>HBase util  class is used to create connection with configuration </a:t>
            </a:r>
          </a:p>
          <a:p>
            <a:pPr marL="285750" indent="-285750">
              <a:buFont typeface="Arial" panose="020B0604020202020204" pitchFamily="34" charset="0"/>
              <a:buChar char="•"/>
            </a:pPr>
            <a:r>
              <a:rPr lang="en-US" dirty="0"/>
              <a:t>Job instance will get by  the config to initialize the connection and table description</a:t>
            </a:r>
          </a:p>
          <a:p>
            <a:pPr marL="285750" indent="-285750">
              <a:buFont typeface="Arial" panose="020B0604020202020204" pitchFamily="34" charset="0"/>
              <a:buChar char="•"/>
            </a:pPr>
            <a:r>
              <a:rPr lang="en-US" dirty="0"/>
              <a:t>Twitter and tweet are table name and Column default   accordingly </a:t>
            </a:r>
          </a:p>
          <a:p>
            <a:pPr marL="285750" indent="-285750">
              <a:buFont typeface="Arial" panose="020B0604020202020204" pitchFamily="34" charset="0"/>
              <a:buChar char="•"/>
            </a:pPr>
            <a:r>
              <a:rPr lang="en-US" dirty="0" err="1"/>
              <a:t>writeRowNewHadoopAPI</a:t>
            </a:r>
            <a:r>
              <a:rPr lang="en-US" dirty="0"/>
              <a:t>  is method called from </a:t>
            </a:r>
            <a:r>
              <a:rPr lang="en-US" dirty="0" err="1"/>
              <a:t>SparkStream</a:t>
            </a:r>
            <a:r>
              <a:rPr lang="en-US" dirty="0"/>
              <a:t> instance to define twitter data column and save to the  </a:t>
            </a:r>
            <a:r>
              <a:rPr lang="en-US" dirty="0" err="1"/>
              <a:t>Hbase</a:t>
            </a:r>
            <a:endParaRPr lang="en-US" dirty="0"/>
          </a:p>
        </p:txBody>
      </p:sp>
      <p:pic>
        <p:nvPicPr>
          <p:cNvPr id="3" name="Picture 2">
            <a:extLst>
              <a:ext uri="{FF2B5EF4-FFF2-40B4-BE49-F238E27FC236}">
                <a16:creationId xmlns:a16="http://schemas.microsoft.com/office/drawing/2014/main" id="{3BC87908-6A4A-A713-D849-308EE2F077F3}"/>
              </a:ext>
            </a:extLst>
          </p:cNvPr>
          <p:cNvPicPr>
            <a:picLocks noChangeAspect="1"/>
          </p:cNvPicPr>
          <p:nvPr/>
        </p:nvPicPr>
        <p:blipFill>
          <a:blip r:embed="rId2"/>
          <a:stretch>
            <a:fillRect/>
          </a:stretch>
        </p:blipFill>
        <p:spPr>
          <a:xfrm>
            <a:off x="7128351" y="1612506"/>
            <a:ext cx="4872837" cy="4807429"/>
          </a:xfrm>
          <a:prstGeom prst="rect">
            <a:avLst/>
          </a:prstGeom>
        </p:spPr>
      </p:pic>
    </p:spTree>
    <p:extLst>
      <p:ext uri="{BB962C8B-B14F-4D97-AF65-F5344CB8AC3E}">
        <p14:creationId xmlns:p14="http://schemas.microsoft.com/office/powerpoint/2010/main" val="794218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0E1764D-9B91-37CA-F981-C2356B379D31}"/>
              </a:ext>
            </a:extLst>
          </p:cNvPr>
          <p:cNvSpPr>
            <a:spLocks noGrp="1"/>
          </p:cNvSpPr>
          <p:nvPr>
            <p:ph type="title"/>
          </p:nvPr>
        </p:nvSpPr>
        <p:spPr>
          <a:xfrm>
            <a:off x="1047241" y="153030"/>
            <a:ext cx="9779183" cy="1143000"/>
          </a:xfrm>
        </p:spPr>
        <p:txBody>
          <a:bodyPr/>
          <a:lstStyle/>
          <a:p>
            <a:r>
              <a:rPr lang="en-US" dirty="0"/>
              <a:t>Twitter Consumer App</a:t>
            </a:r>
          </a:p>
        </p:txBody>
      </p:sp>
      <p:sp>
        <p:nvSpPr>
          <p:cNvPr id="4" name="Date Placeholder 3">
            <a:extLst>
              <a:ext uri="{FF2B5EF4-FFF2-40B4-BE49-F238E27FC236}">
                <a16:creationId xmlns:a16="http://schemas.microsoft.com/office/drawing/2014/main" id="{E9DB9BA1-8D9F-CC2F-BA14-ED6DF74676AD}"/>
              </a:ext>
            </a:extLst>
          </p:cNvPr>
          <p:cNvSpPr>
            <a:spLocks noGrp="1"/>
          </p:cNvSpPr>
          <p:nvPr>
            <p:ph type="dt" sz="half" idx="2"/>
          </p:nvPr>
        </p:nvSpPr>
        <p:spPr>
          <a:xfrm>
            <a:off x="381000" y="6356350"/>
            <a:ext cx="1701018" cy="365125"/>
          </a:xfrm>
        </p:spPr>
        <p:txBody>
          <a:bodyPr anchor="ctr">
            <a:normAutofit/>
          </a:bodyPr>
          <a:lstStyle/>
          <a:p>
            <a:pPr>
              <a:spcAft>
                <a:spcPts val="600"/>
              </a:spcAft>
            </a:pPr>
            <a:fld id="{4B103E64-1627-9140-8127-1849FED275E1}" type="datetime1">
              <a:rPr lang="en-US" smtClean="0"/>
              <a:pPr>
                <a:spcAft>
                  <a:spcPts val="600"/>
                </a:spcAft>
              </a:pPr>
              <a:t>9/27/2022</a:t>
            </a:fld>
            <a:endParaRPr lang="en-US"/>
          </a:p>
        </p:txBody>
      </p:sp>
      <p:sp>
        <p:nvSpPr>
          <p:cNvPr id="5" name="Footer Placeholder 4">
            <a:extLst>
              <a:ext uri="{FF2B5EF4-FFF2-40B4-BE49-F238E27FC236}">
                <a16:creationId xmlns:a16="http://schemas.microsoft.com/office/drawing/2014/main" id="{5BB8597E-DD95-39C9-1D0C-6128463E76F8}"/>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Twitter Analyzer</a:t>
            </a:r>
          </a:p>
        </p:txBody>
      </p:sp>
      <p:sp>
        <p:nvSpPr>
          <p:cNvPr id="11" name="Slide Number Placeholder 10">
            <a:extLst>
              <a:ext uri="{FF2B5EF4-FFF2-40B4-BE49-F238E27FC236}">
                <a16:creationId xmlns:a16="http://schemas.microsoft.com/office/drawing/2014/main" id="{2E8F3E07-30D6-6A2A-8645-A9BF65D81F74}"/>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18</a:t>
            </a:fld>
            <a:endParaRPr lang="en-US"/>
          </a:p>
        </p:txBody>
      </p:sp>
      <p:sp>
        <p:nvSpPr>
          <p:cNvPr id="12" name="TextBox 11">
            <a:extLst>
              <a:ext uri="{FF2B5EF4-FFF2-40B4-BE49-F238E27FC236}">
                <a16:creationId xmlns:a16="http://schemas.microsoft.com/office/drawing/2014/main" id="{4B04728F-2169-BCC6-0022-7A3F0E625F4E}"/>
              </a:ext>
            </a:extLst>
          </p:cNvPr>
          <p:cNvSpPr txBox="1"/>
          <p:nvPr/>
        </p:nvSpPr>
        <p:spPr>
          <a:xfrm>
            <a:off x="1553924" y="1831911"/>
            <a:ext cx="3617845" cy="369332"/>
          </a:xfrm>
          <a:prstGeom prst="rect">
            <a:avLst/>
          </a:prstGeom>
          <a:noFill/>
        </p:spPr>
        <p:txBody>
          <a:bodyPr wrap="square" rtlCol="0">
            <a:spAutoFit/>
          </a:bodyPr>
          <a:lstStyle/>
          <a:p>
            <a:r>
              <a:rPr lang="en-US" dirty="0">
                <a:solidFill>
                  <a:srgbClr val="0068FF"/>
                </a:solidFill>
              </a:rPr>
              <a:t>HBase Configuration</a:t>
            </a:r>
          </a:p>
        </p:txBody>
      </p:sp>
      <p:pic>
        <p:nvPicPr>
          <p:cNvPr id="6" name="Picture 5">
            <a:extLst>
              <a:ext uri="{FF2B5EF4-FFF2-40B4-BE49-F238E27FC236}">
                <a16:creationId xmlns:a16="http://schemas.microsoft.com/office/drawing/2014/main" id="{3569FEE3-2DCC-2FDF-3974-BA9F93F4BE5B}"/>
              </a:ext>
            </a:extLst>
          </p:cNvPr>
          <p:cNvPicPr>
            <a:picLocks noChangeAspect="1"/>
          </p:cNvPicPr>
          <p:nvPr/>
        </p:nvPicPr>
        <p:blipFill>
          <a:blip r:embed="rId2"/>
          <a:stretch>
            <a:fillRect/>
          </a:stretch>
        </p:blipFill>
        <p:spPr>
          <a:xfrm>
            <a:off x="1423335" y="2737124"/>
            <a:ext cx="9345329" cy="3057952"/>
          </a:xfrm>
          <a:prstGeom prst="rect">
            <a:avLst/>
          </a:prstGeom>
        </p:spPr>
      </p:pic>
    </p:spTree>
    <p:extLst>
      <p:ext uri="{BB962C8B-B14F-4D97-AF65-F5344CB8AC3E}">
        <p14:creationId xmlns:p14="http://schemas.microsoft.com/office/powerpoint/2010/main" val="1116692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0E1764D-9B91-37CA-F981-C2356B379D31}"/>
              </a:ext>
            </a:extLst>
          </p:cNvPr>
          <p:cNvSpPr>
            <a:spLocks noGrp="1"/>
          </p:cNvSpPr>
          <p:nvPr>
            <p:ph type="title"/>
          </p:nvPr>
        </p:nvSpPr>
        <p:spPr>
          <a:xfrm>
            <a:off x="1047241" y="153030"/>
            <a:ext cx="9779183" cy="1143000"/>
          </a:xfrm>
        </p:spPr>
        <p:txBody>
          <a:bodyPr/>
          <a:lstStyle/>
          <a:p>
            <a:r>
              <a:rPr lang="en-US" dirty="0"/>
              <a:t>Twitter Consumer App</a:t>
            </a:r>
          </a:p>
        </p:txBody>
      </p:sp>
      <p:sp>
        <p:nvSpPr>
          <p:cNvPr id="4" name="Date Placeholder 3">
            <a:extLst>
              <a:ext uri="{FF2B5EF4-FFF2-40B4-BE49-F238E27FC236}">
                <a16:creationId xmlns:a16="http://schemas.microsoft.com/office/drawing/2014/main" id="{E9DB9BA1-8D9F-CC2F-BA14-ED6DF74676AD}"/>
              </a:ext>
            </a:extLst>
          </p:cNvPr>
          <p:cNvSpPr>
            <a:spLocks noGrp="1"/>
          </p:cNvSpPr>
          <p:nvPr>
            <p:ph type="dt" sz="half" idx="2"/>
          </p:nvPr>
        </p:nvSpPr>
        <p:spPr>
          <a:xfrm>
            <a:off x="381000" y="6356350"/>
            <a:ext cx="1701018" cy="365125"/>
          </a:xfrm>
        </p:spPr>
        <p:txBody>
          <a:bodyPr anchor="ctr">
            <a:normAutofit/>
          </a:bodyPr>
          <a:lstStyle/>
          <a:p>
            <a:pPr>
              <a:spcAft>
                <a:spcPts val="600"/>
              </a:spcAft>
            </a:pPr>
            <a:fld id="{4B103E64-1627-9140-8127-1849FED275E1}" type="datetime1">
              <a:rPr lang="en-US" smtClean="0"/>
              <a:pPr>
                <a:spcAft>
                  <a:spcPts val="600"/>
                </a:spcAft>
              </a:pPr>
              <a:t>9/27/2022</a:t>
            </a:fld>
            <a:endParaRPr lang="en-US"/>
          </a:p>
        </p:txBody>
      </p:sp>
      <p:sp>
        <p:nvSpPr>
          <p:cNvPr id="5" name="Footer Placeholder 4">
            <a:extLst>
              <a:ext uri="{FF2B5EF4-FFF2-40B4-BE49-F238E27FC236}">
                <a16:creationId xmlns:a16="http://schemas.microsoft.com/office/drawing/2014/main" id="{5BB8597E-DD95-39C9-1D0C-6128463E76F8}"/>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Twitter Analyzer</a:t>
            </a:r>
          </a:p>
        </p:txBody>
      </p:sp>
      <p:sp>
        <p:nvSpPr>
          <p:cNvPr id="11" name="Slide Number Placeholder 10">
            <a:extLst>
              <a:ext uri="{FF2B5EF4-FFF2-40B4-BE49-F238E27FC236}">
                <a16:creationId xmlns:a16="http://schemas.microsoft.com/office/drawing/2014/main" id="{2E8F3E07-30D6-6A2A-8645-A9BF65D81F74}"/>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19</a:t>
            </a:fld>
            <a:endParaRPr lang="en-US"/>
          </a:p>
        </p:txBody>
      </p:sp>
      <p:sp>
        <p:nvSpPr>
          <p:cNvPr id="12" name="TextBox 11">
            <a:extLst>
              <a:ext uri="{FF2B5EF4-FFF2-40B4-BE49-F238E27FC236}">
                <a16:creationId xmlns:a16="http://schemas.microsoft.com/office/drawing/2014/main" id="{4B04728F-2169-BCC6-0022-7A3F0E625F4E}"/>
              </a:ext>
            </a:extLst>
          </p:cNvPr>
          <p:cNvSpPr txBox="1"/>
          <p:nvPr/>
        </p:nvSpPr>
        <p:spPr>
          <a:xfrm>
            <a:off x="1621657" y="1351316"/>
            <a:ext cx="3617845" cy="369332"/>
          </a:xfrm>
          <a:prstGeom prst="rect">
            <a:avLst/>
          </a:prstGeom>
          <a:noFill/>
        </p:spPr>
        <p:txBody>
          <a:bodyPr wrap="square" rtlCol="0">
            <a:spAutoFit/>
          </a:bodyPr>
          <a:lstStyle/>
          <a:p>
            <a:r>
              <a:rPr lang="en-US" dirty="0">
                <a:solidFill>
                  <a:srgbClr val="0068FF"/>
                </a:solidFill>
              </a:rPr>
              <a:t>Integration </a:t>
            </a:r>
          </a:p>
        </p:txBody>
      </p:sp>
      <p:sp>
        <p:nvSpPr>
          <p:cNvPr id="13" name="TextBox 12">
            <a:extLst>
              <a:ext uri="{FF2B5EF4-FFF2-40B4-BE49-F238E27FC236}">
                <a16:creationId xmlns:a16="http://schemas.microsoft.com/office/drawing/2014/main" id="{4EA6B06B-F5B6-8DA9-39EE-347F9E123213}"/>
              </a:ext>
            </a:extLst>
          </p:cNvPr>
          <p:cNvSpPr txBox="1"/>
          <p:nvPr/>
        </p:nvSpPr>
        <p:spPr>
          <a:xfrm>
            <a:off x="1416739" y="1720648"/>
            <a:ext cx="4027679"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Twitter Consumer App class is used to integrate Kafka consumer , Spark stream and HBase</a:t>
            </a:r>
          </a:p>
          <a:p>
            <a:pPr marL="285750" indent="-285750">
              <a:buFont typeface="Arial" panose="020B0604020202020204" pitchFamily="34" charset="0"/>
              <a:buChar char="•"/>
            </a:pPr>
            <a:r>
              <a:rPr lang="en-US" dirty="0"/>
              <a:t>Steps configuring Spark stream </a:t>
            </a:r>
          </a:p>
          <a:p>
            <a:pPr marL="800100" lvl="1" indent="-342900">
              <a:buFont typeface="+mj-lt"/>
              <a:buAutoNum type="alphaUcPeriod"/>
            </a:pPr>
            <a:r>
              <a:rPr lang="en-US" dirty="0"/>
              <a:t>Set App name and master </a:t>
            </a:r>
          </a:p>
          <a:p>
            <a:pPr marL="800100" lvl="1" indent="-342900">
              <a:buFont typeface="+mj-lt"/>
              <a:buAutoNum type="alphaUcPeriod"/>
            </a:pPr>
            <a:r>
              <a:rPr lang="en-US" dirty="0"/>
              <a:t>Set serializer	</a:t>
            </a:r>
          </a:p>
          <a:p>
            <a:pPr marL="800100" lvl="1" indent="-342900">
              <a:buFont typeface="+mj-lt"/>
              <a:buAutoNum type="alphaUcPeriod"/>
            </a:pPr>
            <a:r>
              <a:rPr lang="en-US" dirty="0"/>
              <a:t>Create java spark context using configuration</a:t>
            </a:r>
          </a:p>
          <a:p>
            <a:pPr marL="800100" lvl="1" indent="-342900">
              <a:buFont typeface="+mj-lt"/>
              <a:buAutoNum type="alphaUcPeriod"/>
            </a:pPr>
            <a:r>
              <a:rPr lang="en-US" dirty="0"/>
              <a:t>Create java streaming context using spark context, and 3 second batch interval;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Creating Kafka consumer client is second step in integration </a:t>
            </a:r>
          </a:p>
        </p:txBody>
      </p:sp>
      <p:pic>
        <p:nvPicPr>
          <p:cNvPr id="10" name="Picture 9" descr="Graphical user interface, text, application, email&#10;&#10;Description automatically generated">
            <a:extLst>
              <a:ext uri="{FF2B5EF4-FFF2-40B4-BE49-F238E27FC236}">
                <a16:creationId xmlns:a16="http://schemas.microsoft.com/office/drawing/2014/main" id="{2E02B5D5-BA29-68D6-C8A7-5D7A8BF12CE1}"/>
              </a:ext>
            </a:extLst>
          </p:cNvPr>
          <p:cNvPicPr>
            <a:picLocks noChangeAspect="1"/>
          </p:cNvPicPr>
          <p:nvPr/>
        </p:nvPicPr>
        <p:blipFill>
          <a:blip r:embed="rId2"/>
          <a:stretch>
            <a:fillRect/>
          </a:stretch>
        </p:blipFill>
        <p:spPr>
          <a:xfrm>
            <a:off x="5652730" y="1976344"/>
            <a:ext cx="6442590" cy="1277201"/>
          </a:xfrm>
          <a:prstGeom prst="rect">
            <a:avLst/>
          </a:prstGeom>
        </p:spPr>
      </p:pic>
      <p:pic>
        <p:nvPicPr>
          <p:cNvPr id="15" name="Picture 14" descr="Text&#10;&#10;Description automatically generated">
            <a:extLst>
              <a:ext uri="{FF2B5EF4-FFF2-40B4-BE49-F238E27FC236}">
                <a16:creationId xmlns:a16="http://schemas.microsoft.com/office/drawing/2014/main" id="{05E27FB1-E922-74D8-6E62-1053DCA76F68}"/>
              </a:ext>
            </a:extLst>
          </p:cNvPr>
          <p:cNvPicPr>
            <a:picLocks noChangeAspect="1"/>
          </p:cNvPicPr>
          <p:nvPr/>
        </p:nvPicPr>
        <p:blipFill>
          <a:blip r:embed="rId3"/>
          <a:stretch>
            <a:fillRect/>
          </a:stretch>
        </p:blipFill>
        <p:spPr>
          <a:xfrm>
            <a:off x="5642493" y="3708538"/>
            <a:ext cx="6442590" cy="1021232"/>
          </a:xfrm>
          <a:prstGeom prst="rect">
            <a:avLst/>
          </a:prstGeom>
        </p:spPr>
      </p:pic>
    </p:spTree>
    <p:extLst>
      <p:ext uri="{BB962C8B-B14F-4D97-AF65-F5344CB8AC3E}">
        <p14:creationId xmlns:p14="http://schemas.microsoft.com/office/powerpoint/2010/main" val="1356855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Primary goals</a:t>
            </a:r>
          </a:p>
          <a:p>
            <a:r>
              <a:rPr lang="en-US" dirty="0"/>
              <a:t>Technology stack</a:t>
            </a:r>
          </a:p>
          <a:p>
            <a:r>
              <a:rPr lang="en-US" dirty="0"/>
              <a:t>Environment Set Up </a:t>
            </a:r>
          </a:p>
          <a:p>
            <a:r>
              <a:rPr lang="en-US" dirty="0"/>
              <a:t>Data Processing flow </a:t>
            </a:r>
          </a:p>
          <a:p>
            <a:r>
              <a:rPr lang="en-US" dirty="0"/>
              <a:t>Java Application</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9/25/2022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Twitter Analyzer</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0E1764D-9B91-37CA-F981-C2356B379D31}"/>
              </a:ext>
            </a:extLst>
          </p:cNvPr>
          <p:cNvSpPr>
            <a:spLocks noGrp="1"/>
          </p:cNvSpPr>
          <p:nvPr>
            <p:ph type="title"/>
          </p:nvPr>
        </p:nvSpPr>
        <p:spPr>
          <a:xfrm>
            <a:off x="1047241" y="153030"/>
            <a:ext cx="9779183" cy="1143000"/>
          </a:xfrm>
        </p:spPr>
        <p:txBody>
          <a:bodyPr/>
          <a:lstStyle/>
          <a:p>
            <a:r>
              <a:rPr lang="en-US" dirty="0"/>
              <a:t>Twitter Consumer App</a:t>
            </a:r>
          </a:p>
        </p:txBody>
      </p:sp>
      <p:sp>
        <p:nvSpPr>
          <p:cNvPr id="4" name="Date Placeholder 3">
            <a:extLst>
              <a:ext uri="{FF2B5EF4-FFF2-40B4-BE49-F238E27FC236}">
                <a16:creationId xmlns:a16="http://schemas.microsoft.com/office/drawing/2014/main" id="{E9DB9BA1-8D9F-CC2F-BA14-ED6DF74676AD}"/>
              </a:ext>
            </a:extLst>
          </p:cNvPr>
          <p:cNvSpPr>
            <a:spLocks noGrp="1"/>
          </p:cNvSpPr>
          <p:nvPr>
            <p:ph type="dt" sz="half" idx="2"/>
          </p:nvPr>
        </p:nvSpPr>
        <p:spPr>
          <a:xfrm>
            <a:off x="381000" y="6356350"/>
            <a:ext cx="1701018" cy="365125"/>
          </a:xfrm>
        </p:spPr>
        <p:txBody>
          <a:bodyPr anchor="ctr">
            <a:normAutofit/>
          </a:bodyPr>
          <a:lstStyle/>
          <a:p>
            <a:pPr>
              <a:spcAft>
                <a:spcPts val="600"/>
              </a:spcAft>
            </a:pPr>
            <a:fld id="{4B103E64-1627-9140-8127-1849FED275E1}" type="datetime1">
              <a:rPr lang="en-US" smtClean="0"/>
              <a:pPr>
                <a:spcAft>
                  <a:spcPts val="600"/>
                </a:spcAft>
              </a:pPr>
              <a:t>9/27/2022</a:t>
            </a:fld>
            <a:endParaRPr lang="en-US"/>
          </a:p>
        </p:txBody>
      </p:sp>
      <p:sp>
        <p:nvSpPr>
          <p:cNvPr id="5" name="Footer Placeholder 4">
            <a:extLst>
              <a:ext uri="{FF2B5EF4-FFF2-40B4-BE49-F238E27FC236}">
                <a16:creationId xmlns:a16="http://schemas.microsoft.com/office/drawing/2014/main" id="{5BB8597E-DD95-39C9-1D0C-6128463E76F8}"/>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Twitter Analyzer</a:t>
            </a:r>
          </a:p>
        </p:txBody>
      </p:sp>
      <p:sp>
        <p:nvSpPr>
          <p:cNvPr id="11" name="Slide Number Placeholder 10">
            <a:extLst>
              <a:ext uri="{FF2B5EF4-FFF2-40B4-BE49-F238E27FC236}">
                <a16:creationId xmlns:a16="http://schemas.microsoft.com/office/drawing/2014/main" id="{2E8F3E07-30D6-6A2A-8645-A9BF65D81F74}"/>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20</a:t>
            </a:fld>
            <a:endParaRPr lang="en-US"/>
          </a:p>
        </p:txBody>
      </p:sp>
      <p:sp>
        <p:nvSpPr>
          <p:cNvPr id="12" name="TextBox 11">
            <a:extLst>
              <a:ext uri="{FF2B5EF4-FFF2-40B4-BE49-F238E27FC236}">
                <a16:creationId xmlns:a16="http://schemas.microsoft.com/office/drawing/2014/main" id="{4B04728F-2169-BCC6-0022-7A3F0E625F4E}"/>
              </a:ext>
            </a:extLst>
          </p:cNvPr>
          <p:cNvSpPr txBox="1"/>
          <p:nvPr/>
        </p:nvSpPr>
        <p:spPr>
          <a:xfrm>
            <a:off x="1621657" y="1351316"/>
            <a:ext cx="3617845" cy="369332"/>
          </a:xfrm>
          <a:prstGeom prst="rect">
            <a:avLst/>
          </a:prstGeom>
          <a:noFill/>
        </p:spPr>
        <p:txBody>
          <a:bodyPr wrap="square" rtlCol="0">
            <a:spAutoFit/>
          </a:bodyPr>
          <a:lstStyle/>
          <a:p>
            <a:r>
              <a:rPr lang="en-US" dirty="0">
                <a:solidFill>
                  <a:srgbClr val="0068FF"/>
                </a:solidFill>
              </a:rPr>
              <a:t>Spark SQL</a:t>
            </a:r>
          </a:p>
        </p:txBody>
      </p:sp>
      <p:sp>
        <p:nvSpPr>
          <p:cNvPr id="13" name="TextBox 12">
            <a:extLst>
              <a:ext uri="{FF2B5EF4-FFF2-40B4-BE49-F238E27FC236}">
                <a16:creationId xmlns:a16="http://schemas.microsoft.com/office/drawing/2014/main" id="{4EA6B06B-F5B6-8DA9-39EE-347F9E123213}"/>
              </a:ext>
            </a:extLst>
          </p:cNvPr>
          <p:cNvSpPr txBox="1"/>
          <p:nvPr/>
        </p:nvSpPr>
        <p:spPr>
          <a:xfrm>
            <a:off x="1231509" y="2275031"/>
            <a:ext cx="402767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Used to query data from HBase</a:t>
            </a:r>
          </a:p>
          <a:p>
            <a:pPr marL="285750" indent="-285750">
              <a:buFont typeface="Arial" panose="020B0604020202020204" pitchFamily="34" charset="0"/>
              <a:buChar char="•"/>
            </a:pPr>
            <a:r>
              <a:rPr lang="en-US" dirty="0"/>
              <a:t>Have a configuration to connect to HBase</a:t>
            </a:r>
          </a:p>
          <a:p>
            <a:pPr marL="285750" indent="-285750">
              <a:buFont typeface="Arial" panose="020B0604020202020204" pitchFamily="34" charset="0"/>
              <a:buChar char="•"/>
            </a:pPr>
            <a:r>
              <a:rPr lang="en-US" dirty="0" err="1"/>
              <a:t>JavaRDD</a:t>
            </a:r>
            <a:r>
              <a:rPr lang="en-US" dirty="0"/>
              <a:t> will be used to map rows from java pairs of HBase data</a:t>
            </a:r>
          </a:p>
          <a:p>
            <a:pPr marL="285750" indent="-285750">
              <a:buFont typeface="Arial" panose="020B0604020202020204" pitchFamily="34" charset="0"/>
              <a:buChar char="•"/>
            </a:pPr>
            <a:r>
              <a:rPr lang="en-US" dirty="0"/>
              <a:t>It will have same Table and column family name</a:t>
            </a:r>
          </a:p>
          <a:p>
            <a:pPr marL="285750" indent="-285750">
              <a:buFont typeface="Arial" panose="020B0604020202020204" pitchFamily="34" charset="0"/>
              <a:buChar char="•"/>
            </a:pPr>
            <a:r>
              <a:rPr lang="en-US" dirty="0"/>
              <a:t>Has Data Frame to get Table data using spark context  </a:t>
            </a:r>
          </a:p>
          <a:p>
            <a:r>
              <a:rPr lang="en-US" dirty="0"/>
              <a:t> </a:t>
            </a:r>
          </a:p>
        </p:txBody>
      </p:sp>
      <p:pic>
        <p:nvPicPr>
          <p:cNvPr id="9" name="Picture 8">
            <a:extLst>
              <a:ext uri="{FF2B5EF4-FFF2-40B4-BE49-F238E27FC236}">
                <a16:creationId xmlns:a16="http://schemas.microsoft.com/office/drawing/2014/main" id="{3D01A7DC-B38A-1894-5822-BE20E86850B7}"/>
              </a:ext>
            </a:extLst>
          </p:cNvPr>
          <p:cNvPicPr>
            <a:picLocks noChangeAspect="1"/>
          </p:cNvPicPr>
          <p:nvPr/>
        </p:nvPicPr>
        <p:blipFill>
          <a:blip r:embed="rId2"/>
          <a:stretch>
            <a:fillRect/>
          </a:stretch>
        </p:blipFill>
        <p:spPr>
          <a:xfrm>
            <a:off x="6096000" y="1873960"/>
            <a:ext cx="5857991" cy="3872891"/>
          </a:xfrm>
          <a:prstGeom prst="rect">
            <a:avLst/>
          </a:prstGeom>
        </p:spPr>
      </p:pic>
    </p:spTree>
    <p:extLst>
      <p:ext uri="{BB962C8B-B14F-4D97-AF65-F5344CB8AC3E}">
        <p14:creationId xmlns:p14="http://schemas.microsoft.com/office/powerpoint/2010/main" val="4240782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4D489008-032A-0FF1-1999-541A98DBF673}"/>
              </a:ext>
            </a:extLst>
          </p:cNvPr>
          <p:cNvSpPr>
            <a:spLocks noGrp="1"/>
          </p:cNvSpPr>
          <p:nvPr>
            <p:ph type="title"/>
          </p:nvPr>
        </p:nvSpPr>
        <p:spPr>
          <a:xfrm>
            <a:off x="1167492" y="381000"/>
            <a:ext cx="9779183" cy="1325563"/>
          </a:xfrm>
        </p:spPr>
        <p:txBody>
          <a:bodyPr/>
          <a:lstStyle/>
          <a:p>
            <a:r>
              <a:rPr lang="en-US" dirty="0"/>
              <a:t>Hive</a:t>
            </a:r>
          </a:p>
        </p:txBody>
      </p:sp>
      <p:pic>
        <p:nvPicPr>
          <p:cNvPr id="10" name="Picture 9" descr="A picture containing text, clipart&#10;&#10;Description automatically generated">
            <a:extLst>
              <a:ext uri="{FF2B5EF4-FFF2-40B4-BE49-F238E27FC236}">
                <a16:creationId xmlns:a16="http://schemas.microsoft.com/office/drawing/2014/main" id="{A817A97A-B4E8-E8E0-DE9C-66B8D49A1146}"/>
              </a:ext>
            </a:extLst>
          </p:cNvPr>
          <p:cNvPicPr>
            <a:picLocks noChangeAspect="1"/>
          </p:cNvPicPr>
          <p:nvPr/>
        </p:nvPicPr>
        <p:blipFill>
          <a:blip r:embed="rId2"/>
          <a:stretch>
            <a:fillRect/>
          </a:stretch>
        </p:blipFill>
        <p:spPr>
          <a:xfrm>
            <a:off x="1167491" y="3135952"/>
            <a:ext cx="3218688" cy="1609344"/>
          </a:xfrm>
          <a:prstGeom prst="rect">
            <a:avLst/>
          </a:prstGeom>
          <a:noFill/>
        </p:spPr>
      </p:pic>
      <p:sp>
        <p:nvSpPr>
          <p:cNvPr id="4" name="Date Placeholder 3">
            <a:extLst>
              <a:ext uri="{FF2B5EF4-FFF2-40B4-BE49-F238E27FC236}">
                <a16:creationId xmlns:a16="http://schemas.microsoft.com/office/drawing/2014/main" id="{E9DB9BA1-8D9F-CC2F-BA14-ED6DF74676AD}"/>
              </a:ext>
            </a:extLst>
          </p:cNvPr>
          <p:cNvSpPr>
            <a:spLocks noGrp="1"/>
          </p:cNvSpPr>
          <p:nvPr>
            <p:ph type="dt" sz="half" idx="2"/>
          </p:nvPr>
        </p:nvSpPr>
        <p:spPr>
          <a:xfrm>
            <a:off x="381000" y="6356350"/>
            <a:ext cx="1767114" cy="365125"/>
          </a:xfrm>
        </p:spPr>
        <p:txBody>
          <a:bodyPr anchor="ctr">
            <a:normAutofit/>
          </a:bodyPr>
          <a:lstStyle/>
          <a:p>
            <a:pPr>
              <a:spcAft>
                <a:spcPts val="600"/>
              </a:spcAft>
            </a:pPr>
            <a:fld id="{4B103E64-1627-9140-8127-1849FED275E1}" type="datetime1">
              <a:rPr lang="en-US" smtClean="0"/>
              <a:pPr>
                <a:spcAft>
                  <a:spcPts val="600"/>
                </a:spcAft>
              </a:pPr>
              <a:t>9/27/2022</a:t>
            </a:fld>
            <a:endParaRPr lang="en-US"/>
          </a:p>
        </p:txBody>
      </p:sp>
      <p:sp>
        <p:nvSpPr>
          <p:cNvPr id="5" name="Footer Placeholder 4">
            <a:extLst>
              <a:ext uri="{FF2B5EF4-FFF2-40B4-BE49-F238E27FC236}">
                <a16:creationId xmlns:a16="http://schemas.microsoft.com/office/drawing/2014/main" id="{5BB8597E-DD95-39C9-1D0C-6128463E76F8}"/>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Twitter Analyzer</a:t>
            </a:r>
          </a:p>
        </p:txBody>
      </p:sp>
      <p:sp>
        <p:nvSpPr>
          <p:cNvPr id="20" name="Content Placeholder 6">
            <a:extLst>
              <a:ext uri="{FF2B5EF4-FFF2-40B4-BE49-F238E27FC236}">
                <a16:creationId xmlns:a16="http://schemas.microsoft.com/office/drawing/2014/main" id="{C3C08E84-DEE7-7B73-3698-E58C858B6BF6}"/>
              </a:ext>
            </a:extLst>
          </p:cNvPr>
          <p:cNvSpPr>
            <a:spLocks noGrp="1"/>
          </p:cNvSpPr>
          <p:nvPr>
            <p:ph idx="11"/>
          </p:nvPr>
        </p:nvSpPr>
        <p:spPr>
          <a:xfrm>
            <a:off x="1167493" y="2003804"/>
            <a:ext cx="3173278" cy="522514"/>
          </a:xfrm>
        </p:spPr>
        <p:txBody>
          <a:bodyPr/>
          <a:lstStyle/>
          <a:p>
            <a:r>
              <a:rPr lang="en-US" sz="1800" b="0" dirty="0"/>
              <a:t>Query a data using by creating external database</a:t>
            </a:r>
          </a:p>
        </p:txBody>
      </p:sp>
      <p:sp>
        <p:nvSpPr>
          <p:cNvPr id="11" name="Slide Number Placeholder 10">
            <a:extLst>
              <a:ext uri="{FF2B5EF4-FFF2-40B4-BE49-F238E27FC236}">
                <a16:creationId xmlns:a16="http://schemas.microsoft.com/office/drawing/2014/main" id="{2E8F3E07-30D6-6A2A-8645-A9BF65D81F74}"/>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21</a:t>
            </a:fld>
            <a:endParaRPr lang="en-US"/>
          </a:p>
        </p:txBody>
      </p:sp>
      <p:sp>
        <p:nvSpPr>
          <p:cNvPr id="21" name="TextBox 20">
            <a:extLst>
              <a:ext uri="{FF2B5EF4-FFF2-40B4-BE49-F238E27FC236}">
                <a16:creationId xmlns:a16="http://schemas.microsoft.com/office/drawing/2014/main" id="{52F0D402-2CFA-4652-D52C-1895A7FEFA71}"/>
              </a:ext>
            </a:extLst>
          </p:cNvPr>
          <p:cNvSpPr txBox="1"/>
          <p:nvPr/>
        </p:nvSpPr>
        <p:spPr>
          <a:xfrm>
            <a:off x="6682153" y="1089164"/>
            <a:ext cx="4488401" cy="4770537"/>
          </a:xfrm>
          <a:prstGeom prst="rect">
            <a:avLst/>
          </a:prstGeom>
          <a:noFill/>
        </p:spPr>
        <p:txBody>
          <a:bodyPr wrap="square" rtlCol="0">
            <a:spAutoFit/>
          </a:bodyPr>
          <a:lstStyle/>
          <a:p>
            <a:endParaRPr lang="en-US" sz="1600" dirty="0"/>
          </a:p>
          <a:p>
            <a:r>
              <a:rPr lang="en-US" sz="1600" dirty="0"/>
              <a:t>CREATE EXTERNAL TABLE IF NOT EXISTS twitter (</a:t>
            </a:r>
          </a:p>
          <a:p>
            <a:r>
              <a:rPr lang="en-US" sz="1600" dirty="0"/>
              <a:t>  id STRING, text STRING, </a:t>
            </a:r>
            <a:r>
              <a:rPr lang="en-US" sz="1600" dirty="0" err="1"/>
              <a:t>author_id</a:t>
            </a:r>
            <a:r>
              <a:rPr lang="en-US" sz="1600" dirty="0"/>
              <a:t> STRING, keyword STRING, </a:t>
            </a:r>
            <a:r>
              <a:rPr lang="en-US" sz="1600" dirty="0" err="1"/>
              <a:t>retweet_count</a:t>
            </a:r>
            <a:r>
              <a:rPr lang="en-US" sz="1600" dirty="0"/>
              <a:t> INT ,</a:t>
            </a:r>
          </a:p>
          <a:p>
            <a:r>
              <a:rPr lang="en-US" sz="1600" dirty="0"/>
              <a:t>  </a:t>
            </a:r>
            <a:r>
              <a:rPr lang="en-US" sz="1600" dirty="0" err="1"/>
              <a:t>reply_count</a:t>
            </a:r>
            <a:r>
              <a:rPr lang="en-US" sz="1600" dirty="0"/>
              <a:t> INT, </a:t>
            </a:r>
            <a:r>
              <a:rPr lang="en-US" sz="1600" dirty="0" err="1"/>
              <a:t>like_count</a:t>
            </a:r>
            <a:r>
              <a:rPr lang="en-US" sz="1600" dirty="0"/>
              <a:t> INT, </a:t>
            </a:r>
            <a:r>
              <a:rPr lang="en-US" sz="1600" dirty="0" err="1"/>
              <a:t>quote_count</a:t>
            </a:r>
            <a:r>
              <a:rPr lang="en-US" sz="1600" dirty="0"/>
              <a:t> INT</a:t>
            </a:r>
          </a:p>
          <a:p>
            <a:r>
              <a:rPr lang="en-US" sz="1600" dirty="0"/>
              <a:t>)</a:t>
            </a:r>
          </a:p>
          <a:p>
            <a:r>
              <a:rPr lang="en-US" sz="1600" dirty="0"/>
              <a:t>STORED BY '</a:t>
            </a:r>
            <a:r>
              <a:rPr lang="en-US" sz="1600" dirty="0" err="1"/>
              <a:t>org.apache.hadoop.hive.hbase.HBaseStorageHandler</a:t>
            </a:r>
            <a:r>
              <a:rPr lang="en-US" sz="1600" dirty="0"/>
              <a:t>' </a:t>
            </a:r>
          </a:p>
          <a:p>
            <a:r>
              <a:rPr lang="en-US" sz="1600" dirty="0"/>
              <a:t>WITH SERDEPROPERTIES (</a:t>
            </a:r>
          </a:p>
          <a:p>
            <a:r>
              <a:rPr lang="en-US" sz="1600" dirty="0"/>
              <a:t>  '</a:t>
            </a:r>
            <a:r>
              <a:rPr lang="en-US" sz="1600" dirty="0" err="1"/>
              <a:t>hbase.columns.mapping</a:t>
            </a:r>
            <a:r>
              <a:rPr lang="en-US" sz="1600" dirty="0"/>
              <a:t>'=':key, </a:t>
            </a:r>
            <a:r>
              <a:rPr lang="en-US" sz="1600" dirty="0" err="1"/>
              <a:t>tweet:text,tweet:keyword</a:t>
            </a:r>
            <a:r>
              <a:rPr lang="en-US" sz="1600" dirty="0"/>
              <a:t>, </a:t>
            </a:r>
            <a:r>
              <a:rPr lang="en-US" sz="1600" dirty="0" err="1"/>
              <a:t>tweet:author_id,tweet:retweet_count</a:t>
            </a:r>
            <a:r>
              <a:rPr lang="en-US" sz="1600" dirty="0"/>
              <a:t>, </a:t>
            </a:r>
          </a:p>
          <a:p>
            <a:r>
              <a:rPr lang="en-US" sz="1600" dirty="0"/>
              <a:t>  </a:t>
            </a:r>
            <a:r>
              <a:rPr lang="en-US" sz="1600" dirty="0" err="1"/>
              <a:t>tweet:reply_count</a:t>
            </a:r>
            <a:r>
              <a:rPr lang="en-US" sz="1600" dirty="0"/>
              <a:t>, </a:t>
            </a:r>
            <a:r>
              <a:rPr lang="en-US" sz="1600" dirty="0" err="1"/>
              <a:t>tweet:like_count</a:t>
            </a:r>
            <a:r>
              <a:rPr lang="en-US" sz="1600" dirty="0"/>
              <a:t>, </a:t>
            </a:r>
            <a:r>
              <a:rPr lang="en-US" sz="1600" dirty="0" err="1"/>
              <a:t>tweet:quote_count</a:t>
            </a:r>
            <a:r>
              <a:rPr lang="en-US" sz="1600" dirty="0"/>
              <a:t>'</a:t>
            </a:r>
          </a:p>
          <a:p>
            <a:r>
              <a:rPr lang="en-US" sz="1600" dirty="0"/>
              <a:t>) </a:t>
            </a:r>
          </a:p>
          <a:p>
            <a:r>
              <a:rPr lang="en-US" sz="1600" dirty="0"/>
              <a:t>TBLPROPERTIES ('hbase.table.name' = 'twitter');</a:t>
            </a:r>
          </a:p>
        </p:txBody>
      </p:sp>
    </p:spTree>
    <p:extLst>
      <p:ext uri="{BB962C8B-B14F-4D97-AF65-F5344CB8AC3E}">
        <p14:creationId xmlns:p14="http://schemas.microsoft.com/office/powerpoint/2010/main" val="3298664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Twitter analyzer is a sample application that analyzes tweets for various topics using a big data technology stack. The program uses the Twitter API to stream distinct tweets by keyword and displays public metrics such as retweet count, like count, reply count, and quote count. Twitter API, Kafka, Spark Stream, Spark SQL, and HBase are all used in the application.</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9/25/2022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lnSpcReduction="10000"/>
          </a:bodyPr>
          <a:lstStyle/>
          <a:p>
            <a:r>
              <a:rPr lang="en-US" dirty="0"/>
              <a:t>The project's main purpose is to interact with real-time data using the spark framework.</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Technology Stack</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9/25/2022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Twitter Analyzer</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11" name="TextBox 10">
            <a:extLst>
              <a:ext uri="{FF2B5EF4-FFF2-40B4-BE49-F238E27FC236}">
                <a16:creationId xmlns:a16="http://schemas.microsoft.com/office/drawing/2014/main" id="{710FFB55-7F2D-E946-DEAD-FADCFA8B7308}"/>
              </a:ext>
            </a:extLst>
          </p:cNvPr>
          <p:cNvSpPr txBox="1"/>
          <p:nvPr/>
        </p:nvSpPr>
        <p:spPr>
          <a:xfrm>
            <a:off x="1206651" y="1923100"/>
            <a:ext cx="3308788" cy="2031325"/>
          </a:xfrm>
          <a:prstGeom prst="rect">
            <a:avLst/>
          </a:prstGeom>
          <a:noFill/>
        </p:spPr>
        <p:txBody>
          <a:bodyPr wrap="square" rtlCol="0">
            <a:spAutoFit/>
          </a:bodyPr>
          <a:lstStyle/>
          <a:p>
            <a:pPr marL="342900" indent="-342900">
              <a:buFont typeface="Wingdings" panose="05000000000000000000" pitchFamily="2" charset="2"/>
              <a:buChar char="v"/>
            </a:pPr>
            <a:r>
              <a:rPr lang="en-US" dirty="0"/>
              <a:t>Cloudera VM</a:t>
            </a:r>
          </a:p>
          <a:p>
            <a:pPr marL="342900" indent="-342900">
              <a:buFont typeface="Wingdings" panose="05000000000000000000" pitchFamily="2" charset="2"/>
              <a:buChar char="v"/>
            </a:pPr>
            <a:r>
              <a:rPr lang="en-US" dirty="0"/>
              <a:t>Kafka</a:t>
            </a:r>
          </a:p>
          <a:p>
            <a:pPr marL="342900" indent="-342900">
              <a:buFont typeface="Wingdings" panose="05000000000000000000" pitchFamily="2" charset="2"/>
              <a:buChar char="v"/>
            </a:pPr>
            <a:r>
              <a:rPr lang="en-US" dirty="0"/>
              <a:t>Spark</a:t>
            </a:r>
          </a:p>
          <a:p>
            <a:pPr marL="342900" indent="-342900">
              <a:buFont typeface="Wingdings" panose="05000000000000000000" pitchFamily="2" charset="2"/>
              <a:buChar char="v"/>
            </a:pPr>
            <a:r>
              <a:rPr lang="en-US" dirty="0"/>
              <a:t>HBase</a:t>
            </a:r>
          </a:p>
          <a:p>
            <a:pPr marL="342900" indent="-342900">
              <a:buFont typeface="Wingdings" panose="05000000000000000000" pitchFamily="2" charset="2"/>
              <a:buChar char="v"/>
            </a:pPr>
            <a:r>
              <a:rPr lang="en-US" dirty="0"/>
              <a:t>Hive</a:t>
            </a:r>
          </a:p>
          <a:p>
            <a:pPr marL="342900" indent="-342900">
              <a:buFont typeface="Wingdings" panose="05000000000000000000" pitchFamily="2" charset="2"/>
              <a:buChar char="v"/>
            </a:pPr>
            <a:r>
              <a:rPr lang="en-US" dirty="0"/>
              <a:t>Twitter API</a:t>
            </a:r>
          </a:p>
          <a:p>
            <a:pPr marL="342900" indent="-342900">
              <a:buFont typeface="Wingdings" panose="05000000000000000000" pitchFamily="2" charset="2"/>
              <a:buChar char="v"/>
            </a:pPr>
            <a:r>
              <a:rPr lang="en-US" dirty="0"/>
              <a:t>Java</a:t>
            </a:r>
          </a:p>
        </p:txBody>
      </p:sp>
      <p:pic>
        <p:nvPicPr>
          <p:cNvPr id="29" name="Picture 28" descr="Logo&#10;&#10;Description automatically generated">
            <a:extLst>
              <a:ext uri="{FF2B5EF4-FFF2-40B4-BE49-F238E27FC236}">
                <a16:creationId xmlns:a16="http://schemas.microsoft.com/office/drawing/2014/main" id="{68CCA299-A3FF-F1E6-52AD-DA4BF81FBEEB}"/>
              </a:ext>
            </a:extLst>
          </p:cNvPr>
          <p:cNvPicPr>
            <a:picLocks noChangeAspect="1"/>
          </p:cNvPicPr>
          <p:nvPr/>
        </p:nvPicPr>
        <p:blipFill>
          <a:blip r:embed="rId2"/>
          <a:stretch>
            <a:fillRect/>
          </a:stretch>
        </p:blipFill>
        <p:spPr>
          <a:xfrm>
            <a:off x="674230" y="3938093"/>
            <a:ext cx="2495721" cy="1306094"/>
          </a:xfrm>
          <a:prstGeom prst="rect">
            <a:avLst/>
          </a:prstGeom>
        </p:spPr>
      </p:pic>
      <p:pic>
        <p:nvPicPr>
          <p:cNvPr id="35" name="Picture 34" descr="Logo&#10;&#10;Description automatically generated">
            <a:extLst>
              <a:ext uri="{FF2B5EF4-FFF2-40B4-BE49-F238E27FC236}">
                <a16:creationId xmlns:a16="http://schemas.microsoft.com/office/drawing/2014/main" id="{E0786337-3B5B-2335-AF8A-CE6534C083E4}"/>
              </a:ext>
            </a:extLst>
          </p:cNvPr>
          <p:cNvPicPr>
            <a:picLocks noChangeAspect="1"/>
          </p:cNvPicPr>
          <p:nvPr/>
        </p:nvPicPr>
        <p:blipFill>
          <a:blip r:embed="rId3"/>
          <a:stretch>
            <a:fillRect/>
          </a:stretch>
        </p:blipFill>
        <p:spPr>
          <a:xfrm>
            <a:off x="3275783" y="3781425"/>
            <a:ext cx="1599960" cy="1599960"/>
          </a:xfrm>
          <a:prstGeom prst="rect">
            <a:avLst/>
          </a:prstGeom>
        </p:spPr>
      </p:pic>
      <p:pic>
        <p:nvPicPr>
          <p:cNvPr id="37" name="Picture 36" descr="Logo&#10;&#10;Description automatically generated">
            <a:extLst>
              <a:ext uri="{FF2B5EF4-FFF2-40B4-BE49-F238E27FC236}">
                <a16:creationId xmlns:a16="http://schemas.microsoft.com/office/drawing/2014/main" id="{B0FC790C-004C-9C92-8890-E1790D6AECB1}"/>
              </a:ext>
            </a:extLst>
          </p:cNvPr>
          <p:cNvPicPr>
            <a:picLocks noChangeAspect="1"/>
          </p:cNvPicPr>
          <p:nvPr/>
        </p:nvPicPr>
        <p:blipFill>
          <a:blip r:embed="rId4"/>
          <a:stretch>
            <a:fillRect/>
          </a:stretch>
        </p:blipFill>
        <p:spPr>
          <a:xfrm>
            <a:off x="5105400" y="3976193"/>
            <a:ext cx="1847850" cy="959342"/>
          </a:xfrm>
          <a:prstGeom prst="rect">
            <a:avLst/>
          </a:prstGeom>
        </p:spPr>
      </p:pic>
      <p:pic>
        <p:nvPicPr>
          <p:cNvPr id="39" name="Picture 38" descr="Text, logo&#10;&#10;Description automatically generated">
            <a:extLst>
              <a:ext uri="{FF2B5EF4-FFF2-40B4-BE49-F238E27FC236}">
                <a16:creationId xmlns:a16="http://schemas.microsoft.com/office/drawing/2014/main" id="{CE1C1B92-4C0F-EB0F-A7AA-CC853B1A0B66}"/>
              </a:ext>
            </a:extLst>
          </p:cNvPr>
          <p:cNvPicPr>
            <a:picLocks noChangeAspect="1"/>
          </p:cNvPicPr>
          <p:nvPr/>
        </p:nvPicPr>
        <p:blipFill>
          <a:blip r:embed="rId5"/>
          <a:stretch>
            <a:fillRect/>
          </a:stretch>
        </p:blipFill>
        <p:spPr>
          <a:xfrm>
            <a:off x="7316259" y="3777577"/>
            <a:ext cx="2199915" cy="1466610"/>
          </a:xfrm>
          <a:prstGeom prst="rect">
            <a:avLst/>
          </a:prstGeom>
        </p:spPr>
      </p:pic>
      <p:pic>
        <p:nvPicPr>
          <p:cNvPr id="41" name="Picture 40" descr="A picture containing text, clipart&#10;&#10;Description automatically generated">
            <a:extLst>
              <a:ext uri="{FF2B5EF4-FFF2-40B4-BE49-F238E27FC236}">
                <a16:creationId xmlns:a16="http://schemas.microsoft.com/office/drawing/2014/main" id="{ADFBC1ED-85C7-F623-1D1D-190C96551193}"/>
              </a:ext>
            </a:extLst>
          </p:cNvPr>
          <p:cNvPicPr>
            <a:picLocks noChangeAspect="1"/>
          </p:cNvPicPr>
          <p:nvPr/>
        </p:nvPicPr>
        <p:blipFill>
          <a:blip r:embed="rId6"/>
          <a:stretch>
            <a:fillRect/>
          </a:stretch>
        </p:blipFill>
        <p:spPr>
          <a:xfrm>
            <a:off x="9585385" y="4064038"/>
            <a:ext cx="1841860" cy="920930"/>
          </a:xfrm>
          <a:prstGeom prst="rect">
            <a:avLst/>
          </a:prstGeom>
        </p:spPr>
      </p:pic>
      <p:pic>
        <p:nvPicPr>
          <p:cNvPr id="43" name="Picture 42" descr="Chart, sunburst chart&#10;&#10;Description automatically generated">
            <a:extLst>
              <a:ext uri="{FF2B5EF4-FFF2-40B4-BE49-F238E27FC236}">
                <a16:creationId xmlns:a16="http://schemas.microsoft.com/office/drawing/2014/main" id="{B0D655D4-B54F-EFAD-0C8E-1A5C9C42FF35}"/>
              </a:ext>
            </a:extLst>
          </p:cNvPr>
          <p:cNvPicPr>
            <a:picLocks noChangeAspect="1"/>
          </p:cNvPicPr>
          <p:nvPr/>
        </p:nvPicPr>
        <p:blipFill>
          <a:blip r:embed="rId7"/>
          <a:stretch>
            <a:fillRect/>
          </a:stretch>
        </p:blipFill>
        <p:spPr>
          <a:xfrm>
            <a:off x="4786312" y="4957303"/>
            <a:ext cx="2619375" cy="1368623"/>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381000"/>
            <a:ext cx="9779183" cy="1325563"/>
          </a:xfrm>
        </p:spPr>
        <p:txBody>
          <a:bodyPr anchor="b">
            <a:normAutofit/>
          </a:bodyPr>
          <a:lstStyle/>
          <a:p>
            <a:r>
              <a:rPr lang="en-US" dirty="0"/>
              <a:t>Why Spark instead of Hadoop?</a:t>
            </a:r>
          </a:p>
        </p:txBody>
      </p:sp>
      <p:pic>
        <p:nvPicPr>
          <p:cNvPr id="8" name="Picture 7" descr="Logo&#10;&#10;Description automatically generated">
            <a:extLst>
              <a:ext uri="{FF2B5EF4-FFF2-40B4-BE49-F238E27FC236}">
                <a16:creationId xmlns:a16="http://schemas.microsoft.com/office/drawing/2014/main" id="{C1ECDB41-0CB4-D06A-F196-61B59DA377E1}"/>
              </a:ext>
            </a:extLst>
          </p:cNvPr>
          <p:cNvPicPr>
            <a:picLocks noChangeAspect="1"/>
          </p:cNvPicPr>
          <p:nvPr/>
        </p:nvPicPr>
        <p:blipFill>
          <a:blip r:embed="rId2"/>
          <a:stretch>
            <a:fillRect/>
          </a:stretch>
        </p:blipFill>
        <p:spPr>
          <a:xfrm>
            <a:off x="491218" y="2444265"/>
            <a:ext cx="4663440" cy="2424989"/>
          </a:xfrm>
          <a:prstGeom prst="rect">
            <a:avLst/>
          </a:prstGeom>
          <a:noFill/>
        </p:spPr>
      </p:pic>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a:xfrm>
            <a:off x="381000" y="6356350"/>
            <a:ext cx="2743200" cy="365125"/>
          </a:xfrm>
        </p:spPr>
        <p:txBody>
          <a:bodyPr anchor="ctr">
            <a:normAutofit/>
          </a:bodyPr>
          <a:lstStyle/>
          <a:p>
            <a:pPr>
              <a:spcAft>
                <a:spcPts val="600"/>
              </a:spcAft>
            </a:pPr>
            <a:fld id="{7699C8CE-7534-A244-ABE9-5BED2DFEFBDF}" type="datetime1">
              <a:rPr lang="en-US" smtClean="0"/>
              <a:pPr>
                <a:spcAft>
                  <a:spcPts val="600"/>
                </a:spcAft>
              </a:pPr>
              <a:t>9/25/2022</a:t>
            </a:fld>
            <a:endParaRPr lang="en-US"/>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Twitter Analyzer</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sp>
        <p:nvSpPr>
          <p:cNvPr id="15" name="Content Placeholder 6">
            <a:extLst>
              <a:ext uri="{FF2B5EF4-FFF2-40B4-BE49-F238E27FC236}">
                <a16:creationId xmlns:a16="http://schemas.microsoft.com/office/drawing/2014/main" id="{BAFD8484-CE3B-AD12-3BAE-983647103E4F}"/>
              </a:ext>
            </a:extLst>
          </p:cNvPr>
          <p:cNvSpPr>
            <a:spLocks noGrp="1"/>
          </p:cNvSpPr>
          <p:nvPr>
            <p:ph idx="10"/>
          </p:nvPr>
        </p:nvSpPr>
        <p:spPr>
          <a:xfrm>
            <a:off x="5908766" y="2203620"/>
            <a:ext cx="4894352" cy="3480744"/>
          </a:xfrm>
        </p:spPr>
        <p:txBody>
          <a:bodyPr/>
          <a:lstStyle/>
          <a:p>
            <a:pPr marL="342900" indent="-342900">
              <a:buFont typeface="Wingdings" panose="05000000000000000000" pitchFamily="2" charset="2"/>
              <a:buChar char="Ø"/>
            </a:pPr>
            <a:r>
              <a:rPr lang="en-US" sz="1400" dirty="0">
                <a:solidFill>
                  <a:srgbClr val="E25A1C"/>
                </a:solidFill>
              </a:rPr>
              <a:t>Processing:</a:t>
            </a:r>
            <a:r>
              <a:rPr lang="en-US" sz="1400" dirty="0"/>
              <a:t> Data processing takes place in a distributed environment on both platforms. While Hadoop is best suited for batch processing and linear data processing, Spark is best suited for real-time processing and processing live unstructured data streams.</a:t>
            </a:r>
          </a:p>
          <a:p>
            <a:pPr marL="342900" indent="-342900">
              <a:buFont typeface="Wingdings" panose="05000000000000000000" pitchFamily="2" charset="2"/>
              <a:buChar char="Ø"/>
            </a:pPr>
            <a:r>
              <a:rPr lang="en-US" sz="1400" dirty="0">
                <a:solidFill>
                  <a:srgbClr val="E25A1C"/>
                </a:solidFill>
              </a:rPr>
              <a:t>Performance: </a:t>
            </a:r>
            <a:r>
              <a:rPr lang="en-US" sz="1400" dirty="0"/>
              <a:t>On both systems, data is processed in a distributed environment. While Hadoop excels in batch processing and linear data processing, Spark excels at real-time processing and live unstructured data streams.</a:t>
            </a:r>
          </a:p>
          <a:p>
            <a:pPr marL="342900" indent="-342900">
              <a:buFont typeface="Wingdings" panose="05000000000000000000" pitchFamily="2" charset="2"/>
              <a:buChar char="Ø"/>
            </a:pPr>
            <a:r>
              <a:rPr lang="en-US" sz="1400" dirty="0">
                <a:solidFill>
                  <a:srgbClr val="E25A1C"/>
                </a:solidFill>
              </a:rPr>
              <a:t>Cost: </a:t>
            </a:r>
            <a:r>
              <a:rPr lang="en-US" sz="1400" dirty="0"/>
              <a:t>Hadoop is less expensive to run since it uses any disk storage type for data processing. Spark, on the other hand, has a greater cost since it requires in-memory calculations that require large amounts of RAM to spin up nodes for real-time data processing.</a:t>
            </a:r>
          </a:p>
          <a:p>
            <a:pPr marL="342900" indent="-342900">
              <a:buFont typeface="Wingdings" panose="05000000000000000000" pitchFamily="2" charset="2"/>
              <a:buChar char="Ø"/>
            </a:pPr>
            <a:endParaRPr lang="en-US" sz="1400" dirty="0"/>
          </a:p>
        </p:txBody>
      </p:sp>
    </p:spTree>
    <p:extLst>
      <p:ext uri="{BB962C8B-B14F-4D97-AF65-F5344CB8AC3E}">
        <p14:creationId xmlns:p14="http://schemas.microsoft.com/office/powerpoint/2010/main" val="42129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A42FF1E2-60E5-C540-AA54-7072D5406B0B}" type="datetime1">
              <a:rPr lang="en-US" smtClean="0"/>
              <a:pPr/>
              <a:t>9/25/2022</a:t>
            </a:fld>
            <a:endParaRPr lang="en-US" dirty="0"/>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pPr>
              <a:spcAft>
                <a:spcPts val="600"/>
              </a:spcAft>
            </a:pPr>
            <a:r>
              <a:rPr lang="en-US" dirty="0"/>
              <a:t>Twitter Analyzer</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
        <p:nvSpPr>
          <p:cNvPr id="26" name="TextBox 25">
            <a:extLst>
              <a:ext uri="{FF2B5EF4-FFF2-40B4-BE49-F238E27FC236}">
                <a16:creationId xmlns:a16="http://schemas.microsoft.com/office/drawing/2014/main" id="{4A6C66AA-2846-9F12-7EA2-3BC9BF5B004B}"/>
              </a:ext>
            </a:extLst>
          </p:cNvPr>
          <p:cNvSpPr txBox="1"/>
          <p:nvPr/>
        </p:nvSpPr>
        <p:spPr>
          <a:xfrm>
            <a:off x="1017310" y="2641492"/>
            <a:ext cx="6094428" cy="2258182"/>
          </a:xfrm>
          <a:prstGeom prst="rect">
            <a:avLst/>
          </a:prstGeom>
          <a:noFill/>
        </p:spPr>
        <p:txBody>
          <a:bodyPr wrap="square">
            <a:spAutoFit/>
          </a:bodyPr>
          <a:lstStyle/>
          <a:p>
            <a:pPr marL="285750" marR="0" indent="-285750">
              <a:lnSpc>
                <a:spcPct val="150000"/>
              </a:lnSpc>
              <a:spcBef>
                <a:spcPts val="0"/>
              </a:spcBef>
              <a:spcAft>
                <a:spcPts val="0"/>
              </a:spcAft>
              <a:buFont typeface="Arial" panose="020B0604020202020204" pitchFamily="34" charset="0"/>
              <a:buChar char="•"/>
            </a:pPr>
            <a:r>
              <a:rPr lang="en-US" sz="1800" dirty="0">
                <a:solidFill>
                  <a:srgbClr val="000000"/>
                </a:solidFill>
                <a:effectLst/>
                <a:latin typeface="Segoe UI" panose="020B0502040204020203" pitchFamily="34" charset="0"/>
                <a:ea typeface="Times New Roman" panose="02020603050405020304" pitchFamily="18" charset="0"/>
              </a:rPr>
              <a:t>Apache Kafka is part of a general family of technologies known as queuing, </a:t>
            </a:r>
            <a:r>
              <a:rPr lang="en-US" sz="2000" b="1" dirty="0">
                <a:effectLst/>
                <a:latin typeface="Segoe UI" panose="020B0502040204020203" pitchFamily="34" charset="0"/>
                <a:ea typeface="Times New Roman" panose="02020603050405020304" pitchFamily="18" charset="0"/>
              </a:rPr>
              <a:t>messaging</a:t>
            </a:r>
            <a:r>
              <a:rPr lang="en-US" sz="1800" dirty="0">
                <a:solidFill>
                  <a:srgbClr val="000000"/>
                </a:solidFill>
                <a:effectLst/>
                <a:latin typeface="Segoe UI" panose="020B0502040204020203" pitchFamily="34" charset="0"/>
                <a:ea typeface="Times New Roman" panose="02020603050405020304" pitchFamily="18" charset="0"/>
              </a:rPr>
              <a:t>, or streaming engines.</a:t>
            </a:r>
            <a:endParaRPr lang="en-US" sz="1800" dirty="0">
              <a:effectLst/>
              <a:latin typeface="Times New Roman" panose="02020603050405020304" pitchFamily="18" charset="0"/>
              <a:ea typeface="Times New Roman" panose="02020603050405020304" pitchFamily="18" charset="0"/>
            </a:endParaRPr>
          </a:p>
          <a:p>
            <a:pPr marL="285750" marR="0" indent="-285750">
              <a:lnSpc>
                <a:spcPct val="150000"/>
              </a:lnSpc>
              <a:spcBef>
                <a:spcPts val="0"/>
              </a:spcBef>
              <a:spcAft>
                <a:spcPts val="0"/>
              </a:spcAft>
              <a:buFont typeface="Arial" panose="020B0604020202020204" pitchFamily="34" charset="0"/>
              <a:buChar char="•"/>
            </a:pPr>
            <a:r>
              <a:rPr lang="en-US" sz="1800" dirty="0">
                <a:solidFill>
                  <a:srgbClr val="000000"/>
                </a:solidFill>
                <a:effectLst/>
                <a:latin typeface="Segoe UI" panose="020B0502040204020203" pitchFamily="34" charset="0"/>
                <a:ea typeface="Times New Roman" panose="02020603050405020304" pitchFamily="18" charset="0"/>
              </a:rPr>
              <a:t>Apache Kafka is a community </a:t>
            </a:r>
            <a:r>
              <a:rPr lang="en-US" sz="2000" b="1" dirty="0">
                <a:effectLst/>
                <a:latin typeface="Segoe UI" panose="020B0502040204020203" pitchFamily="34" charset="0"/>
                <a:ea typeface="Times New Roman" panose="02020603050405020304" pitchFamily="18" charset="0"/>
              </a:rPr>
              <a:t>distributed</a:t>
            </a:r>
            <a:r>
              <a:rPr lang="en-US" sz="2000" dirty="0">
                <a:effectLst/>
                <a:latin typeface="Segoe UI" panose="020B0502040204020203" pitchFamily="34" charset="0"/>
                <a:ea typeface="Times New Roman" panose="02020603050405020304" pitchFamily="18" charset="0"/>
              </a:rPr>
              <a:t> </a:t>
            </a:r>
            <a:r>
              <a:rPr lang="en-US" sz="2000" b="1" dirty="0">
                <a:effectLst/>
                <a:latin typeface="Segoe UI" panose="020B0502040204020203" pitchFamily="34" charset="0"/>
                <a:ea typeface="Times New Roman" panose="02020603050405020304" pitchFamily="18" charset="0"/>
              </a:rPr>
              <a:t>event streaming</a:t>
            </a:r>
            <a:r>
              <a:rPr lang="en-US" sz="1800" b="1" dirty="0">
                <a:solidFill>
                  <a:srgbClr val="FF0000"/>
                </a:solidFill>
                <a:effectLst/>
                <a:latin typeface="Segoe UI" panose="020B0502040204020203" pitchFamily="34" charset="0"/>
                <a:ea typeface="Times New Roman" panose="02020603050405020304" pitchFamily="18" charset="0"/>
              </a:rPr>
              <a:t> </a:t>
            </a:r>
            <a:r>
              <a:rPr lang="en-US" sz="1800" dirty="0">
                <a:solidFill>
                  <a:srgbClr val="000000"/>
                </a:solidFill>
                <a:effectLst/>
                <a:latin typeface="Segoe UI" panose="020B0502040204020203" pitchFamily="34" charset="0"/>
                <a:ea typeface="Times New Roman" panose="02020603050405020304" pitchFamily="18" charset="0"/>
              </a:rPr>
              <a:t>platform capable of handling trillions of events a day</a:t>
            </a:r>
            <a:endParaRPr lang="en-US" sz="1800" dirty="0">
              <a:effectLst/>
              <a:latin typeface="Times New Roman" panose="02020603050405020304" pitchFamily="18" charset="0"/>
              <a:ea typeface="Times New Roman" panose="02020603050405020304" pitchFamily="18" charset="0"/>
            </a:endParaRPr>
          </a:p>
        </p:txBody>
      </p:sp>
      <p:pic>
        <p:nvPicPr>
          <p:cNvPr id="28" name="Picture 27" descr="Logo&#10;&#10;Description automatically generated">
            <a:extLst>
              <a:ext uri="{FF2B5EF4-FFF2-40B4-BE49-F238E27FC236}">
                <a16:creationId xmlns:a16="http://schemas.microsoft.com/office/drawing/2014/main" id="{EDE4B61C-F1DC-52E1-E015-98A3455E7D10}"/>
              </a:ext>
            </a:extLst>
          </p:cNvPr>
          <p:cNvPicPr>
            <a:picLocks noChangeAspect="1"/>
          </p:cNvPicPr>
          <p:nvPr/>
        </p:nvPicPr>
        <p:blipFill>
          <a:blip r:embed="rId2"/>
          <a:stretch>
            <a:fillRect/>
          </a:stretch>
        </p:blipFill>
        <p:spPr>
          <a:xfrm>
            <a:off x="7799528" y="1829996"/>
            <a:ext cx="3429000" cy="3429000"/>
          </a:xfrm>
          <a:prstGeom prst="rect">
            <a:avLst/>
          </a:prstGeom>
        </p:spPr>
      </p:pic>
      <p:sp>
        <p:nvSpPr>
          <p:cNvPr id="30" name="Title 29">
            <a:extLst>
              <a:ext uri="{FF2B5EF4-FFF2-40B4-BE49-F238E27FC236}">
                <a16:creationId xmlns:a16="http://schemas.microsoft.com/office/drawing/2014/main" id="{B4F7832B-78FB-12BB-BB32-211D7D6FC09A}"/>
              </a:ext>
            </a:extLst>
          </p:cNvPr>
          <p:cNvSpPr>
            <a:spLocks noGrp="1"/>
          </p:cNvSpPr>
          <p:nvPr>
            <p:ph type="title"/>
          </p:nvPr>
        </p:nvSpPr>
        <p:spPr>
          <a:xfrm>
            <a:off x="1159497" y="1498959"/>
            <a:ext cx="9589862" cy="586154"/>
          </a:xfrm>
        </p:spPr>
        <p:txBody>
          <a:bodyPr/>
          <a:lstStyle/>
          <a:p>
            <a:br>
              <a:rPr lang="en-US" sz="4800" b="1" dirty="0"/>
            </a:br>
            <a:br>
              <a:rPr lang="en-US" sz="4800" b="1" dirty="0"/>
            </a:br>
            <a:br>
              <a:rPr lang="en-US" sz="4800" b="1" dirty="0"/>
            </a:br>
            <a:br>
              <a:rPr lang="en-US" sz="4800" b="1" dirty="0"/>
            </a:br>
            <a:r>
              <a:rPr lang="en-US" sz="4800" b="1" dirty="0"/>
              <a:t>Apache  Kafka</a:t>
            </a:r>
            <a:br>
              <a:rPr lang="en-US" sz="4800" b="1" dirty="0"/>
            </a:br>
            <a:endParaRPr lang="en-US" dirty="0"/>
          </a:p>
        </p:txBody>
      </p:sp>
      <p:sp>
        <p:nvSpPr>
          <p:cNvPr id="31" name="TextBox 30">
            <a:extLst>
              <a:ext uri="{FF2B5EF4-FFF2-40B4-BE49-F238E27FC236}">
                <a16:creationId xmlns:a16="http://schemas.microsoft.com/office/drawing/2014/main" id="{4CE7BF60-2B83-1AB4-26F6-817DED9B7483}"/>
              </a:ext>
            </a:extLst>
          </p:cNvPr>
          <p:cNvSpPr txBox="1"/>
          <p:nvPr/>
        </p:nvSpPr>
        <p:spPr>
          <a:xfrm>
            <a:off x="1300504" y="1770447"/>
            <a:ext cx="1640264" cy="400110"/>
          </a:xfrm>
          <a:prstGeom prst="rect">
            <a:avLst/>
          </a:prstGeom>
          <a:noFill/>
        </p:spPr>
        <p:txBody>
          <a:bodyPr wrap="square" rtlCol="0">
            <a:spAutoFit/>
          </a:bodyPr>
          <a:lstStyle/>
          <a:p>
            <a:r>
              <a:rPr lang="en-US" sz="2000" b="1" dirty="0"/>
              <a:t>Distributed</a:t>
            </a:r>
            <a:endParaRPr lang="en-US" b="1" dirty="0"/>
          </a:p>
        </p:txBody>
      </p:sp>
      <p:sp>
        <p:nvSpPr>
          <p:cNvPr id="32" name="TextBox 31">
            <a:extLst>
              <a:ext uri="{FF2B5EF4-FFF2-40B4-BE49-F238E27FC236}">
                <a16:creationId xmlns:a16="http://schemas.microsoft.com/office/drawing/2014/main" id="{49BF3D69-5688-0B0A-2315-C3ECEE978E1F}"/>
              </a:ext>
            </a:extLst>
          </p:cNvPr>
          <p:cNvSpPr txBox="1"/>
          <p:nvPr/>
        </p:nvSpPr>
        <p:spPr>
          <a:xfrm>
            <a:off x="3450995" y="1770447"/>
            <a:ext cx="2348453" cy="400110"/>
          </a:xfrm>
          <a:prstGeom prst="rect">
            <a:avLst/>
          </a:prstGeom>
          <a:noFill/>
        </p:spPr>
        <p:txBody>
          <a:bodyPr wrap="square" rtlCol="0">
            <a:spAutoFit/>
          </a:bodyPr>
          <a:lstStyle/>
          <a:p>
            <a:r>
              <a:rPr lang="en-US" sz="2000" b="1" dirty="0"/>
              <a:t>Highly Scalable</a:t>
            </a:r>
            <a:endParaRPr lang="en-US" b="1" dirty="0"/>
          </a:p>
        </p:txBody>
      </p:sp>
      <p:sp>
        <p:nvSpPr>
          <p:cNvPr id="33" name="TextBox 32">
            <a:extLst>
              <a:ext uri="{FF2B5EF4-FFF2-40B4-BE49-F238E27FC236}">
                <a16:creationId xmlns:a16="http://schemas.microsoft.com/office/drawing/2014/main" id="{740AAB4B-67CA-58EE-0A78-BD9DE52E880B}"/>
              </a:ext>
            </a:extLst>
          </p:cNvPr>
          <p:cNvSpPr txBox="1"/>
          <p:nvPr/>
        </p:nvSpPr>
        <p:spPr>
          <a:xfrm>
            <a:off x="6309675" y="1742612"/>
            <a:ext cx="1950168" cy="400110"/>
          </a:xfrm>
          <a:prstGeom prst="rect">
            <a:avLst/>
          </a:prstGeom>
          <a:noFill/>
        </p:spPr>
        <p:txBody>
          <a:bodyPr wrap="square" rtlCol="0">
            <a:spAutoFit/>
          </a:bodyPr>
          <a:lstStyle/>
          <a:p>
            <a:r>
              <a:rPr lang="en-US" sz="2000" b="1" dirty="0"/>
              <a:t>Fault -tolerance</a:t>
            </a:r>
            <a:endParaRPr lang="en-US" b="1" dirty="0"/>
          </a:p>
        </p:txBody>
      </p:sp>
      <p:sp>
        <p:nvSpPr>
          <p:cNvPr id="34" name="TextBox 33">
            <a:extLst>
              <a:ext uri="{FF2B5EF4-FFF2-40B4-BE49-F238E27FC236}">
                <a16:creationId xmlns:a16="http://schemas.microsoft.com/office/drawing/2014/main" id="{324BFF9B-B83C-825D-35A4-B06ADD699928}"/>
              </a:ext>
            </a:extLst>
          </p:cNvPr>
          <p:cNvSpPr txBox="1"/>
          <p:nvPr/>
        </p:nvSpPr>
        <p:spPr>
          <a:xfrm>
            <a:off x="8883217" y="1742612"/>
            <a:ext cx="2345311" cy="400110"/>
          </a:xfrm>
          <a:prstGeom prst="rect">
            <a:avLst/>
          </a:prstGeom>
          <a:noFill/>
        </p:spPr>
        <p:txBody>
          <a:bodyPr wrap="square" rtlCol="0">
            <a:spAutoFit/>
          </a:bodyPr>
          <a:lstStyle/>
          <a:p>
            <a:r>
              <a:rPr lang="en-US" sz="2000" b="1" dirty="0"/>
              <a:t>Secure manner</a:t>
            </a:r>
            <a:endParaRPr lang="en-US" b="1" dirty="0"/>
          </a:p>
        </p:txBody>
      </p:sp>
    </p:spTree>
    <p:extLst>
      <p:ext uri="{BB962C8B-B14F-4D97-AF65-F5344CB8AC3E}">
        <p14:creationId xmlns:p14="http://schemas.microsoft.com/office/powerpoint/2010/main" val="272150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Apache Kafka</a:t>
            </a:r>
            <a:br>
              <a:rPr lang="en-US" dirty="0"/>
            </a:br>
            <a:r>
              <a:rPr lang="en-US" sz="1800" dirty="0">
                <a:solidFill>
                  <a:schemeClr val="accent1">
                    <a:lumMod val="75000"/>
                  </a:schemeClr>
                </a:solidFill>
              </a:rPr>
              <a:t>Capabilities</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2901415266"/>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297333" y="2634362"/>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701221" y="2634362"/>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7161170" y="2674640"/>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9581393" y="2641216"/>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9/25/2022</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pPr>
              <a:spcAft>
                <a:spcPts val="600"/>
              </a:spcAft>
            </a:pPr>
            <a:r>
              <a:rPr lang="en-US" dirty="0"/>
              <a:t>Twitter Analyzer</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73224" y="443060"/>
            <a:ext cx="9779183" cy="990126"/>
          </a:xfrm>
        </p:spPr>
        <p:txBody>
          <a:bodyPr/>
          <a:lstStyle/>
          <a:p>
            <a:r>
              <a:rPr lang="en-US" dirty="0"/>
              <a:t>Environment set up</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9/25/2022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pPr>
              <a:spcAft>
                <a:spcPts val="600"/>
              </a:spcAft>
            </a:pPr>
            <a:r>
              <a:rPr lang="en-US" dirty="0"/>
              <a:t>Twitter Analyzer</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
        <p:nvSpPr>
          <p:cNvPr id="18" name="TextBox 17">
            <a:extLst>
              <a:ext uri="{FF2B5EF4-FFF2-40B4-BE49-F238E27FC236}">
                <a16:creationId xmlns:a16="http://schemas.microsoft.com/office/drawing/2014/main" id="{205B2D8A-2DE4-5FE9-BC0F-05396DEA63DD}"/>
              </a:ext>
            </a:extLst>
          </p:cNvPr>
          <p:cNvSpPr txBox="1"/>
          <p:nvPr/>
        </p:nvSpPr>
        <p:spPr>
          <a:xfrm>
            <a:off x="1073224" y="1573433"/>
            <a:ext cx="4672553" cy="369332"/>
          </a:xfrm>
          <a:prstGeom prst="rect">
            <a:avLst/>
          </a:prstGeom>
          <a:noFill/>
        </p:spPr>
        <p:txBody>
          <a:bodyPr wrap="square" rtlCol="0">
            <a:spAutoFit/>
          </a:bodyPr>
          <a:lstStyle/>
          <a:p>
            <a:r>
              <a:rPr lang="en-US" dirty="0"/>
              <a:t>Installation of the Apache Kafka </a:t>
            </a:r>
          </a:p>
        </p:txBody>
      </p:sp>
      <p:sp>
        <p:nvSpPr>
          <p:cNvPr id="20" name="TextBox 19">
            <a:extLst>
              <a:ext uri="{FF2B5EF4-FFF2-40B4-BE49-F238E27FC236}">
                <a16:creationId xmlns:a16="http://schemas.microsoft.com/office/drawing/2014/main" id="{558EDB6F-6783-0A83-4939-CC38F09EE1A6}"/>
              </a:ext>
            </a:extLst>
          </p:cNvPr>
          <p:cNvSpPr txBox="1"/>
          <p:nvPr/>
        </p:nvSpPr>
        <p:spPr>
          <a:xfrm>
            <a:off x="1073224" y="1942765"/>
            <a:ext cx="7080176" cy="3785652"/>
          </a:xfrm>
          <a:prstGeom prst="rect">
            <a:avLst/>
          </a:prstGeom>
          <a:noFill/>
        </p:spPr>
        <p:txBody>
          <a:bodyPr wrap="square">
            <a:spAutoFit/>
          </a:bodyPr>
          <a:lstStyle/>
          <a:p>
            <a:pPr marL="342900" marR="0" indent="-342900">
              <a:spcBef>
                <a:spcPts val="0"/>
              </a:spcBef>
              <a:spcAft>
                <a:spcPts val="0"/>
              </a:spcAft>
              <a:buFont typeface="Arial" panose="020B0604020202020204" pitchFamily="34" charset="0"/>
              <a:buChar char="•"/>
            </a:pPr>
            <a:r>
              <a:rPr lang="en-US" sz="1600" dirty="0">
                <a:solidFill>
                  <a:srgbClr val="000000"/>
                </a:solidFill>
                <a:latin typeface="Segoe UI" panose="020B0502040204020203" pitchFamily="34" charset="0"/>
              </a:rPr>
              <a:t>Download Apache Kafka </a:t>
            </a:r>
            <a:r>
              <a:rPr lang="en-US" sz="1600" dirty="0">
                <a:solidFill>
                  <a:srgbClr val="000000"/>
                </a:solidFill>
                <a:effectLst/>
                <a:latin typeface="Segoe UI" panose="020B0502040204020203" pitchFamily="34" charset="0"/>
                <a:ea typeface="Times New Roman" panose="02020603050405020304" pitchFamily="18" charset="0"/>
              </a:rPr>
              <a:t>from https://kafka.apache.org/downloads</a:t>
            </a:r>
          </a:p>
          <a:p>
            <a:pPr marL="342900" marR="0" indent="-342900">
              <a:spcBef>
                <a:spcPts val="0"/>
              </a:spcBef>
              <a:spcAft>
                <a:spcPts val="0"/>
              </a:spcAft>
              <a:buFont typeface="Arial" panose="020B0604020202020204" pitchFamily="34" charset="0"/>
              <a:buChar char="•"/>
            </a:pPr>
            <a:r>
              <a:rPr lang="en-US" sz="1600" dirty="0">
                <a:solidFill>
                  <a:srgbClr val="000000"/>
                </a:solidFill>
                <a:effectLst/>
                <a:latin typeface="Segoe UI" panose="020B0502040204020203" pitchFamily="34" charset="0"/>
                <a:ea typeface="Times New Roman" panose="02020603050405020304" pitchFamily="18" charset="0"/>
              </a:rPr>
              <a:t>Choose </a:t>
            </a:r>
            <a:r>
              <a:rPr lang="en-US" sz="1600" dirty="0">
                <a:solidFill>
                  <a:srgbClr val="000000"/>
                </a:solidFill>
                <a:latin typeface="Segoe UI" panose="020B0502040204020203" pitchFamily="34" charset="0"/>
              </a:rPr>
              <a:t>the version of </a:t>
            </a:r>
            <a:r>
              <a:rPr lang="en-US" sz="1600" dirty="0">
                <a:solidFill>
                  <a:srgbClr val="000000"/>
                </a:solidFill>
                <a:effectLst/>
                <a:latin typeface="Segoe UI" panose="020B0502040204020203" pitchFamily="34" charset="0"/>
                <a:ea typeface="Times New Roman" panose="02020603050405020304" pitchFamily="18" charset="0"/>
              </a:rPr>
              <a:t>Apache Kafka</a:t>
            </a:r>
          </a:p>
          <a:p>
            <a:pPr marL="342900" marR="0" indent="-342900">
              <a:spcBef>
                <a:spcPts val="0"/>
              </a:spcBef>
              <a:spcAft>
                <a:spcPts val="0"/>
              </a:spcAft>
              <a:buFont typeface="Arial" panose="020B0604020202020204" pitchFamily="34" charset="0"/>
              <a:buChar char="•"/>
            </a:pPr>
            <a:r>
              <a:rPr lang="en-US" sz="1600" dirty="0">
                <a:solidFill>
                  <a:srgbClr val="000000"/>
                </a:solidFill>
                <a:latin typeface="Segoe UI" panose="020B0502040204020203" pitchFamily="34" charset="0"/>
              </a:rPr>
              <a:t>Create</a:t>
            </a:r>
            <a:r>
              <a:rPr lang="en-US" sz="1600" dirty="0">
                <a:solidFill>
                  <a:srgbClr val="000000"/>
                </a:solidFill>
                <a:effectLst/>
                <a:latin typeface="Segoe UI" panose="020B0502040204020203" pitchFamily="34" charset="0"/>
                <a:ea typeface="Times New Roman" panose="02020603050405020304" pitchFamily="18" charset="0"/>
              </a:rPr>
              <a:t> a </a:t>
            </a:r>
            <a:r>
              <a:rPr lang="en-US" sz="1600" dirty="0">
                <a:solidFill>
                  <a:srgbClr val="000000"/>
                </a:solidFill>
                <a:latin typeface="Segoe UI" panose="020B0502040204020203" pitchFamily="34" charset="0"/>
              </a:rPr>
              <a:t>folder</a:t>
            </a:r>
            <a:r>
              <a:rPr lang="en-US" sz="1600" dirty="0">
                <a:solidFill>
                  <a:srgbClr val="000000"/>
                </a:solidFill>
                <a:effectLst/>
                <a:latin typeface="Segoe UI" panose="020B0502040204020203" pitchFamily="34" charset="0"/>
                <a:ea typeface="Times New Roman" panose="02020603050405020304" pitchFamily="18" charset="0"/>
              </a:rPr>
              <a:t> which will hold the Apache Kafka sources</a:t>
            </a:r>
          </a:p>
          <a:p>
            <a:pPr marR="0">
              <a:spcBef>
                <a:spcPts val="0"/>
              </a:spcBef>
              <a:spcAft>
                <a:spcPts val="0"/>
              </a:spcAft>
            </a:pPr>
            <a:r>
              <a:rPr lang="en-US" sz="1600" dirty="0">
                <a:solidFill>
                  <a:srgbClr val="000000"/>
                </a:solidFill>
                <a:latin typeface="Segoe UI" panose="020B0502040204020203" pitchFamily="34" charset="0"/>
              </a:rPr>
              <a:t>	</a:t>
            </a:r>
            <a:r>
              <a:rPr lang="en-US" sz="1600" dirty="0" err="1">
                <a:solidFill>
                  <a:schemeClr val="accent1">
                    <a:lumMod val="75000"/>
                  </a:schemeClr>
                </a:solidFill>
                <a:highlight>
                  <a:srgbClr val="FFFF00"/>
                </a:highlight>
              </a:rPr>
              <a:t>mkdir</a:t>
            </a:r>
            <a:r>
              <a:rPr lang="en-US" sz="1600" dirty="0">
                <a:solidFill>
                  <a:schemeClr val="accent1">
                    <a:lumMod val="75000"/>
                  </a:schemeClr>
                </a:solidFill>
                <a:highlight>
                  <a:srgbClr val="FFFF00"/>
                </a:highlight>
              </a:rPr>
              <a:t> </a:t>
            </a:r>
            <a:r>
              <a:rPr lang="en-US" sz="1600" dirty="0" err="1">
                <a:solidFill>
                  <a:schemeClr val="accent1">
                    <a:lumMod val="75000"/>
                  </a:schemeClr>
                </a:solidFill>
                <a:highlight>
                  <a:srgbClr val="FFFF00"/>
                </a:highlight>
              </a:rPr>
              <a:t>kafka</a:t>
            </a:r>
            <a:r>
              <a:rPr lang="en-US" sz="1600" dirty="0">
                <a:solidFill>
                  <a:schemeClr val="accent1">
                    <a:lumMod val="75000"/>
                  </a:schemeClr>
                </a:solidFill>
                <a:highlight>
                  <a:srgbClr val="FFFF00"/>
                </a:highlight>
              </a:rPr>
              <a:t> </a:t>
            </a:r>
          </a:p>
          <a:p>
            <a:pPr marR="0">
              <a:spcBef>
                <a:spcPts val="0"/>
              </a:spcBef>
              <a:spcAft>
                <a:spcPts val="0"/>
              </a:spcAft>
            </a:pPr>
            <a:r>
              <a:rPr lang="en-US" sz="1600" dirty="0">
                <a:solidFill>
                  <a:schemeClr val="accent1">
                    <a:lumMod val="75000"/>
                  </a:schemeClr>
                </a:solidFill>
              </a:rPr>
              <a:t>	</a:t>
            </a:r>
            <a:r>
              <a:rPr lang="en-US" sz="1600" dirty="0">
                <a:solidFill>
                  <a:schemeClr val="accent1">
                    <a:lumMod val="75000"/>
                  </a:schemeClr>
                </a:solidFill>
                <a:highlight>
                  <a:srgbClr val="FFFF00"/>
                </a:highlight>
              </a:rPr>
              <a:t>cd </a:t>
            </a:r>
            <a:r>
              <a:rPr lang="en-US" sz="1600" dirty="0" err="1">
                <a:solidFill>
                  <a:schemeClr val="accent1">
                    <a:lumMod val="75000"/>
                  </a:schemeClr>
                </a:solidFill>
                <a:highlight>
                  <a:srgbClr val="FFFF00"/>
                </a:highlight>
              </a:rPr>
              <a:t>kafka</a:t>
            </a:r>
            <a:endParaRPr lang="en-US" sz="1600" dirty="0">
              <a:solidFill>
                <a:schemeClr val="accent1">
                  <a:lumMod val="75000"/>
                </a:schemeClr>
              </a:solidFill>
              <a:highlight>
                <a:srgbClr val="FFFF00"/>
              </a:highlight>
            </a:endParaRPr>
          </a:p>
          <a:p>
            <a:pPr marL="342900" indent="-342900">
              <a:buFont typeface="Arial" panose="020B0604020202020204" pitchFamily="34" charset="0"/>
              <a:buChar char="•"/>
            </a:pPr>
            <a:r>
              <a:rPr lang="en-US" sz="1600" dirty="0">
                <a:solidFill>
                  <a:srgbClr val="000000"/>
                </a:solidFill>
                <a:latin typeface="Segoe UI" panose="020B0502040204020203" pitchFamily="34" charset="0"/>
              </a:rPr>
              <a:t>Extract the archive in the created folder</a:t>
            </a:r>
          </a:p>
          <a:p>
            <a:pPr marR="0">
              <a:spcBef>
                <a:spcPts val="0"/>
              </a:spcBef>
              <a:spcAft>
                <a:spcPts val="0"/>
              </a:spcAft>
            </a:pPr>
            <a:r>
              <a:rPr lang="en-US" sz="1600" dirty="0">
                <a:solidFill>
                  <a:srgbClr val="000000"/>
                </a:solidFill>
                <a:latin typeface="Segoe UI" panose="020B0502040204020203" pitchFamily="34" charset="0"/>
              </a:rPr>
              <a:t>	</a:t>
            </a:r>
            <a:r>
              <a:rPr lang="en-US" sz="1600" dirty="0">
                <a:solidFill>
                  <a:schemeClr val="accent1">
                    <a:lumMod val="75000"/>
                  </a:schemeClr>
                </a:solidFill>
                <a:highlight>
                  <a:srgbClr val="FFFF00"/>
                </a:highlight>
              </a:rPr>
              <a:t>tar -</a:t>
            </a:r>
            <a:r>
              <a:rPr lang="en-US" sz="1600" dirty="0" err="1">
                <a:solidFill>
                  <a:schemeClr val="accent1">
                    <a:lumMod val="75000"/>
                  </a:schemeClr>
                </a:solidFill>
                <a:highlight>
                  <a:srgbClr val="FFFF00"/>
                </a:highlight>
              </a:rPr>
              <a:t>xvzf</a:t>
            </a:r>
            <a:r>
              <a:rPr lang="en-US" sz="1600" dirty="0">
                <a:solidFill>
                  <a:schemeClr val="accent1">
                    <a:lumMod val="75000"/>
                  </a:schemeClr>
                </a:solidFill>
                <a:highlight>
                  <a:srgbClr val="FFFF00"/>
                </a:highlight>
              </a:rPr>
              <a:t> /home/</a:t>
            </a:r>
            <a:r>
              <a:rPr lang="en-US" sz="1600" dirty="0" err="1">
                <a:solidFill>
                  <a:schemeClr val="accent1">
                    <a:lumMod val="75000"/>
                  </a:schemeClr>
                </a:solidFill>
                <a:highlight>
                  <a:srgbClr val="FFFF00"/>
                </a:highlight>
              </a:rPr>
              <a:t>cloudera</a:t>
            </a:r>
            <a:r>
              <a:rPr lang="en-US" sz="1600" dirty="0">
                <a:solidFill>
                  <a:schemeClr val="accent1">
                    <a:lumMod val="75000"/>
                  </a:schemeClr>
                </a:solidFill>
                <a:highlight>
                  <a:srgbClr val="FFFF00"/>
                </a:highlight>
              </a:rPr>
              <a:t>/Downloads/kafka_2.12-3.0.0.tgz --strip 1</a:t>
            </a:r>
          </a:p>
          <a:p>
            <a:pPr marL="342900" marR="0" indent="-342900">
              <a:spcBef>
                <a:spcPts val="0"/>
              </a:spcBef>
              <a:spcAft>
                <a:spcPts val="0"/>
              </a:spcAft>
              <a:buFont typeface="Arial" panose="020B0604020202020204" pitchFamily="34" charset="0"/>
              <a:buChar char="•"/>
            </a:pPr>
            <a:r>
              <a:rPr lang="en-US" sz="1600" dirty="0">
                <a:solidFill>
                  <a:srgbClr val="000000"/>
                </a:solidFill>
                <a:latin typeface="Segoe UI" panose="020B0502040204020203" pitchFamily="34" charset="0"/>
              </a:rPr>
              <a:t>Update the profile file and </a:t>
            </a:r>
            <a:r>
              <a:rPr lang="en-US" sz="1600" dirty="0">
                <a:solidFill>
                  <a:srgbClr val="000000"/>
                </a:solidFill>
                <a:effectLst/>
                <a:latin typeface="Segoe UI" panose="020B0502040204020203" pitchFamily="34" charset="0"/>
                <a:ea typeface="Times New Roman" panose="02020603050405020304" pitchFamily="18" charset="0"/>
              </a:rPr>
              <a:t>create the environment variables</a:t>
            </a:r>
          </a:p>
          <a:p>
            <a:pPr lvl="2"/>
            <a:r>
              <a:rPr lang="en-US" sz="1600" dirty="0">
                <a:solidFill>
                  <a:schemeClr val="accent1">
                    <a:lumMod val="75000"/>
                  </a:schemeClr>
                </a:solidFill>
                <a:highlight>
                  <a:srgbClr val="FFFF00"/>
                </a:highlight>
              </a:rPr>
              <a:t>cd ~</a:t>
            </a:r>
          </a:p>
          <a:p>
            <a:pPr lvl="2"/>
            <a:r>
              <a:rPr lang="en-US" sz="1600" dirty="0" err="1">
                <a:solidFill>
                  <a:schemeClr val="accent1">
                    <a:lumMod val="75000"/>
                  </a:schemeClr>
                </a:solidFill>
                <a:highlight>
                  <a:srgbClr val="FFFF00"/>
                </a:highlight>
              </a:rPr>
              <a:t>sudo</a:t>
            </a:r>
            <a:r>
              <a:rPr lang="en-US" sz="1600" dirty="0">
                <a:solidFill>
                  <a:schemeClr val="accent1">
                    <a:lumMod val="75000"/>
                  </a:schemeClr>
                </a:solidFill>
                <a:highlight>
                  <a:srgbClr val="FFFF00"/>
                </a:highlight>
              </a:rPr>
              <a:t> </a:t>
            </a:r>
            <a:r>
              <a:rPr lang="en-US" sz="1600" dirty="0" err="1">
                <a:solidFill>
                  <a:schemeClr val="accent1">
                    <a:lumMod val="75000"/>
                  </a:schemeClr>
                </a:solidFill>
                <a:highlight>
                  <a:srgbClr val="FFFF00"/>
                </a:highlight>
              </a:rPr>
              <a:t>gedit</a:t>
            </a:r>
            <a:r>
              <a:rPr lang="en-US" sz="1600" dirty="0">
                <a:solidFill>
                  <a:schemeClr val="accent1">
                    <a:lumMod val="75000"/>
                  </a:schemeClr>
                </a:solidFill>
                <a:highlight>
                  <a:srgbClr val="FFFF00"/>
                </a:highlight>
              </a:rPr>
              <a:t> $HOME/.</a:t>
            </a:r>
            <a:r>
              <a:rPr lang="en-US" sz="1600" dirty="0" err="1">
                <a:solidFill>
                  <a:schemeClr val="accent1">
                    <a:lumMod val="75000"/>
                  </a:schemeClr>
                </a:solidFill>
                <a:highlight>
                  <a:srgbClr val="FFFF00"/>
                </a:highlight>
              </a:rPr>
              <a:t>bash_profile</a:t>
            </a:r>
            <a:endParaRPr lang="en-US" sz="1600" dirty="0">
              <a:solidFill>
                <a:schemeClr val="accent1">
                  <a:lumMod val="75000"/>
                </a:schemeClr>
              </a:solidFill>
              <a:highlight>
                <a:srgbClr val="FFFF00"/>
              </a:highlight>
            </a:endParaRPr>
          </a:p>
          <a:p>
            <a:pPr lvl="2"/>
            <a:r>
              <a:rPr lang="en-US" sz="1600" dirty="0">
                <a:solidFill>
                  <a:schemeClr val="accent1">
                    <a:lumMod val="75000"/>
                  </a:schemeClr>
                </a:solidFill>
                <a:highlight>
                  <a:srgbClr val="FFFF00"/>
                </a:highlight>
              </a:rPr>
              <a:t>export KAFKA_HOME=/home/</a:t>
            </a:r>
            <a:r>
              <a:rPr lang="en-US" sz="1600" dirty="0" err="1">
                <a:solidFill>
                  <a:schemeClr val="accent1">
                    <a:lumMod val="75000"/>
                  </a:schemeClr>
                </a:solidFill>
                <a:highlight>
                  <a:srgbClr val="FFFF00"/>
                </a:highlight>
              </a:rPr>
              <a:t>cloudera</a:t>
            </a:r>
            <a:r>
              <a:rPr lang="en-US" sz="1600" dirty="0">
                <a:solidFill>
                  <a:schemeClr val="accent1">
                    <a:lumMod val="75000"/>
                  </a:schemeClr>
                </a:solidFill>
                <a:highlight>
                  <a:srgbClr val="FFFF00"/>
                </a:highlight>
              </a:rPr>
              <a:t>/</a:t>
            </a:r>
            <a:r>
              <a:rPr lang="en-US" sz="1600" dirty="0" err="1">
                <a:solidFill>
                  <a:schemeClr val="accent1">
                    <a:lumMod val="75000"/>
                  </a:schemeClr>
                </a:solidFill>
                <a:highlight>
                  <a:srgbClr val="FFFF00"/>
                </a:highlight>
              </a:rPr>
              <a:t>kafka</a:t>
            </a:r>
            <a:r>
              <a:rPr lang="en-US" sz="1600" dirty="0">
                <a:solidFill>
                  <a:schemeClr val="accent1">
                    <a:lumMod val="75000"/>
                  </a:schemeClr>
                </a:solidFill>
                <a:highlight>
                  <a:srgbClr val="FFFF00"/>
                </a:highlight>
              </a:rPr>
              <a:t>/</a:t>
            </a:r>
          </a:p>
          <a:p>
            <a:pPr lvl="2"/>
            <a:r>
              <a:rPr lang="en-US" sz="1600" dirty="0">
                <a:solidFill>
                  <a:schemeClr val="accent1">
                    <a:lumMod val="75000"/>
                  </a:schemeClr>
                </a:solidFill>
                <a:highlight>
                  <a:srgbClr val="FFFF00"/>
                </a:highlight>
              </a:rPr>
              <a:t>PATH=$PATH:$HOME/bin:$JAVA_HOME/bin:$KAFKA_HOME/bin</a:t>
            </a:r>
          </a:p>
          <a:p>
            <a:pPr lvl="2"/>
            <a:r>
              <a:rPr lang="en-US" sz="1600" dirty="0">
                <a:solidFill>
                  <a:schemeClr val="accent1">
                    <a:lumMod val="75000"/>
                  </a:schemeClr>
                </a:solidFill>
                <a:highlight>
                  <a:srgbClr val="FFFF00"/>
                </a:highlight>
              </a:rPr>
              <a:t>~/.</a:t>
            </a:r>
            <a:r>
              <a:rPr lang="en-US" sz="1600" dirty="0" err="1">
                <a:solidFill>
                  <a:schemeClr val="accent1">
                    <a:lumMod val="75000"/>
                  </a:schemeClr>
                </a:solidFill>
                <a:highlight>
                  <a:srgbClr val="FFFF00"/>
                </a:highlight>
              </a:rPr>
              <a:t>bash_profile</a:t>
            </a:r>
            <a:endParaRPr lang="en-US" sz="1600" dirty="0">
              <a:solidFill>
                <a:schemeClr val="accent1">
                  <a:lumMod val="75000"/>
                </a:schemeClr>
              </a:solidFill>
              <a:highlight>
                <a:srgbClr val="FFFF00"/>
              </a:highlight>
            </a:endParaRPr>
          </a:p>
          <a:p>
            <a:pPr marL="285750" marR="0" indent="-285750">
              <a:spcBef>
                <a:spcPts val="0"/>
              </a:spcBef>
              <a:spcAft>
                <a:spcPts val="0"/>
              </a:spcAft>
              <a:buFont typeface="Arial" panose="020B0604020202020204" pitchFamily="34" charset="0"/>
              <a:buChar char="•"/>
            </a:pPr>
            <a:r>
              <a:rPr lang="en-US" sz="1600" dirty="0">
                <a:solidFill>
                  <a:srgbClr val="000000"/>
                </a:solidFill>
                <a:latin typeface="Segoe UI" panose="020B0502040204020203" pitchFamily="34" charset="0"/>
              </a:rPr>
              <a:t>Test Kafka </a:t>
            </a:r>
          </a:p>
          <a:p>
            <a:pPr marR="0">
              <a:spcBef>
                <a:spcPts val="0"/>
              </a:spcBef>
              <a:spcAft>
                <a:spcPts val="0"/>
              </a:spcAft>
            </a:pPr>
            <a:r>
              <a:rPr lang="en-US" sz="1600" dirty="0"/>
              <a:t>	</a:t>
            </a:r>
            <a:r>
              <a:rPr lang="en-US" sz="1600" dirty="0">
                <a:solidFill>
                  <a:schemeClr val="accent1">
                    <a:lumMod val="75000"/>
                  </a:schemeClr>
                </a:solidFill>
                <a:highlight>
                  <a:srgbClr val="FFFF00"/>
                </a:highlight>
              </a:rPr>
              <a:t>kafka-topics.sh</a:t>
            </a:r>
          </a:p>
        </p:txBody>
      </p:sp>
    </p:spTree>
    <p:extLst>
      <p:ext uri="{BB962C8B-B14F-4D97-AF65-F5344CB8AC3E}">
        <p14:creationId xmlns:p14="http://schemas.microsoft.com/office/powerpoint/2010/main" val="256311961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4811</TotalTime>
  <Words>1266</Words>
  <Application>Microsoft Office PowerPoint</Application>
  <PresentationFormat>Widescreen</PresentationFormat>
  <Paragraphs>223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Segoe UI</vt:lpstr>
      <vt:lpstr>Tenorite</vt:lpstr>
      <vt:lpstr>Times New Roman</vt:lpstr>
      <vt:lpstr>Wingdings</vt:lpstr>
      <vt:lpstr>Office Theme</vt:lpstr>
      <vt:lpstr>Twitter Analyzer </vt:lpstr>
      <vt:lpstr>Agenda</vt:lpstr>
      <vt:lpstr>Introduction</vt:lpstr>
      <vt:lpstr>Primary goals</vt:lpstr>
      <vt:lpstr>Technology Stack</vt:lpstr>
      <vt:lpstr>Why Spark instead of Hadoop?</vt:lpstr>
      <vt:lpstr>    Apache  Kafka </vt:lpstr>
      <vt:lpstr>Apache Kafka Capabilities</vt:lpstr>
      <vt:lpstr>Environment set up</vt:lpstr>
      <vt:lpstr>Environment set up</vt:lpstr>
      <vt:lpstr>Twitter Kafka Consumer </vt:lpstr>
      <vt:lpstr>Data Flow</vt:lpstr>
      <vt:lpstr>Twitter Analyzer System</vt:lpstr>
      <vt:lpstr>Twitter Producer App</vt:lpstr>
      <vt:lpstr>Twitter Producer App</vt:lpstr>
      <vt:lpstr>Twitter Producer App</vt:lpstr>
      <vt:lpstr>Twitter Consumer App</vt:lpstr>
      <vt:lpstr>Twitter Consumer App</vt:lpstr>
      <vt:lpstr>Twitter Consumer App</vt:lpstr>
      <vt:lpstr>Twitter Consumer App</vt:lpstr>
      <vt:lpstr>Hive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Analyzer </dc:title>
  <dc:creator>Natnael Birhanu Ajema</dc:creator>
  <cp:lastModifiedBy>Natnael Birhanu Ajema</cp:lastModifiedBy>
  <cp:revision>18</cp:revision>
  <dcterms:created xsi:type="dcterms:W3CDTF">2022-09-25T16:34:50Z</dcterms:created>
  <dcterms:modified xsi:type="dcterms:W3CDTF">2022-09-29T00:46:40Z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