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5143500" cx="9144000"/>
  <p:notesSz cx="6858000" cy="9144000"/>
  <p:embeddedFontLst>
    <p:embeddedFont>
      <p:font typeface="Proxima Nova"/>
      <p:regular r:id="rId47"/>
      <p:bold r:id="rId48"/>
      <p:italic r:id="rId49"/>
      <p:boldItalic r:id="rId50"/>
    </p:embeddedFont>
    <p:embeddedFont>
      <p:font typeface="Candara"/>
      <p:regular r:id="rId51"/>
      <p:bold r:id="rId52"/>
      <p:italic r:id="rId53"/>
      <p:boldItalic r:id="rId54"/>
    </p:embeddedFont>
    <p:embeddedFont>
      <p:font typeface="Quattrocento Sans"/>
      <p:regular r:id="rId55"/>
      <p:bold r:id="rId56"/>
      <p:italic r:id="rId57"/>
      <p:boldItalic r:id="rId58"/>
    </p:embeddedFont>
    <p:embeddedFont>
      <p:font typeface="Cambria Math"/>
      <p:regular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22D373-0F67-47E6-BECD-41074741AD30}">
  <a:tblStyle styleId="{F922D373-0F67-47E6-BECD-41074741AD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roximaNova-bold.fntdata"/><Relationship Id="rId47" Type="http://schemas.openxmlformats.org/officeDocument/2006/relationships/font" Target="fonts/ProximaNova-regular.fntdata"/><Relationship Id="rId49"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Candara-regular.fntdata"/><Relationship Id="rId50" Type="http://schemas.openxmlformats.org/officeDocument/2006/relationships/font" Target="fonts/ProximaNova-boldItalic.fntdata"/><Relationship Id="rId53" Type="http://schemas.openxmlformats.org/officeDocument/2006/relationships/font" Target="fonts/Candara-italic.fntdata"/><Relationship Id="rId52" Type="http://schemas.openxmlformats.org/officeDocument/2006/relationships/font" Target="fonts/Candara-bold.fntdata"/><Relationship Id="rId11" Type="http://schemas.openxmlformats.org/officeDocument/2006/relationships/slide" Target="slides/slide4.xml"/><Relationship Id="rId55" Type="http://schemas.openxmlformats.org/officeDocument/2006/relationships/font" Target="fonts/QuattrocentoSans-regular.fntdata"/><Relationship Id="rId10" Type="http://schemas.openxmlformats.org/officeDocument/2006/relationships/slide" Target="slides/slide3.xml"/><Relationship Id="rId54" Type="http://schemas.openxmlformats.org/officeDocument/2006/relationships/font" Target="fonts/Candara-boldItalic.fntdata"/><Relationship Id="rId13" Type="http://schemas.openxmlformats.org/officeDocument/2006/relationships/slide" Target="slides/slide6.xml"/><Relationship Id="rId57" Type="http://schemas.openxmlformats.org/officeDocument/2006/relationships/font" Target="fonts/QuattrocentoSans-italic.fntdata"/><Relationship Id="rId12" Type="http://schemas.openxmlformats.org/officeDocument/2006/relationships/slide" Target="slides/slide5.xml"/><Relationship Id="rId56" Type="http://schemas.openxmlformats.org/officeDocument/2006/relationships/font" Target="fonts/QuattrocentoSans-bold.fntdata"/><Relationship Id="rId15" Type="http://schemas.openxmlformats.org/officeDocument/2006/relationships/slide" Target="slides/slide8.xml"/><Relationship Id="rId59" Type="http://schemas.openxmlformats.org/officeDocument/2006/relationships/font" Target="fonts/CambriaMath-regular.fntdata"/><Relationship Id="rId14" Type="http://schemas.openxmlformats.org/officeDocument/2006/relationships/slide" Target="slides/slide7.xml"/><Relationship Id="rId58" Type="http://schemas.openxmlformats.org/officeDocument/2006/relationships/font" Target="fonts/QuattrocentoSans-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1cd41785d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1cd41785d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cd41785d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1cd41785d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cd41785d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1cd41785d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1cd41785d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1cd41785d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1cd41785d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1cd41785d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1cd41785de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1cd41785de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cd41785de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cd41785de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1cd41785de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1cd41785de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1cd41785de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1cd41785de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1cd41785de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1cd41785de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1cd41785d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1cd41785d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1cd41785de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1cd41785de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1cd41785de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1cd41785de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1cd41785de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1cd41785de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1cd41785de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1cd41785de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1cd41785de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1cd41785de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1cd41785de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1cd41785de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1cd41785de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1cd41785de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1cd41785de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1cd41785de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1cd41785de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1cd41785de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cd41785d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cd41785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31cd41785de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31cd41785de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31cd41785de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31cd41785de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31cd41785de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1cd41785de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31cd41785de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31cd41785de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31cd41785de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31cd41785de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31cd41785de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31cd41785de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31cd41785de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31cd41785de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1cd41785de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1cd41785de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320cf84f56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320cf84f56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320cf84f561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320cf84f561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cd41785d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cd41785d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cd41785d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cd41785d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cd41785d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cd41785d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cd41785d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cd41785d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1cd41785d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1cd41785d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27.png"/><Relationship Id="rId6" Type="http://schemas.openxmlformats.org/officeDocument/2006/relationships/image" Target="../media/image25.png"/><Relationship Id="rId7"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103" name="Shape 103"/>
        <p:cNvGrpSpPr/>
        <p:nvPr/>
      </p:nvGrpSpPr>
      <p:grpSpPr>
        <a:xfrm>
          <a:off x="0" y="0"/>
          <a:ext cx="0" cy="0"/>
          <a:chOff x="0" y="0"/>
          <a:chExt cx="0" cy="0"/>
        </a:xfrm>
      </p:grpSpPr>
      <p:sp>
        <p:nvSpPr>
          <p:cNvPr id="104" name="Google Shape;104;p25"/>
          <p:cNvSpPr txBox="1"/>
          <p:nvPr>
            <p:ph type="ctrTitle"/>
          </p:nvPr>
        </p:nvSpPr>
        <p:spPr>
          <a:xfrm>
            <a:off x="568000" y="1257300"/>
            <a:ext cx="8123100" cy="158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700">
                <a:solidFill>
                  <a:srgbClr val="073763"/>
                </a:solidFill>
                <a:latin typeface="Times New Roman"/>
                <a:ea typeface="Times New Roman"/>
                <a:cs typeface="Times New Roman"/>
                <a:sym typeface="Times New Roman"/>
              </a:rPr>
              <a:t>DỰ ĐOÁN XẾP HẠNG TỐT NGHIỆP CỦA SINH VIÊN UIT DỰA VÀO THÀNH TÍCH HỌC TẬP VÀ CÁC YẾU TỐ KHÁC</a:t>
            </a:r>
            <a:endParaRPr b="1" sz="2700">
              <a:solidFill>
                <a:srgbClr val="073763"/>
              </a:solidFill>
              <a:latin typeface="Times New Roman"/>
              <a:ea typeface="Times New Roman"/>
              <a:cs typeface="Times New Roman"/>
              <a:sym typeface="Times New Roman"/>
            </a:endParaRPr>
          </a:p>
        </p:txBody>
      </p:sp>
      <p:sp>
        <p:nvSpPr>
          <p:cNvPr id="105" name="Google Shape;105;p25"/>
          <p:cNvSpPr txBox="1"/>
          <p:nvPr>
            <p:ph idx="1" type="subTitle"/>
          </p:nvPr>
        </p:nvSpPr>
        <p:spPr>
          <a:xfrm>
            <a:off x="409725" y="303126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06</a:t>
            </a:r>
            <a:endParaRPr/>
          </a:p>
        </p:txBody>
      </p:sp>
      <p:sp>
        <p:nvSpPr>
          <p:cNvPr id="106" name="Google Shape;106;p25"/>
          <p:cNvSpPr txBox="1"/>
          <p:nvPr>
            <p:ph idx="1" type="subTitle"/>
          </p:nvPr>
        </p:nvSpPr>
        <p:spPr>
          <a:xfrm>
            <a:off x="415600" y="3809650"/>
            <a:ext cx="79434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b="1" lang="en" sz="1800">
                <a:solidFill>
                  <a:srgbClr val="666666"/>
                </a:solidFill>
                <a:latin typeface="Times New Roman"/>
                <a:ea typeface="Times New Roman"/>
                <a:cs typeface="Times New Roman"/>
                <a:sym typeface="Times New Roman"/>
              </a:rPr>
              <a:t>GVHD: Th.S Nguyễn Thị Anh Thư</a:t>
            </a:r>
            <a:endParaRPr sz="1200">
              <a:solidFill>
                <a:srgbClr val="666666"/>
              </a:solidFill>
              <a:latin typeface="Times New Roman"/>
              <a:ea typeface="Times New Roman"/>
              <a:cs typeface="Times New Roman"/>
              <a:sym typeface="Times New Roman"/>
            </a:endParaRPr>
          </a:p>
        </p:txBody>
      </p:sp>
      <p:cxnSp>
        <p:nvCxnSpPr>
          <p:cNvPr id="107" name="Google Shape;107;p25"/>
          <p:cNvCxnSpPr/>
          <p:nvPr/>
        </p:nvCxnSpPr>
        <p:spPr>
          <a:xfrm>
            <a:off x="568000" y="3661275"/>
            <a:ext cx="500400" cy="0"/>
          </a:xfrm>
          <a:prstGeom prst="straightConnector1">
            <a:avLst/>
          </a:prstGeom>
          <a:noFill/>
          <a:ln cap="flat" cmpd="sng" w="19050">
            <a:solidFill>
              <a:schemeClr val="lt1"/>
            </a:solidFill>
            <a:prstDash val="solid"/>
            <a:round/>
            <a:headEnd len="med" w="med" type="none"/>
            <a:tailEnd len="med" w="med" type="none"/>
          </a:ln>
        </p:spPr>
      </p:cxnSp>
      <p:sp>
        <p:nvSpPr>
          <p:cNvPr id="108" name="Google Shape;108;p25"/>
          <p:cNvSpPr txBox="1"/>
          <p:nvPr/>
        </p:nvSpPr>
        <p:spPr>
          <a:xfrm>
            <a:off x="615140" y="974220"/>
            <a:ext cx="756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MẠNG XÃ HỘI - IS353.P12</a:t>
            </a:r>
            <a:endParaRPr b="1" sz="400">
              <a:latin typeface="Times New Roman"/>
              <a:ea typeface="Times New Roman"/>
              <a:cs typeface="Times New Roman"/>
              <a:sym typeface="Times New Roman"/>
            </a:endParaRPr>
          </a:p>
        </p:txBody>
      </p:sp>
      <p:sp>
        <p:nvSpPr>
          <p:cNvPr id="109" name="Google Shape;109;p25"/>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0" name="Google Shape;110;p25"/>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111" name="Google Shape;111;p25"/>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112" name="Google Shape;112;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KẾT HỢP DỮ LIỆU</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266" name="Google Shape;266;p34"/>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7" name="Google Shape;267;p34"/>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268" name="Google Shape;268;p34"/>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269" name="Google Shape;269;p34"/>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0" name="Google Shape;270;p34"/>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GIỚI THIỆU BỘ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271" name="Google Shape;271;p34"/>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272" name="Google Shape;272;p34"/>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02</a:t>
            </a:r>
            <a:endParaRPr b="1" sz="1800">
              <a:solidFill>
                <a:srgbClr val="FFFFFF"/>
              </a:solidFill>
              <a:latin typeface="Quattrocento Sans"/>
              <a:ea typeface="Quattrocento Sans"/>
              <a:cs typeface="Quattrocento Sans"/>
              <a:sym typeface="Quattrocento Sans"/>
            </a:endParaRPr>
          </a:p>
        </p:txBody>
      </p:sp>
      <p:sp>
        <p:nvSpPr>
          <p:cNvPr id="273" name="Google Shape;273;p34"/>
          <p:cNvSpPr txBox="1"/>
          <p:nvPr/>
        </p:nvSpPr>
        <p:spPr>
          <a:xfrm>
            <a:off x="1419475" y="662800"/>
            <a:ext cx="4407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TIỀN XỬ LÝ DỮ LIỆU</a:t>
            </a:r>
            <a:endParaRPr sz="800">
              <a:latin typeface="Times New Roman"/>
              <a:ea typeface="Times New Roman"/>
              <a:cs typeface="Times New Roman"/>
              <a:sym typeface="Times New Roman"/>
            </a:endParaRPr>
          </a:p>
        </p:txBody>
      </p:sp>
      <p:sp>
        <p:nvSpPr>
          <p:cNvPr id="274" name="Google Shape;27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75" name="Google Shape;275;p34"/>
          <p:cNvGraphicFramePr/>
          <p:nvPr/>
        </p:nvGraphicFramePr>
        <p:xfrm>
          <a:off x="483400" y="1399100"/>
          <a:ext cx="3000000" cy="3000000"/>
        </p:xfrm>
        <a:graphic>
          <a:graphicData uri="http://schemas.openxmlformats.org/drawingml/2006/table">
            <a:tbl>
              <a:tblPr>
                <a:noFill/>
                <a:tableStyleId>{F922D373-0F67-47E6-BECD-41074741AD30}</a:tableStyleId>
              </a:tblPr>
              <a:tblGrid>
                <a:gridCol w="646275"/>
                <a:gridCol w="1930375"/>
                <a:gridCol w="4199825"/>
                <a:gridCol w="1400725"/>
              </a:tblGrid>
              <a:tr h="100000">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STT</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Tên bảng</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Ý nghĩa</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300">
                          <a:latin typeface="Times New Roman"/>
                          <a:ea typeface="Times New Roman"/>
                          <a:cs typeface="Times New Roman"/>
                          <a:sym typeface="Times New Roman"/>
                        </a:rPr>
                        <a:t>Số mẫu</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750">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1</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sv_totnghiep</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Thông tin mẫu dữ liệu sinh viên tốt nghiệp.</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1845</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750">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2</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diem_hk_svtn</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Dữ liệu điểm theo học kỳ của các sinh viên tốt nghiệp.</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17421</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7850">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3</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diem_nam_svtn</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Dữ liệu điểm của sinh viên tốt nghiệp theo từng năm.</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8595</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750">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4</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thisinh_svtn</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Dữ liệu thông tin xét tuyển đại học của sinh viên tốt nghiệp.</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1811</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750">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5</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drl_svtn</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Dữ liệu điểm rèn luyện của sinh viên tốt nghiệp.</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9126</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750">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6</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xlav_svtn</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Dữ liệu xếp loại anh văn của sinh viên tốt nghiệp.</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313</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750">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7</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chungchi_svtn</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Dữ liệu chứng chỉ ngoại ngữ của sinh viên tốt nghiệp.</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967</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750">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8</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diemtluy_svtn</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Dữ liệu điểm và tín chỉ tích lũy của sinh viên tốt nghiệp.</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1831</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3750">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9</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XLHV_svtn</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Dữ liệu xử lý học vụ của sinh viên tốt nghiệp</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Times New Roman"/>
                          <a:ea typeface="Times New Roman"/>
                          <a:cs typeface="Times New Roman"/>
                          <a:sym typeface="Times New Roman"/>
                        </a:rPr>
                        <a:t>187</a:t>
                      </a:r>
                      <a:endParaRPr sz="1300">
                        <a:latin typeface="Times New Roman"/>
                        <a:ea typeface="Times New Roman"/>
                        <a:cs typeface="Times New Roman"/>
                        <a:sym typeface="Times New Roman"/>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cxnSp>
        <p:nvCxnSpPr>
          <p:cNvPr id="280" name="Google Shape;280;p35"/>
          <p:cNvCxnSpPr/>
          <p:nvPr/>
        </p:nvCxnSpPr>
        <p:spPr>
          <a:xfrm>
            <a:off x="465449" y="2538893"/>
            <a:ext cx="8008200" cy="0"/>
          </a:xfrm>
          <a:prstGeom prst="straightConnector1">
            <a:avLst/>
          </a:prstGeom>
          <a:noFill/>
          <a:ln cap="flat" cmpd="sng" w="57150">
            <a:solidFill>
              <a:srgbClr val="323F4F"/>
            </a:solidFill>
            <a:prstDash val="solid"/>
            <a:miter lim="800000"/>
            <a:headEnd len="sm" w="sm" type="none"/>
            <a:tailEnd len="med" w="med" type="triangle"/>
          </a:ln>
        </p:spPr>
      </p:cxnSp>
      <p:sp>
        <p:nvSpPr>
          <p:cNvPr id="281" name="Google Shape;281;p35"/>
          <p:cNvSpPr/>
          <p:nvPr/>
        </p:nvSpPr>
        <p:spPr>
          <a:xfrm>
            <a:off x="530580" y="1119389"/>
            <a:ext cx="702900" cy="712200"/>
          </a:xfrm>
          <a:prstGeom prst="ellipse">
            <a:avLst/>
          </a:prstGeom>
          <a:solidFill>
            <a:schemeClr val="lt1"/>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rtl="0" algn="ctr">
              <a:lnSpc>
                <a:spcPct val="80000"/>
              </a:lnSpc>
              <a:spcBef>
                <a:spcPts val="0"/>
              </a:spcBef>
              <a:spcAft>
                <a:spcPts val="0"/>
              </a:spcAft>
              <a:buClr>
                <a:srgbClr val="000000"/>
              </a:buClr>
              <a:buSzPts val="3875"/>
              <a:buFont typeface="Arial"/>
              <a:buNone/>
            </a:pPr>
            <a:r>
              <a:rPr b="1" lang="en" sz="2500">
                <a:solidFill>
                  <a:srgbClr val="2F5496"/>
                </a:solidFill>
                <a:latin typeface="Candara"/>
                <a:ea typeface="Candara"/>
                <a:cs typeface="Candara"/>
                <a:sym typeface="Candara"/>
              </a:rPr>
              <a:t>I</a:t>
            </a:r>
            <a:endParaRPr b="0" i="0" sz="2500" u="none" cap="none" strike="noStrike">
              <a:solidFill>
                <a:srgbClr val="FFFFFF"/>
              </a:solidFill>
              <a:latin typeface="Arial"/>
              <a:ea typeface="Arial"/>
              <a:cs typeface="Arial"/>
              <a:sym typeface="Arial"/>
            </a:endParaRPr>
          </a:p>
        </p:txBody>
      </p:sp>
      <p:cxnSp>
        <p:nvCxnSpPr>
          <p:cNvPr id="282" name="Google Shape;282;p35"/>
          <p:cNvCxnSpPr>
            <a:stCxn id="281" idx="4"/>
          </p:cNvCxnSpPr>
          <p:nvPr/>
        </p:nvCxnSpPr>
        <p:spPr>
          <a:xfrm>
            <a:off x="882030" y="1831589"/>
            <a:ext cx="3900" cy="715800"/>
          </a:xfrm>
          <a:prstGeom prst="straightConnector1">
            <a:avLst/>
          </a:prstGeom>
          <a:noFill/>
          <a:ln cap="flat" cmpd="sng" w="57150">
            <a:solidFill>
              <a:srgbClr val="323F4F"/>
            </a:solidFill>
            <a:prstDash val="solid"/>
            <a:miter lim="800000"/>
            <a:headEnd len="sm" w="sm" type="none"/>
            <a:tailEnd len="sm" w="sm" type="none"/>
          </a:ln>
        </p:spPr>
      </p:cxnSp>
      <p:sp>
        <p:nvSpPr>
          <p:cNvPr id="283" name="Google Shape;283;p35"/>
          <p:cNvSpPr/>
          <p:nvPr/>
        </p:nvSpPr>
        <p:spPr>
          <a:xfrm>
            <a:off x="1809775" y="3245053"/>
            <a:ext cx="702900" cy="712200"/>
          </a:xfrm>
          <a:prstGeom prst="ellipse">
            <a:avLst/>
          </a:prstGeom>
          <a:solidFill>
            <a:schemeClr val="lt1"/>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rtl="0" algn="ctr">
              <a:lnSpc>
                <a:spcPct val="80000"/>
              </a:lnSpc>
              <a:spcBef>
                <a:spcPts val="0"/>
              </a:spcBef>
              <a:spcAft>
                <a:spcPts val="0"/>
              </a:spcAft>
              <a:buClr>
                <a:srgbClr val="000000"/>
              </a:buClr>
              <a:buSzPts val="3875"/>
              <a:buFont typeface="Arial"/>
              <a:buNone/>
            </a:pPr>
            <a:r>
              <a:rPr b="1" lang="en" sz="2500">
                <a:solidFill>
                  <a:srgbClr val="2F5496"/>
                </a:solidFill>
                <a:latin typeface="Candara"/>
                <a:ea typeface="Candara"/>
                <a:cs typeface="Candara"/>
                <a:sym typeface="Candara"/>
              </a:rPr>
              <a:t>II</a:t>
            </a:r>
            <a:endParaRPr b="0" i="0" sz="2500" u="none" cap="none" strike="noStrike">
              <a:solidFill>
                <a:schemeClr val="lt1"/>
              </a:solidFill>
              <a:latin typeface="Arial"/>
              <a:ea typeface="Arial"/>
              <a:cs typeface="Arial"/>
              <a:sym typeface="Arial"/>
            </a:endParaRPr>
          </a:p>
        </p:txBody>
      </p:sp>
      <p:cxnSp>
        <p:nvCxnSpPr>
          <p:cNvPr id="284" name="Google Shape;284;p35"/>
          <p:cNvCxnSpPr>
            <a:stCxn id="283" idx="0"/>
          </p:cNvCxnSpPr>
          <p:nvPr/>
        </p:nvCxnSpPr>
        <p:spPr>
          <a:xfrm flipH="1" rot="10800000">
            <a:off x="2161225" y="2529253"/>
            <a:ext cx="3900" cy="715800"/>
          </a:xfrm>
          <a:prstGeom prst="straightConnector1">
            <a:avLst/>
          </a:prstGeom>
          <a:noFill/>
          <a:ln cap="flat" cmpd="sng" w="57150">
            <a:solidFill>
              <a:srgbClr val="323F4F"/>
            </a:solidFill>
            <a:prstDash val="solid"/>
            <a:miter lim="800000"/>
            <a:headEnd len="sm" w="sm" type="none"/>
            <a:tailEnd len="sm" w="sm" type="none"/>
          </a:ln>
        </p:spPr>
      </p:cxnSp>
      <p:grpSp>
        <p:nvGrpSpPr>
          <p:cNvPr id="285" name="Google Shape;285;p35"/>
          <p:cNvGrpSpPr/>
          <p:nvPr/>
        </p:nvGrpSpPr>
        <p:grpSpPr>
          <a:xfrm>
            <a:off x="3093823" y="1112102"/>
            <a:ext cx="702835" cy="1427904"/>
            <a:chOff x="1838960" y="1717675"/>
            <a:chExt cx="904200" cy="1711500"/>
          </a:xfrm>
        </p:grpSpPr>
        <p:sp>
          <p:nvSpPr>
            <p:cNvPr id="286" name="Google Shape;286;p35"/>
            <p:cNvSpPr/>
            <p:nvPr/>
          </p:nvSpPr>
          <p:spPr>
            <a:xfrm>
              <a:off x="1838960" y="1717675"/>
              <a:ext cx="904200" cy="853500"/>
            </a:xfrm>
            <a:prstGeom prst="ellipse">
              <a:avLst/>
            </a:prstGeom>
            <a:solidFill>
              <a:schemeClr val="dk1"/>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3875"/>
                <a:buFont typeface="Arial"/>
                <a:buNone/>
              </a:pPr>
              <a:r>
                <a:rPr b="1" i="0" lang="en" sz="2500" u="none" cap="none" strike="noStrike">
                  <a:solidFill>
                    <a:schemeClr val="lt1"/>
                  </a:solidFill>
                  <a:latin typeface="Candara"/>
                  <a:ea typeface="Candara"/>
                  <a:cs typeface="Candara"/>
                  <a:sym typeface="Candara"/>
                </a:rPr>
                <a:t>III</a:t>
              </a:r>
              <a:endParaRPr b="0" i="0" sz="2500" u="none" cap="none" strike="noStrike">
                <a:solidFill>
                  <a:schemeClr val="lt1"/>
                </a:solidFill>
                <a:latin typeface="Arial"/>
                <a:ea typeface="Arial"/>
                <a:cs typeface="Arial"/>
                <a:sym typeface="Arial"/>
              </a:endParaRPr>
            </a:p>
          </p:txBody>
        </p:sp>
        <p:cxnSp>
          <p:nvCxnSpPr>
            <p:cNvPr id="287" name="Google Shape;287;p35"/>
            <p:cNvCxnSpPr>
              <a:stCxn id="286" idx="4"/>
            </p:cNvCxnSpPr>
            <p:nvPr/>
          </p:nvCxnSpPr>
          <p:spPr>
            <a:xfrm>
              <a:off x="2291060" y="2571175"/>
              <a:ext cx="5100" cy="858000"/>
            </a:xfrm>
            <a:prstGeom prst="straightConnector1">
              <a:avLst/>
            </a:prstGeom>
            <a:noFill/>
            <a:ln cap="flat" cmpd="sng" w="57150">
              <a:solidFill>
                <a:srgbClr val="323F4F"/>
              </a:solidFill>
              <a:prstDash val="solid"/>
              <a:miter lim="800000"/>
              <a:headEnd len="sm" w="sm" type="none"/>
              <a:tailEnd len="sm" w="sm" type="none"/>
            </a:ln>
          </p:spPr>
        </p:cxnSp>
      </p:grpSp>
      <p:sp>
        <p:nvSpPr>
          <p:cNvPr id="288" name="Google Shape;288;p35"/>
          <p:cNvSpPr txBox="1"/>
          <p:nvPr/>
        </p:nvSpPr>
        <p:spPr>
          <a:xfrm>
            <a:off x="1325673" y="1290850"/>
            <a:ext cx="1674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TỔNG QUAN</a:t>
            </a:r>
            <a:endParaRPr i="0" sz="1800" cap="none" strike="noStrike">
              <a:solidFill>
                <a:srgbClr val="000000"/>
              </a:solidFill>
              <a:latin typeface="Times New Roman"/>
              <a:ea typeface="Times New Roman"/>
              <a:cs typeface="Times New Roman"/>
              <a:sym typeface="Times New Roman"/>
            </a:endParaRPr>
          </a:p>
        </p:txBody>
      </p:sp>
      <p:sp>
        <p:nvSpPr>
          <p:cNvPr id="289" name="Google Shape;289;p35"/>
          <p:cNvSpPr txBox="1"/>
          <p:nvPr/>
        </p:nvSpPr>
        <p:spPr>
          <a:xfrm>
            <a:off x="3796753" y="1110174"/>
            <a:ext cx="1942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KHÁM PHÁ VÀ PHÂN TÍCH DỮ LIỆU</a:t>
            </a:r>
            <a:endParaRPr i="0" sz="1800" cap="none" strike="noStrike">
              <a:solidFill>
                <a:srgbClr val="000000"/>
              </a:solidFill>
              <a:latin typeface="Times New Roman"/>
              <a:ea typeface="Times New Roman"/>
              <a:cs typeface="Times New Roman"/>
              <a:sym typeface="Times New Roman"/>
            </a:endParaRPr>
          </a:p>
        </p:txBody>
      </p:sp>
      <p:sp>
        <p:nvSpPr>
          <p:cNvPr id="290" name="Google Shape;290;p35"/>
          <p:cNvSpPr txBox="1"/>
          <p:nvPr/>
        </p:nvSpPr>
        <p:spPr>
          <a:xfrm>
            <a:off x="2577451" y="3379294"/>
            <a:ext cx="2531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GIỚI THIỆU</a:t>
            </a:r>
            <a:endParaRPr i="0" sz="1800" cap="none" strike="noStrike">
              <a:solidFill>
                <a:srgbClr val="000000"/>
              </a:solidFill>
              <a:latin typeface="Times New Roman"/>
              <a:ea typeface="Times New Roman"/>
              <a:cs typeface="Times New Roman"/>
              <a:sym typeface="Times New Roman"/>
            </a:endParaRPr>
          </a:p>
        </p:txBody>
      </p:sp>
      <p:sp>
        <p:nvSpPr>
          <p:cNvPr id="291" name="Google Shape;291;p35"/>
          <p:cNvSpPr/>
          <p:nvPr/>
        </p:nvSpPr>
        <p:spPr>
          <a:xfrm>
            <a:off x="4880356" y="3254710"/>
            <a:ext cx="702900" cy="712200"/>
          </a:xfrm>
          <a:prstGeom prst="ellipse">
            <a:avLst/>
          </a:prstGeom>
          <a:solidFill>
            <a:srgbClr val="FFFFFF"/>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3875"/>
              <a:buFont typeface="Arial"/>
              <a:buNone/>
            </a:pPr>
            <a:r>
              <a:rPr b="1" i="0" lang="en" sz="2500" u="none" cap="none" strike="noStrike">
                <a:solidFill>
                  <a:srgbClr val="2F5496"/>
                </a:solidFill>
                <a:latin typeface="Candara"/>
                <a:ea typeface="Candara"/>
                <a:cs typeface="Candara"/>
                <a:sym typeface="Candara"/>
              </a:rPr>
              <a:t>IV</a:t>
            </a:r>
            <a:endParaRPr b="0" i="0" sz="2500" u="none" cap="none" strike="noStrike">
              <a:solidFill>
                <a:srgbClr val="000000"/>
              </a:solidFill>
              <a:latin typeface="Arial"/>
              <a:ea typeface="Arial"/>
              <a:cs typeface="Arial"/>
              <a:sym typeface="Arial"/>
            </a:endParaRPr>
          </a:p>
        </p:txBody>
      </p:sp>
      <p:cxnSp>
        <p:nvCxnSpPr>
          <p:cNvPr id="292" name="Google Shape;292;p35"/>
          <p:cNvCxnSpPr>
            <a:stCxn id="291" idx="0"/>
          </p:cNvCxnSpPr>
          <p:nvPr/>
        </p:nvCxnSpPr>
        <p:spPr>
          <a:xfrm flipH="1" rot="10800000">
            <a:off x="5231806" y="2538910"/>
            <a:ext cx="3900" cy="715800"/>
          </a:xfrm>
          <a:prstGeom prst="straightConnector1">
            <a:avLst/>
          </a:prstGeom>
          <a:noFill/>
          <a:ln cap="flat" cmpd="sng" w="57150">
            <a:solidFill>
              <a:srgbClr val="323F4F"/>
            </a:solidFill>
            <a:prstDash val="solid"/>
            <a:miter lim="800000"/>
            <a:headEnd len="sm" w="sm" type="none"/>
            <a:tailEnd len="sm" w="sm" type="none"/>
          </a:ln>
        </p:spPr>
      </p:cxnSp>
      <p:sp>
        <p:nvSpPr>
          <p:cNvPr id="293" name="Google Shape;293;p35"/>
          <p:cNvSpPr txBox="1"/>
          <p:nvPr/>
        </p:nvSpPr>
        <p:spPr>
          <a:xfrm>
            <a:off x="5648033" y="3058173"/>
            <a:ext cx="25317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XÂY DỰNG ĐỒ THỊ MẠNG VÀ THỰC NGHIỆM</a:t>
            </a:r>
            <a:endParaRPr i="0" sz="1800" cap="none" strike="noStrike">
              <a:solidFill>
                <a:srgbClr val="000000"/>
              </a:solidFill>
              <a:latin typeface="Times New Roman"/>
              <a:ea typeface="Times New Roman"/>
              <a:cs typeface="Times New Roman"/>
              <a:sym typeface="Times New Roman"/>
            </a:endParaRPr>
          </a:p>
        </p:txBody>
      </p:sp>
      <p:grpSp>
        <p:nvGrpSpPr>
          <p:cNvPr id="294" name="Google Shape;294;p35"/>
          <p:cNvGrpSpPr/>
          <p:nvPr/>
        </p:nvGrpSpPr>
        <p:grpSpPr>
          <a:xfrm>
            <a:off x="6120648" y="1111002"/>
            <a:ext cx="702835" cy="1427904"/>
            <a:chOff x="1838960" y="1717675"/>
            <a:chExt cx="904200" cy="1711500"/>
          </a:xfrm>
        </p:grpSpPr>
        <p:sp>
          <p:nvSpPr>
            <p:cNvPr id="295" name="Google Shape;295;p35"/>
            <p:cNvSpPr/>
            <p:nvPr/>
          </p:nvSpPr>
          <p:spPr>
            <a:xfrm>
              <a:off x="1838960" y="1717675"/>
              <a:ext cx="904200" cy="853500"/>
            </a:xfrm>
            <a:prstGeom prst="ellipse">
              <a:avLst/>
            </a:prstGeom>
            <a:solidFill>
              <a:srgbClr val="FFFFFF"/>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rtl="0" algn="ctr">
                <a:lnSpc>
                  <a:spcPct val="80000"/>
                </a:lnSpc>
                <a:spcBef>
                  <a:spcPts val="0"/>
                </a:spcBef>
                <a:spcAft>
                  <a:spcPts val="0"/>
                </a:spcAft>
                <a:buClr>
                  <a:srgbClr val="000000"/>
                </a:buClr>
                <a:buSzPts val="3875"/>
                <a:buFont typeface="Arial"/>
                <a:buNone/>
              </a:pPr>
              <a:r>
                <a:rPr b="1" lang="en" sz="2500">
                  <a:solidFill>
                    <a:srgbClr val="2F5496"/>
                  </a:solidFill>
                  <a:latin typeface="Candara"/>
                  <a:ea typeface="Candara"/>
                  <a:cs typeface="Candara"/>
                  <a:sym typeface="Candara"/>
                </a:rPr>
                <a:t>V</a:t>
              </a:r>
              <a:endParaRPr b="0" i="0" sz="2500" u="none" cap="none" strike="noStrike">
                <a:solidFill>
                  <a:srgbClr val="000000"/>
                </a:solidFill>
                <a:latin typeface="Arial"/>
                <a:ea typeface="Arial"/>
                <a:cs typeface="Arial"/>
                <a:sym typeface="Arial"/>
              </a:endParaRPr>
            </a:p>
          </p:txBody>
        </p:sp>
        <p:cxnSp>
          <p:nvCxnSpPr>
            <p:cNvPr id="296" name="Google Shape;296;p35"/>
            <p:cNvCxnSpPr>
              <a:stCxn id="295" idx="4"/>
            </p:cNvCxnSpPr>
            <p:nvPr/>
          </p:nvCxnSpPr>
          <p:spPr>
            <a:xfrm>
              <a:off x="2291060" y="2571175"/>
              <a:ext cx="5100" cy="858000"/>
            </a:xfrm>
            <a:prstGeom prst="straightConnector1">
              <a:avLst/>
            </a:prstGeom>
            <a:noFill/>
            <a:ln cap="flat" cmpd="sng" w="57150">
              <a:solidFill>
                <a:srgbClr val="323F4F"/>
              </a:solidFill>
              <a:prstDash val="solid"/>
              <a:miter lim="800000"/>
              <a:headEnd len="sm" w="sm" type="none"/>
              <a:tailEnd len="sm" w="sm" type="none"/>
            </a:ln>
          </p:spPr>
        </p:cxnSp>
      </p:grpSp>
      <p:sp>
        <p:nvSpPr>
          <p:cNvPr id="297" name="Google Shape;297;p35"/>
          <p:cNvSpPr txBox="1"/>
          <p:nvPr/>
        </p:nvSpPr>
        <p:spPr>
          <a:xfrm>
            <a:off x="6823478" y="1265649"/>
            <a:ext cx="194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KẾT LUẬN</a:t>
            </a:r>
            <a:endParaRPr i="0" sz="1800" cap="none" strike="noStrike">
              <a:solidFill>
                <a:srgbClr val="000000"/>
              </a:solidFill>
              <a:latin typeface="Times New Roman"/>
              <a:ea typeface="Times New Roman"/>
              <a:cs typeface="Times New Roman"/>
              <a:sym typeface="Times New Roman"/>
            </a:endParaRPr>
          </a:p>
        </p:txBody>
      </p:sp>
      <p:sp>
        <p:nvSpPr>
          <p:cNvPr id="298" name="Google Shape;298;p35"/>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9" name="Google Shape;299;p35"/>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300" name="Google Shape;300;p35"/>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301" name="Google Shape;301;p35"/>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2" name="Google Shape;302;p35"/>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latin typeface="Times New Roman"/>
                <a:ea typeface="Times New Roman"/>
                <a:cs typeface="Times New Roman"/>
                <a:sym typeface="Times New Roman"/>
              </a:rPr>
              <a:t>NỘI  DUNG</a:t>
            </a:r>
            <a:endParaRPr sz="1300">
              <a:latin typeface="Times New Roman"/>
              <a:ea typeface="Times New Roman"/>
              <a:cs typeface="Times New Roman"/>
              <a:sym typeface="Times New Roman"/>
            </a:endParaRPr>
          </a:p>
        </p:txBody>
      </p:sp>
      <p:pic>
        <p:nvPicPr>
          <p:cNvPr descr="Ảnh có chứa biểu tượng&#10;&#10;Mô tả được tạo tự động" id="303" name="Google Shape;303;p35"/>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304" name="Google Shape;304;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ĐIỂM TRUNG BÌNH NĂM</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310" name="Google Shape;310;p36"/>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1" name="Google Shape;311;p36"/>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312" name="Google Shape;312;p36"/>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313" name="Google Shape;313;p36"/>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4" name="Google Shape;314;p36"/>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KHÁM PHÁ VÀ PHÂN TÍCH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315" name="Google Shape;315;p36"/>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316" name="Google Shape;316;p36"/>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03</a:t>
            </a:r>
            <a:endParaRPr b="1" sz="1800">
              <a:solidFill>
                <a:srgbClr val="FFFFFF"/>
              </a:solidFill>
              <a:latin typeface="Quattrocento Sans"/>
              <a:ea typeface="Quattrocento Sans"/>
              <a:cs typeface="Quattrocento Sans"/>
              <a:sym typeface="Quattrocento Sans"/>
            </a:endParaRPr>
          </a:p>
        </p:txBody>
      </p:sp>
      <p:sp>
        <p:nvSpPr>
          <p:cNvPr id="317" name="Google Shape;317;p36"/>
          <p:cNvSpPr txBox="1"/>
          <p:nvPr/>
        </p:nvSpPr>
        <p:spPr>
          <a:xfrm>
            <a:off x="1419475" y="662800"/>
            <a:ext cx="5846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PHÂN TÍCH CHI TIẾT CÁC YẾU TỐ ẢNH HƯỞNG</a:t>
            </a:r>
            <a:endParaRPr sz="800">
              <a:latin typeface="Times New Roman"/>
              <a:ea typeface="Times New Roman"/>
              <a:cs typeface="Times New Roman"/>
              <a:sym typeface="Times New Roman"/>
            </a:endParaRPr>
          </a:p>
        </p:txBody>
      </p:sp>
      <p:pic>
        <p:nvPicPr>
          <p:cNvPr id="318" name="Google Shape;318;p36"/>
          <p:cNvPicPr preferRelativeResize="0"/>
          <p:nvPr/>
        </p:nvPicPr>
        <p:blipFill>
          <a:blip r:embed="rId4">
            <a:alphaModFix/>
          </a:blip>
          <a:stretch>
            <a:fillRect/>
          </a:stretch>
        </p:blipFill>
        <p:spPr>
          <a:xfrm>
            <a:off x="1898688" y="1446475"/>
            <a:ext cx="5346625" cy="2955375"/>
          </a:xfrm>
          <a:prstGeom prst="rect">
            <a:avLst/>
          </a:prstGeom>
          <a:noFill/>
          <a:ln>
            <a:noFill/>
          </a:ln>
        </p:spPr>
      </p:pic>
      <p:sp>
        <p:nvSpPr>
          <p:cNvPr id="319" name="Google Shape;31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ĐIỂM TRUNG BÌNH NĂM</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325" name="Google Shape;325;p37"/>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6" name="Google Shape;326;p37"/>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327" name="Google Shape;327;p37"/>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328" name="Google Shape;328;p37"/>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9" name="Google Shape;329;p37"/>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KHÁM PHÁ VÀ PHÂN TÍCH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330" name="Google Shape;330;p37"/>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331" name="Google Shape;331;p37"/>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03</a:t>
            </a:r>
            <a:endParaRPr b="1" sz="1800">
              <a:solidFill>
                <a:srgbClr val="FFFFFF"/>
              </a:solidFill>
              <a:latin typeface="Quattrocento Sans"/>
              <a:ea typeface="Quattrocento Sans"/>
              <a:cs typeface="Quattrocento Sans"/>
              <a:sym typeface="Quattrocento Sans"/>
            </a:endParaRPr>
          </a:p>
        </p:txBody>
      </p:sp>
      <p:sp>
        <p:nvSpPr>
          <p:cNvPr id="332" name="Google Shape;332;p37"/>
          <p:cNvSpPr txBox="1"/>
          <p:nvPr/>
        </p:nvSpPr>
        <p:spPr>
          <a:xfrm>
            <a:off x="1419475" y="662800"/>
            <a:ext cx="5846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PHÂN TÍCH CHI TIẾT CÁC YẾU TỐ ẢNH HƯỞNG</a:t>
            </a:r>
            <a:endParaRPr sz="800">
              <a:latin typeface="Times New Roman"/>
              <a:ea typeface="Times New Roman"/>
              <a:cs typeface="Times New Roman"/>
              <a:sym typeface="Times New Roman"/>
            </a:endParaRPr>
          </a:p>
        </p:txBody>
      </p:sp>
      <p:pic>
        <p:nvPicPr>
          <p:cNvPr id="333" name="Google Shape;333;p37"/>
          <p:cNvPicPr preferRelativeResize="0"/>
          <p:nvPr/>
        </p:nvPicPr>
        <p:blipFill>
          <a:blip r:embed="rId4">
            <a:alphaModFix/>
          </a:blip>
          <a:stretch>
            <a:fillRect/>
          </a:stretch>
        </p:blipFill>
        <p:spPr>
          <a:xfrm>
            <a:off x="1081675" y="1406500"/>
            <a:ext cx="3061800" cy="3488925"/>
          </a:xfrm>
          <a:prstGeom prst="rect">
            <a:avLst/>
          </a:prstGeom>
          <a:noFill/>
          <a:ln>
            <a:noFill/>
          </a:ln>
        </p:spPr>
      </p:pic>
      <p:pic>
        <p:nvPicPr>
          <p:cNvPr id="334" name="Google Shape;334;p37"/>
          <p:cNvPicPr preferRelativeResize="0"/>
          <p:nvPr/>
        </p:nvPicPr>
        <p:blipFill>
          <a:blip r:embed="rId5">
            <a:alphaModFix/>
          </a:blip>
          <a:stretch>
            <a:fillRect/>
          </a:stretch>
        </p:blipFill>
        <p:spPr>
          <a:xfrm>
            <a:off x="4935388" y="1248575"/>
            <a:ext cx="2745150" cy="1813975"/>
          </a:xfrm>
          <a:prstGeom prst="rect">
            <a:avLst/>
          </a:prstGeom>
          <a:noFill/>
          <a:ln>
            <a:noFill/>
          </a:ln>
        </p:spPr>
      </p:pic>
      <p:sp>
        <p:nvSpPr>
          <p:cNvPr id="335" name="Google Shape;335;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6" name="Google Shape;336;p37"/>
          <p:cNvPicPr preferRelativeResize="0"/>
          <p:nvPr/>
        </p:nvPicPr>
        <p:blipFill>
          <a:blip r:embed="rId6">
            <a:alphaModFix/>
          </a:blip>
          <a:stretch>
            <a:fillRect/>
          </a:stretch>
        </p:blipFill>
        <p:spPr>
          <a:xfrm>
            <a:off x="4935400" y="3062550"/>
            <a:ext cx="2477231" cy="1600676"/>
          </a:xfrm>
          <a:prstGeom prst="rect">
            <a:avLst/>
          </a:prstGeom>
          <a:noFill/>
          <a:ln>
            <a:noFill/>
          </a:ln>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8"/>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ĐIỂM RÈN LUYỆN</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342" name="Google Shape;342;p38"/>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43" name="Google Shape;343;p38"/>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344" name="Google Shape;344;p38"/>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345" name="Google Shape;345;p38"/>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46" name="Google Shape;346;p38"/>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KHÁM PHÁ VÀ PHÂN TÍCH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347" name="Google Shape;347;p38"/>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348" name="Google Shape;348;p38"/>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03</a:t>
            </a:r>
            <a:endParaRPr b="1" sz="1800">
              <a:solidFill>
                <a:srgbClr val="FFFFFF"/>
              </a:solidFill>
              <a:latin typeface="Quattrocento Sans"/>
              <a:ea typeface="Quattrocento Sans"/>
              <a:cs typeface="Quattrocento Sans"/>
              <a:sym typeface="Quattrocento Sans"/>
            </a:endParaRPr>
          </a:p>
        </p:txBody>
      </p:sp>
      <p:sp>
        <p:nvSpPr>
          <p:cNvPr id="349" name="Google Shape;349;p38"/>
          <p:cNvSpPr txBox="1"/>
          <p:nvPr/>
        </p:nvSpPr>
        <p:spPr>
          <a:xfrm>
            <a:off x="1419475" y="662800"/>
            <a:ext cx="5846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PHÂN TÍCH CHI TIẾT CÁC YẾU TỐ ẢNH HƯỞNG</a:t>
            </a:r>
            <a:endParaRPr sz="800">
              <a:latin typeface="Times New Roman"/>
              <a:ea typeface="Times New Roman"/>
              <a:cs typeface="Times New Roman"/>
              <a:sym typeface="Times New Roman"/>
            </a:endParaRPr>
          </a:p>
        </p:txBody>
      </p:sp>
      <p:pic>
        <p:nvPicPr>
          <p:cNvPr id="350" name="Google Shape;350;p38"/>
          <p:cNvPicPr preferRelativeResize="0"/>
          <p:nvPr/>
        </p:nvPicPr>
        <p:blipFill>
          <a:blip r:embed="rId4">
            <a:alphaModFix/>
          </a:blip>
          <a:stretch>
            <a:fillRect/>
          </a:stretch>
        </p:blipFill>
        <p:spPr>
          <a:xfrm>
            <a:off x="1350575" y="1450375"/>
            <a:ext cx="6442850" cy="3028250"/>
          </a:xfrm>
          <a:prstGeom prst="rect">
            <a:avLst/>
          </a:prstGeom>
          <a:noFill/>
          <a:ln>
            <a:noFill/>
          </a:ln>
        </p:spPr>
      </p:pic>
      <p:sp>
        <p:nvSpPr>
          <p:cNvPr id="351" name="Google Shape;351;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9"/>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ĐIỂM RÈN LUYỆN</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357" name="Google Shape;357;p39"/>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8" name="Google Shape;358;p39"/>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359" name="Google Shape;359;p39"/>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360" name="Google Shape;360;p39"/>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61" name="Google Shape;361;p39"/>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KHÁM PHÁ VÀ PHÂN TÍCH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362" name="Google Shape;362;p39"/>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363" name="Google Shape;363;p39"/>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03</a:t>
            </a:r>
            <a:endParaRPr b="1" sz="1800">
              <a:solidFill>
                <a:srgbClr val="FFFFFF"/>
              </a:solidFill>
              <a:latin typeface="Quattrocento Sans"/>
              <a:ea typeface="Quattrocento Sans"/>
              <a:cs typeface="Quattrocento Sans"/>
              <a:sym typeface="Quattrocento Sans"/>
            </a:endParaRPr>
          </a:p>
        </p:txBody>
      </p:sp>
      <p:sp>
        <p:nvSpPr>
          <p:cNvPr id="364" name="Google Shape;364;p39"/>
          <p:cNvSpPr txBox="1"/>
          <p:nvPr/>
        </p:nvSpPr>
        <p:spPr>
          <a:xfrm>
            <a:off x="1419475" y="662800"/>
            <a:ext cx="5846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PHÂN TÍCH CHI TIẾT CÁC YẾU TỐ ẢNH HƯỞNG</a:t>
            </a:r>
            <a:endParaRPr sz="800">
              <a:latin typeface="Times New Roman"/>
              <a:ea typeface="Times New Roman"/>
              <a:cs typeface="Times New Roman"/>
              <a:sym typeface="Times New Roman"/>
            </a:endParaRPr>
          </a:p>
        </p:txBody>
      </p:sp>
      <p:pic>
        <p:nvPicPr>
          <p:cNvPr id="365" name="Google Shape;365;p39"/>
          <p:cNvPicPr preferRelativeResize="0"/>
          <p:nvPr/>
        </p:nvPicPr>
        <p:blipFill>
          <a:blip r:embed="rId4">
            <a:alphaModFix/>
          </a:blip>
          <a:stretch>
            <a:fillRect/>
          </a:stretch>
        </p:blipFill>
        <p:spPr>
          <a:xfrm>
            <a:off x="997463" y="1421450"/>
            <a:ext cx="7149075" cy="3492500"/>
          </a:xfrm>
          <a:prstGeom prst="rect">
            <a:avLst/>
          </a:prstGeom>
          <a:noFill/>
          <a:ln>
            <a:noFill/>
          </a:ln>
        </p:spPr>
      </p:pic>
      <p:sp>
        <p:nvSpPr>
          <p:cNvPr id="366" name="Google Shape;36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ĐIỂM RÈN LUYỆN</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372" name="Google Shape;372;p40"/>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73" name="Google Shape;373;p40"/>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374" name="Google Shape;374;p40"/>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375" name="Google Shape;375;p40"/>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76" name="Google Shape;376;p40"/>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KHÁM PHÁ VÀ PHÂN TÍCH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377" name="Google Shape;377;p40"/>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378" name="Google Shape;378;p40"/>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03</a:t>
            </a:r>
            <a:endParaRPr b="1" sz="1800">
              <a:solidFill>
                <a:srgbClr val="FFFFFF"/>
              </a:solidFill>
              <a:latin typeface="Quattrocento Sans"/>
              <a:ea typeface="Quattrocento Sans"/>
              <a:cs typeface="Quattrocento Sans"/>
              <a:sym typeface="Quattrocento Sans"/>
            </a:endParaRPr>
          </a:p>
        </p:txBody>
      </p:sp>
      <p:sp>
        <p:nvSpPr>
          <p:cNvPr id="379" name="Google Shape;379;p40"/>
          <p:cNvSpPr txBox="1"/>
          <p:nvPr/>
        </p:nvSpPr>
        <p:spPr>
          <a:xfrm>
            <a:off x="1419475" y="662800"/>
            <a:ext cx="5846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PHÂN TÍCH CHI TIẾT CÁC YẾU TỐ ẢNH HƯỞNG</a:t>
            </a:r>
            <a:endParaRPr sz="800">
              <a:latin typeface="Times New Roman"/>
              <a:ea typeface="Times New Roman"/>
              <a:cs typeface="Times New Roman"/>
              <a:sym typeface="Times New Roman"/>
            </a:endParaRPr>
          </a:p>
        </p:txBody>
      </p:sp>
      <p:pic>
        <p:nvPicPr>
          <p:cNvPr id="380" name="Google Shape;380;p40"/>
          <p:cNvPicPr preferRelativeResize="0"/>
          <p:nvPr/>
        </p:nvPicPr>
        <p:blipFill>
          <a:blip r:embed="rId4">
            <a:alphaModFix/>
          </a:blip>
          <a:stretch>
            <a:fillRect/>
          </a:stretch>
        </p:blipFill>
        <p:spPr>
          <a:xfrm>
            <a:off x="1398838" y="1479500"/>
            <a:ext cx="6346325" cy="3097426"/>
          </a:xfrm>
          <a:prstGeom prst="rect">
            <a:avLst/>
          </a:prstGeom>
          <a:noFill/>
          <a:ln>
            <a:noFill/>
          </a:ln>
        </p:spPr>
      </p:pic>
      <p:sp>
        <p:nvSpPr>
          <p:cNvPr id="381" name="Google Shape;381;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1"/>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ĐIỂM THPT</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387" name="Google Shape;387;p41"/>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88" name="Google Shape;388;p41"/>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389" name="Google Shape;389;p41"/>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390" name="Google Shape;390;p41"/>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91" name="Google Shape;391;p41"/>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KHÁM PHÁ VÀ PHÂN TÍCH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392" name="Google Shape;392;p41"/>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393" name="Google Shape;393;p41"/>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03</a:t>
            </a:r>
            <a:endParaRPr b="1" sz="1800">
              <a:solidFill>
                <a:srgbClr val="FFFFFF"/>
              </a:solidFill>
              <a:latin typeface="Quattrocento Sans"/>
              <a:ea typeface="Quattrocento Sans"/>
              <a:cs typeface="Quattrocento Sans"/>
              <a:sym typeface="Quattrocento Sans"/>
            </a:endParaRPr>
          </a:p>
        </p:txBody>
      </p:sp>
      <p:sp>
        <p:nvSpPr>
          <p:cNvPr id="394" name="Google Shape;394;p41"/>
          <p:cNvSpPr txBox="1"/>
          <p:nvPr/>
        </p:nvSpPr>
        <p:spPr>
          <a:xfrm>
            <a:off x="1419475" y="662800"/>
            <a:ext cx="5846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PHÂN TÍCH CHI TIẾT CÁC YẾU TỐ ẢNH HƯỞNG</a:t>
            </a:r>
            <a:endParaRPr sz="800">
              <a:latin typeface="Times New Roman"/>
              <a:ea typeface="Times New Roman"/>
              <a:cs typeface="Times New Roman"/>
              <a:sym typeface="Times New Roman"/>
            </a:endParaRPr>
          </a:p>
        </p:txBody>
      </p:sp>
      <p:pic>
        <p:nvPicPr>
          <p:cNvPr id="395" name="Google Shape;395;p41"/>
          <p:cNvPicPr preferRelativeResize="0"/>
          <p:nvPr/>
        </p:nvPicPr>
        <p:blipFill>
          <a:blip r:embed="rId4">
            <a:alphaModFix/>
          </a:blip>
          <a:stretch>
            <a:fillRect/>
          </a:stretch>
        </p:blipFill>
        <p:spPr>
          <a:xfrm>
            <a:off x="1921163" y="1433050"/>
            <a:ext cx="5301676" cy="3363050"/>
          </a:xfrm>
          <a:prstGeom prst="rect">
            <a:avLst/>
          </a:prstGeom>
          <a:noFill/>
          <a:ln>
            <a:noFill/>
          </a:ln>
        </p:spPr>
      </p:pic>
      <p:sp>
        <p:nvSpPr>
          <p:cNvPr id="396" name="Google Shape;396;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2"/>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ĐIỂM THPT</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402" name="Google Shape;402;p42"/>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03" name="Google Shape;403;p42"/>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404" name="Google Shape;404;p42"/>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405" name="Google Shape;405;p42"/>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06" name="Google Shape;406;p42"/>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KHÁM PHÁ VÀ PHÂN TÍCH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407" name="Google Shape;407;p42"/>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408" name="Google Shape;408;p42"/>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03</a:t>
            </a:r>
            <a:endParaRPr b="1" sz="1800">
              <a:solidFill>
                <a:srgbClr val="FFFFFF"/>
              </a:solidFill>
              <a:latin typeface="Quattrocento Sans"/>
              <a:ea typeface="Quattrocento Sans"/>
              <a:cs typeface="Quattrocento Sans"/>
              <a:sym typeface="Quattrocento Sans"/>
            </a:endParaRPr>
          </a:p>
        </p:txBody>
      </p:sp>
      <p:sp>
        <p:nvSpPr>
          <p:cNvPr id="409" name="Google Shape;409;p42"/>
          <p:cNvSpPr txBox="1"/>
          <p:nvPr/>
        </p:nvSpPr>
        <p:spPr>
          <a:xfrm>
            <a:off x="1419475" y="662800"/>
            <a:ext cx="5846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PHÂN TÍCH CHI TIẾT CÁC YẾU TỐ ẢNH HƯỞNG</a:t>
            </a:r>
            <a:endParaRPr sz="800">
              <a:latin typeface="Times New Roman"/>
              <a:ea typeface="Times New Roman"/>
              <a:cs typeface="Times New Roman"/>
              <a:sym typeface="Times New Roman"/>
            </a:endParaRPr>
          </a:p>
        </p:txBody>
      </p:sp>
      <p:pic>
        <p:nvPicPr>
          <p:cNvPr id="410" name="Google Shape;410;p42"/>
          <p:cNvPicPr preferRelativeResize="0"/>
          <p:nvPr/>
        </p:nvPicPr>
        <p:blipFill>
          <a:blip r:embed="rId4">
            <a:alphaModFix/>
          </a:blip>
          <a:stretch>
            <a:fillRect/>
          </a:stretch>
        </p:blipFill>
        <p:spPr>
          <a:xfrm>
            <a:off x="1514603" y="1546150"/>
            <a:ext cx="6114801" cy="3119650"/>
          </a:xfrm>
          <a:prstGeom prst="rect">
            <a:avLst/>
          </a:prstGeom>
          <a:noFill/>
          <a:ln>
            <a:noFill/>
          </a:ln>
        </p:spPr>
      </p:pic>
      <p:sp>
        <p:nvSpPr>
          <p:cNvPr id="411" name="Google Shape;411;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3"/>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ĐIỂM TÍN CHỈ TÍCH LŨY</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417" name="Google Shape;417;p43"/>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18" name="Google Shape;418;p43"/>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419" name="Google Shape;419;p43"/>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420" name="Google Shape;420;p43"/>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21" name="Google Shape;421;p43"/>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KHÁM PHÁ VÀ PHÂN TÍCH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422" name="Google Shape;422;p43"/>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423" name="Google Shape;423;p43"/>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03</a:t>
            </a:r>
            <a:endParaRPr b="1" sz="1800">
              <a:solidFill>
                <a:srgbClr val="FFFFFF"/>
              </a:solidFill>
              <a:latin typeface="Quattrocento Sans"/>
              <a:ea typeface="Quattrocento Sans"/>
              <a:cs typeface="Quattrocento Sans"/>
              <a:sym typeface="Quattrocento Sans"/>
            </a:endParaRPr>
          </a:p>
        </p:txBody>
      </p:sp>
      <p:sp>
        <p:nvSpPr>
          <p:cNvPr id="424" name="Google Shape;424;p43"/>
          <p:cNvSpPr txBox="1"/>
          <p:nvPr/>
        </p:nvSpPr>
        <p:spPr>
          <a:xfrm>
            <a:off x="1419475" y="662800"/>
            <a:ext cx="5846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PHÂN TÍCH CHI TIẾT CÁC YẾU TỐ ẢNH HƯỞNG</a:t>
            </a:r>
            <a:endParaRPr sz="800">
              <a:latin typeface="Times New Roman"/>
              <a:ea typeface="Times New Roman"/>
              <a:cs typeface="Times New Roman"/>
              <a:sym typeface="Times New Roman"/>
            </a:endParaRPr>
          </a:p>
        </p:txBody>
      </p:sp>
      <p:pic>
        <p:nvPicPr>
          <p:cNvPr id="425" name="Google Shape;425;p43"/>
          <p:cNvPicPr preferRelativeResize="0"/>
          <p:nvPr/>
        </p:nvPicPr>
        <p:blipFill>
          <a:blip r:embed="rId4">
            <a:alphaModFix/>
          </a:blip>
          <a:stretch>
            <a:fillRect/>
          </a:stretch>
        </p:blipFill>
        <p:spPr>
          <a:xfrm>
            <a:off x="1581100" y="1368400"/>
            <a:ext cx="5981801" cy="3408475"/>
          </a:xfrm>
          <a:prstGeom prst="rect">
            <a:avLst/>
          </a:prstGeom>
          <a:noFill/>
          <a:ln>
            <a:noFill/>
          </a:ln>
        </p:spPr>
      </p:pic>
      <p:sp>
        <p:nvSpPr>
          <p:cNvPr id="426" name="Google Shape;426;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952500" y="619000"/>
            <a:ext cx="819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THÀNH VIÊN NHÓM</a:t>
            </a:r>
            <a:endParaRPr sz="3200">
              <a:latin typeface="Times New Roman"/>
              <a:ea typeface="Times New Roman"/>
              <a:cs typeface="Times New Roman"/>
              <a:sym typeface="Times New Roman"/>
            </a:endParaRPr>
          </a:p>
        </p:txBody>
      </p:sp>
      <p:graphicFrame>
        <p:nvGraphicFramePr>
          <p:cNvPr id="118" name="Google Shape;118;p26"/>
          <p:cNvGraphicFramePr/>
          <p:nvPr/>
        </p:nvGraphicFramePr>
        <p:xfrm>
          <a:off x="952500" y="1383150"/>
          <a:ext cx="3000000" cy="3000000"/>
        </p:xfrm>
        <a:graphic>
          <a:graphicData uri="http://schemas.openxmlformats.org/drawingml/2006/table">
            <a:tbl>
              <a:tblPr>
                <a:noFill/>
                <a:tableStyleId>{F922D373-0F67-47E6-BECD-41074741AD30}</a:tableStyleId>
              </a:tblPr>
              <a:tblGrid>
                <a:gridCol w="382850"/>
                <a:gridCol w="4443150"/>
                <a:gridCol w="902325"/>
              </a:tblGrid>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TRẦN NHẬT VĨ (nhóm trưởng)</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50000"/>
                        </a:lnSpc>
                        <a:spcBef>
                          <a:spcPts val="0"/>
                        </a:spcBef>
                        <a:spcAft>
                          <a:spcPts val="0"/>
                        </a:spcAft>
                        <a:buNone/>
                      </a:pPr>
                      <a:r>
                        <a:rPr lang="en" sz="1300">
                          <a:latin typeface="Times New Roman"/>
                          <a:ea typeface="Times New Roman"/>
                          <a:cs typeface="Times New Roman"/>
                          <a:sym typeface="Times New Roman"/>
                        </a:rPr>
                        <a:t>22521659</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BÙI ÁI ĐỨC</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22520352</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ĐẶNG ÁNH PHƯỚC</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50000"/>
                        </a:lnSpc>
                        <a:spcBef>
                          <a:spcPts val="0"/>
                        </a:spcBef>
                        <a:spcAft>
                          <a:spcPts val="0"/>
                        </a:spcAft>
                        <a:buNone/>
                      </a:pPr>
                      <a:r>
                        <a:rPr lang="en" sz="1300">
                          <a:latin typeface="Times New Roman"/>
                          <a:ea typeface="Times New Roman"/>
                          <a:cs typeface="Times New Roman"/>
                          <a:sym typeface="Times New Roman"/>
                        </a:rPr>
                        <a:t>21520404</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PHẠM NHẬT TÂN</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50000"/>
                        </a:lnSpc>
                        <a:spcBef>
                          <a:spcPts val="0"/>
                        </a:spcBef>
                        <a:spcAft>
                          <a:spcPts val="0"/>
                        </a:spcAft>
                        <a:buNone/>
                      </a:pPr>
                      <a:r>
                        <a:rPr lang="en" sz="1300">
                          <a:latin typeface="Times New Roman"/>
                          <a:ea typeface="Times New Roman"/>
                          <a:cs typeface="Times New Roman"/>
                          <a:sym typeface="Times New Roman"/>
                        </a:rPr>
                        <a:t>22521311</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BÙI TUẤN HUY</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50000"/>
                        </a:lnSpc>
                        <a:spcBef>
                          <a:spcPts val="0"/>
                        </a:spcBef>
                        <a:spcAft>
                          <a:spcPts val="0"/>
                        </a:spcAft>
                        <a:buNone/>
                      </a:pPr>
                      <a:r>
                        <a:rPr lang="en" sz="1300">
                          <a:latin typeface="Times New Roman"/>
                          <a:ea typeface="Times New Roman"/>
                          <a:cs typeface="Times New Roman"/>
                          <a:sym typeface="Times New Roman"/>
                        </a:rPr>
                        <a:t>20520537</a:t>
                      </a:r>
                      <a:endParaRPr>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MAI HOÀNG VINH</a:t>
                      </a:r>
                      <a:endParaRPr>
                        <a:latin typeface="Times New Roman"/>
                        <a:ea typeface="Times New Roman"/>
                        <a:cs typeface="Times New Roman"/>
                        <a:sym typeface="Times New Roman"/>
                      </a:endParaRPr>
                    </a:p>
                  </a:txBody>
                  <a:tcPr marT="91425" marB="91425" marR="91425" marL="91425"/>
                </a:tc>
                <a:tc>
                  <a:txBody>
                    <a:bodyPr/>
                    <a:lstStyle/>
                    <a:p>
                      <a:pPr indent="0" lvl="0" marL="0" rtl="0" algn="l">
                        <a:lnSpc>
                          <a:spcPct val="150000"/>
                        </a:lnSpc>
                        <a:spcBef>
                          <a:spcPts val="0"/>
                        </a:spcBef>
                        <a:spcAft>
                          <a:spcPts val="0"/>
                        </a:spcAft>
                        <a:buNone/>
                      </a:pPr>
                      <a:r>
                        <a:rPr lang="en" sz="1300">
                          <a:latin typeface="Times New Roman"/>
                          <a:ea typeface="Times New Roman"/>
                          <a:cs typeface="Times New Roman"/>
                          <a:sym typeface="Times New Roman"/>
                        </a:rPr>
                        <a:t>22521673</a:t>
                      </a:r>
                      <a:endParaRPr>
                        <a:latin typeface="Times New Roman"/>
                        <a:ea typeface="Times New Roman"/>
                        <a:cs typeface="Times New Roman"/>
                        <a:sym typeface="Times New Roman"/>
                      </a:endParaRPr>
                    </a:p>
                  </a:txBody>
                  <a:tcPr marT="91425" marB="91425" marR="91425" marL="91425"/>
                </a:tc>
              </a:tr>
            </a:tbl>
          </a:graphicData>
        </a:graphic>
      </p:graphicFrame>
      <p:sp>
        <p:nvSpPr>
          <p:cNvPr id="119" name="Google Shape;119;p26"/>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0" name="Google Shape;120;p26"/>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121" name="Google Shape;121;p26"/>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122" name="Google Shape;122;p26"/>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3" name="Google Shape;123;p26"/>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124" name="Google Shape;124;p26"/>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125" name="Google Shape;12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4"/>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KHOA</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432" name="Google Shape;432;p44"/>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33" name="Google Shape;433;p44"/>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434" name="Google Shape;434;p44"/>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435" name="Google Shape;435;p44"/>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36" name="Google Shape;436;p44"/>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KHÁM PHÁ VÀ PHÂN TÍCH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437" name="Google Shape;437;p44"/>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438" name="Google Shape;438;p44"/>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03</a:t>
            </a:r>
            <a:endParaRPr b="1" sz="1800">
              <a:solidFill>
                <a:srgbClr val="FFFFFF"/>
              </a:solidFill>
              <a:latin typeface="Quattrocento Sans"/>
              <a:ea typeface="Quattrocento Sans"/>
              <a:cs typeface="Quattrocento Sans"/>
              <a:sym typeface="Quattrocento Sans"/>
            </a:endParaRPr>
          </a:p>
        </p:txBody>
      </p:sp>
      <p:sp>
        <p:nvSpPr>
          <p:cNvPr id="439" name="Google Shape;439;p44"/>
          <p:cNvSpPr txBox="1"/>
          <p:nvPr/>
        </p:nvSpPr>
        <p:spPr>
          <a:xfrm>
            <a:off x="1419475" y="662800"/>
            <a:ext cx="5846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PHÂN TÍCH CHI TIẾT CÁC YẾU TỐ ẢNH HƯỞNG</a:t>
            </a:r>
            <a:endParaRPr sz="800">
              <a:latin typeface="Times New Roman"/>
              <a:ea typeface="Times New Roman"/>
              <a:cs typeface="Times New Roman"/>
              <a:sym typeface="Times New Roman"/>
            </a:endParaRPr>
          </a:p>
        </p:txBody>
      </p:sp>
      <p:pic>
        <p:nvPicPr>
          <p:cNvPr id="440" name="Google Shape;440;p44"/>
          <p:cNvPicPr preferRelativeResize="0"/>
          <p:nvPr/>
        </p:nvPicPr>
        <p:blipFill>
          <a:blip r:embed="rId4">
            <a:alphaModFix/>
          </a:blip>
          <a:stretch>
            <a:fillRect/>
          </a:stretch>
        </p:blipFill>
        <p:spPr>
          <a:xfrm>
            <a:off x="1340790" y="1468375"/>
            <a:ext cx="6004075" cy="3030776"/>
          </a:xfrm>
          <a:prstGeom prst="rect">
            <a:avLst/>
          </a:prstGeom>
          <a:noFill/>
          <a:ln>
            <a:noFill/>
          </a:ln>
        </p:spPr>
      </p:pic>
      <p:sp>
        <p:nvSpPr>
          <p:cNvPr id="441" name="Google Shape;441;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5"/>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KHOA</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447" name="Google Shape;447;p45"/>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48" name="Google Shape;448;p45"/>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449" name="Google Shape;449;p45"/>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450" name="Google Shape;450;p45"/>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51" name="Google Shape;451;p45"/>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KHÁM PHÁ VÀ PHÂN TÍCH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452" name="Google Shape;452;p45"/>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453" name="Google Shape;453;p45"/>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03</a:t>
            </a:r>
            <a:endParaRPr b="1" sz="1800">
              <a:solidFill>
                <a:srgbClr val="FFFFFF"/>
              </a:solidFill>
              <a:latin typeface="Quattrocento Sans"/>
              <a:ea typeface="Quattrocento Sans"/>
              <a:cs typeface="Quattrocento Sans"/>
              <a:sym typeface="Quattrocento Sans"/>
            </a:endParaRPr>
          </a:p>
        </p:txBody>
      </p:sp>
      <p:sp>
        <p:nvSpPr>
          <p:cNvPr id="454" name="Google Shape;454;p45"/>
          <p:cNvSpPr txBox="1"/>
          <p:nvPr/>
        </p:nvSpPr>
        <p:spPr>
          <a:xfrm>
            <a:off x="1419475" y="662800"/>
            <a:ext cx="5846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PHÂN TÍCH CHI TIẾT CÁC YẾU TỐ ẢNH HƯỞNG</a:t>
            </a:r>
            <a:endParaRPr sz="800">
              <a:latin typeface="Times New Roman"/>
              <a:ea typeface="Times New Roman"/>
              <a:cs typeface="Times New Roman"/>
              <a:sym typeface="Times New Roman"/>
            </a:endParaRPr>
          </a:p>
        </p:txBody>
      </p:sp>
      <p:pic>
        <p:nvPicPr>
          <p:cNvPr id="455" name="Google Shape;455;p45"/>
          <p:cNvPicPr preferRelativeResize="0"/>
          <p:nvPr/>
        </p:nvPicPr>
        <p:blipFill>
          <a:blip r:embed="rId4">
            <a:alphaModFix/>
          </a:blip>
          <a:stretch>
            <a:fillRect/>
          </a:stretch>
        </p:blipFill>
        <p:spPr>
          <a:xfrm>
            <a:off x="1325488" y="1390650"/>
            <a:ext cx="6493026" cy="3403025"/>
          </a:xfrm>
          <a:prstGeom prst="rect">
            <a:avLst/>
          </a:prstGeom>
          <a:noFill/>
          <a:ln>
            <a:noFill/>
          </a:ln>
        </p:spPr>
      </p:pic>
      <p:sp>
        <p:nvSpPr>
          <p:cNvPr id="456" name="Google Shape;456;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6"/>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KHOA</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462" name="Google Shape;462;p46"/>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3" name="Google Shape;463;p46"/>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464" name="Google Shape;464;p46"/>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465" name="Google Shape;465;p46"/>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6" name="Google Shape;466;p46"/>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KHÁM PHÁ VÀ PHÂN TÍCH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467" name="Google Shape;467;p46"/>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468" name="Google Shape;468;p46"/>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03</a:t>
            </a:r>
            <a:endParaRPr b="1" sz="1800">
              <a:solidFill>
                <a:srgbClr val="FFFFFF"/>
              </a:solidFill>
              <a:latin typeface="Quattrocento Sans"/>
              <a:ea typeface="Quattrocento Sans"/>
              <a:cs typeface="Quattrocento Sans"/>
              <a:sym typeface="Quattrocento Sans"/>
            </a:endParaRPr>
          </a:p>
        </p:txBody>
      </p:sp>
      <p:sp>
        <p:nvSpPr>
          <p:cNvPr id="469" name="Google Shape;469;p46"/>
          <p:cNvSpPr txBox="1"/>
          <p:nvPr/>
        </p:nvSpPr>
        <p:spPr>
          <a:xfrm>
            <a:off x="1419475" y="662800"/>
            <a:ext cx="5846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PHÂN TÍCH CHI TIẾT CÁC YẾU TỐ ẢNH HƯỞNG</a:t>
            </a:r>
            <a:endParaRPr sz="800">
              <a:latin typeface="Times New Roman"/>
              <a:ea typeface="Times New Roman"/>
              <a:cs typeface="Times New Roman"/>
              <a:sym typeface="Times New Roman"/>
            </a:endParaRPr>
          </a:p>
        </p:txBody>
      </p:sp>
      <p:pic>
        <p:nvPicPr>
          <p:cNvPr id="470" name="Google Shape;470;p46"/>
          <p:cNvPicPr preferRelativeResize="0"/>
          <p:nvPr/>
        </p:nvPicPr>
        <p:blipFill>
          <a:blip r:embed="rId4">
            <a:alphaModFix/>
          </a:blip>
          <a:stretch>
            <a:fillRect/>
          </a:stretch>
        </p:blipFill>
        <p:spPr>
          <a:xfrm>
            <a:off x="2584925" y="1094000"/>
            <a:ext cx="3793899" cy="3932775"/>
          </a:xfrm>
          <a:prstGeom prst="rect">
            <a:avLst/>
          </a:prstGeom>
          <a:noFill/>
          <a:ln>
            <a:noFill/>
          </a:ln>
        </p:spPr>
      </p:pic>
      <p:sp>
        <p:nvSpPr>
          <p:cNvPr id="471" name="Google Shape;471;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7"/>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HỆ ĐÀO TẠO</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477" name="Google Shape;477;p47"/>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78" name="Google Shape;478;p47"/>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479" name="Google Shape;479;p47"/>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480" name="Google Shape;480;p47"/>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81" name="Google Shape;481;p47"/>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KHÁM PHÁ VÀ PHÂN TÍCH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482" name="Google Shape;482;p47"/>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483" name="Google Shape;483;p47"/>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03</a:t>
            </a:r>
            <a:endParaRPr b="1" sz="1800">
              <a:solidFill>
                <a:srgbClr val="FFFFFF"/>
              </a:solidFill>
              <a:latin typeface="Quattrocento Sans"/>
              <a:ea typeface="Quattrocento Sans"/>
              <a:cs typeface="Quattrocento Sans"/>
              <a:sym typeface="Quattrocento Sans"/>
            </a:endParaRPr>
          </a:p>
        </p:txBody>
      </p:sp>
      <p:sp>
        <p:nvSpPr>
          <p:cNvPr id="484" name="Google Shape;484;p47"/>
          <p:cNvSpPr txBox="1"/>
          <p:nvPr/>
        </p:nvSpPr>
        <p:spPr>
          <a:xfrm>
            <a:off x="1419475" y="662800"/>
            <a:ext cx="5846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PHÂN TÍCH CHI TIẾT CÁC YẾU TỐ ẢNH HƯỞNG</a:t>
            </a:r>
            <a:endParaRPr sz="800">
              <a:latin typeface="Times New Roman"/>
              <a:ea typeface="Times New Roman"/>
              <a:cs typeface="Times New Roman"/>
              <a:sym typeface="Times New Roman"/>
            </a:endParaRPr>
          </a:p>
        </p:txBody>
      </p:sp>
      <p:pic>
        <p:nvPicPr>
          <p:cNvPr id="485" name="Google Shape;485;p47"/>
          <p:cNvPicPr preferRelativeResize="0"/>
          <p:nvPr/>
        </p:nvPicPr>
        <p:blipFill>
          <a:blip r:embed="rId4">
            <a:alphaModFix/>
          </a:blip>
          <a:stretch>
            <a:fillRect/>
          </a:stretch>
        </p:blipFill>
        <p:spPr>
          <a:xfrm>
            <a:off x="4932750" y="1094000"/>
            <a:ext cx="3451700" cy="3703175"/>
          </a:xfrm>
          <a:prstGeom prst="rect">
            <a:avLst/>
          </a:prstGeom>
          <a:noFill/>
          <a:ln>
            <a:noFill/>
          </a:ln>
        </p:spPr>
      </p:pic>
      <p:pic>
        <p:nvPicPr>
          <p:cNvPr id="486" name="Google Shape;486;p47"/>
          <p:cNvPicPr preferRelativeResize="0"/>
          <p:nvPr/>
        </p:nvPicPr>
        <p:blipFill>
          <a:blip r:embed="rId5">
            <a:alphaModFix/>
          </a:blip>
          <a:stretch>
            <a:fillRect/>
          </a:stretch>
        </p:blipFill>
        <p:spPr>
          <a:xfrm>
            <a:off x="1364525" y="1392475"/>
            <a:ext cx="2746575" cy="2929675"/>
          </a:xfrm>
          <a:prstGeom prst="rect">
            <a:avLst/>
          </a:prstGeom>
          <a:noFill/>
          <a:ln>
            <a:noFill/>
          </a:ln>
        </p:spPr>
      </p:pic>
      <p:sp>
        <p:nvSpPr>
          <p:cNvPr id="487" name="Google Shape;487;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8"/>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VÙNG ĐỊA </a:t>
            </a:r>
            <a:r>
              <a:rPr b="1" lang="en" sz="1300">
                <a:solidFill>
                  <a:schemeClr val="dk1"/>
                </a:solidFill>
                <a:latin typeface="Times New Roman"/>
                <a:ea typeface="Times New Roman"/>
                <a:cs typeface="Times New Roman"/>
                <a:sym typeface="Times New Roman"/>
              </a:rPr>
              <a:t>LÝ</a:t>
            </a:r>
            <a:endParaRPr b="1" sz="13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493" name="Google Shape;493;p48"/>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94" name="Google Shape;494;p48"/>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495" name="Google Shape;495;p48"/>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496" name="Google Shape;496;p48"/>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97" name="Google Shape;497;p48"/>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KHÁM PHÁ VÀ PHÂN TÍCH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498" name="Google Shape;498;p48"/>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499" name="Google Shape;499;p48"/>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03</a:t>
            </a:r>
            <a:endParaRPr b="1" sz="1800">
              <a:solidFill>
                <a:srgbClr val="FFFFFF"/>
              </a:solidFill>
              <a:latin typeface="Quattrocento Sans"/>
              <a:ea typeface="Quattrocento Sans"/>
              <a:cs typeface="Quattrocento Sans"/>
              <a:sym typeface="Quattrocento Sans"/>
            </a:endParaRPr>
          </a:p>
        </p:txBody>
      </p:sp>
      <p:sp>
        <p:nvSpPr>
          <p:cNvPr id="500" name="Google Shape;500;p48"/>
          <p:cNvSpPr txBox="1"/>
          <p:nvPr/>
        </p:nvSpPr>
        <p:spPr>
          <a:xfrm>
            <a:off x="1419475" y="662800"/>
            <a:ext cx="5846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PHÂN TÍCH CHI TIẾT CÁC YẾU TỐ ẢNH HƯỞNG</a:t>
            </a:r>
            <a:endParaRPr sz="800">
              <a:latin typeface="Times New Roman"/>
              <a:ea typeface="Times New Roman"/>
              <a:cs typeface="Times New Roman"/>
              <a:sym typeface="Times New Roman"/>
            </a:endParaRPr>
          </a:p>
        </p:txBody>
      </p:sp>
      <p:pic>
        <p:nvPicPr>
          <p:cNvPr id="501" name="Google Shape;501;p48"/>
          <p:cNvPicPr preferRelativeResize="0"/>
          <p:nvPr/>
        </p:nvPicPr>
        <p:blipFill>
          <a:blip r:embed="rId4">
            <a:alphaModFix/>
          </a:blip>
          <a:stretch>
            <a:fillRect/>
          </a:stretch>
        </p:blipFill>
        <p:spPr>
          <a:xfrm>
            <a:off x="1966900" y="1424400"/>
            <a:ext cx="4751851" cy="3181800"/>
          </a:xfrm>
          <a:prstGeom prst="rect">
            <a:avLst/>
          </a:prstGeom>
          <a:noFill/>
          <a:ln>
            <a:noFill/>
          </a:ln>
        </p:spPr>
      </p:pic>
      <p:sp>
        <p:nvSpPr>
          <p:cNvPr id="502" name="Google Shape;502;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9"/>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VI PHẠM HỌC VỤ</a:t>
            </a:r>
            <a:endParaRPr b="1" sz="13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508" name="Google Shape;508;p49"/>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09" name="Google Shape;509;p49"/>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510" name="Google Shape;510;p49"/>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511" name="Google Shape;511;p49"/>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12" name="Google Shape;512;p49"/>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KHÁM PHÁ VÀ PHÂN TÍCH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513" name="Google Shape;513;p49"/>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514" name="Google Shape;514;p49"/>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03</a:t>
            </a:r>
            <a:endParaRPr b="1" sz="1800">
              <a:solidFill>
                <a:srgbClr val="FFFFFF"/>
              </a:solidFill>
              <a:latin typeface="Quattrocento Sans"/>
              <a:ea typeface="Quattrocento Sans"/>
              <a:cs typeface="Quattrocento Sans"/>
              <a:sym typeface="Quattrocento Sans"/>
            </a:endParaRPr>
          </a:p>
        </p:txBody>
      </p:sp>
      <p:sp>
        <p:nvSpPr>
          <p:cNvPr id="515" name="Google Shape;515;p49"/>
          <p:cNvSpPr txBox="1"/>
          <p:nvPr/>
        </p:nvSpPr>
        <p:spPr>
          <a:xfrm>
            <a:off x="1419475" y="662800"/>
            <a:ext cx="5846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PHÂN TÍCH CHI TIẾT CÁC YẾU TỐ ẢNH HƯỞNG</a:t>
            </a:r>
            <a:endParaRPr sz="800">
              <a:latin typeface="Times New Roman"/>
              <a:ea typeface="Times New Roman"/>
              <a:cs typeface="Times New Roman"/>
              <a:sym typeface="Times New Roman"/>
            </a:endParaRPr>
          </a:p>
        </p:txBody>
      </p:sp>
      <p:pic>
        <p:nvPicPr>
          <p:cNvPr id="516" name="Google Shape;516;p49"/>
          <p:cNvPicPr preferRelativeResize="0"/>
          <p:nvPr/>
        </p:nvPicPr>
        <p:blipFill>
          <a:blip r:embed="rId4">
            <a:alphaModFix/>
          </a:blip>
          <a:stretch>
            <a:fillRect/>
          </a:stretch>
        </p:blipFill>
        <p:spPr>
          <a:xfrm>
            <a:off x="2291750" y="1524100"/>
            <a:ext cx="3786250" cy="2845875"/>
          </a:xfrm>
          <a:prstGeom prst="rect">
            <a:avLst/>
          </a:prstGeom>
          <a:noFill/>
          <a:ln>
            <a:noFill/>
          </a:ln>
        </p:spPr>
      </p:pic>
      <p:sp>
        <p:nvSpPr>
          <p:cNvPr id="517" name="Google Shape;517;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0"/>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GIỚI</a:t>
            </a:r>
            <a:r>
              <a:rPr b="1" lang="en" sz="1300">
                <a:solidFill>
                  <a:schemeClr val="dk1"/>
                </a:solidFill>
                <a:latin typeface="Times New Roman"/>
                <a:ea typeface="Times New Roman"/>
                <a:cs typeface="Times New Roman"/>
                <a:sym typeface="Times New Roman"/>
              </a:rPr>
              <a:t> THIỆU</a:t>
            </a:r>
            <a:endParaRPr b="1" sz="13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523" name="Google Shape;523;p50"/>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24" name="Google Shape;524;p50"/>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525" name="Google Shape;525;p50"/>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526" name="Google Shape;526;p50"/>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27" name="Google Shape;527;p50"/>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KHÁM PHÁ VÀ PHÂN TÍCH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528" name="Google Shape;528;p50"/>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529" name="Google Shape;529;p50"/>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03</a:t>
            </a:r>
            <a:endParaRPr b="1" sz="1800">
              <a:solidFill>
                <a:srgbClr val="FFFFFF"/>
              </a:solidFill>
              <a:latin typeface="Quattrocento Sans"/>
              <a:ea typeface="Quattrocento Sans"/>
              <a:cs typeface="Quattrocento Sans"/>
              <a:sym typeface="Quattrocento Sans"/>
            </a:endParaRPr>
          </a:p>
        </p:txBody>
      </p:sp>
      <p:sp>
        <p:nvSpPr>
          <p:cNvPr id="530" name="Google Shape;530;p50"/>
          <p:cNvSpPr txBox="1"/>
          <p:nvPr/>
        </p:nvSpPr>
        <p:spPr>
          <a:xfrm>
            <a:off x="1419475" y="662800"/>
            <a:ext cx="7352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PHÂN TÍCH FEATURE IMPORTANCE CỦA </a:t>
            </a:r>
            <a:r>
              <a:rPr b="1" lang="en" sz="1800">
                <a:latin typeface="Times New Roman"/>
                <a:ea typeface="Times New Roman"/>
                <a:cs typeface="Times New Roman"/>
                <a:sym typeface="Times New Roman"/>
              </a:rPr>
              <a:t>RANDOM</a:t>
            </a:r>
            <a:r>
              <a:rPr b="1" lang="en" sz="1800">
                <a:latin typeface="Times New Roman"/>
                <a:ea typeface="Times New Roman"/>
                <a:cs typeface="Times New Roman"/>
                <a:sym typeface="Times New Roman"/>
              </a:rPr>
              <a:t> FOREST</a:t>
            </a:r>
            <a:endParaRPr sz="800">
              <a:latin typeface="Times New Roman"/>
              <a:ea typeface="Times New Roman"/>
              <a:cs typeface="Times New Roman"/>
              <a:sym typeface="Times New Roman"/>
            </a:endParaRPr>
          </a:p>
        </p:txBody>
      </p:sp>
      <p:sp>
        <p:nvSpPr>
          <p:cNvPr id="531" name="Google Shape;531;p50"/>
          <p:cNvSpPr txBox="1"/>
          <p:nvPr>
            <p:ph idx="1" type="body"/>
          </p:nvPr>
        </p:nvSpPr>
        <p:spPr>
          <a:xfrm>
            <a:off x="777825" y="1540575"/>
            <a:ext cx="8173800" cy="28614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rgbClr val="000000"/>
              </a:buClr>
              <a:buSzPts val="1300"/>
              <a:buFont typeface="Times New Roman"/>
              <a:buChar char="●"/>
            </a:pPr>
            <a:r>
              <a:rPr b="1" lang="en" sz="1300">
                <a:solidFill>
                  <a:srgbClr val="000000"/>
                </a:solidFill>
                <a:latin typeface="Times New Roman"/>
                <a:ea typeface="Times New Roman"/>
                <a:cs typeface="Times New Roman"/>
                <a:sym typeface="Times New Roman"/>
              </a:rPr>
              <a:t>Random Forest</a:t>
            </a:r>
            <a:r>
              <a:rPr lang="en" sz="1300">
                <a:solidFill>
                  <a:srgbClr val="000000"/>
                </a:solidFill>
                <a:latin typeface="Times New Roman"/>
                <a:ea typeface="Times New Roman"/>
                <a:cs typeface="Times New Roman"/>
                <a:sym typeface="Times New Roman"/>
              </a:rPr>
              <a:t> là một thuật toán Machine Learning mạnh mẽ và linh hoạt được sử dụng rộng rãi trong cả bài toán phân loại (</a:t>
            </a:r>
            <a:r>
              <a:rPr b="1" lang="en" sz="1300">
                <a:solidFill>
                  <a:srgbClr val="000000"/>
                </a:solidFill>
                <a:latin typeface="Times New Roman"/>
                <a:ea typeface="Times New Roman"/>
                <a:cs typeface="Times New Roman"/>
                <a:sym typeface="Times New Roman"/>
              </a:rPr>
              <a:t>classification</a:t>
            </a:r>
            <a:r>
              <a:rPr lang="en" sz="1300">
                <a:solidFill>
                  <a:srgbClr val="000000"/>
                </a:solidFill>
                <a:latin typeface="Times New Roman"/>
                <a:ea typeface="Times New Roman"/>
                <a:cs typeface="Times New Roman"/>
                <a:sym typeface="Times New Roman"/>
              </a:rPr>
              <a:t>) và hồi quy (</a:t>
            </a:r>
            <a:r>
              <a:rPr b="1" lang="en" sz="1300">
                <a:solidFill>
                  <a:srgbClr val="000000"/>
                </a:solidFill>
                <a:latin typeface="Times New Roman"/>
                <a:ea typeface="Times New Roman"/>
                <a:cs typeface="Times New Roman"/>
                <a:sym typeface="Times New Roman"/>
              </a:rPr>
              <a:t>regression</a:t>
            </a:r>
            <a:r>
              <a:rPr lang="en" sz="1300">
                <a:solidFill>
                  <a:srgbClr val="000000"/>
                </a:solidFill>
                <a:latin typeface="Times New Roman"/>
                <a:ea typeface="Times New Roman"/>
                <a:cs typeface="Times New Roman"/>
                <a:sym typeface="Times New Roman"/>
              </a:rPr>
              <a:t>).</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b="1" lang="en" sz="1300">
                <a:solidFill>
                  <a:srgbClr val="000000"/>
                </a:solidFill>
                <a:latin typeface="Times New Roman"/>
                <a:ea typeface="Times New Roman"/>
                <a:cs typeface="Times New Roman"/>
                <a:sym typeface="Times New Roman"/>
              </a:rPr>
              <a:t>Feature Importance</a:t>
            </a:r>
            <a:r>
              <a:rPr lang="en" sz="1300">
                <a:solidFill>
                  <a:srgbClr val="000000"/>
                </a:solidFill>
                <a:latin typeface="Times New Roman"/>
                <a:ea typeface="Times New Roman"/>
                <a:cs typeface="Times New Roman"/>
                <a:sym typeface="Times New Roman"/>
              </a:rPr>
              <a:t> trong Random Forest đo lường mức độ "đóng góp" của từng đặc trưng (feature) vào việc cải thiện chất lượng của mô hình.</a:t>
            </a:r>
            <a:endParaRPr sz="1300">
              <a:solidFill>
                <a:srgbClr val="000000"/>
              </a:solidFill>
              <a:latin typeface="Times New Roman"/>
              <a:ea typeface="Times New Roman"/>
              <a:cs typeface="Times New Roman"/>
              <a:sym typeface="Times New Roman"/>
            </a:endParaRPr>
          </a:p>
          <a:p>
            <a:pPr indent="0" lvl="0" marL="457200" rtl="0" algn="just">
              <a:lnSpc>
                <a:spcPct val="150000"/>
              </a:lnSpc>
              <a:spcBef>
                <a:spcPts val="800"/>
              </a:spcBef>
              <a:spcAft>
                <a:spcPts val="0"/>
              </a:spcAft>
              <a:buNone/>
            </a:pPr>
            <a:r>
              <a:rPr b="1" lang="en" sz="1300">
                <a:solidFill>
                  <a:srgbClr val="000000"/>
                </a:solidFill>
                <a:latin typeface="Times New Roman"/>
                <a:ea typeface="Times New Roman"/>
                <a:cs typeface="Times New Roman"/>
                <a:sym typeface="Times New Roman"/>
              </a:rPr>
              <a:t>Trong bài toán phân loại (classification), impurity thường được đo bằng:</a:t>
            </a:r>
            <a:endParaRPr b="1"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800"/>
              </a:spcBef>
              <a:spcAft>
                <a:spcPts val="0"/>
              </a:spcAft>
              <a:buClr>
                <a:srgbClr val="000000"/>
              </a:buClr>
              <a:buSzPts val="1300"/>
              <a:buFont typeface="Times New Roman"/>
              <a:buChar char="●"/>
            </a:pPr>
            <a:r>
              <a:rPr b="1" lang="en" sz="1300">
                <a:solidFill>
                  <a:srgbClr val="000000"/>
                </a:solidFill>
                <a:latin typeface="Times New Roman"/>
                <a:ea typeface="Times New Roman"/>
                <a:cs typeface="Times New Roman"/>
                <a:sym typeface="Times New Roman"/>
              </a:rPr>
              <a:t>Gini Impurity</a:t>
            </a:r>
            <a:r>
              <a:rPr lang="en" sz="1300">
                <a:solidFill>
                  <a:srgbClr val="000000"/>
                </a:solidFill>
                <a:latin typeface="Times New Roman"/>
                <a:ea typeface="Times New Roman"/>
                <a:cs typeface="Times New Roman"/>
                <a:sym typeface="Times New Roman"/>
              </a:rPr>
              <a:t>: Đo độ hỗn tạp của các nhãn tại một nút trong cây.</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b="1" lang="en" sz="1300">
                <a:solidFill>
                  <a:srgbClr val="000000"/>
                </a:solidFill>
                <a:latin typeface="Times New Roman"/>
                <a:ea typeface="Times New Roman"/>
                <a:cs typeface="Times New Roman"/>
                <a:sym typeface="Times New Roman"/>
              </a:rPr>
              <a:t>Information Gain</a:t>
            </a:r>
            <a:r>
              <a:rPr lang="en" sz="1300">
                <a:solidFill>
                  <a:srgbClr val="000000"/>
                </a:solidFill>
                <a:latin typeface="Times New Roman"/>
                <a:ea typeface="Times New Roman"/>
                <a:cs typeface="Times New Roman"/>
                <a:sym typeface="Times New Roman"/>
              </a:rPr>
              <a:t>: Sự tăng thông tin (giảm entropy) sau mỗi lần chia nhánh.</a:t>
            </a:r>
            <a:endParaRPr sz="13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t/>
            </a:r>
            <a:endParaRPr sz="1300">
              <a:solidFill>
                <a:srgbClr val="000000"/>
              </a:solidFill>
              <a:latin typeface="Times New Roman"/>
              <a:ea typeface="Times New Roman"/>
              <a:cs typeface="Times New Roman"/>
              <a:sym typeface="Times New Roman"/>
            </a:endParaRPr>
          </a:p>
        </p:txBody>
      </p:sp>
      <p:sp>
        <p:nvSpPr>
          <p:cNvPr id="532" name="Google Shape;532;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1"/>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QUÁ TRÌNH TÍNH TOÁN VÀ KẾT QUẢ ĐẠT ĐƯỢC</a:t>
            </a:r>
            <a:endParaRPr b="1" sz="13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538" name="Google Shape;538;p51"/>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39" name="Google Shape;539;p51"/>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540" name="Google Shape;540;p51"/>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541" name="Google Shape;541;p51"/>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42" name="Google Shape;542;p51"/>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KHÁM PHÁ VÀ PHÂN TÍCH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543" name="Google Shape;543;p51"/>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544" name="Google Shape;544;p51"/>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03</a:t>
            </a:r>
            <a:endParaRPr b="1" sz="1800">
              <a:solidFill>
                <a:srgbClr val="FFFFFF"/>
              </a:solidFill>
              <a:latin typeface="Quattrocento Sans"/>
              <a:ea typeface="Quattrocento Sans"/>
              <a:cs typeface="Quattrocento Sans"/>
              <a:sym typeface="Quattrocento Sans"/>
            </a:endParaRPr>
          </a:p>
        </p:txBody>
      </p:sp>
      <p:sp>
        <p:nvSpPr>
          <p:cNvPr id="545" name="Google Shape;545;p51"/>
          <p:cNvSpPr txBox="1"/>
          <p:nvPr/>
        </p:nvSpPr>
        <p:spPr>
          <a:xfrm>
            <a:off x="1419475" y="662800"/>
            <a:ext cx="7352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PHÂN TÍCH FEATURE IMPORTANCE CỦA RANDOM FOREST</a:t>
            </a:r>
            <a:endParaRPr sz="800">
              <a:latin typeface="Times New Roman"/>
              <a:ea typeface="Times New Roman"/>
              <a:cs typeface="Times New Roman"/>
              <a:sym typeface="Times New Roman"/>
            </a:endParaRPr>
          </a:p>
        </p:txBody>
      </p:sp>
      <p:pic>
        <p:nvPicPr>
          <p:cNvPr id="546" name="Google Shape;546;p51"/>
          <p:cNvPicPr preferRelativeResize="0"/>
          <p:nvPr/>
        </p:nvPicPr>
        <p:blipFill>
          <a:blip r:embed="rId4">
            <a:alphaModFix/>
          </a:blip>
          <a:stretch>
            <a:fillRect/>
          </a:stretch>
        </p:blipFill>
        <p:spPr>
          <a:xfrm>
            <a:off x="2067525" y="1336250"/>
            <a:ext cx="5008950" cy="3247875"/>
          </a:xfrm>
          <a:prstGeom prst="rect">
            <a:avLst/>
          </a:prstGeom>
          <a:noFill/>
          <a:ln>
            <a:noFill/>
          </a:ln>
        </p:spPr>
      </p:pic>
      <p:sp>
        <p:nvSpPr>
          <p:cNvPr id="547" name="Google Shape;547;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cxnSp>
        <p:nvCxnSpPr>
          <p:cNvPr id="552" name="Google Shape;552;p52"/>
          <p:cNvCxnSpPr/>
          <p:nvPr/>
        </p:nvCxnSpPr>
        <p:spPr>
          <a:xfrm>
            <a:off x="465449" y="2538893"/>
            <a:ext cx="8008200" cy="0"/>
          </a:xfrm>
          <a:prstGeom prst="straightConnector1">
            <a:avLst/>
          </a:prstGeom>
          <a:noFill/>
          <a:ln cap="flat" cmpd="sng" w="57150">
            <a:solidFill>
              <a:srgbClr val="323F4F"/>
            </a:solidFill>
            <a:prstDash val="solid"/>
            <a:miter lim="800000"/>
            <a:headEnd len="sm" w="sm" type="none"/>
            <a:tailEnd len="med" w="med" type="triangle"/>
          </a:ln>
        </p:spPr>
      </p:cxnSp>
      <p:sp>
        <p:nvSpPr>
          <p:cNvPr id="553" name="Google Shape;553;p52"/>
          <p:cNvSpPr/>
          <p:nvPr/>
        </p:nvSpPr>
        <p:spPr>
          <a:xfrm>
            <a:off x="530580" y="1119389"/>
            <a:ext cx="702900" cy="712200"/>
          </a:xfrm>
          <a:prstGeom prst="ellipse">
            <a:avLst/>
          </a:prstGeom>
          <a:solidFill>
            <a:schemeClr val="lt1"/>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rtl="0" algn="ctr">
              <a:lnSpc>
                <a:spcPct val="80000"/>
              </a:lnSpc>
              <a:spcBef>
                <a:spcPts val="0"/>
              </a:spcBef>
              <a:spcAft>
                <a:spcPts val="0"/>
              </a:spcAft>
              <a:buClr>
                <a:srgbClr val="000000"/>
              </a:buClr>
              <a:buSzPts val="3875"/>
              <a:buFont typeface="Arial"/>
              <a:buNone/>
            </a:pPr>
            <a:r>
              <a:rPr b="1" lang="en" sz="2500">
                <a:solidFill>
                  <a:srgbClr val="2F5496"/>
                </a:solidFill>
                <a:latin typeface="Candara"/>
                <a:ea typeface="Candara"/>
                <a:cs typeface="Candara"/>
                <a:sym typeface="Candara"/>
              </a:rPr>
              <a:t>I</a:t>
            </a:r>
            <a:endParaRPr b="0" i="0" sz="2500" u="none" cap="none" strike="noStrike">
              <a:solidFill>
                <a:srgbClr val="FFFFFF"/>
              </a:solidFill>
              <a:latin typeface="Arial"/>
              <a:ea typeface="Arial"/>
              <a:cs typeface="Arial"/>
              <a:sym typeface="Arial"/>
            </a:endParaRPr>
          </a:p>
        </p:txBody>
      </p:sp>
      <p:cxnSp>
        <p:nvCxnSpPr>
          <p:cNvPr id="554" name="Google Shape;554;p52"/>
          <p:cNvCxnSpPr>
            <a:stCxn id="553" idx="4"/>
          </p:cNvCxnSpPr>
          <p:nvPr/>
        </p:nvCxnSpPr>
        <p:spPr>
          <a:xfrm>
            <a:off x="882030" y="1831589"/>
            <a:ext cx="3900" cy="715800"/>
          </a:xfrm>
          <a:prstGeom prst="straightConnector1">
            <a:avLst/>
          </a:prstGeom>
          <a:noFill/>
          <a:ln cap="flat" cmpd="sng" w="57150">
            <a:solidFill>
              <a:srgbClr val="323F4F"/>
            </a:solidFill>
            <a:prstDash val="solid"/>
            <a:miter lim="800000"/>
            <a:headEnd len="sm" w="sm" type="none"/>
            <a:tailEnd len="sm" w="sm" type="none"/>
          </a:ln>
        </p:spPr>
      </p:cxnSp>
      <p:sp>
        <p:nvSpPr>
          <p:cNvPr id="555" name="Google Shape;555;p52"/>
          <p:cNvSpPr/>
          <p:nvPr/>
        </p:nvSpPr>
        <p:spPr>
          <a:xfrm>
            <a:off x="1809775" y="3245053"/>
            <a:ext cx="702900" cy="712200"/>
          </a:xfrm>
          <a:prstGeom prst="ellipse">
            <a:avLst/>
          </a:prstGeom>
          <a:solidFill>
            <a:schemeClr val="lt1"/>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rtl="0" algn="ctr">
              <a:lnSpc>
                <a:spcPct val="80000"/>
              </a:lnSpc>
              <a:spcBef>
                <a:spcPts val="0"/>
              </a:spcBef>
              <a:spcAft>
                <a:spcPts val="0"/>
              </a:spcAft>
              <a:buClr>
                <a:srgbClr val="000000"/>
              </a:buClr>
              <a:buSzPts val="3875"/>
              <a:buFont typeface="Arial"/>
              <a:buNone/>
            </a:pPr>
            <a:r>
              <a:rPr b="1" lang="en" sz="2500">
                <a:solidFill>
                  <a:srgbClr val="2F5496"/>
                </a:solidFill>
                <a:latin typeface="Candara"/>
                <a:ea typeface="Candara"/>
                <a:cs typeface="Candara"/>
                <a:sym typeface="Candara"/>
              </a:rPr>
              <a:t>II</a:t>
            </a:r>
            <a:endParaRPr b="0" i="0" sz="2500" u="none" cap="none" strike="noStrike">
              <a:solidFill>
                <a:schemeClr val="lt1"/>
              </a:solidFill>
              <a:latin typeface="Arial"/>
              <a:ea typeface="Arial"/>
              <a:cs typeface="Arial"/>
              <a:sym typeface="Arial"/>
            </a:endParaRPr>
          </a:p>
        </p:txBody>
      </p:sp>
      <p:cxnSp>
        <p:nvCxnSpPr>
          <p:cNvPr id="556" name="Google Shape;556;p52"/>
          <p:cNvCxnSpPr>
            <a:stCxn id="555" idx="0"/>
          </p:cNvCxnSpPr>
          <p:nvPr/>
        </p:nvCxnSpPr>
        <p:spPr>
          <a:xfrm flipH="1" rot="10800000">
            <a:off x="2161225" y="2529253"/>
            <a:ext cx="3900" cy="715800"/>
          </a:xfrm>
          <a:prstGeom prst="straightConnector1">
            <a:avLst/>
          </a:prstGeom>
          <a:noFill/>
          <a:ln cap="flat" cmpd="sng" w="57150">
            <a:solidFill>
              <a:srgbClr val="323F4F"/>
            </a:solidFill>
            <a:prstDash val="solid"/>
            <a:miter lim="800000"/>
            <a:headEnd len="sm" w="sm" type="none"/>
            <a:tailEnd len="sm" w="sm" type="none"/>
          </a:ln>
        </p:spPr>
      </p:cxnSp>
      <p:grpSp>
        <p:nvGrpSpPr>
          <p:cNvPr id="557" name="Google Shape;557;p52"/>
          <p:cNvGrpSpPr/>
          <p:nvPr/>
        </p:nvGrpSpPr>
        <p:grpSpPr>
          <a:xfrm>
            <a:off x="3093823" y="1112102"/>
            <a:ext cx="702835" cy="1427904"/>
            <a:chOff x="1838960" y="1717675"/>
            <a:chExt cx="904200" cy="1711500"/>
          </a:xfrm>
        </p:grpSpPr>
        <p:sp>
          <p:nvSpPr>
            <p:cNvPr id="558" name="Google Shape;558;p52"/>
            <p:cNvSpPr/>
            <p:nvPr/>
          </p:nvSpPr>
          <p:spPr>
            <a:xfrm>
              <a:off x="1838960" y="1717675"/>
              <a:ext cx="904200" cy="853500"/>
            </a:xfrm>
            <a:prstGeom prst="ellipse">
              <a:avLst/>
            </a:prstGeom>
            <a:solidFill>
              <a:schemeClr val="lt1"/>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rtl="0" algn="ctr">
                <a:lnSpc>
                  <a:spcPct val="80000"/>
                </a:lnSpc>
                <a:spcBef>
                  <a:spcPts val="0"/>
                </a:spcBef>
                <a:spcAft>
                  <a:spcPts val="0"/>
                </a:spcAft>
                <a:buClr>
                  <a:srgbClr val="000000"/>
                </a:buClr>
                <a:buSzPts val="3875"/>
                <a:buFont typeface="Arial"/>
                <a:buNone/>
              </a:pPr>
              <a:r>
                <a:rPr b="1" lang="en" sz="2500">
                  <a:solidFill>
                    <a:srgbClr val="2F5496"/>
                  </a:solidFill>
                  <a:latin typeface="Candara"/>
                  <a:ea typeface="Candara"/>
                  <a:cs typeface="Candara"/>
                  <a:sym typeface="Candara"/>
                </a:rPr>
                <a:t>III</a:t>
              </a:r>
              <a:endParaRPr b="0" i="0" sz="2500" u="none" cap="none" strike="noStrike">
                <a:solidFill>
                  <a:schemeClr val="lt1"/>
                </a:solidFill>
                <a:latin typeface="Arial"/>
                <a:ea typeface="Arial"/>
                <a:cs typeface="Arial"/>
                <a:sym typeface="Arial"/>
              </a:endParaRPr>
            </a:p>
          </p:txBody>
        </p:sp>
        <p:cxnSp>
          <p:nvCxnSpPr>
            <p:cNvPr id="559" name="Google Shape;559;p52"/>
            <p:cNvCxnSpPr>
              <a:stCxn id="558" idx="4"/>
            </p:cNvCxnSpPr>
            <p:nvPr/>
          </p:nvCxnSpPr>
          <p:spPr>
            <a:xfrm>
              <a:off x="2291060" y="2571175"/>
              <a:ext cx="5100" cy="858000"/>
            </a:xfrm>
            <a:prstGeom prst="straightConnector1">
              <a:avLst/>
            </a:prstGeom>
            <a:noFill/>
            <a:ln cap="flat" cmpd="sng" w="57150">
              <a:solidFill>
                <a:srgbClr val="323F4F"/>
              </a:solidFill>
              <a:prstDash val="solid"/>
              <a:miter lim="800000"/>
              <a:headEnd len="sm" w="sm" type="none"/>
              <a:tailEnd len="sm" w="sm" type="none"/>
            </a:ln>
          </p:spPr>
        </p:cxnSp>
      </p:grpSp>
      <p:sp>
        <p:nvSpPr>
          <p:cNvPr id="560" name="Google Shape;560;p52"/>
          <p:cNvSpPr txBox="1"/>
          <p:nvPr/>
        </p:nvSpPr>
        <p:spPr>
          <a:xfrm>
            <a:off x="1325673" y="1290850"/>
            <a:ext cx="1674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TỔNG QUAN</a:t>
            </a:r>
            <a:endParaRPr i="0" sz="1800" cap="none" strike="noStrike">
              <a:solidFill>
                <a:srgbClr val="000000"/>
              </a:solidFill>
              <a:latin typeface="Times New Roman"/>
              <a:ea typeface="Times New Roman"/>
              <a:cs typeface="Times New Roman"/>
              <a:sym typeface="Times New Roman"/>
            </a:endParaRPr>
          </a:p>
        </p:txBody>
      </p:sp>
      <p:sp>
        <p:nvSpPr>
          <p:cNvPr id="561" name="Google Shape;561;p52"/>
          <p:cNvSpPr txBox="1"/>
          <p:nvPr/>
        </p:nvSpPr>
        <p:spPr>
          <a:xfrm>
            <a:off x="3796753" y="1110174"/>
            <a:ext cx="1942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KHÁM PHÁ VÀ PHÂN TÍCH DỮ LIỆU</a:t>
            </a:r>
            <a:endParaRPr i="0" sz="1800" cap="none" strike="noStrike">
              <a:solidFill>
                <a:srgbClr val="000000"/>
              </a:solidFill>
              <a:latin typeface="Times New Roman"/>
              <a:ea typeface="Times New Roman"/>
              <a:cs typeface="Times New Roman"/>
              <a:sym typeface="Times New Roman"/>
            </a:endParaRPr>
          </a:p>
        </p:txBody>
      </p:sp>
      <p:sp>
        <p:nvSpPr>
          <p:cNvPr id="562" name="Google Shape;562;p52"/>
          <p:cNvSpPr txBox="1"/>
          <p:nvPr/>
        </p:nvSpPr>
        <p:spPr>
          <a:xfrm>
            <a:off x="2577451" y="3379294"/>
            <a:ext cx="2531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GIỚI THIỆU</a:t>
            </a:r>
            <a:endParaRPr i="0" sz="1800" cap="none" strike="noStrike">
              <a:solidFill>
                <a:srgbClr val="000000"/>
              </a:solidFill>
              <a:latin typeface="Times New Roman"/>
              <a:ea typeface="Times New Roman"/>
              <a:cs typeface="Times New Roman"/>
              <a:sym typeface="Times New Roman"/>
            </a:endParaRPr>
          </a:p>
        </p:txBody>
      </p:sp>
      <p:sp>
        <p:nvSpPr>
          <p:cNvPr id="563" name="Google Shape;563;p52"/>
          <p:cNvSpPr/>
          <p:nvPr/>
        </p:nvSpPr>
        <p:spPr>
          <a:xfrm>
            <a:off x="4880356" y="3254710"/>
            <a:ext cx="702900" cy="712200"/>
          </a:xfrm>
          <a:prstGeom prst="ellipse">
            <a:avLst/>
          </a:prstGeom>
          <a:solidFill>
            <a:schemeClr val="dk1"/>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3875"/>
              <a:buFont typeface="Arial"/>
              <a:buNone/>
            </a:pPr>
            <a:r>
              <a:rPr b="1" i="0" lang="en" sz="2500" u="none" cap="none" strike="noStrike">
                <a:solidFill>
                  <a:schemeClr val="lt1"/>
                </a:solidFill>
                <a:latin typeface="Candara"/>
                <a:ea typeface="Candara"/>
                <a:cs typeface="Candara"/>
                <a:sym typeface="Candara"/>
              </a:rPr>
              <a:t>IV</a:t>
            </a:r>
            <a:endParaRPr b="0" i="0" sz="2500" u="none" cap="none" strike="noStrike">
              <a:solidFill>
                <a:schemeClr val="lt1"/>
              </a:solidFill>
              <a:latin typeface="Arial"/>
              <a:ea typeface="Arial"/>
              <a:cs typeface="Arial"/>
              <a:sym typeface="Arial"/>
            </a:endParaRPr>
          </a:p>
        </p:txBody>
      </p:sp>
      <p:cxnSp>
        <p:nvCxnSpPr>
          <p:cNvPr id="564" name="Google Shape;564;p52"/>
          <p:cNvCxnSpPr>
            <a:stCxn id="563" idx="0"/>
          </p:cNvCxnSpPr>
          <p:nvPr/>
        </p:nvCxnSpPr>
        <p:spPr>
          <a:xfrm flipH="1" rot="10800000">
            <a:off x="5231806" y="2538910"/>
            <a:ext cx="3900" cy="715800"/>
          </a:xfrm>
          <a:prstGeom prst="straightConnector1">
            <a:avLst/>
          </a:prstGeom>
          <a:noFill/>
          <a:ln cap="flat" cmpd="sng" w="57150">
            <a:solidFill>
              <a:srgbClr val="323F4F"/>
            </a:solidFill>
            <a:prstDash val="solid"/>
            <a:miter lim="800000"/>
            <a:headEnd len="sm" w="sm" type="none"/>
            <a:tailEnd len="sm" w="sm" type="none"/>
          </a:ln>
        </p:spPr>
      </p:cxnSp>
      <p:sp>
        <p:nvSpPr>
          <p:cNvPr id="565" name="Google Shape;565;p52"/>
          <p:cNvSpPr txBox="1"/>
          <p:nvPr/>
        </p:nvSpPr>
        <p:spPr>
          <a:xfrm>
            <a:off x="5648033" y="3058173"/>
            <a:ext cx="25317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XÂY DỰNG ĐỒ THỊ MẠNG VÀ THỰC NGHIỆM</a:t>
            </a:r>
            <a:endParaRPr i="0" sz="1800" cap="none" strike="noStrike">
              <a:solidFill>
                <a:srgbClr val="000000"/>
              </a:solidFill>
              <a:latin typeface="Times New Roman"/>
              <a:ea typeface="Times New Roman"/>
              <a:cs typeface="Times New Roman"/>
              <a:sym typeface="Times New Roman"/>
            </a:endParaRPr>
          </a:p>
        </p:txBody>
      </p:sp>
      <p:grpSp>
        <p:nvGrpSpPr>
          <p:cNvPr id="566" name="Google Shape;566;p52"/>
          <p:cNvGrpSpPr/>
          <p:nvPr/>
        </p:nvGrpSpPr>
        <p:grpSpPr>
          <a:xfrm>
            <a:off x="6120648" y="1111002"/>
            <a:ext cx="702835" cy="1427904"/>
            <a:chOff x="1838960" y="1717675"/>
            <a:chExt cx="904200" cy="1711500"/>
          </a:xfrm>
        </p:grpSpPr>
        <p:sp>
          <p:nvSpPr>
            <p:cNvPr id="567" name="Google Shape;567;p52"/>
            <p:cNvSpPr/>
            <p:nvPr/>
          </p:nvSpPr>
          <p:spPr>
            <a:xfrm>
              <a:off x="1838960" y="1717675"/>
              <a:ext cx="904200" cy="853500"/>
            </a:xfrm>
            <a:prstGeom prst="ellipse">
              <a:avLst/>
            </a:prstGeom>
            <a:solidFill>
              <a:srgbClr val="FFFFFF"/>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rtl="0" algn="ctr">
                <a:lnSpc>
                  <a:spcPct val="80000"/>
                </a:lnSpc>
                <a:spcBef>
                  <a:spcPts val="0"/>
                </a:spcBef>
                <a:spcAft>
                  <a:spcPts val="0"/>
                </a:spcAft>
                <a:buClr>
                  <a:srgbClr val="000000"/>
                </a:buClr>
                <a:buSzPts val="3875"/>
                <a:buFont typeface="Arial"/>
                <a:buNone/>
              </a:pPr>
              <a:r>
                <a:rPr b="1" lang="en" sz="2500">
                  <a:solidFill>
                    <a:srgbClr val="2F5496"/>
                  </a:solidFill>
                  <a:latin typeface="Candara"/>
                  <a:ea typeface="Candara"/>
                  <a:cs typeface="Candara"/>
                  <a:sym typeface="Candara"/>
                </a:rPr>
                <a:t>V</a:t>
              </a:r>
              <a:endParaRPr b="0" i="0" sz="2500" u="none" cap="none" strike="noStrike">
                <a:solidFill>
                  <a:srgbClr val="000000"/>
                </a:solidFill>
                <a:latin typeface="Arial"/>
                <a:ea typeface="Arial"/>
                <a:cs typeface="Arial"/>
                <a:sym typeface="Arial"/>
              </a:endParaRPr>
            </a:p>
          </p:txBody>
        </p:sp>
        <p:cxnSp>
          <p:nvCxnSpPr>
            <p:cNvPr id="568" name="Google Shape;568;p52"/>
            <p:cNvCxnSpPr>
              <a:stCxn id="567" idx="4"/>
            </p:cNvCxnSpPr>
            <p:nvPr/>
          </p:nvCxnSpPr>
          <p:spPr>
            <a:xfrm>
              <a:off x="2291060" y="2571175"/>
              <a:ext cx="5100" cy="858000"/>
            </a:xfrm>
            <a:prstGeom prst="straightConnector1">
              <a:avLst/>
            </a:prstGeom>
            <a:noFill/>
            <a:ln cap="flat" cmpd="sng" w="57150">
              <a:solidFill>
                <a:srgbClr val="323F4F"/>
              </a:solidFill>
              <a:prstDash val="solid"/>
              <a:miter lim="800000"/>
              <a:headEnd len="sm" w="sm" type="none"/>
              <a:tailEnd len="sm" w="sm" type="none"/>
            </a:ln>
          </p:spPr>
        </p:cxnSp>
      </p:grpSp>
      <p:sp>
        <p:nvSpPr>
          <p:cNvPr id="569" name="Google Shape;569;p52"/>
          <p:cNvSpPr txBox="1"/>
          <p:nvPr/>
        </p:nvSpPr>
        <p:spPr>
          <a:xfrm>
            <a:off x="6823478" y="1265649"/>
            <a:ext cx="194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KẾT LUẬN</a:t>
            </a:r>
            <a:endParaRPr i="0" sz="1800" cap="none" strike="noStrike">
              <a:solidFill>
                <a:srgbClr val="000000"/>
              </a:solidFill>
              <a:latin typeface="Times New Roman"/>
              <a:ea typeface="Times New Roman"/>
              <a:cs typeface="Times New Roman"/>
              <a:sym typeface="Times New Roman"/>
            </a:endParaRPr>
          </a:p>
        </p:txBody>
      </p:sp>
      <p:sp>
        <p:nvSpPr>
          <p:cNvPr id="570" name="Google Shape;570;p52"/>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71" name="Google Shape;571;p52"/>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572" name="Google Shape;572;p52"/>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573" name="Google Shape;573;p52"/>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74" name="Google Shape;574;p52"/>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latin typeface="Times New Roman"/>
                <a:ea typeface="Times New Roman"/>
                <a:cs typeface="Times New Roman"/>
                <a:sym typeface="Times New Roman"/>
              </a:rPr>
              <a:t>NỘI  DUNG</a:t>
            </a:r>
            <a:endParaRPr sz="1300">
              <a:latin typeface="Times New Roman"/>
              <a:ea typeface="Times New Roman"/>
              <a:cs typeface="Times New Roman"/>
              <a:sym typeface="Times New Roman"/>
            </a:endParaRPr>
          </a:p>
        </p:txBody>
      </p:sp>
      <p:pic>
        <p:nvPicPr>
          <p:cNvPr descr="Ảnh có chứa biểu tượng&#10;&#10;Mô tả được tạo tự động" id="575" name="Google Shape;575;p52"/>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576" name="Google Shape;576;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3"/>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THUẬT TOÁN LOUVAIN</a:t>
            </a:r>
            <a:endParaRPr b="1" sz="13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582" name="Google Shape;582;p53"/>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83" name="Google Shape;583;p53"/>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584" name="Google Shape;584;p53"/>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585" name="Google Shape;585;p53"/>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86" name="Google Shape;586;p53"/>
          <p:cNvSpPr txBox="1"/>
          <p:nvPr/>
        </p:nvSpPr>
        <p:spPr>
          <a:xfrm>
            <a:off x="1419474" y="134550"/>
            <a:ext cx="61323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XÂY DỰNG ĐỒ THỊ MẠNG VÀ THỰC NGHIỆM</a:t>
            </a:r>
            <a:endParaRPr sz="1500">
              <a:latin typeface="Times New Roman"/>
              <a:ea typeface="Times New Roman"/>
              <a:cs typeface="Times New Roman"/>
              <a:sym typeface="Times New Roman"/>
            </a:endParaRPr>
          </a:p>
        </p:txBody>
      </p:sp>
      <p:pic>
        <p:nvPicPr>
          <p:cNvPr descr="Ảnh có chứa biểu tượng&#10;&#10;Mô tả được tạo tự động" id="587" name="Google Shape;587;p53"/>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588" name="Google Shape;588;p53"/>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04</a:t>
            </a:r>
            <a:endParaRPr b="1" sz="1800">
              <a:solidFill>
                <a:srgbClr val="FFFFFF"/>
              </a:solidFill>
              <a:latin typeface="Quattrocento Sans"/>
              <a:ea typeface="Quattrocento Sans"/>
              <a:cs typeface="Quattrocento Sans"/>
              <a:sym typeface="Quattrocento Sans"/>
            </a:endParaRPr>
          </a:p>
        </p:txBody>
      </p:sp>
      <p:sp>
        <p:nvSpPr>
          <p:cNvPr id="589" name="Google Shape;589;p53"/>
          <p:cNvSpPr txBox="1"/>
          <p:nvPr/>
        </p:nvSpPr>
        <p:spPr>
          <a:xfrm>
            <a:off x="1419475" y="662800"/>
            <a:ext cx="7352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PHƯƠNG PHÁP SỬ DỤNG</a:t>
            </a:r>
            <a:endParaRPr sz="800">
              <a:latin typeface="Times New Roman"/>
              <a:ea typeface="Times New Roman"/>
              <a:cs typeface="Times New Roman"/>
              <a:sym typeface="Times New Roman"/>
            </a:endParaRPr>
          </a:p>
        </p:txBody>
      </p:sp>
      <p:sp>
        <p:nvSpPr>
          <p:cNvPr id="590" name="Google Shape;590;p53"/>
          <p:cNvSpPr txBox="1"/>
          <p:nvPr>
            <p:ph idx="1" type="body"/>
          </p:nvPr>
        </p:nvSpPr>
        <p:spPr>
          <a:xfrm>
            <a:off x="777825" y="1540575"/>
            <a:ext cx="7180800" cy="22632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Thuật toán Louvain là một thuật toán đồ thị được sử dụng để </a:t>
            </a:r>
            <a:r>
              <a:rPr b="1" lang="en" sz="1300">
                <a:solidFill>
                  <a:srgbClr val="000000"/>
                </a:solidFill>
                <a:latin typeface="Times New Roman"/>
                <a:ea typeface="Times New Roman"/>
                <a:cs typeface="Times New Roman"/>
                <a:sym typeface="Times New Roman"/>
              </a:rPr>
              <a:t>phân cụm đồ thị</a:t>
            </a:r>
            <a:r>
              <a:rPr lang="en" sz="1300">
                <a:solidFill>
                  <a:srgbClr val="000000"/>
                </a:solidFill>
                <a:latin typeface="Times New Roman"/>
                <a:ea typeface="Times New Roman"/>
                <a:cs typeface="Times New Roman"/>
                <a:sym typeface="Times New Roman"/>
              </a:rPr>
              <a:t> dựa trên việc tối ưu </a:t>
            </a:r>
            <a:r>
              <a:rPr b="1" lang="en" sz="1300">
                <a:solidFill>
                  <a:srgbClr val="000000"/>
                </a:solidFill>
                <a:latin typeface="Times New Roman"/>
                <a:ea typeface="Times New Roman"/>
                <a:cs typeface="Times New Roman"/>
                <a:sym typeface="Times New Roman"/>
              </a:rPr>
              <a:t>độ đo modularity</a:t>
            </a:r>
            <a:r>
              <a:rPr lang="en" sz="1300">
                <a:solidFill>
                  <a:srgbClr val="000000"/>
                </a:solidFill>
                <a:latin typeface="Times New Roman"/>
                <a:ea typeface="Times New Roman"/>
                <a:cs typeface="Times New Roman"/>
                <a:sym typeface="Times New Roman"/>
              </a:rPr>
              <a:t>.</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Thuật toán Louvain hoạt động bằng cách lần lượt thực hiện hai giai đoạn: phân cụm và tái phân cụm.</a:t>
            </a:r>
            <a:endParaRPr b="1" sz="13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t/>
            </a:r>
            <a:endParaRPr sz="1300">
              <a:solidFill>
                <a:srgbClr val="000000"/>
              </a:solidFill>
              <a:latin typeface="Times New Roman"/>
              <a:ea typeface="Times New Roman"/>
              <a:cs typeface="Times New Roman"/>
              <a:sym typeface="Times New Roman"/>
            </a:endParaRPr>
          </a:p>
        </p:txBody>
      </p:sp>
      <p:sp>
        <p:nvSpPr>
          <p:cNvPr id="591" name="Google Shape;591;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cxnSp>
        <p:nvCxnSpPr>
          <p:cNvPr id="130" name="Google Shape;130;p27"/>
          <p:cNvCxnSpPr/>
          <p:nvPr/>
        </p:nvCxnSpPr>
        <p:spPr>
          <a:xfrm>
            <a:off x="465449" y="2538893"/>
            <a:ext cx="8008200" cy="0"/>
          </a:xfrm>
          <a:prstGeom prst="straightConnector1">
            <a:avLst/>
          </a:prstGeom>
          <a:noFill/>
          <a:ln cap="flat" cmpd="sng" w="57150">
            <a:solidFill>
              <a:srgbClr val="323F4F"/>
            </a:solidFill>
            <a:prstDash val="solid"/>
            <a:miter lim="800000"/>
            <a:headEnd len="sm" w="sm" type="none"/>
            <a:tailEnd len="med" w="med" type="triangle"/>
          </a:ln>
        </p:spPr>
      </p:cxnSp>
      <p:sp>
        <p:nvSpPr>
          <p:cNvPr id="131" name="Google Shape;131;p27"/>
          <p:cNvSpPr/>
          <p:nvPr/>
        </p:nvSpPr>
        <p:spPr>
          <a:xfrm>
            <a:off x="528630" y="1111139"/>
            <a:ext cx="702900" cy="712200"/>
          </a:xfrm>
          <a:prstGeom prst="ellipse">
            <a:avLst/>
          </a:prstGeom>
          <a:solidFill>
            <a:srgbClr val="000000"/>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3875"/>
              <a:buFont typeface="Arial"/>
              <a:buNone/>
            </a:pPr>
            <a:r>
              <a:rPr b="1" i="0" lang="en" sz="2500" u="none" cap="none" strike="noStrike">
                <a:solidFill>
                  <a:srgbClr val="FFFFFF"/>
                </a:solidFill>
                <a:latin typeface="Candara"/>
                <a:ea typeface="Candara"/>
                <a:cs typeface="Candara"/>
                <a:sym typeface="Candara"/>
              </a:rPr>
              <a:t>I</a:t>
            </a:r>
            <a:endParaRPr b="0" i="0" sz="2500" u="none" cap="none" strike="noStrike">
              <a:solidFill>
                <a:srgbClr val="FFFFFF"/>
              </a:solidFill>
              <a:latin typeface="Arial"/>
              <a:ea typeface="Arial"/>
              <a:cs typeface="Arial"/>
              <a:sym typeface="Arial"/>
            </a:endParaRPr>
          </a:p>
        </p:txBody>
      </p:sp>
      <p:cxnSp>
        <p:nvCxnSpPr>
          <p:cNvPr id="132" name="Google Shape;132;p27"/>
          <p:cNvCxnSpPr>
            <a:stCxn id="131" idx="4"/>
          </p:cNvCxnSpPr>
          <p:nvPr/>
        </p:nvCxnSpPr>
        <p:spPr>
          <a:xfrm>
            <a:off x="880080" y="1823339"/>
            <a:ext cx="3900" cy="715800"/>
          </a:xfrm>
          <a:prstGeom prst="straightConnector1">
            <a:avLst/>
          </a:prstGeom>
          <a:noFill/>
          <a:ln cap="flat" cmpd="sng" w="57150">
            <a:solidFill>
              <a:srgbClr val="323F4F"/>
            </a:solidFill>
            <a:prstDash val="solid"/>
            <a:miter lim="800000"/>
            <a:headEnd len="sm" w="sm" type="none"/>
            <a:tailEnd len="sm" w="sm" type="none"/>
          </a:ln>
        </p:spPr>
      </p:cxnSp>
      <p:sp>
        <p:nvSpPr>
          <p:cNvPr id="133" name="Google Shape;133;p27"/>
          <p:cNvSpPr/>
          <p:nvPr/>
        </p:nvSpPr>
        <p:spPr>
          <a:xfrm>
            <a:off x="1809775" y="3245053"/>
            <a:ext cx="702900" cy="712200"/>
          </a:xfrm>
          <a:prstGeom prst="ellipse">
            <a:avLst/>
          </a:prstGeom>
          <a:solidFill>
            <a:srgbClr val="FFFFFF"/>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3875"/>
              <a:buFont typeface="Arial"/>
              <a:buNone/>
            </a:pPr>
            <a:r>
              <a:rPr b="1" i="0" lang="en" sz="2500" u="none" cap="none" strike="noStrike">
                <a:solidFill>
                  <a:srgbClr val="2F5496"/>
                </a:solidFill>
                <a:latin typeface="Candara"/>
                <a:ea typeface="Candara"/>
                <a:cs typeface="Candara"/>
                <a:sym typeface="Candara"/>
              </a:rPr>
              <a:t>II</a:t>
            </a:r>
            <a:endParaRPr b="0" i="0" sz="2500" u="none" cap="none" strike="noStrike">
              <a:solidFill>
                <a:srgbClr val="000000"/>
              </a:solidFill>
              <a:latin typeface="Arial"/>
              <a:ea typeface="Arial"/>
              <a:cs typeface="Arial"/>
              <a:sym typeface="Arial"/>
            </a:endParaRPr>
          </a:p>
        </p:txBody>
      </p:sp>
      <p:cxnSp>
        <p:nvCxnSpPr>
          <p:cNvPr id="134" name="Google Shape;134;p27"/>
          <p:cNvCxnSpPr>
            <a:stCxn id="133" idx="0"/>
          </p:cNvCxnSpPr>
          <p:nvPr/>
        </p:nvCxnSpPr>
        <p:spPr>
          <a:xfrm flipH="1" rot="10800000">
            <a:off x="2161225" y="2529253"/>
            <a:ext cx="3900" cy="715800"/>
          </a:xfrm>
          <a:prstGeom prst="straightConnector1">
            <a:avLst/>
          </a:prstGeom>
          <a:noFill/>
          <a:ln cap="flat" cmpd="sng" w="57150">
            <a:solidFill>
              <a:srgbClr val="323F4F"/>
            </a:solidFill>
            <a:prstDash val="solid"/>
            <a:miter lim="800000"/>
            <a:headEnd len="sm" w="sm" type="none"/>
            <a:tailEnd len="sm" w="sm" type="none"/>
          </a:ln>
        </p:spPr>
      </p:cxnSp>
      <p:grpSp>
        <p:nvGrpSpPr>
          <p:cNvPr id="135" name="Google Shape;135;p27"/>
          <p:cNvGrpSpPr/>
          <p:nvPr/>
        </p:nvGrpSpPr>
        <p:grpSpPr>
          <a:xfrm>
            <a:off x="3093823" y="1112102"/>
            <a:ext cx="702835" cy="1427904"/>
            <a:chOff x="1838960" y="1717675"/>
            <a:chExt cx="904200" cy="1711500"/>
          </a:xfrm>
        </p:grpSpPr>
        <p:sp>
          <p:nvSpPr>
            <p:cNvPr id="136" name="Google Shape;136;p27"/>
            <p:cNvSpPr/>
            <p:nvPr/>
          </p:nvSpPr>
          <p:spPr>
            <a:xfrm>
              <a:off x="1838960" y="1717675"/>
              <a:ext cx="904200" cy="853500"/>
            </a:xfrm>
            <a:prstGeom prst="ellipse">
              <a:avLst/>
            </a:prstGeom>
            <a:solidFill>
              <a:srgbClr val="FFFFFF"/>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3875"/>
                <a:buFont typeface="Arial"/>
                <a:buNone/>
              </a:pPr>
              <a:r>
                <a:rPr b="1" i="0" lang="en" sz="2500" u="none" cap="none" strike="noStrike">
                  <a:solidFill>
                    <a:srgbClr val="2F5496"/>
                  </a:solidFill>
                  <a:latin typeface="Candara"/>
                  <a:ea typeface="Candara"/>
                  <a:cs typeface="Candara"/>
                  <a:sym typeface="Candara"/>
                </a:rPr>
                <a:t>III</a:t>
              </a:r>
              <a:endParaRPr b="0" i="0" sz="2500" u="none" cap="none" strike="noStrike">
                <a:solidFill>
                  <a:srgbClr val="000000"/>
                </a:solidFill>
                <a:latin typeface="Arial"/>
                <a:ea typeface="Arial"/>
                <a:cs typeface="Arial"/>
                <a:sym typeface="Arial"/>
              </a:endParaRPr>
            </a:p>
          </p:txBody>
        </p:sp>
        <p:cxnSp>
          <p:nvCxnSpPr>
            <p:cNvPr id="137" name="Google Shape;137;p27"/>
            <p:cNvCxnSpPr>
              <a:stCxn id="136" idx="4"/>
            </p:cNvCxnSpPr>
            <p:nvPr/>
          </p:nvCxnSpPr>
          <p:spPr>
            <a:xfrm>
              <a:off x="2291060" y="2571175"/>
              <a:ext cx="5100" cy="858000"/>
            </a:xfrm>
            <a:prstGeom prst="straightConnector1">
              <a:avLst/>
            </a:prstGeom>
            <a:noFill/>
            <a:ln cap="flat" cmpd="sng" w="57150">
              <a:solidFill>
                <a:srgbClr val="323F4F"/>
              </a:solidFill>
              <a:prstDash val="solid"/>
              <a:miter lim="800000"/>
              <a:headEnd len="sm" w="sm" type="none"/>
              <a:tailEnd len="sm" w="sm" type="none"/>
            </a:ln>
          </p:spPr>
        </p:cxnSp>
      </p:grpSp>
      <p:sp>
        <p:nvSpPr>
          <p:cNvPr id="138" name="Google Shape;138;p27"/>
          <p:cNvSpPr txBox="1"/>
          <p:nvPr/>
        </p:nvSpPr>
        <p:spPr>
          <a:xfrm>
            <a:off x="1325670" y="1290859"/>
            <a:ext cx="2448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TỔNG QUAN</a:t>
            </a:r>
            <a:endParaRPr i="0" sz="1800" cap="none" strike="noStrike">
              <a:solidFill>
                <a:srgbClr val="000000"/>
              </a:solidFill>
              <a:latin typeface="Times New Roman"/>
              <a:ea typeface="Times New Roman"/>
              <a:cs typeface="Times New Roman"/>
              <a:sym typeface="Times New Roman"/>
            </a:endParaRPr>
          </a:p>
        </p:txBody>
      </p:sp>
      <p:sp>
        <p:nvSpPr>
          <p:cNvPr id="139" name="Google Shape;139;p27"/>
          <p:cNvSpPr txBox="1"/>
          <p:nvPr/>
        </p:nvSpPr>
        <p:spPr>
          <a:xfrm>
            <a:off x="3796753" y="1110174"/>
            <a:ext cx="1942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KHÁM PHÁ VÀ PHÂN TÍCH DỮ LIỆU</a:t>
            </a:r>
            <a:endParaRPr i="0" sz="1800" cap="none" strike="noStrike">
              <a:solidFill>
                <a:srgbClr val="000000"/>
              </a:solidFill>
              <a:latin typeface="Times New Roman"/>
              <a:ea typeface="Times New Roman"/>
              <a:cs typeface="Times New Roman"/>
              <a:sym typeface="Times New Roman"/>
            </a:endParaRPr>
          </a:p>
        </p:txBody>
      </p:sp>
      <p:sp>
        <p:nvSpPr>
          <p:cNvPr id="140" name="Google Shape;140;p27"/>
          <p:cNvSpPr txBox="1"/>
          <p:nvPr/>
        </p:nvSpPr>
        <p:spPr>
          <a:xfrm>
            <a:off x="2577451" y="3379294"/>
            <a:ext cx="2531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GIỚI THIỆU</a:t>
            </a:r>
            <a:endParaRPr i="0" sz="1800" cap="none" strike="noStrike">
              <a:solidFill>
                <a:srgbClr val="000000"/>
              </a:solidFill>
              <a:latin typeface="Times New Roman"/>
              <a:ea typeface="Times New Roman"/>
              <a:cs typeface="Times New Roman"/>
              <a:sym typeface="Times New Roman"/>
            </a:endParaRPr>
          </a:p>
        </p:txBody>
      </p:sp>
      <p:sp>
        <p:nvSpPr>
          <p:cNvPr id="141" name="Google Shape;141;p27"/>
          <p:cNvSpPr/>
          <p:nvPr/>
        </p:nvSpPr>
        <p:spPr>
          <a:xfrm>
            <a:off x="4880356" y="3254710"/>
            <a:ext cx="702900" cy="712200"/>
          </a:xfrm>
          <a:prstGeom prst="ellipse">
            <a:avLst/>
          </a:prstGeom>
          <a:solidFill>
            <a:srgbClr val="FFFFFF"/>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3875"/>
              <a:buFont typeface="Arial"/>
              <a:buNone/>
            </a:pPr>
            <a:r>
              <a:rPr b="1" i="0" lang="en" sz="2500" u="none" cap="none" strike="noStrike">
                <a:solidFill>
                  <a:srgbClr val="2F5496"/>
                </a:solidFill>
                <a:latin typeface="Candara"/>
                <a:ea typeface="Candara"/>
                <a:cs typeface="Candara"/>
                <a:sym typeface="Candara"/>
              </a:rPr>
              <a:t>IV</a:t>
            </a:r>
            <a:endParaRPr b="0" i="0" sz="2500" u="none" cap="none" strike="noStrike">
              <a:solidFill>
                <a:srgbClr val="000000"/>
              </a:solidFill>
              <a:latin typeface="Arial"/>
              <a:ea typeface="Arial"/>
              <a:cs typeface="Arial"/>
              <a:sym typeface="Arial"/>
            </a:endParaRPr>
          </a:p>
        </p:txBody>
      </p:sp>
      <p:cxnSp>
        <p:nvCxnSpPr>
          <p:cNvPr id="142" name="Google Shape;142;p27"/>
          <p:cNvCxnSpPr>
            <a:stCxn id="141" idx="0"/>
          </p:cNvCxnSpPr>
          <p:nvPr/>
        </p:nvCxnSpPr>
        <p:spPr>
          <a:xfrm flipH="1" rot="10800000">
            <a:off x="5231806" y="2538910"/>
            <a:ext cx="3900" cy="715800"/>
          </a:xfrm>
          <a:prstGeom prst="straightConnector1">
            <a:avLst/>
          </a:prstGeom>
          <a:noFill/>
          <a:ln cap="flat" cmpd="sng" w="57150">
            <a:solidFill>
              <a:srgbClr val="323F4F"/>
            </a:solidFill>
            <a:prstDash val="solid"/>
            <a:miter lim="800000"/>
            <a:headEnd len="sm" w="sm" type="none"/>
            <a:tailEnd len="sm" w="sm" type="none"/>
          </a:ln>
        </p:spPr>
      </p:cxnSp>
      <p:sp>
        <p:nvSpPr>
          <p:cNvPr id="143" name="Google Shape;143;p27"/>
          <p:cNvSpPr txBox="1"/>
          <p:nvPr/>
        </p:nvSpPr>
        <p:spPr>
          <a:xfrm>
            <a:off x="5648033" y="3058173"/>
            <a:ext cx="25317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XÂY DỰNG ĐỒ THỊ MẠNG VÀ THỰC NGHIỆM</a:t>
            </a:r>
            <a:endParaRPr i="0" sz="1800" cap="none" strike="noStrike">
              <a:solidFill>
                <a:srgbClr val="000000"/>
              </a:solidFill>
              <a:latin typeface="Times New Roman"/>
              <a:ea typeface="Times New Roman"/>
              <a:cs typeface="Times New Roman"/>
              <a:sym typeface="Times New Roman"/>
            </a:endParaRPr>
          </a:p>
        </p:txBody>
      </p:sp>
      <p:grpSp>
        <p:nvGrpSpPr>
          <p:cNvPr id="144" name="Google Shape;144;p27"/>
          <p:cNvGrpSpPr/>
          <p:nvPr/>
        </p:nvGrpSpPr>
        <p:grpSpPr>
          <a:xfrm>
            <a:off x="6120648" y="1111002"/>
            <a:ext cx="702835" cy="1427904"/>
            <a:chOff x="1838960" y="1717675"/>
            <a:chExt cx="904200" cy="1711500"/>
          </a:xfrm>
        </p:grpSpPr>
        <p:sp>
          <p:nvSpPr>
            <p:cNvPr id="145" name="Google Shape;145;p27"/>
            <p:cNvSpPr/>
            <p:nvPr/>
          </p:nvSpPr>
          <p:spPr>
            <a:xfrm>
              <a:off x="1838960" y="1717675"/>
              <a:ext cx="904200" cy="853500"/>
            </a:xfrm>
            <a:prstGeom prst="ellipse">
              <a:avLst/>
            </a:prstGeom>
            <a:solidFill>
              <a:srgbClr val="FFFFFF"/>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rtl="0" algn="ctr">
                <a:lnSpc>
                  <a:spcPct val="80000"/>
                </a:lnSpc>
                <a:spcBef>
                  <a:spcPts val="0"/>
                </a:spcBef>
                <a:spcAft>
                  <a:spcPts val="0"/>
                </a:spcAft>
                <a:buClr>
                  <a:srgbClr val="000000"/>
                </a:buClr>
                <a:buSzPts val="3875"/>
                <a:buFont typeface="Arial"/>
                <a:buNone/>
              </a:pPr>
              <a:r>
                <a:rPr b="1" lang="en" sz="2500">
                  <a:solidFill>
                    <a:srgbClr val="2F5496"/>
                  </a:solidFill>
                  <a:latin typeface="Candara"/>
                  <a:ea typeface="Candara"/>
                  <a:cs typeface="Candara"/>
                  <a:sym typeface="Candara"/>
                </a:rPr>
                <a:t>V</a:t>
              </a:r>
              <a:endParaRPr b="0" i="0" sz="2500" u="none" cap="none" strike="noStrike">
                <a:solidFill>
                  <a:srgbClr val="000000"/>
                </a:solidFill>
                <a:latin typeface="Arial"/>
                <a:ea typeface="Arial"/>
                <a:cs typeface="Arial"/>
                <a:sym typeface="Arial"/>
              </a:endParaRPr>
            </a:p>
          </p:txBody>
        </p:sp>
        <p:cxnSp>
          <p:nvCxnSpPr>
            <p:cNvPr id="146" name="Google Shape;146;p27"/>
            <p:cNvCxnSpPr>
              <a:stCxn id="145" idx="4"/>
            </p:cNvCxnSpPr>
            <p:nvPr/>
          </p:nvCxnSpPr>
          <p:spPr>
            <a:xfrm>
              <a:off x="2291060" y="2571175"/>
              <a:ext cx="5100" cy="858000"/>
            </a:xfrm>
            <a:prstGeom prst="straightConnector1">
              <a:avLst/>
            </a:prstGeom>
            <a:noFill/>
            <a:ln cap="flat" cmpd="sng" w="57150">
              <a:solidFill>
                <a:srgbClr val="323F4F"/>
              </a:solidFill>
              <a:prstDash val="solid"/>
              <a:miter lim="800000"/>
              <a:headEnd len="sm" w="sm" type="none"/>
              <a:tailEnd len="sm" w="sm" type="none"/>
            </a:ln>
          </p:spPr>
        </p:cxnSp>
      </p:grpSp>
      <p:sp>
        <p:nvSpPr>
          <p:cNvPr id="147" name="Google Shape;147;p27"/>
          <p:cNvSpPr txBox="1"/>
          <p:nvPr/>
        </p:nvSpPr>
        <p:spPr>
          <a:xfrm>
            <a:off x="6823478" y="1265649"/>
            <a:ext cx="194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KẾT LUẬN</a:t>
            </a:r>
            <a:endParaRPr i="0" sz="1800" cap="none" strike="noStrike">
              <a:solidFill>
                <a:srgbClr val="000000"/>
              </a:solidFill>
              <a:latin typeface="Times New Roman"/>
              <a:ea typeface="Times New Roman"/>
              <a:cs typeface="Times New Roman"/>
              <a:sym typeface="Times New Roman"/>
            </a:endParaRPr>
          </a:p>
        </p:txBody>
      </p:sp>
      <p:sp>
        <p:nvSpPr>
          <p:cNvPr id="148" name="Google Shape;148;p27"/>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9" name="Google Shape;149;p27"/>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150" name="Google Shape;150;p27"/>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151" name="Google Shape;151;p27"/>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2" name="Google Shape;152;p27"/>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latin typeface="Times New Roman"/>
                <a:ea typeface="Times New Roman"/>
                <a:cs typeface="Times New Roman"/>
                <a:sym typeface="Times New Roman"/>
              </a:rPr>
              <a:t>NỘI  DUNG</a:t>
            </a:r>
            <a:endParaRPr sz="1300">
              <a:latin typeface="Times New Roman"/>
              <a:ea typeface="Times New Roman"/>
              <a:cs typeface="Times New Roman"/>
              <a:sym typeface="Times New Roman"/>
            </a:endParaRPr>
          </a:p>
        </p:txBody>
      </p:sp>
      <p:pic>
        <p:nvPicPr>
          <p:cNvPr descr="Ảnh có chứa biểu tượng&#10;&#10;Mô tả được tạo tự động" id="153" name="Google Shape;153;p27"/>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154" name="Google Shape;15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4"/>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THUẬT TOÁN SUPPORT VECTOR CLASSIFICATION</a:t>
            </a:r>
            <a:endParaRPr b="1" sz="1300">
              <a:solidFill>
                <a:schemeClr val="dk1"/>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597" name="Google Shape;597;p54"/>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98" name="Google Shape;598;p54"/>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599" name="Google Shape;599;p54"/>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600" name="Google Shape;600;p54"/>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01" name="Google Shape;601;p54"/>
          <p:cNvSpPr txBox="1"/>
          <p:nvPr/>
        </p:nvSpPr>
        <p:spPr>
          <a:xfrm>
            <a:off x="1419474" y="134550"/>
            <a:ext cx="61323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XÂY DỰNG ĐỒ THỊ MẠNG VÀ THỰC NGHIỆM</a:t>
            </a:r>
            <a:endParaRPr sz="1500">
              <a:latin typeface="Times New Roman"/>
              <a:ea typeface="Times New Roman"/>
              <a:cs typeface="Times New Roman"/>
              <a:sym typeface="Times New Roman"/>
            </a:endParaRPr>
          </a:p>
        </p:txBody>
      </p:sp>
      <p:pic>
        <p:nvPicPr>
          <p:cNvPr descr="Ảnh có chứa biểu tượng&#10;&#10;Mô tả được tạo tự động" id="602" name="Google Shape;602;p54"/>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603" name="Google Shape;603;p54"/>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04</a:t>
            </a:r>
            <a:endParaRPr b="1" sz="1800">
              <a:solidFill>
                <a:srgbClr val="FFFFFF"/>
              </a:solidFill>
              <a:latin typeface="Quattrocento Sans"/>
              <a:ea typeface="Quattrocento Sans"/>
              <a:cs typeface="Quattrocento Sans"/>
              <a:sym typeface="Quattrocento Sans"/>
            </a:endParaRPr>
          </a:p>
        </p:txBody>
      </p:sp>
      <p:sp>
        <p:nvSpPr>
          <p:cNvPr id="604" name="Google Shape;604;p54"/>
          <p:cNvSpPr txBox="1"/>
          <p:nvPr/>
        </p:nvSpPr>
        <p:spPr>
          <a:xfrm>
            <a:off x="1419475" y="662800"/>
            <a:ext cx="7352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PHƯƠNG PHÁP SỬ DỤNG</a:t>
            </a:r>
            <a:endParaRPr sz="800">
              <a:latin typeface="Times New Roman"/>
              <a:ea typeface="Times New Roman"/>
              <a:cs typeface="Times New Roman"/>
              <a:sym typeface="Times New Roman"/>
            </a:endParaRPr>
          </a:p>
        </p:txBody>
      </p:sp>
      <p:sp>
        <p:nvSpPr>
          <p:cNvPr id="605" name="Google Shape;605;p54"/>
          <p:cNvSpPr txBox="1"/>
          <p:nvPr>
            <p:ph idx="1" type="body"/>
          </p:nvPr>
        </p:nvSpPr>
        <p:spPr>
          <a:xfrm>
            <a:off x="777825" y="1540575"/>
            <a:ext cx="7180800" cy="22632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Support Vector Classification (SVC) là một thuật toán máy học dựa trên lý thuyết Support Vector Machines (SVM), được thiết kế để giải các bài toán phân loại. Mục tiêu chính của SVC là tìm một </a:t>
            </a:r>
            <a:r>
              <a:rPr b="1" lang="en" sz="1300">
                <a:solidFill>
                  <a:srgbClr val="000000"/>
                </a:solidFill>
                <a:latin typeface="Times New Roman"/>
                <a:ea typeface="Times New Roman"/>
                <a:cs typeface="Times New Roman"/>
                <a:sym typeface="Times New Roman"/>
              </a:rPr>
              <a:t>siêu phẳng tối ưu</a:t>
            </a:r>
            <a:r>
              <a:rPr lang="en" sz="1300">
                <a:solidFill>
                  <a:srgbClr val="000000"/>
                </a:solidFill>
                <a:latin typeface="Times New Roman"/>
                <a:ea typeface="Times New Roman"/>
                <a:cs typeface="Times New Roman"/>
                <a:sym typeface="Times New Roman"/>
              </a:rPr>
              <a:t> (optimal hyperplane) để phân tách các lớp trong không gian đặc trưng.</a:t>
            </a:r>
            <a:endParaRPr sz="1300">
              <a:solidFill>
                <a:srgbClr val="000000"/>
              </a:solidFill>
              <a:latin typeface="Times New Roman"/>
              <a:ea typeface="Times New Roman"/>
              <a:cs typeface="Times New Roman"/>
              <a:sym typeface="Times New Roman"/>
            </a:endParaRPr>
          </a:p>
          <a:p>
            <a:pPr indent="-311150" lvl="1" marL="914400" rtl="0" algn="just">
              <a:lnSpc>
                <a:spcPct val="150000"/>
              </a:lnSpc>
              <a:spcBef>
                <a:spcPts val="800"/>
              </a:spcBef>
              <a:spcAft>
                <a:spcPts val="0"/>
              </a:spcAft>
              <a:buClr>
                <a:srgbClr val="000000"/>
              </a:buClr>
              <a:buSzPts val="1300"/>
              <a:buFont typeface="Times New Roman"/>
              <a:buChar char="○"/>
            </a:pPr>
            <a:r>
              <a:rPr b="1" lang="en" sz="1300">
                <a:solidFill>
                  <a:srgbClr val="000000"/>
                </a:solidFill>
                <a:latin typeface="Times New Roman"/>
                <a:ea typeface="Times New Roman"/>
                <a:cs typeface="Times New Roman"/>
                <a:sym typeface="Times New Roman"/>
              </a:rPr>
              <a:t>SVC hoạt động qua hai bước chính:</a:t>
            </a:r>
            <a:endParaRPr b="1"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Tìm siêu phẳng tối ưu</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Giải bài toán tối ưu hóa</a:t>
            </a:r>
            <a:endParaRPr sz="1300">
              <a:solidFill>
                <a:srgbClr val="000000"/>
              </a:solidFill>
              <a:latin typeface="Times New Roman"/>
              <a:ea typeface="Times New Roman"/>
              <a:cs typeface="Times New Roman"/>
              <a:sym typeface="Times New Roman"/>
            </a:endParaRPr>
          </a:p>
          <a:p>
            <a:pPr indent="-311150" lvl="1" marL="1371600" rtl="0" algn="just">
              <a:lnSpc>
                <a:spcPct val="150000"/>
              </a:lnSpc>
              <a:spcBef>
                <a:spcPts val="0"/>
              </a:spcBef>
              <a:spcAft>
                <a:spcPts val="0"/>
              </a:spcAft>
              <a:buClr>
                <a:srgbClr val="000000"/>
              </a:buClr>
              <a:buSzPts val="1300"/>
              <a:buFont typeface="Courier New"/>
              <a:buChar char="o"/>
            </a:pPr>
            <a:r>
              <a:rPr lang="en" sz="1300">
                <a:solidFill>
                  <a:srgbClr val="000000"/>
                </a:solidFill>
                <a:latin typeface="Times New Roman"/>
                <a:ea typeface="Times New Roman"/>
                <a:cs typeface="Times New Roman"/>
                <a:sym typeface="Times New Roman"/>
              </a:rPr>
              <a:t>vector trọng số </a:t>
            </a:r>
            <a:r>
              <a:rPr lang="en" sz="1300">
                <a:solidFill>
                  <a:srgbClr val="000000"/>
                </a:solidFill>
                <a:latin typeface="Cambria Math"/>
                <a:ea typeface="Cambria Math"/>
                <a:cs typeface="Cambria Math"/>
                <a:sym typeface="Cambria Math"/>
              </a:rPr>
              <a:t>𝑤, </a:t>
            </a:r>
            <a:r>
              <a:rPr lang="en" sz="1300">
                <a:solidFill>
                  <a:srgbClr val="000000"/>
                </a:solidFill>
                <a:latin typeface="Times New Roman"/>
                <a:ea typeface="Times New Roman"/>
                <a:cs typeface="Times New Roman"/>
                <a:sym typeface="Times New Roman"/>
              </a:rPr>
              <a:t>độ dời </a:t>
            </a:r>
            <a:r>
              <a:rPr lang="en" sz="1300">
                <a:solidFill>
                  <a:srgbClr val="000000"/>
                </a:solidFill>
                <a:latin typeface="Cambria Math"/>
                <a:ea typeface="Cambria Math"/>
                <a:cs typeface="Cambria Math"/>
                <a:sym typeface="Cambria Math"/>
              </a:rPr>
              <a:t>𝑏, </a:t>
            </a:r>
            <a:r>
              <a:rPr lang="en" sz="1300">
                <a:solidFill>
                  <a:srgbClr val="000000"/>
                </a:solidFill>
                <a:latin typeface="Times New Roman"/>
                <a:ea typeface="Times New Roman"/>
                <a:cs typeface="Times New Roman"/>
                <a:sym typeface="Times New Roman"/>
              </a:rPr>
              <a:t>khoảng cách lỗi </a:t>
            </a:r>
            <a:r>
              <a:rPr lang="en" sz="1300">
                <a:solidFill>
                  <a:srgbClr val="000000"/>
                </a:solidFill>
                <a:latin typeface="Cambria Math"/>
                <a:ea typeface="Cambria Math"/>
                <a:cs typeface="Cambria Math"/>
                <a:sym typeface="Cambria Math"/>
              </a:rPr>
              <a:t>𝜉.</a:t>
            </a:r>
            <a:endParaRPr sz="13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t/>
            </a:r>
            <a:endParaRPr sz="1300">
              <a:solidFill>
                <a:srgbClr val="000000"/>
              </a:solidFill>
              <a:latin typeface="Times New Roman"/>
              <a:ea typeface="Times New Roman"/>
              <a:cs typeface="Times New Roman"/>
              <a:sym typeface="Times New Roman"/>
            </a:endParaRPr>
          </a:p>
        </p:txBody>
      </p:sp>
      <p:pic>
        <p:nvPicPr>
          <p:cNvPr id="606" name="Google Shape;606;p54"/>
          <p:cNvPicPr preferRelativeResize="0"/>
          <p:nvPr/>
        </p:nvPicPr>
        <p:blipFill>
          <a:blip r:embed="rId4">
            <a:alphaModFix/>
          </a:blip>
          <a:stretch>
            <a:fillRect/>
          </a:stretch>
        </p:blipFill>
        <p:spPr>
          <a:xfrm>
            <a:off x="3150725" y="3740000"/>
            <a:ext cx="2669807" cy="1034925"/>
          </a:xfrm>
          <a:prstGeom prst="rect">
            <a:avLst/>
          </a:prstGeom>
          <a:noFill/>
          <a:ln>
            <a:noFill/>
          </a:ln>
        </p:spPr>
      </p:pic>
      <p:sp>
        <p:nvSpPr>
          <p:cNvPr id="607" name="Google Shape;607;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5"/>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THUẬT TOÁN RANDOM FOREST</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613" name="Google Shape;613;p55"/>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14" name="Google Shape;614;p55"/>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615" name="Google Shape;615;p55"/>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616" name="Google Shape;616;p55"/>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17" name="Google Shape;617;p55"/>
          <p:cNvSpPr txBox="1"/>
          <p:nvPr/>
        </p:nvSpPr>
        <p:spPr>
          <a:xfrm>
            <a:off x="1419474" y="134550"/>
            <a:ext cx="61323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XÂY DỰNG ĐỒ THỊ MẠNG VÀ THỰC NGHIỆM</a:t>
            </a:r>
            <a:endParaRPr sz="1500">
              <a:latin typeface="Times New Roman"/>
              <a:ea typeface="Times New Roman"/>
              <a:cs typeface="Times New Roman"/>
              <a:sym typeface="Times New Roman"/>
            </a:endParaRPr>
          </a:p>
        </p:txBody>
      </p:sp>
      <p:pic>
        <p:nvPicPr>
          <p:cNvPr descr="Ảnh có chứa biểu tượng&#10;&#10;Mô tả được tạo tự động" id="618" name="Google Shape;618;p55"/>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619" name="Google Shape;619;p55"/>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04</a:t>
            </a:r>
            <a:endParaRPr b="1" sz="1800">
              <a:solidFill>
                <a:srgbClr val="FFFFFF"/>
              </a:solidFill>
              <a:latin typeface="Quattrocento Sans"/>
              <a:ea typeface="Quattrocento Sans"/>
              <a:cs typeface="Quattrocento Sans"/>
              <a:sym typeface="Quattrocento Sans"/>
            </a:endParaRPr>
          </a:p>
        </p:txBody>
      </p:sp>
      <p:sp>
        <p:nvSpPr>
          <p:cNvPr id="620" name="Google Shape;620;p55"/>
          <p:cNvSpPr txBox="1"/>
          <p:nvPr/>
        </p:nvSpPr>
        <p:spPr>
          <a:xfrm>
            <a:off x="1419475" y="662800"/>
            <a:ext cx="7352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PHƯƠNG PHÁP SỬ DỤNG</a:t>
            </a:r>
            <a:endParaRPr sz="800">
              <a:latin typeface="Times New Roman"/>
              <a:ea typeface="Times New Roman"/>
              <a:cs typeface="Times New Roman"/>
              <a:sym typeface="Times New Roman"/>
            </a:endParaRPr>
          </a:p>
        </p:txBody>
      </p:sp>
      <p:sp>
        <p:nvSpPr>
          <p:cNvPr id="621" name="Google Shape;621;p55"/>
          <p:cNvSpPr txBox="1"/>
          <p:nvPr>
            <p:ph idx="1" type="body"/>
          </p:nvPr>
        </p:nvSpPr>
        <p:spPr>
          <a:xfrm>
            <a:off x="777825" y="1540575"/>
            <a:ext cx="7284300" cy="25104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Random Forest là một thuật toán máy học thuộc nhóm </a:t>
            </a:r>
            <a:r>
              <a:rPr b="1" lang="en" sz="1300">
                <a:solidFill>
                  <a:srgbClr val="000000"/>
                </a:solidFill>
                <a:latin typeface="Times New Roman"/>
                <a:ea typeface="Times New Roman"/>
                <a:cs typeface="Times New Roman"/>
                <a:sym typeface="Times New Roman"/>
              </a:rPr>
              <a:t>ensemble learning</a:t>
            </a:r>
            <a:r>
              <a:rPr lang="en" sz="1300">
                <a:solidFill>
                  <a:srgbClr val="000000"/>
                </a:solidFill>
                <a:latin typeface="Times New Roman"/>
                <a:ea typeface="Times New Roman"/>
                <a:cs typeface="Times New Roman"/>
                <a:sym typeface="Times New Roman"/>
              </a:rPr>
              <a:t>, kết hợp nhiều cây quyết định (decision trees) để đưa ra kết quả dự đoán mạnh mẽ và chính xác hơn.</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Mục tiêu của Random Forest là cải thiện độ chính xác của mô hình và giảm hiện tượng </a:t>
            </a:r>
            <a:r>
              <a:rPr b="1" lang="en" sz="1300">
                <a:solidFill>
                  <a:srgbClr val="000000"/>
                </a:solidFill>
                <a:latin typeface="Times New Roman"/>
                <a:ea typeface="Times New Roman"/>
                <a:cs typeface="Times New Roman"/>
                <a:sym typeface="Times New Roman"/>
              </a:rPr>
              <a:t>overfitting</a:t>
            </a:r>
            <a:r>
              <a:rPr lang="en" sz="1300">
                <a:solidFill>
                  <a:srgbClr val="000000"/>
                </a:solidFill>
                <a:latin typeface="Times New Roman"/>
                <a:ea typeface="Times New Roman"/>
                <a:cs typeface="Times New Roman"/>
                <a:sym typeface="Times New Roman"/>
              </a:rPr>
              <a:t> mà một cây quyết định đơn lẻ dễ gặp phải.</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Random Forest thực hiện các bước sau:</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Lấy mẫu dữ liệu</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Xây dựng cây quyết định</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Dự đoán</a:t>
            </a:r>
            <a:endParaRPr sz="13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t/>
            </a:r>
            <a:endParaRPr sz="1300">
              <a:solidFill>
                <a:srgbClr val="000000"/>
              </a:solidFill>
              <a:latin typeface="Times New Roman"/>
              <a:ea typeface="Times New Roman"/>
              <a:cs typeface="Times New Roman"/>
              <a:sym typeface="Times New Roman"/>
            </a:endParaRPr>
          </a:p>
        </p:txBody>
      </p:sp>
      <p:sp>
        <p:nvSpPr>
          <p:cNvPr id="622" name="Google Shape;622;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56"/>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CÁC ĐẶC TRƯNG </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628" name="Google Shape;628;p56"/>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29" name="Google Shape;629;p56"/>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630" name="Google Shape;630;p56"/>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631" name="Google Shape;631;p56"/>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32" name="Google Shape;632;p56"/>
          <p:cNvSpPr txBox="1"/>
          <p:nvPr/>
        </p:nvSpPr>
        <p:spPr>
          <a:xfrm>
            <a:off x="1419474" y="134550"/>
            <a:ext cx="61323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XÂY DỰNG ĐỒ THỊ MẠNG VÀ THỰC NGHIỆM</a:t>
            </a:r>
            <a:endParaRPr sz="1500">
              <a:latin typeface="Times New Roman"/>
              <a:ea typeface="Times New Roman"/>
              <a:cs typeface="Times New Roman"/>
              <a:sym typeface="Times New Roman"/>
            </a:endParaRPr>
          </a:p>
        </p:txBody>
      </p:sp>
      <p:pic>
        <p:nvPicPr>
          <p:cNvPr descr="Ảnh có chứa biểu tượng&#10;&#10;Mô tả được tạo tự động" id="633" name="Google Shape;633;p56"/>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634" name="Google Shape;634;p56"/>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04</a:t>
            </a:r>
            <a:endParaRPr b="1" sz="1800">
              <a:solidFill>
                <a:srgbClr val="FFFFFF"/>
              </a:solidFill>
              <a:latin typeface="Quattrocento Sans"/>
              <a:ea typeface="Quattrocento Sans"/>
              <a:cs typeface="Quattrocento Sans"/>
              <a:sym typeface="Quattrocento Sans"/>
            </a:endParaRPr>
          </a:p>
        </p:txBody>
      </p:sp>
      <p:sp>
        <p:nvSpPr>
          <p:cNvPr id="635" name="Google Shape;635;p56"/>
          <p:cNvSpPr txBox="1"/>
          <p:nvPr/>
        </p:nvSpPr>
        <p:spPr>
          <a:xfrm>
            <a:off x="1419475" y="662800"/>
            <a:ext cx="7352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XÂY DỰNG ĐỒ THỊ MẠNG</a:t>
            </a:r>
            <a:endParaRPr sz="800">
              <a:latin typeface="Times New Roman"/>
              <a:ea typeface="Times New Roman"/>
              <a:cs typeface="Times New Roman"/>
              <a:sym typeface="Times New Roman"/>
            </a:endParaRPr>
          </a:p>
        </p:txBody>
      </p:sp>
      <p:sp>
        <p:nvSpPr>
          <p:cNvPr id="636" name="Google Shape;636;p56"/>
          <p:cNvSpPr txBox="1"/>
          <p:nvPr>
            <p:ph idx="1" type="body"/>
          </p:nvPr>
        </p:nvSpPr>
        <p:spPr>
          <a:xfrm>
            <a:off x="777825" y="1540575"/>
            <a:ext cx="7284300" cy="25104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Dựa vào lần áp dụng Feature Importance gần nhất, các đặc trưng được xếp theo thứ tự mức độ ảnh hưởng (Importance), và chúng tôi đã lựa chọn </a:t>
            </a:r>
            <a:r>
              <a:rPr b="1" lang="en" sz="1300">
                <a:solidFill>
                  <a:srgbClr val="000000"/>
                </a:solidFill>
                <a:latin typeface="Times New Roman"/>
                <a:ea typeface="Times New Roman"/>
                <a:cs typeface="Times New Roman"/>
                <a:sym typeface="Times New Roman"/>
              </a:rPr>
              <a:t>3 đặc trưng quan trọng nhất phù hợp để xây dựng đồ thị mạng xã hội sinh viên</a:t>
            </a:r>
            <a:r>
              <a:rPr lang="en" sz="1300">
                <a:solidFill>
                  <a:srgbClr val="000000"/>
                </a:solidFill>
                <a:latin typeface="Times New Roman"/>
                <a:ea typeface="Times New Roman"/>
                <a:cs typeface="Times New Roman"/>
                <a:sym typeface="Times New Roman"/>
              </a:rPr>
              <a:t>, gồm:</a:t>
            </a:r>
            <a:endParaRPr sz="1300">
              <a:solidFill>
                <a:srgbClr val="000000"/>
              </a:solidFill>
              <a:latin typeface="Times New Roman"/>
              <a:ea typeface="Times New Roman"/>
              <a:cs typeface="Times New Roman"/>
              <a:sym typeface="Times New Roman"/>
            </a:endParaRPr>
          </a:p>
          <a:p>
            <a:pPr indent="-311150" lvl="0" marL="914400" rtl="0" algn="just">
              <a:lnSpc>
                <a:spcPct val="150000"/>
              </a:lnSpc>
              <a:spcBef>
                <a:spcPts val="0"/>
              </a:spcBef>
              <a:spcAft>
                <a:spcPts val="0"/>
              </a:spcAft>
              <a:buClr>
                <a:srgbClr val="000000"/>
              </a:buClr>
              <a:buSzPts val="1300"/>
              <a:buFont typeface="Noto Sans Symbols"/>
              <a:buChar char="❖"/>
            </a:pPr>
            <a:r>
              <a:rPr lang="en" sz="1300">
                <a:solidFill>
                  <a:srgbClr val="000000"/>
                </a:solidFill>
                <a:latin typeface="Times New Roman"/>
                <a:ea typeface="Times New Roman"/>
                <a:cs typeface="Times New Roman"/>
                <a:sym typeface="Times New Roman"/>
              </a:rPr>
              <a:t>Điểm trung bình năm 2 (dtb2)</a:t>
            </a:r>
            <a:endParaRPr sz="1300">
              <a:solidFill>
                <a:srgbClr val="000000"/>
              </a:solidFill>
              <a:latin typeface="Times New Roman"/>
              <a:ea typeface="Times New Roman"/>
              <a:cs typeface="Times New Roman"/>
              <a:sym typeface="Times New Roman"/>
            </a:endParaRPr>
          </a:p>
          <a:p>
            <a:pPr indent="-311150" lvl="0" marL="914400" rtl="0" algn="just">
              <a:lnSpc>
                <a:spcPct val="150000"/>
              </a:lnSpc>
              <a:spcBef>
                <a:spcPts val="800"/>
              </a:spcBef>
              <a:spcAft>
                <a:spcPts val="0"/>
              </a:spcAft>
              <a:buClr>
                <a:srgbClr val="000000"/>
              </a:buClr>
              <a:buSzPts val="1300"/>
              <a:buFont typeface="Noto Sans Symbols"/>
              <a:buChar char="❖"/>
            </a:pPr>
            <a:r>
              <a:rPr lang="en" sz="1300">
                <a:solidFill>
                  <a:srgbClr val="000000"/>
                </a:solidFill>
                <a:latin typeface="Times New Roman"/>
                <a:ea typeface="Times New Roman"/>
                <a:cs typeface="Times New Roman"/>
                <a:sym typeface="Times New Roman"/>
              </a:rPr>
              <a:t>Điểm chênh lệch đầu vào (diem_tt2)</a:t>
            </a:r>
            <a:endParaRPr sz="1300">
              <a:solidFill>
                <a:srgbClr val="000000"/>
              </a:solidFill>
              <a:latin typeface="Times New Roman"/>
              <a:ea typeface="Times New Roman"/>
              <a:cs typeface="Times New Roman"/>
              <a:sym typeface="Times New Roman"/>
            </a:endParaRPr>
          </a:p>
          <a:p>
            <a:pPr indent="-311150" lvl="0" marL="914400" rtl="0" algn="just">
              <a:lnSpc>
                <a:spcPct val="150000"/>
              </a:lnSpc>
              <a:spcBef>
                <a:spcPts val="800"/>
              </a:spcBef>
              <a:spcAft>
                <a:spcPts val="0"/>
              </a:spcAft>
              <a:buClr>
                <a:srgbClr val="000000"/>
              </a:buClr>
              <a:buSzPts val="1300"/>
              <a:buFont typeface="Noto Sans Symbols"/>
              <a:buChar char="❖"/>
            </a:pPr>
            <a:r>
              <a:rPr lang="en" sz="1300">
                <a:solidFill>
                  <a:srgbClr val="000000"/>
                </a:solidFill>
                <a:latin typeface="Times New Roman"/>
                <a:ea typeface="Times New Roman"/>
                <a:cs typeface="Times New Roman"/>
                <a:sym typeface="Times New Roman"/>
              </a:rPr>
              <a:t>Số lần vi phạm nội quy (slvp)</a:t>
            </a:r>
            <a:endParaRPr sz="13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800"/>
              </a:spcAft>
              <a:buNone/>
            </a:pPr>
            <a:r>
              <a:t/>
            </a:r>
            <a:endParaRPr sz="1300">
              <a:solidFill>
                <a:srgbClr val="000000"/>
              </a:solidFill>
              <a:latin typeface="Times New Roman"/>
              <a:ea typeface="Times New Roman"/>
              <a:cs typeface="Times New Roman"/>
              <a:sym typeface="Times New Roman"/>
            </a:endParaRPr>
          </a:p>
        </p:txBody>
      </p:sp>
      <p:sp>
        <p:nvSpPr>
          <p:cNvPr id="637" name="Google Shape;637;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7"/>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XÂY DỰNG MẠNG XÃ HỘI</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643" name="Google Shape;643;p57"/>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44" name="Google Shape;644;p57"/>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645" name="Google Shape;645;p57"/>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646" name="Google Shape;646;p57"/>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47" name="Google Shape;647;p57"/>
          <p:cNvSpPr txBox="1"/>
          <p:nvPr/>
        </p:nvSpPr>
        <p:spPr>
          <a:xfrm>
            <a:off x="1419474" y="134550"/>
            <a:ext cx="61323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XÂY DỰNG ĐỒ THỊ MẠNG VÀ THỰC NGHIỆM</a:t>
            </a:r>
            <a:endParaRPr sz="1500">
              <a:latin typeface="Times New Roman"/>
              <a:ea typeface="Times New Roman"/>
              <a:cs typeface="Times New Roman"/>
              <a:sym typeface="Times New Roman"/>
            </a:endParaRPr>
          </a:p>
        </p:txBody>
      </p:sp>
      <p:pic>
        <p:nvPicPr>
          <p:cNvPr descr="Ảnh có chứa biểu tượng&#10;&#10;Mô tả được tạo tự động" id="648" name="Google Shape;648;p57"/>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649" name="Google Shape;649;p57"/>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04</a:t>
            </a:r>
            <a:endParaRPr b="1" sz="1800">
              <a:solidFill>
                <a:srgbClr val="FFFFFF"/>
              </a:solidFill>
              <a:latin typeface="Quattrocento Sans"/>
              <a:ea typeface="Quattrocento Sans"/>
              <a:cs typeface="Quattrocento Sans"/>
              <a:sym typeface="Quattrocento Sans"/>
            </a:endParaRPr>
          </a:p>
        </p:txBody>
      </p:sp>
      <p:sp>
        <p:nvSpPr>
          <p:cNvPr id="650" name="Google Shape;650;p57"/>
          <p:cNvSpPr txBox="1"/>
          <p:nvPr/>
        </p:nvSpPr>
        <p:spPr>
          <a:xfrm>
            <a:off x="1419475" y="662800"/>
            <a:ext cx="7352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XÂY DỰNG ĐỒ THỊ MẠNG</a:t>
            </a:r>
            <a:endParaRPr sz="800">
              <a:latin typeface="Times New Roman"/>
              <a:ea typeface="Times New Roman"/>
              <a:cs typeface="Times New Roman"/>
              <a:sym typeface="Times New Roman"/>
            </a:endParaRPr>
          </a:p>
        </p:txBody>
      </p:sp>
      <p:sp>
        <p:nvSpPr>
          <p:cNvPr id="651" name="Google Shape;651;p57"/>
          <p:cNvSpPr txBox="1"/>
          <p:nvPr>
            <p:ph idx="1" type="body"/>
          </p:nvPr>
        </p:nvSpPr>
        <p:spPr>
          <a:xfrm>
            <a:off x="777825" y="1540575"/>
            <a:ext cx="7284300" cy="2510400"/>
          </a:xfrm>
          <a:prstGeom prst="rect">
            <a:avLst/>
          </a:prstGeom>
        </p:spPr>
        <p:txBody>
          <a:bodyPr anchorCtr="0" anchor="t" bIns="91425" lIns="91425" spcFirstLastPara="1" rIns="91425" wrap="square" tIns="91425">
            <a:noAutofit/>
          </a:bodyPr>
          <a:lstStyle/>
          <a:p>
            <a:pPr indent="0" lvl="0" marL="914400" rtl="0" algn="just">
              <a:lnSpc>
                <a:spcPct val="150000"/>
              </a:lnSpc>
              <a:spcBef>
                <a:spcPts val="0"/>
              </a:spcBef>
              <a:spcAft>
                <a:spcPts val="0"/>
              </a:spcAft>
              <a:buNone/>
            </a:pPr>
            <a:r>
              <a:rPr b="1" lang="en" sz="1300">
                <a:solidFill>
                  <a:srgbClr val="000000"/>
                </a:solidFill>
                <a:latin typeface="Times New Roman"/>
                <a:ea typeface="Times New Roman"/>
                <a:cs typeface="Times New Roman"/>
                <a:sym typeface="Times New Roman"/>
              </a:rPr>
              <a:t>Cấu trúc mạng xây dựng: </a:t>
            </a:r>
            <a:endParaRPr b="1" sz="1300">
              <a:solidFill>
                <a:srgbClr val="000000"/>
              </a:solidFill>
              <a:latin typeface="Times New Roman"/>
              <a:ea typeface="Times New Roman"/>
              <a:cs typeface="Times New Roman"/>
              <a:sym typeface="Times New Roman"/>
            </a:endParaRPr>
          </a:p>
          <a:p>
            <a:pPr indent="-311150" lvl="0" marL="914400" rtl="0" algn="just">
              <a:lnSpc>
                <a:spcPct val="150000"/>
              </a:lnSpc>
              <a:spcBef>
                <a:spcPts val="800"/>
              </a:spcBef>
              <a:spcAft>
                <a:spcPts val="0"/>
              </a:spcAft>
              <a:buClr>
                <a:srgbClr val="000000"/>
              </a:buClr>
              <a:buSzPts val="1300"/>
              <a:buFont typeface="Noto Sans Symbols"/>
              <a:buChar char="❖"/>
            </a:pPr>
            <a:r>
              <a:rPr lang="en" sz="1300">
                <a:solidFill>
                  <a:srgbClr val="000000"/>
                </a:solidFill>
                <a:latin typeface="Times New Roman"/>
                <a:ea typeface="Times New Roman"/>
                <a:cs typeface="Times New Roman"/>
                <a:sym typeface="Times New Roman"/>
              </a:rPr>
              <a:t>Đỉnh (nodes): Đại diện cho các sinh viên đã tốt nghiệp (tổng cộng 1831 đỉnh).</a:t>
            </a:r>
            <a:endParaRPr sz="1300">
              <a:solidFill>
                <a:srgbClr val="000000"/>
              </a:solidFill>
              <a:latin typeface="Times New Roman"/>
              <a:ea typeface="Times New Roman"/>
              <a:cs typeface="Times New Roman"/>
              <a:sym typeface="Times New Roman"/>
            </a:endParaRPr>
          </a:p>
          <a:p>
            <a:pPr indent="-311150" lvl="0" marL="914400" rtl="0" algn="just">
              <a:lnSpc>
                <a:spcPct val="150000"/>
              </a:lnSpc>
              <a:spcBef>
                <a:spcPts val="0"/>
              </a:spcBef>
              <a:spcAft>
                <a:spcPts val="0"/>
              </a:spcAft>
              <a:buClr>
                <a:srgbClr val="000000"/>
              </a:buClr>
              <a:buSzPts val="1300"/>
              <a:buFont typeface="Noto Sans Symbols"/>
              <a:buChar char="❖"/>
            </a:pPr>
            <a:r>
              <a:rPr lang="en" sz="1300">
                <a:solidFill>
                  <a:srgbClr val="000000"/>
                </a:solidFill>
                <a:latin typeface="Times New Roman"/>
                <a:ea typeface="Times New Roman"/>
                <a:cs typeface="Times New Roman"/>
                <a:sym typeface="Times New Roman"/>
              </a:rPr>
              <a:t>Cạnh (edges): Kết nối giữa các sinh viên dựa trên các tiêu chí tương đồng về một số đặc trưng đã được chọn lựa dưới đây:</a:t>
            </a:r>
            <a:endParaRPr sz="1300">
              <a:solidFill>
                <a:srgbClr val="000000"/>
              </a:solidFill>
              <a:latin typeface="Times New Roman"/>
              <a:ea typeface="Times New Roman"/>
              <a:cs typeface="Times New Roman"/>
              <a:sym typeface="Times New Roman"/>
            </a:endParaRPr>
          </a:p>
          <a:p>
            <a:pPr indent="-311150" lvl="1" marL="1371600" rtl="0" algn="just">
              <a:lnSpc>
                <a:spcPct val="150000"/>
              </a:lnSpc>
              <a:spcBef>
                <a:spcPts val="0"/>
              </a:spcBef>
              <a:spcAft>
                <a:spcPts val="0"/>
              </a:spcAft>
              <a:buClr>
                <a:srgbClr val="000000"/>
              </a:buClr>
              <a:buSzPts val="1300"/>
              <a:buFont typeface="Courier New"/>
              <a:buChar char="➢"/>
            </a:pPr>
            <a:r>
              <a:rPr lang="en" sz="1300">
                <a:solidFill>
                  <a:srgbClr val="000000"/>
                </a:solidFill>
                <a:latin typeface="Times New Roman"/>
                <a:ea typeface="Times New Roman"/>
                <a:cs typeface="Times New Roman"/>
                <a:sym typeface="Times New Roman"/>
              </a:rPr>
              <a:t>Điểm trung bình năm 2</a:t>
            </a:r>
            <a:endParaRPr sz="1300">
              <a:solidFill>
                <a:srgbClr val="000000"/>
              </a:solidFill>
              <a:latin typeface="Times New Roman"/>
              <a:ea typeface="Times New Roman"/>
              <a:cs typeface="Times New Roman"/>
              <a:sym typeface="Times New Roman"/>
            </a:endParaRPr>
          </a:p>
          <a:p>
            <a:pPr indent="-311150" lvl="1" marL="1371600" rtl="0" algn="just">
              <a:lnSpc>
                <a:spcPct val="150000"/>
              </a:lnSpc>
              <a:spcBef>
                <a:spcPts val="0"/>
              </a:spcBef>
              <a:spcAft>
                <a:spcPts val="0"/>
              </a:spcAft>
              <a:buClr>
                <a:srgbClr val="000000"/>
              </a:buClr>
              <a:buSzPts val="1300"/>
              <a:buFont typeface="Courier New"/>
              <a:buChar char="➢"/>
            </a:pPr>
            <a:r>
              <a:rPr lang="en" sz="1300">
                <a:solidFill>
                  <a:srgbClr val="000000"/>
                </a:solidFill>
                <a:latin typeface="Times New Roman"/>
                <a:ea typeface="Times New Roman"/>
                <a:cs typeface="Times New Roman"/>
                <a:sym typeface="Times New Roman"/>
              </a:rPr>
              <a:t>Điểm chênh lệch đầu vào</a:t>
            </a:r>
            <a:endParaRPr sz="1300">
              <a:solidFill>
                <a:srgbClr val="000000"/>
              </a:solidFill>
              <a:latin typeface="Times New Roman"/>
              <a:ea typeface="Times New Roman"/>
              <a:cs typeface="Times New Roman"/>
              <a:sym typeface="Times New Roman"/>
            </a:endParaRPr>
          </a:p>
          <a:p>
            <a:pPr indent="-311150" lvl="1" marL="1371600" rtl="0" algn="l">
              <a:lnSpc>
                <a:spcPct val="150000"/>
              </a:lnSpc>
              <a:spcBef>
                <a:spcPts val="0"/>
              </a:spcBef>
              <a:spcAft>
                <a:spcPts val="0"/>
              </a:spcAft>
              <a:buClr>
                <a:srgbClr val="000000"/>
              </a:buClr>
              <a:buSzPts val="1300"/>
              <a:buFont typeface="Courier New"/>
              <a:buChar char="➢"/>
            </a:pPr>
            <a:r>
              <a:rPr lang="en" sz="1300">
                <a:solidFill>
                  <a:srgbClr val="000000"/>
                </a:solidFill>
                <a:latin typeface="Times New Roman"/>
                <a:ea typeface="Times New Roman"/>
                <a:cs typeface="Times New Roman"/>
                <a:sym typeface="Times New Roman"/>
              </a:rPr>
              <a:t>Số lần vi phạm nội quy</a:t>
            </a:r>
            <a:endParaRPr sz="13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800"/>
              </a:spcAft>
              <a:buNone/>
            </a:pPr>
            <a:r>
              <a:t/>
            </a:r>
            <a:endParaRPr sz="1300">
              <a:solidFill>
                <a:srgbClr val="000000"/>
              </a:solidFill>
              <a:latin typeface="Times New Roman"/>
              <a:ea typeface="Times New Roman"/>
              <a:cs typeface="Times New Roman"/>
              <a:sym typeface="Times New Roman"/>
            </a:endParaRPr>
          </a:p>
        </p:txBody>
      </p:sp>
      <p:sp>
        <p:nvSpPr>
          <p:cNvPr id="652" name="Google Shape;652;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8"/>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XÂY DỰNG MẠNG XÃ HỘI</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658" name="Google Shape;658;p58"/>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59" name="Google Shape;659;p58"/>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660" name="Google Shape;660;p58"/>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661" name="Google Shape;661;p58"/>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62" name="Google Shape;662;p58"/>
          <p:cNvSpPr txBox="1"/>
          <p:nvPr/>
        </p:nvSpPr>
        <p:spPr>
          <a:xfrm>
            <a:off x="1419474" y="134550"/>
            <a:ext cx="61323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XÂY DỰNG ĐỒ THỊ MẠNG VÀ THỰC NGHIỆM</a:t>
            </a:r>
            <a:endParaRPr sz="1500">
              <a:latin typeface="Times New Roman"/>
              <a:ea typeface="Times New Roman"/>
              <a:cs typeface="Times New Roman"/>
              <a:sym typeface="Times New Roman"/>
            </a:endParaRPr>
          </a:p>
        </p:txBody>
      </p:sp>
      <p:pic>
        <p:nvPicPr>
          <p:cNvPr descr="Ảnh có chứa biểu tượng&#10;&#10;Mô tả được tạo tự động" id="663" name="Google Shape;663;p58"/>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664" name="Google Shape;664;p58"/>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04</a:t>
            </a:r>
            <a:endParaRPr b="1" sz="1800">
              <a:solidFill>
                <a:srgbClr val="FFFFFF"/>
              </a:solidFill>
              <a:latin typeface="Quattrocento Sans"/>
              <a:ea typeface="Quattrocento Sans"/>
              <a:cs typeface="Quattrocento Sans"/>
              <a:sym typeface="Quattrocento Sans"/>
            </a:endParaRPr>
          </a:p>
        </p:txBody>
      </p:sp>
      <p:sp>
        <p:nvSpPr>
          <p:cNvPr id="665" name="Google Shape;665;p58"/>
          <p:cNvSpPr txBox="1"/>
          <p:nvPr/>
        </p:nvSpPr>
        <p:spPr>
          <a:xfrm>
            <a:off x="1419475" y="662800"/>
            <a:ext cx="7352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XÂY DỰNG ĐỒ THỊ MẠNG</a:t>
            </a:r>
            <a:endParaRPr sz="800">
              <a:latin typeface="Times New Roman"/>
              <a:ea typeface="Times New Roman"/>
              <a:cs typeface="Times New Roman"/>
              <a:sym typeface="Times New Roman"/>
            </a:endParaRPr>
          </a:p>
        </p:txBody>
      </p:sp>
      <p:pic>
        <p:nvPicPr>
          <p:cNvPr id="666" name="Google Shape;666;p58"/>
          <p:cNvPicPr preferRelativeResize="0"/>
          <p:nvPr/>
        </p:nvPicPr>
        <p:blipFill>
          <a:blip r:embed="rId4">
            <a:alphaModFix/>
          </a:blip>
          <a:stretch>
            <a:fillRect/>
          </a:stretch>
        </p:blipFill>
        <p:spPr>
          <a:xfrm>
            <a:off x="2217350" y="1406250"/>
            <a:ext cx="4536549" cy="3345000"/>
          </a:xfrm>
          <a:prstGeom prst="rect">
            <a:avLst/>
          </a:prstGeom>
          <a:noFill/>
          <a:ln>
            <a:noFill/>
          </a:ln>
        </p:spPr>
      </p:pic>
      <p:sp>
        <p:nvSpPr>
          <p:cNvPr id="667" name="Google Shape;667;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9"/>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73" name="Google Shape;673;p59"/>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674" name="Google Shape;674;p59"/>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675" name="Google Shape;675;p59"/>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76" name="Google Shape;676;p59"/>
          <p:cNvSpPr txBox="1"/>
          <p:nvPr/>
        </p:nvSpPr>
        <p:spPr>
          <a:xfrm>
            <a:off x="1419474" y="134550"/>
            <a:ext cx="61323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XÂY DỰNG ĐỒ THỊ MẠNG VÀ THỰC NGHIỆM</a:t>
            </a:r>
            <a:endParaRPr sz="1500">
              <a:latin typeface="Times New Roman"/>
              <a:ea typeface="Times New Roman"/>
              <a:cs typeface="Times New Roman"/>
              <a:sym typeface="Times New Roman"/>
            </a:endParaRPr>
          </a:p>
        </p:txBody>
      </p:sp>
      <p:pic>
        <p:nvPicPr>
          <p:cNvPr descr="Ảnh có chứa biểu tượng&#10;&#10;Mô tả được tạo tự động" id="677" name="Google Shape;677;p59"/>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678" name="Google Shape;678;p59"/>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04</a:t>
            </a:r>
            <a:endParaRPr b="1" sz="1800">
              <a:solidFill>
                <a:srgbClr val="FFFFFF"/>
              </a:solidFill>
              <a:latin typeface="Quattrocento Sans"/>
              <a:ea typeface="Quattrocento Sans"/>
              <a:cs typeface="Quattrocento Sans"/>
              <a:sym typeface="Quattrocento Sans"/>
            </a:endParaRPr>
          </a:p>
        </p:txBody>
      </p:sp>
      <p:sp>
        <p:nvSpPr>
          <p:cNvPr id="679" name="Google Shape;679;p59"/>
          <p:cNvSpPr txBox="1"/>
          <p:nvPr/>
        </p:nvSpPr>
        <p:spPr>
          <a:xfrm>
            <a:off x="1419475" y="662800"/>
            <a:ext cx="7352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KỊCH BẢN THỰC NGHIỆM</a:t>
            </a:r>
            <a:endParaRPr sz="800">
              <a:latin typeface="Times New Roman"/>
              <a:ea typeface="Times New Roman"/>
              <a:cs typeface="Times New Roman"/>
              <a:sym typeface="Times New Roman"/>
            </a:endParaRPr>
          </a:p>
        </p:txBody>
      </p:sp>
      <p:sp>
        <p:nvSpPr>
          <p:cNvPr id="680" name="Google Shape;680;p59"/>
          <p:cNvSpPr txBox="1"/>
          <p:nvPr>
            <p:ph idx="1" type="body"/>
          </p:nvPr>
        </p:nvSpPr>
        <p:spPr>
          <a:xfrm>
            <a:off x="227600" y="1532600"/>
            <a:ext cx="8065800" cy="2781600"/>
          </a:xfrm>
          <a:prstGeom prst="rect">
            <a:avLst/>
          </a:prstGeom>
        </p:spPr>
        <p:txBody>
          <a:bodyPr anchorCtr="0" anchor="t" bIns="91425" lIns="91425" spcFirstLastPara="1" rIns="91425" wrap="square" tIns="91425">
            <a:noAutofit/>
          </a:bodyPr>
          <a:lstStyle/>
          <a:p>
            <a:pPr indent="-311150" lvl="0" marL="914400" rtl="0" algn="just">
              <a:lnSpc>
                <a:spcPct val="150000"/>
              </a:lnSpc>
              <a:spcBef>
                <a:spcPts val="0"/>
              </a:spcBef>
              <a:spcAft>
                <a:spcPts val="0"/>
              </a:spcAft>
              <a:buClr>
                <a:srgbClr val="000000"/>
              </a:buClr>
              <a:buSzPts val="1300"/>
              <a:buFont typeface="Noto Sans Symbols"/>
              <a:buChar char="●"/>
            </a:pPr>
            <a:r>
              <a:rPr b="1" lang="en" sz="1300">
                <a:solidFill>
                  <a:srgbClr val="000000"/>
                </a:solidFill>
                <a:latin typeface="Times New Roman"/>
                <a:ea typeface="Times New Roman"/>
                <a:cs typeface="Times New Roman"/>
                <a:sym typeface="Times New Roman"/>
              </a:rPr>
              <a:t>Thực nghiệm 1: Tiến hành huấn luyện mô hình và đánh giá chỉ trên dữ liệu các đặc trưng “dtb” và “drl” của 4 năm học, ngoài ra còn có các đặc trưng như </a:t>
            </a:r>
            <a:r>
              <a:rPr lang="en" sz="1300">
                <a:solidFill>
                  <a:srgbClr val="000000"/>
                </a:solidFill>
                <a:highlight>
                  <a:srgbClr val="FFFFFF"/>
                </a:highlight>
                <a:latin typeface="Times New Roman"/>
                <a:ea typeface="Times New Roman"/>
                <a:cs typeface="Times New Roman"/>
                <a:sym typeface="Times New Roman"/>
              </a:rPr>
              <a:t>điểm thpt, số tín chỉ, khoa, hệ đào tạo</a:t>
            </a:r>
            <a:r>
              <a:rPr lang="en" sz="1300">
                <a:solidFill>
                  <a:srgbClr val="000000"/>
                </a:solidFill>
                <a:latin typeface="Times New Roman"/>
                <a:ea typeface="Times New Roman"/>
                <a:cs typeface="Times New Roman"/>
                <a:sym typeface="Times New Roman"/>
              </a:rPr>
              <a:t> với mô hình SVC và Random Forest.</a:t>
            </a:r>
            <a:endParaRPr sz="1300">
              <a:solidFill>
                <a:srgbClr val="000000"/>
              </a:solidFill>
              <a:latin typeface="Times New Roman"/>
              <a:ea typeface="Times New Roman"/>
              <a:cs typeface="Times New Roman"/>
              <a:sym typeface="Times New Roman"/>
            </a:endParaRPr>
          </a:p>
          <a:p>
            <a:pPr indent="-311150" lvl="0" marL="914400" rtl="0" algn="just">
              <a:lnSpc>
                <a:spcPct val="150000"/>
              </a:lnSpc>
              <a:spcBef>
                <a:spcPts val="0"/>
              </a:spcBef>
              <a:spcAft>
                <a:spcPts val="0"/>
              </a:spcAft>
              <a:buClr>
                <a:srgbClr val="000000"/>
              </a:buClr>
              <a:buSzPts val="1300"/>
              <a:buFont typeface="Noto Sans Symbols"/>
              <a:buChar char="●"/>
            </a:pPr>
            <a:r>
              <a:rPr b="1" lang="en" sz="1300">
                <a:solidFill>
                  <a:srgbClr val="000000"/>
                </a:solidFill>
                <a:latin typeface="Times New Roman"/>
                <a:ea typeface="Times New Roman"/>
                <a:cs typeface="Times New Roman"/>
                <a:sym typeface="Times New Roman"/>
              </a:rPr>
              <a:t>Thực nghiệm 2: Tiến hành huấn luyện mô hình và đánh giá chỉ trên dữ liệu các đặc trưng “dtb” và “drl” của 4 năm học, ngoài ra còn có các đặc trưng như </a:t>
            </a:r>
            <a:r>
              <a:rPr lang="en" sz="1300">
                <a:solidFill>
                  <a:srgbClr val="000000"/>
                </a:solidFill>
                <a:highlight>
                  <a:srgbClr val="FFFFFF"/>
                </a:highlight>
                <a:latin typeface="Times New Roman"/>
                <a:ea typeface="Times New Roman"/>
                <a:cs typeface="Times New Roman"/>
                <a:sym typeface="Times New Roman"/>
              </a:rPr>
              <a:t>điểm thpt, số tín chỉ, khoa, hệ đào tạo</a:t>
            </a:r>
            <a:r>
              <a:rPr lang="en" sz="1300">
                <a:solidFill>
                  <a:srgbClr val="000000"/>
                </a:solidFill>
                <a:latin typeface="Times New Roman"/>
                <a:ea typeface="Times New Roman"/>
                <a:cs typeface="Times New Roman"/>
                <a:sym typeface="Times New Roman"/>
              </a:rPr>
              <a:t> và kết hợp nhãn đã được phân cụm từ đồ thị mạng xã hội sử dụng thuật toán Louvain, dự đoán bằng mô hình SVC và Random Forest, </a:t>
            </a:r>
            <a:r>
              <a:rPr lang="en" sz="1300">
                <a:solidFill>
                  <a:srgbClr val="000000"/>
                </a:solidFill>
                <a:highlight>
                  <a:srgbClr val="FFFFFF"/>
                </a:highlight>
                <a:latin typeface="Times New Roman"/>
                <a:ea typeface="Times New Roman"/>
                <a:cs typeface="Times New Roman"/>
                <a:sym typeface="Times New Roman"/>
              </a:rPr>
              <a:t>Đồng thời sử dụng lại tính năng Feature Importance để đánh giá chi tiết hơn mức độ ảnh hưởng của việc áp dụng mạng xã hội.</a:t>
            </a:r>
            <a:endParaRPr b="1" sz="13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800"/>
              </a:spcAft>
              <a:buNone/>
            </a:pPr>
            <a:r>
              <a:t/>
            </a:r>
            <a:endParaRPr sz="1300">
              <a:solidFill>
                <a:srgbClr val="000000"/>
              </a:solidFill>
              <a:latin typeface="Times New Roman"/>
              <a:ea typeface="Times New Roman"/>
              <a:cs typeface="Times New Roman"/>
              <a:sym typeface="Times New Roman"/>
            </a:endParaRPr>
          </a:p>
        </p:txBody>
      </p:sp>
      <p:sp>
        <p:nvSpPr>
          <p:cNvPr id="681" name="Google Shape;681;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60"/>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87" name="Google Shape;687;p60"/>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688" name="Google Shape;688;p60"/>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689" name="Google Shape;689;p60"/>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90" name="Google Shape;690;p60"/>
          <p:cNvSpPr txBox="1"/>
          <p:nvPr/>
        </p:nvSpPr>
        <p:spPr>
          <a:xfrm>
            <a:off x="1419474" y="134550"/>
            <a:ext cx="61323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XÂY DỰNG ĐỒ THỊ MẠNG VÀ THỰC NGHIỆM</a:t>
            </a:r>
            <a:endParaRPr sz="1500">
              <a:latin typeface="Times New Roman"/>
              <a:ea typeface="Times New Roman"/>
              <a:cs typeface="Times New Roman"/>
              <a:sym typeface="Times New Roman"/>
            </a:endParaRPr>
          </a:p>
        </p:txBody>
      </p:sp>
      <p:pic>
        <p:nvPicPr>
          <p:cNvPr descr="Ảnh có chứa biểu tượng&#10;&#10;Mô tả được tạo tự động" id="691" name="Google Shape;691;p60"/>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692" name="Google Shape;692;p60"/>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04</a:t>
            </a:r>
            <a:endParaRPr b="1" sz="1800">
              <a:solidFill>
                <a:srgbClr val="FFFFFF"/>
              </a:solidFill>
              <a:latin typeface="Quattrocento Sans"/>
              <a:ea typeface="Quattrocento Sans"/>
              <a:cs typeface="Quattrocento Sans"/>
              <a:sym typeface="Quattrocento Sans"/>
            </a:endParaRPr>
          </a:p>
        </p:txBody>
      </p:sp>
      <p:sp>
        <p:nvSpPr>
          <p:cNvPr id="693" name="Google Shape;693;p60"/>
          <p:cNvSpPr txBox="1"/>
          <p:nvPr/>
        </p:nvSpPr>
        <p:spPr>
          <a:xfrm>
            <a:off x="1419475" y="662800"/>
            <a:ext cx="7352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KẾT QUẢ THỰC NGHIỆM</a:t>
            </a:r>
            <a:endParaRPr sz="800">
              <a:latin typeface="Times New Roman"/>
              <a:ea typeface="Times New Roman"/>
              <a:cs typeface="Times New Roman"/>
              <a:sym typeface="Times New Roman"/>
            </a:endParaRPr>
          </a:p>
        </p:txBody>
      </p:sp>
      <p:pic>
        <p:nvPicPr>
          <p:cNvPr id="694" name="Google Shape;694;p60"/>
          <p:cNvPicPr preferRelativeResize="0"/>
          <p:nvPr/>
        </p:nvPicPr>
        <p:blipFill>
          <a:blip r:embed="rId4">
            <a:alphaModFix/>
          </a:blip>
          <a:stretch>
            <a:fillRect/>
          </a:stretch>
        </p:blipFill>
        <p:spPr>
          <a:xfrm>
            <a:off x="93300" y="1632373"/>
            <a:ext cx="4837274" cy="1772700"/>
          </a:xfrm>
          <a:prstGeom prst="rect">
            <a:avLst/>
          </a:prstGeom>
          <a:noFill/>
          <a:ln>
            <a:noFill/>
          </a:ln>
        </p:spPr>
      </p:pic>
      <p:pic>
        <p:nvPicPr>
          <p:cNvPr id="695" name="Google Shape;695;p60"/>
          <p:cNvPicPr preferRelativeResize="0"/>
          <p:nvPr/>
        </p:nvPicPr>
        <p:blipFill>
          <a:blip r:embed="rId5">
            <a:alphaModFix/>
          </a:blip>
          <a:stretch>
            <a:fillRect/>
          </a:stretch>
        </p:blipFill>
        <p:spPr>
          <a:xfrm>
            <a:off x="4806575" y="1363188"/>
            <a:ext cx="4273574" cy="2417125"/>
          </a:xfrm>
          <a:prstGeom prst="rect">
            <a:avLst/>
          </a:prstGeom>
          <a:noFill/>
          <a:ln>
            <a:noFill/>
          </a:ln>
        </p:spPr>
      </p:pic>
      <p:sp>
        <p:nvSpPr>
          <p:cNvPr id="696" name="Google Shape;696;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1"/>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02" name="Google Shape;702;p61"/>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703" name="Google Shape;703;p61"/>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704" name="Google Shape;704;p61"/>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05" name="Google Shape;705;p61"/>
          <p:cNvSpPr txBox="1"/>
          <p:nvPr/>
        </p:nvSpPr>
        <p:spPr>
          <a:xfrm>
            <a:off x="1419474" y="134550"/>
            <a:ext cx="61323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XÂY DỰNG ĐỒ THỊ MẠNG VÀ THỰC NGHIỆM</a:t>
            </a:r>
            <a:endParaRPr sz="1500">
              <a:latin typeface="Times New Roman"/>
              <a:ea typeface="Times New Roman"/>
              <a:cs typeface="Times New Roman"/>
              <a:sym typeface="Times New Roman"/>
            </a:endParaRPr>
          </a:p>
        </p:txBody>
      </p:sp>
      <p:pic>
        <p:nvPicPr>
          <p:cNvPr descr="Ảnh có chứa biểu tượng&#10;&#10;Mô tả được tạo tự động" id="706" name="Google Shape;706;p61"/>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707" name="Google Shape;707;p61"/>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04</a:t>
            </a:r>
            <a:endParaRPr b="1" sz="1800">
              <a:solidFill>
                <a:srgbClr val="FFFFFF"/>
              </a:solidFill>
              <a:latin typeface="Quattrocento Sans"/>
              <a:ea typeface="Quattrocento Sans"/>
              <a:cs typeface="Quattrocento Sans"/>
              <a:sym typeface="Quattrocento Sans"/>
            </a:endParaRPr>
          </a:p>
        </p:txBody>
      </p:sp>
      <p:sp>
        <p:nvSpPr>
          <p:cNvPr id="708" name="Google Shape;708;p61"/>
          <p:cNvSpPr txBox="1"/>
          <p:nvPr/>
        </p:nvSpPr>
        <p:spPr>
          <a:xfrm>
            <a:off x="1419475" y="662800"/>
            <a:ext cx="7352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KẾT QUẢ THỰC NGHIỆM</a:t>
            </a:r>
            <a:endParaRPr sz="800">
              <a:latin typeface="Times New Roman"/>
              <a:ea typeface="Times New Roman"/>
              <a:cs typeface="Times New Roman"/>
              <a:sym typeface="Times New Roman"/>
            </a:endParaRPr>
          </a:p>
        </p:txBody>
      </p:sp>
      <p:pic>
        <p:nvPicPr>
          <p:cNvPr id="709" name="Google Shape;709;p61"/>
          <p:cNvPicPr preferRelativeResize="0"/>
          <p:nvPr/>
        </p:nvPicPr>
        <p:blipFill>
          <a:blip r:embed="rId4">
            <a:alphaModFix/>
          </a:blip>
          <a:stretch>
            <a:fillRect/>
          </a:stretch>
        </p:blipFill>
        <p:spPr>
          <a:xfrm>
            <a:off x="2297550" y="999075"/>
            <a:ext cx="3955983" cy="1422125"/>
          </a:xfrm>
          <a:prstGeom prst="rect">
            <a:avLst/>
          </a:prstGeom>
          <a:noFill/>
          <a:ln>
            <a:noFill/>
          </a:ln>
        </p:spPr>
      </p:pic>
      <p:pic>
        <p:nvPicPr>
          <p:cNvPr id="710" name="Google Shape;710;p61"/>
          <p:cNvPicPr preferRelativeResize="0"/>
          <p:nvPr/>
        </p:nvPicPr>
        <p:blipFill rotWithShape="1">
          <a:blip r:embed="rId5">
            <a:alphaModFix/>
          </a:blip>
          <a:srcRect b="0" l="-7480" r="7480" t="0"/>
          <a:stretch/>
        </p:blipFill>
        <p:spPr>
          <a:xfrm>
            <a:off x="2014000" y="2375500"/>
            <a:ext cx="4084937" cy="1243500"/>
          </a:xfrm>
          <a:prstGeom prst="rect">
            <a:avLst/>
          </a:prstGeom>
          <a:noFill/>
          <a:ln>
            <a:noFill/>
          </a:ln>
        </p:spPr>
      </p:pic>
      <p:pic>
        <p:nvPicPr>
          <p:cNvPr id="711" name="Google Shape;711;p61"/>
          <p:cNvPicPr preferRelativeResize="0"/>
          <p:nvPr/>
        </p:nvPicPr>
        <p:blipFill rotWithShape="1">
          <a:blip r:embed="rId6">
            <a:alphaModFix/>
          </a:blip>
          <a:srcRect b="0" l="-5700" r="5700" t="0"/>
          <a:stretch/>
        </p:blipFill>
        <p:spPr>
          <a:xfrm>
            <a:off x="2090199" y="3572100"/>
            <a:ext cx="4002251" cy="1330125"/>
          </a:xfrm>
          <a:prstGeom prst="rect">
            <a:avLst/>
          </a:prstGeom>
          <a:noFill/>
          <a:ln>
            <a:noFill/>
          </a:ln>
        </p:spPr>
      </p:pic>
      <p:pic>
        <p:nvPicPr>
          <p:cNvPr id="712" name="Google Shape;712;p61"/>
          <p:cNvPicPr preferRelativeResize="0"/>
          <p:nvPr/>
        </p:nvPicPr>
        <p:blipFill>
          <a:blip r:embed="rId7">
            <a:alphaModFix/>
          </a:blip>
          <a:stretch>
            <a:fillRect/>
          </a:stretch>
        </p:blipFill>
        <p:spPr>
          <a:xfrm>
            <a:off x="2668240" y="4770850"/>
            <a:ext cx="3214600" cy="270525"/>
          </a:xfrm>
          <a:prstGeom prst="rect">
            <a:avLst/>
          </a:prstGeom>
          <a:noFill/>
          <a:ln>
            <a:noFill/>
          </a:ln>
        </p:spPr>
      </p:pic>
      <p:sp>
        <p:nvSpPr>
          <p:cNvPr id="713" name="Google Shape;713;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cxnSp>
        <p:nvCxnSpPr>
          <p:cNvPr id="718" name="Google Shape;718;p62"/>
          <p:cNvCxnSpPr/>
          <p:nvPr/>
        </p:nvCxnSpPr>
        <p:spPr>
          <a:xfrm>
            <a:off x="465449" y="2538893"/>
            <a:ext cx="8008200" cy="0"/>
          </a:xfrm>
          <a:prstGeom prst="straightConnector1">
            <a:avLst/>
          </a:prstGeom>
          <a:noFill/>
          <a:ln cap="flat" cmpd="sng" w="57150">
            <a:solidFill>
              <a:srgbClr val="323F4F"/>
            </a:solidFill>
            <a:prstDash val="solid"/>
            <a:miter lim="800000"/>
            <a:headEnd len="sm" w="sm" type="none"/>
            <a:tailEnd len="med" w="med" type="triangle"/>
          </a:ln>
        </p:spPr>
      </p:cxnSp>
      <p:sp>
        <p:nvSpPr>
          <p:cNvPr id="719" name="Google Shape;719;p62"/>
          <p:cNvSpPr/>
          <p:nvPr/>
        </p:nvSpPr>
        <p:spPr>
          <a:xfrm>
            <a:off x="530580" y="1119389"/>
            <a:ext cx="702900" cy="712200"/>
          </a:xfrm>
          <a:prstGeom prst="ellipse">
            <a:avLst/>
          </a:prstGeom>
          <a:solidFill>
            <a:schemeClr val="lt1"/>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rtl="0" algn="ctr">
              <a:lnSpc>
                <a:spcPct val="80000"/>
              </a:lnSpc>
              <a:spcBef>
                <a:spcPts val="0"/>
              </a:spcBef>
              <a:spcAft>
                <a:spcPts val="0"/>
              </a:spcAft>
              <a:buClr>
                <a:srgbClr val="000000"/>
              </a:buClr>
              <a:buSzPts val="3875"/>
              <a:buFont typeface="Arial"/>
              <a:buNone/>
            </a:pPr>
            <a:r>
              <a:rPr b="1" lang="en" sz="2500">
                <a:solidFill>
                  <a:srgbClr val="2F5496"/>
                </a:solidFill>
                <a:latin typeface="Candara"/>
                <a:ea typeface="Candara"/>
                <a:cs typeface="Candara"/>
                <a:sym typeface="Candara"/>
              </a:rPr>
              <a:t>I</a:t>
            </a:r>
            <a:endParaRPr b="0" i="0" sz="2500" u="none" cap="none" strike="noStrike">
              <a:solidFill>
                <a:srgbClr val="FFFFFF"/>
              </a:solidFill>
              <a:latin typeface="Arial"/>
              <a:ea typeface="Arial"/>
              <a:cs typeface="Arial"/>
              <a:sym typeface="Arial"/>
            </a:endParaRPr>
          </a:p>
        </p:txBody>
      </p:sp>
      <p:cxnSp>
        <p:nvCxnSpPr>
          <p:cNvPr id="720" name="Google Shape;720;p62"/>
          <p:cNvCxnSpPr>
            <a:stCxn id="719" idx="4"/>
          </p:cNvCxnSpPr>
          <p:nvPr/>
        </p:nvCxnSpPr>
        <p:spPr>
          <a:xfrm>
            <a:off x="882030" y="1831589"/>
            <a:ext cx="3900" cy="715800"/>
          </a:xfrm>
          <a:prstGeom prst="straightConnector1">
            <a:avLst/>
          </a:prstGeom>
          <a:noFill/>
          <a:ln cap="flat" cmpd="sng" w="57150">
            <a:solidFill>
              <a:srgbClr val="323F4F"/>
            </a:solidFill>
            <a:prstDash val="solid"/>
            <a:miter lim="800000"/>
            <a:headEnd len="sm" w="sm" type="none"/>
            <a:tailEnd len="sm" w="sm" type="none"/>
          </a:ln>
        </p:spPr>
      </p:cxnSp>
      <p:sp>
        <p:nvSpPr>
          <p:cNvPr id="721" name="Google Shape;721;p62"/>
          <p:cNvSpPr/>
          <p:nvPr/>
        </p:nvSpPr>
        <p:spPr>
          <a:xfrm>
            <a:off x="1809775" y="3245053"/>
            <a:ext cx="702900" cy="712200"/>
          </a:xfrm>
          <a:prstGeom prst="ellipse">
            <a:avLst/>
          </a:prstGeom>
          <a:solidFill>
            <a:schemeClr val="lt1"/>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rtl="0" algn="ctr">
              <a:lnSpc>
                <a:spcPct val="80000"/>
              </a:lnSpc>
              <a:spcBef>
                <a:spcPts val="0"/>
              </a:spcBef>
              <a:spcAft>
                <a:spcPts val="0"/>
              </a:spcAft>
              <a:buClr>
                <a:srgbClr val="000000"/>
              </a:buClr>
              <a:buSzPts val="3875"/>
              <a:buFont typeface="Arial"/>
              <a:buNone/>
            </a:pPr>
            <a:r>
              <a:rPr b="1" lang="en" sz="2500">
                <a:solidFill>
                  <a:srgbClr val="2F5496"/>
                </a:solidFill>
                <a:latin typeface="Candara"/>
                <a:ea typeface="Candara"/>
                <a:cs typeface="Candara"/>
                <a:sym typeface="Candara"/>
              </a:rPr>
              <a:t>II</a:t>
            </a:r>
            <a:endParaRPr b="0" i="0" sz="2500" u="none" cap="none" strike="noStrike">
              <a:solidFill>
                <a:schemeClr val="lt1"/>
              </a:solidFill>
              <a:latin typeface="Arial"/>
              <a:ea typeface="Arial"/>
              <a:cs typeface="Arial"/>
              <a:sym typeface="Arial"/>
            </a:endParaRPr>
          </a:p>
        </p:txBody>
      </p:sp>
      <p:cxnSp>
        <p:nvCxnSpPr>
          <p:cNvPr id="722" name="Google Shape;722;p62"/>
          <p:cNvCxnSpPr>
            <a:stCxn id="721" idx="0"/>
          </p:cNvCxnSpPr>
          <p:nvPr/>
        </p:nvCxnSpPr>
        <p:spPr>
          <a:xfrm flipH="1" rot="10800000">
            <a:off x="2161225" y="2529253"/>
            <a:ext cx="3900" cy="715800"/>
          </a:xfrm>
          <a:prstGeom prst="straightConnector1">
            <a:avLst/>
          </a:prstGeom>
          <a:noFill/>
          <a:ln cap="flat" cmpd="sng" w="57150">
            <a:solidFill>
              <a:srgbClr val="323F4F"/>
            </a:solidFill>
            <a:prstDash val="solid"/>
            <a:miter lim="800000"/>
            <a:headEnd len="sm" w="sm" type="none"/>
            <a:tailEnd len="sm" w="sm" type="none"/>
          </a:ln>
        </p:spPr>
      </p:cxnSp>
      <p:grpSp>
        <p:nvGrpSpPr>
          <p:cNvPr id="723" name="Google Shape;723;p62"/>
          <p:cNvGrpSpPr/>
          <p:nvPr/>
        </p:nvGrpSpPr>
        <p:grpSpPr>
          <a:xfrm>
            <a:off x="3093823" y="1112102"/>
            <a:ext cx="702835" cy="1427904"/>
            <a:chOff x="1838960" y="1717675"/>
            <a:chExt cx="904200" cy="1711500"/>
          </a:xfrm>
        </p:grpSpPr>
        <p:sp>
          <p:nvSpPr>
            <p:cNvPr id="724" name="Google Shape;724;p62"/>
            <p:cNvSpPr/>
            <p:nvPr/>
          </p:nvSpPr>
          <p:spPr>
            <a:xfrm>
              <a:off x="1838960" y="1717675"/>
              <a:ext cx="904200" cy="853500"/>
            </a:xfrm>
            <a:prstGeom prst="ellipse">
              <a:avLst/>
            </a:prstGeom>
            <a:solidFill>
              <a:schemeClr val="lt1"/>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rtl="0" algn="ctr">
                <a:lnSpc>
                  <a:spcPct val="80000"/>
                </a:lnSpc>
                <a:spcBef>
                  <a:spcPts val="0"/>
                </a:spcBef>
                <a:spcAft>
                  <a:spcPts val="0"/>
                </a:spcAft>
                <a:buClr>
                  <a:srgbClr val="000000"/>
                </a:buClr>
                <a:buSzPts val="3875"/>
                <a:buFont typeface="Arial"/>
                <a:buNone/>
              </a:pPr>
              <a:r>
                <a:rPr b="1" lang="en" sz="2500">
                  <a:solidFill>
                    <a:srgbClr val="2F5496"/>
                  </a:solidFill>
                  <a:latin typeface="Candara"/>
                  <a:ea typeface="Candara"/>
                  <a:cs typeface="Candara"/>
                  <a:sym typeface="Candara"/>
                </a:rPr>
                <a:t>III</a:t>
              </a:r>
              <a:endParaRPr b="0" i="0" sz="2500" u="none" cap="none" strike="noStrike">
                <a:solidFill>
                  <a:schemeClr val="lt1"/>
                </a:solidFill>
                <a:latin typeface="Arial"/>
                <a:ea typeface="Arial"/>
                <a:cs typeface="Arial"/>
                <a:sym typeface="Arial"/>
              </a:endParaRPr>
            </a:p>
          </p:txBody>
        </p:sp>
        <p:cxnSp>
          <p:nvCxnSpPr>
            <p:cNvPr id="725" name="Google Shape;725;p62"/>
            <p:cNvCxnSpPr>
              <a:stCxn id="724" idx="4"/>
            </p:cNvCxnSpPr>
            <p:nvPr/>
          </p:nvCxnSpPr>
          <p:spPr>
            <a:xfrm>
              <a:off x="2291060" y="2571175"/>
              <a:ext cx="5100" cy="858000"/>
            </a:xfrm>
            <a:prstGeom prst="straightConnector1">
              <a:avLst/>
            </a:prstGeom>
            <a:noFill/>
            <a:ln cap="flat" cmpd="sng" w="57150">
              <a:solidFill>
                <a:srgbClr val="323F4F"/>
              </a:solidFill>
              <a:prstDash val="solid"/>
              <a:miter lim="800000"/>
              <a:headEnd len="sm" w="sm" type="none"/>
              <a:tailEnd len="sm" w="sm" type="none"/>
            </a:ln>
          </p:spPr>
        </p:cxnSp>
      </p:grpSp>
      <p:sp>
        <p:nvSpPr>
          <p:cNvPr id="726" name="Google Shape;726;p62"/>
          <p:cNvSpPr txBox="1"/>
          <p:nvPr/>
        </p:nvSpPr>
        <p:spPr>
          <a:xfrm>
            <a:off x="1325673" y="1290850"/>
            <a:ext cx="1674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TỔNG QUAN</a:t>
            </a:r>
            <a:endParaRPr i="0" sz="1800" cap="none" strike="noStrike">
              <a:solidFill>
                <a:srgbClr val="000000"/>
              </a:solidFill>
              <a:latin typeface="Times New Roman"/>
              <a:ea typeface="Times New Roman"/>
              <a:cs typeface="Times New Roman"/>
              <a:sym typeface="Times New Roman"/>
            </a:endParaRPr>
          </a:p>
        </p:txBody>
      </p:sp>
      <p:sp>
        <p:nvSpPr>
          <p:cNvPr id="727" name="Google Shape;727;p62"/>
          <p:cNvSpPr txBox="1"/>
          <p:nvPr/>
        </p:nvSpPr>
        <p:spPr>
          <a:xfrm>
            <a:off x="3796753" y="1110174"/>
            <a:ext cx="1942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KHÁM PHÁ VÀ PHÂN TÍCH DỮ LIỆU</a:t>
            </a:r>
            <a:endParaRPr i="0" sz="1800" cap="none" strike="noStrike">
              <a:solidFill>
                <a:srgbClr val="000000"/>
              </a:solidFill>
              <a:latin typeface="Times New Roman"/>
              <a:ea typeface="Times New Roman"/>
              <a:cs typeface="Times New Roman"/>
              <a:sym typeface="Times New Roman"/>
            </a:endParaRPr>
          </a:p>
        </p:txBody>
      </p:sp>
      <p:sp>
        <p:nvSpPr>
          <p:cNvPr id="728" name="Google Shape;728;p62"/>
          <p:cNvSpPr txBox="1"/>
          <p:nvPr/>
        </p:nvSpPr>
        <p:spPr>
          <a:xfrm>
            <a:off x="2577451" y="3379294"/>
            <a:ext cx="2531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GIỚI THIỆU</a:t>
            </a:r>
            <a:endParaRPr i="0" sz="1800" cap="none" strike="noStrike">
              <a:solidFill>
                <a:srgbClr val="000000"/>
              </a:solidFill>
              <a:latin typeface="Times New Roman"/>
              <a:ea typeface="Times New Roman"/>
              <a:cs typeface="Times New Roman"/>
              <a:sym typeface="Times New Roman"/>
            </a:endParaRPr>
          </a:p>
        </p:txBody>
      </p:sp>
      <p:sp>
        <p:nvSpPr>
          <p:cNvPr id="729" name="Google Shape;729;p62"/>
          <p:cNvSpPr/>
          <p:nvPr/>
        </p:nvSpPr>
        <p:spPr>
          <a:xfrm>
            <a:off x="4880356" y="3254710"/>
            <a:ext cx="702900" cy="712200"/>
          </a:xfrm>
          <a:prstGeom prst="ellipse">
            <a:avLst/>
          </a:prstGeom>
          <a:solidFill>
            <a:schemeClr val="lt1"/>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rtl="0" algn="ctr">
              <a:lnSpc>
                <a:spcPct val="80000"/>
              </a:lnSpc>
              <a:spcBef>
                <a:spcPts val="0"/>
              </a:spcBef>
              <a:spcAft>
                <a:spcPts val="0"/>
              </a:spcAft>
              <a:buClr>
                <a:srgbClr val="000000"/>
              </a:buClr>
              <a:buSzPts val="3875"/>
              <a:buFont typeface="Arial"/>
              <a:buNone/>
            </a:pPr>
            <a:r>
              <a:rPr b="1" lang="en" sz="2500">
                <a:solidFill>
                  <a:srgbClr val="2F5496"/>
                </a:solidFill>
                <a:latin typeface="Candara"/>
                <a:ea typeface="Candara"/>
                <a:cs typeface="Candara"/>
                <a:sym typeface="Candara"/>
              </a:rPr>
              <a:t>IV</a:t>
            </a:r>
            <a:endParaRPr b="0" i="0" sz="2500" u="none" cap="none" strike="noStrike">
              <a:solidFill>
                <a:schemeClr val="lt1"/>
              </a:solidFill>
              <a:latin typeface="Arial"/>
              <a:ea typeface="Arial"/>
              <a:cs typeface="Arial"/>
              <a:sym typeface="Arial"/>
            </a:endParaRPr>
          </a:p>
        </p:txBody>
      </p:sp>
      <p:cxnSp>
        <p:nvCxnSpPr>
          <p:cNvPr id="730" name="Google Shape;730;p62"/>
          <p:cNvCxnSpPr>
            <a:stCxn id="729" idx="0"/>
          </p:cNvCxnSpPr>
          <p:nvPr/>
        </p:nvCxnSpPr>
        <p:spPr>
          <a:xfrm flipH="1" rot="10800000">
            <a:off x="5231806" y="2538910"/>
            <a:ext cx="3900" cy="715800"/>
          </a:xfrm>
          <a:prstGeom prst="straightConnector1">
            <a:avLst/>
          </a:prstGeom>
          <a:noFill/>
          <a:ln cap="flat" cmpd="sng" w="57150">
            <a:solidFill>
              <a:srgbClr val="323F4F"/>
            </a:solidFill>
            <a:prstDash val="solid"/>
            <a:miter lim="800000"/>
            <a:headEnd len="sm" w="sm" type="none"/>
            <a:tailEnd len="sm" w="sm" type="none"/>
          </a:ln>
        </p:spPr>
      </p:cxnSp>
      <p:sp>
        <p:nvSpPr>
          <p:cNvPr id="731" name="Google Shape;731;p62"/>
          <p:cNvSpPr txBox="1"/>
          <p:nvPr/>
        </p:nvSpPr>
        <p:spPr>
          <a:xfrm>
            <a:off x="5648033" y="3058173"/>
            <a:ext cx="25317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XÂY DỰNG ĐỒ THỊ MẠNG VÀ THỰC NGHIỆM</a:t>
            </a:r>
            <a:endParaRPr i="0" sz="1800" cap="none" strike="noStrike">
              <a:solidFill>
                <a:srgbClr val="000000"/>
              </a:solidFill>
              <a:latin typeface="Times New Roman"/>
              <a:ea typeface="Times New Roman"/>
              <a:cs typeface="Times New Roman"/>
              <a:sym typeface="Times New Roman"/>
            </a:endParaRPr>
          </a:p>
        </p:txBody>
      </p:sp>
      <p:grpSp>
        <p:nvGrpSpPr>
          <p:cNvPr id="732" name="Google Shape;732;p62"/>
          <p:cNvGrpSpPr/>
          <p:nvPr/>
        </p:nvGrpSpPr>
        <p:grpSpPr>
          <a:xfrm>
            <a:off x="6120648" y="1111002"/>
            <a:ext cx="702835" cy="1427904"/>
            <a:chOff x="1838960" y="1717675"/>
            <a:chExt cx="904200" cy="1711500"/>
          </a:xfrm>
        </p:grpSpPr>
        <p:sp>
          <p:nvSpPr>
            <p:cNvPr id="733" name="Google Shape;733;p62"/>
            <p:cNvSpPr/>
            <p:nvPr/>
          </p:nvSpPr>
          <p:spPr>
            <a:xfrm>
              <a:off x="1838960" y="1717675"/>
              <a:ext cx="904200" cy="853500"/>
            </a:xfrm>
            <a:prstGeom prst="ellipse">
              <a:avLst/>
            </a:prstGeom>
            <a:solidFill>
              <a:schemeClr val="dk1"/>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rtl="0" algn="ctr">
                <a:lnSpc>
                  <a:spcPct val="80000"/>
                </a:lnSpc>
                <a:spcBef>
                  <a:spcPts val="0"/>
                </a:spcBef>
                <a:spcAft>
                  <a:spcPts val="0"/>
                </a:spcAft>
                <a:buClr>
                  <a:srgbClr val="000000"/>
                </a:buClr>
                <a:buSzPts val="3875"/>
                <a:buFont typeface="Arial"/>
                <a:buNone/>
              </a:pPr>
              <a:r>
                <a:rPr b="1" lang="en" sz="2500">
                  <a:solidFill>
                    <a:schemeClr val="lt1"/>
                  </a:solidFill>
                  <a:latin typeface="Candara"/>
                  <a:ea typeface="Candara"/>
                  <a:cs typeface="Candara"/>
                  <a:sym typeface="Candara"/>
                </a:rPr>
                <a:t>V</a:t>
              </a:r>
              <a:endParaRPr b="0" i="0" sz="2500" u="none" cap="none" strike="noStrike">
                <a:solidFill>
                  <a:schemeClr val="lt1"/>
                </a:solidFill>
                <a:latin typeface="Arial"/>
                <a:ea typeface="Arial"/>
                <a:cs typeface="Arial"/>
                <a:sym typeface="Arial"/>
              </a:endParaRPr>
            </a:p>
          </p:txBody>
        </p:sp>
        <p:cxnSp>
          <p:nvCxnSpPr>
            <p:cNvPr id="734" name="Google Shape;734;p62"/>
            <p:cNvCxnSpPr>
              <a:stCxn id="733" idx="4"/>
            </p:cNvCxnSpPr>
            <p:nvPr/>
          </p:nvCxnSpPr>
          <p:spPr>
            <a:xfrm>
              <a:off x="2291060" y="2571175"/>
              <a:ext cx="5100" cy="858000"/>
            </a:xfrm>
            <a:prstGeom prst="straightConnector1">
              <a:avLst/>
            </a:prstGeom>
            <a:noFill/>
            <a:ln cap="flat" cmpd="sng" w="57150">
              <a:solidFill>
                <a:srgbClr val="323F4F"/>
              </a:solidFill>
              <a:prstDash val="solid"/>
              <a:miter lim="800000"/>
              <a:headEnd len="sm" w="sm" type="none"/>
              <a:tailEnd len="sm" w="sm" type="none"/>
            </a:ln>
          </p:spPr>
        </p:cxnSp>
      </p:grpSp>
      <p:sp>
        <p:nvSpPr>
          <p:cNvPr id="735" name="Google Shape;735;p62"/>
          <p:cNvSpPr txBox="1"/>
          <p:nvPr/>
        </p:nvSpPr>
        <p:spPr>
          <a:xfrm>
            <a:off x="6823478" y="1265649"/>
            <a:ext cx="194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KẾT LUẬN</a:t>
            </a:r>
            <a:endParaRPr i="0" sz="1800" cap="none" strike="noStrike">
              <a:solidFill>
                <a:srgbClr val="000000"/>
              </a:solidFill>
              <a:latin typeface="Times New Roman"/>
              <a:ea typeface="Times New Roman"/>
              <a:cs typeface="Times New Roman"/>
              <a:sym typeface="Times New Roman"/>
            </a:endParaRPr>
          </a:p>
        </p:txBody>
      </p:sp>
      <p:sp>
        <p:nvSpPr>
          <p:cNvPr id="736" name="Google Shape;736;p62"/>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37" name="Google Shape;737;p62"/>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738" name="Google Shape;738;p62"/>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739" name="Google Shape;739;p62"/>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40" name="Google Shape;740;p62"/>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latin typeface="Times New Roman"/>
                <a:ea typeface="Times New Roman"/>
                <a:cs typeface="Times New Roman"/>
                <a:sym typeface="Times New Roman"/>
              </a:rPr>
              <a:t>NỘI  DUNG</a:t>
            </a:r>
            <a:endParaRPr sz="1300">
              <a:latin typeface="Times New Roman"/>
              <a:ea typeface="Times New Roman"/>
              <a:cs typeface="Times New Roman"/>
              <a:sym typeface="Times New Roman"/>
            </a:endParaRPr>
          </a:p>
        </p:txBody>
      </p:sp>
      <p:pic>
        <p:nvPicPr>
          <p:cNvPr descr="Ảnh có chứa biểu tượng&#10;&#10;Mô tả được tạo tự động" id="741" name="Google Shape;741;p62"/>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742" name="Google Shape;742;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63"/>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48" name="Google Shape;748;p63"/>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749" name="Google Shape;749;p63"/>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750" name="Google Shape;750;p63"/>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51" name="Google Shape;751;p63"/>
          <p:cNvSpPr txBox="1"/>
          <p:nvPr/>
        </p:nvSpPr>
        <p:spPr>
          <a:xfrm>
            <a:off x="1419474" y="134550"/>
            <a:ext cx="61323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KẾT LUẬN</a:t>
            </a:r>
            <a:endParaRPr sz="1500">
              <a:latin typeface="Times New Roman"/>
              <a:ea typeface="Times New Roman"/>
              <a:cs typeface="Times New Roman"/>
              <a:sym typeface="Times New Roman"/>
            </a:endParaRPr>
          </a:p>
        </p:txBody>
      </p:sp>
      <p:pic>
        <p:nvPicPr>
          <p:cNvPr descr="Ảnh có chứa biểu tượng&#10;&#10;Mô tả được tạo tự động" id="752" name="Google Shape;752;p63"/>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753" name="Google Shape;753;p63"/>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05</a:t>
            </a:r>
            <a:endParaRPr b="1" sz="1800">
              <a:solidFill>
                <a:srgbClr val="FFFFFF"/>
              </a:solidFill>
              <a:latin typeface="Quattrocento Sans"/>
              <a:ea typeface="Quattrocento Sans"/>
              <a:cs typeface="Quattrocento Sans"/>
              <a:sym typeface="Quattrocento Sans"/>
            </a:endParaRPr>
          </a:p>
        </p:txBody>
      </p:sp>
      <p:sp>
        <p:nvSpPr>
          <p:cNvPr id="754" name="Google Shape;754;p63"/>
          <p:cNvSpPr txBox="1"/>
          <p:nvPr/>
        </p:nvSpPr>
        <p:spPr>
          <a:xfrm>
            <a:off x="1419475" y="662800"/>
            <a:ext cx="73524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800">
              <a:latin typeface="Times New Roman"/>
              <a:ea typeface="Times New Roman"/>
              <a:cs typeface="Times New Roman"/>
              <a:sym typeface="Times New Roman"/>
            </a:endParaRPr>
          </a:p>
        </p:txBody>
      </p:sp>
      <p:sp>
        <p:nvSpPr>
          <p:cNvPr id="755" name="Google Shape;755;p63"/>
          <p:cNvSpPr txBox="1"/>
          <p:nvPr>
            <p:ph idx="1" type="body"/>
          </p:nvPr>
        </p:nvSpPr>
        <p:spPr>
          <a:xfrm>
            <a:off x="1419475" y="662800"/>
            <a:ext cx="6621600" cy="3940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solidFill>
                  <a:srgbClr val="000000"/>
                </a:solidFill>
                <a:latin typeface="Times New Roman"/>
                <a:ea typeface="Times New Roman"/>
                <a:cs typeface="Times New Roman"/>
                <a:sym typeface="Times New Roman"/>
              </a:rPr>
              <a:t>Đề tài:</a:t>
            </a:r>
            <a:r>
              <a:rPr lang="en" sz="1100">
                <a:solidFill>
                  <a:srgbClr val="000000"/>
                </a:solidFill>
                <a:latin typeface="Times New Roman"/>
                <a:ea typeface="Times New Roman"/>
                <a:cs typeface="Times New Roman"/>
                <a:sym typeface="Times New Roman"/>
              </a:rPr>
              <a:t> </a:t>
            </a:r>
            <a:r>
              <a:rPr i="1" lang="en" sz="1100">
                <a:solidFill>
                  <a:srgbClr val="000000"/>
                </a:solidFill>
                <a:latin typeface="Times New Roman"/>
                <a:ea typeface="Times New Roman"/>
                <a:cs typeface="Times New Roman"/>
                <a:sym typeface="Times New Roman"/>
              </a:rPr>
              <a:t>Dự đoán xếp hạng tốt nghiệp của sinh viên UIT</a:t>
            </a:r>
            <a:endParaRPr i="1" sz="1100">
              <a:solidFill>
                <a:srgbClr val="000000"/>
              </a:solidFill>
              <a:latin typeface="Times New Roman"/>
              <a:ea typeface="Times New Roman"/>
              <a:cs typeface="Times New Roman"/>
              <a:sym typeface="Times New Roman"/>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Times New Roman"/>
                <a:ea typeface="Times New Roman"/>
                <a:cs typeface="Times New Roman"/>
                <a:sym typeface="Times New Roman"/>
              </a:rPr>
              <a:t>Mục tiêu:</a:t>
            </a:r>
            <a:r>
              <a:rPr lang="en" sz="1100">
                <a:solidFill>
                  <a:srgbClr val="000000"/>
                </a:solidFill>
                <a:latin typeface="Times New Roman"/>
                <a:ea typeface="Times New Roman"/>
                <a:cs typeface="Times New Roman"/>
                <a:sym typeface="Times New Roman"/>
              </a:rPr>
              <a:t> Dự đoán xếp loại tốt nghiệp dựa vào thành tích học tập và yếu tố bổ trợ.</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b="1" lang="en" sz="1100">
                <a:solidFill>
                  <a:srgbClr val="000000"/>
                </a:solidFill>
                <a:latin typeface="Times New Roman"/>
                <a:ea typeface="Times New Roman"/>
                <a:cs typeface="Times New Roman"/>
                <a:sym typeface="Times New Roman"/>
              </a:rPr>
              <a:t>Phương pháp:</a:t>
            </a:r>
            <a:endParaRPr b="1" sz="1100">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Phân tích dữ liệu: Điểm trung bình (GPA), điểm rèn luyện (drl), yếu tố ngoại cảnh (vi phạm học vụ, điểm thi THPT).</a:t>
            </a:r>
            <a:endParaRPr sz="1100">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Times New Roman"/>
                <a:ea typeface="Times New Roman"/>
                <a:cs typeface="Times New Roman"/>
                <a:sym typeface="Times New Roman"/>
              </a:rPr>
              <a:t>Mô hình: Random Forest Classifier đạt </a:t>
            </a:r>
            <a:r>
              <a:rPr b="1" lang="en" sz="1100">
                <a:solidFill>
                  <a:srgbClr val="000000"/>
                </a:solidFill>
                <a:latin typeface="Times New Roman"/>
                <a:ea typeface="Times New Roman"/>
                <a:cs typeface="Times New Roman"/>
                <a:sym typeface="Times New Roman"/>
              </a:rPr>
              <a:t>92.10% độ chính xác</a:t>
            </a:r>
            <a:r>
              <a:rPr lang="en" sz="1100">
                <a:solidFill>
                  <a:srgbClr val="000000"/>
                </a:solidFill>
                <a:latin typeface="Times New Roman"/>
                <a:ea typeface="Times New Roman"/>
                <a:cs typeface="Times New Roman"/>
                <a:sym typeface="Times New Roman"/>
              </a:rPr>
              <a:t>, kết hợp với nhãn từ đồ thị mạng xã hội, tối đa lên tới </a:t>
            </a:r>
            <a:r>
              <a:rPr b="1" lang="en" sz="1100">
                <a:solidFill>
                  <a:srgbClr val="000000"/>
                </a:solidFill>
                <a:latin typeface="Times New Roman"/>
                <a:ea typeface="Times New Roman"/>
                <a:cs typeface="Times New Roman"/>
                <a:sym typeface="Times New Roman"/>
              </a:rPr>
              <a:t>92.37%</a:t>
            </a:r>
            <a:r>
              <a:rPr lang="en" sz="1100">
                <a:solidFill>
                  <a:srgbClr val="000000"/>
                </a:solidFill>
                <a:latin typeface="Times New Roman"/>
                <a:ea typeface="Times New Roman"/>
                <a:cs typeface="Times New Roman"/>
                <a:sym typeface="Times New Roman"/>
              </a:rPr>
              <a:t> khi loại bỏ yếu tố khoa và hệ đào tạo.</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b="1" lang="en" sz="1100">
                <a:solidFill>
                  <a:srgbClr val="000000"/>
                </a:solidFill>
                <a:latin typeface="Times New Roman"/>
                <a:ea typeface="Times New Roman"/>
                <a:cs typeface="Times New Roman"/>
                <a:sym typeface="Times New Roman"/>
              </a:rPr>
              <a:t>Kết quả:</a:t>
            </a:r>
            <a:endParaRPr b="1" sz="1100">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GPA và drl là yếu tố quan trọng nhất.</a:t>
            </a:r>
            <a:endParaRPr sz="1100">
              <a:solidFill>
                <a:srgbClr val="000000"/>
              </a:solidFill>
              <a:latin typeface="Times New Roman"/>
              <a:ea typeface="Times New Roman"/>
              <a:cs typeface="Times New Roman"/>
              <a:sym typeface="Times New Roman"/>
            </a:endParaRPr>
          </a:p>
          <a:p>
            <a:pPr indent="-298450" lvl="1" marL="914400" rtl="0" algn="l">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Đồ thị mạng xã hội cải thiện hiệu quả dự đoán, mở ra hướng phát triển mới.</a:t>
            </a:r>
            <a:endParaRPr sz="1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100">
                <a:solidFill>
                  <a:srgbClr val="000000"/>
                </a:solidFill>
                <a:latin typeface="Times New Roman"/>
                <a:ea typeface="Times New Roman"/>
                <a:cs typeface="Times New Roman"/>
                <a:sym typeface="Times New Roman"/>
              </a:rPr>
              <a:t>Hạn chế và Hướng phát triển:</a:t>
            </a:r>
            <a:endParaRPr b="1" sz="1100">
              <a:solidFill>
                <a:srgbClr val="000000"/>
              </a:solidFill>
              <a:latin typeface="Times New Roman"/>
              <a:ea typeface="Times New Roman"/>
              <a:cs typeface="Times New Roman"/>
              <a:sym typeface="Times New Roman"/>
            </a:endParaRPr>
          </a:p>
          <a:p>
            <a:pPr indent="-298450" lvl="0" marL="457200" rtl="0" algn="l">
              <a:spcBef>
                <a:spcPts val="120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Mở rộng dữ liệu, tích hợp yếu tố phi học thuật (ngoại khóa).</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Áp dụng thuật toán Deep Learning để tăng hiệu quả.</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Dự đoán sự tiến bộ qua các năm học để hỗ trợ sinh viên phát triển toàn diện.</a:t>
            </a:r>
            <a:endParaRPr sz="11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100">
                <a:solidFill>
                  <a:srgbClr val="000000"/>
                </a:solidFill>
                <a:latin typeface="Times New Roman"/>
                <a:ea typeface="Times New Roman"/>
                <a:cs typeface="Times New Roman"/>
                <a:sym typeface="Times New Roman"/>
              </a:rPr>
              <a:t>Ý nghĩa:</a:t>
            </a:r>
            <a:endParaRPr b="1" sz="1100">
              <a:solidFill>
                <a:srgbClr val="000000"/>
              </a:solidFill>
              <a:latin typeface="Times New Roman"/>
              <a:ea typeface="Times New Roman"/>
              <a:cs typeface="Times New Roman"/>
              <a:sym typeface="Times New Roman"/>
            </a:endParaRPr>
          </a:p>
          <a:p>
            <a:pPr indent="-298450" lvl="0" marL="457200" rtl="0" algn="l">
              <a:spcBef>
                <a:spcPts val="120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Ứng dụng công nghệ dữ liệu trong giáo dục.</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Nền tảng cho nghiên cứu nâng cao chất lượng giáo dục và hỗ trợ sinh viên.</a:t>
            </a:r>
            <a:endParaRPr sz="1100">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b="1" sz="13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800"/>
              </a:spcAft>
              <a:buNone/>
            </a:pPr>
            <a:r>
              <a:t/>
            </a:r>
            <a:endParaRPr sz="1300">
              <a:solidFill>
                <a:srgbClr val="000000"/>
              </a:solidFill>
              <a:latin typeface="Times New Roman"/>
              <a:ea typeface="Times New Roman"/>
              <a:cs typeface="Times New Roman"/>
              <a:sym typeface="Times New Roman"/>
            </a:endParaRPr>
          </a:p>
        </p:txBody>
      </p:sp>
      <p:sp>
        <p:nvSpPr>
          <p:cNvPr id="756" name="Google Shape;756;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15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idx="1" type="body"/>
          </p:nvPr>
        </p:nvSpPr>
        <p:spPr>
          <a:xfrm>
            <a:off x="159300" y="1396375"/>
            <a:ext cx="8520600" cy="3172500"/>
          </a:xfrm>
          <a:prstGeom prst="rect">
            <a:avLst/>
          </a:prstGeom>
        </p:spPr>
        <p:txBody>
          <a:bodyPr anchorCtr="0" anchor="t" bIns="91425" lIns="91425" spcFirstLastPara="1" rIns="91425" wrap="square" tIns="91425">
            <a:noAutofit/>
          </a:bodyPr>
          <a:lstStyle/>
          <a:p>
            <a:pPr indent="-311150" lvl="0" marL="914400" rtl="0" algn="just">
              <a:lnSpc>
                <a:spcPct val="150000"/>
              </a:lnSpc>
              <a:spcBef>
                <a:spcPts val="0"/>
              </a:spcBef>
              <a:spcAft>
                <a:spcPts val="0"/>
              </a:spcAft>
              <a:buClr>
                <a:srgbClr val="000000"/>
              </a:buClr>
              <a:buSzPts val="1300"/>
              <a:buFont typeface="Times New Roman"/>
              <a:buChar char="●"/>
            </a:pPr>
            <a:r>
              <a:rPr b="1" lang="en" sz="1300">
                <a:solidFill>
                  <a:srgbClr val="000000"/>
                </a:solidFill>
                <a:latin typeface="Times New Roman"/>
                <a:ea typeface="Times New Roman"/>
                <a:cs typeface="Times New Roman"/>
                <a:sym typeface="Times New Roman"/>
              </a:rPr>
              <a:t>Tính cấp thiết trong quản lý và hỗ trợ sinh viên</a:t>
            </a:r>
            <a:r>
              <a:rPr lang="en" sz="1300">
                <a:solidFill>
                  <a:srgbClr val="000000"/>
                </a:solidFill>
                <a:latin typeface="Times New Roman"/>
                <a:ea typeface="Times New Roman"/>
                <a:cs typeface="Times New Roman"/>
                <a:sym typeface="Times New Roman"/>
              </a:rPr>
              <a:t>: Giúp nhà trường phát hiện sớm những sinh viên có nguy cơ xếp hạng thấp để tư vấn, hỗ trợ, cũng như tối ưu hóa chất lượng giáo dục, đặc biệt trong các chương trình hỗ trợ kỹ năng và học thuật.</a:t>
            </a:r>
            <a:endParaRPr sz="1300">
              <a:solidFill>
                <a:srgbClr val="000000"/>
              </a:solidFill>
              <a:latin typeface="Times New Roman"/>
              <a:ea typeface="Times New Roman"/>
              <a:cs typeface="Times New Roman"/>
              <a:sym typeface="Times New Roman"/>
            </a:endParaRPr>
          </a:p>
          <a:p>
            <a:pPr indent="-311150" lvl="0" marL="914400" rtl="0" algn="just">
              <a:lnSpc>
                <a:spcPct val="150000"/>
              </a:lnSpc>
              <a:spcBef>
                <a:spcPts val="0"/>
              </a:spcBef>
              <a:spcAft>
                <a:spcPts val="0"/>
              </a:spcAft>
              <a:buClr>
                <a:srgbClr val="000000"/>
              </a:buClr>
              <a:buSzPts val="1300"/>
              <a:buFont typeface="Times New Roman"/>
              <a:buChar char="●"/>
            </a:pPr>
            <a:r>
              <a:rPr b="1" lang="en" sz="1300">
                <a:solidFill>
                  <a:srgbClr val="000000"/>
                </a:solidFill>
                <a:latin typeface="Times New Roman"/>
                <a:ea typeface="Times New Roman"/>
                <a:cs typeface="Times New Roman"/>
                <a:sym typeface="Times New Roman"/>
              </a:rPr>
              <a:t>Khai thác tiềm năng của dữ liệu trong giáo dục</a:t>
            </a:r>
            <a:r>
              <a:rPr lang="en" sz="1300">
                <a:solidFill>
                  <a:srgbClr val="000000"/>
                </a:solidFill>
                <a:latin typeface="Times New Roman"/>
                <a:ea typeface="Times New Roman"/>
                <a:cs typeface="Times New Roman"/>
                <a:sym typeface="Times New Roman"/>
              </a:rPr>
              <a:t>: Với sự đa dạng và toàn diện của loại hình dữ liệu này, hoàn toàn có thể từ đó trích xuất và nghiên cứu những mối quan hệ như sự tương tác giữa sinh viên qua các hoạt động và lớp học, ảnh hưởng của yếu tố thành tích và hoạt động khác đến xếp hạng tốt nghiệp của sinh viên. </a:t>
            </a:r>
            <a:endParaRPr sz="1300">
              <a:solidFill>
                <a:srgbClr val="000000"/>
              </a:solidFill>
              <a:latin typeface="Times New Roman"/>
              <a:ea typeface="Times New Roman"/>
              <a:cs typeface="Times New Roman"/>
              <a:sym typeface="Times New Roman"/>
            </a:endParaRPr>
          </a:p>
          <a:p>
            <a:pPr indent="-311150" lvl="0" marL="914400" rtl="0" algn="just">
              <a:lnSpc>
                <a:spcPct val="150000"/>
              </a:lnSpc>
              <a:spcBef>
                <a:spcPts val="0"/>
              </a:spcBef>
              <a:spcAft>
                <a:spcPts val="0"/>
              </a:spcAft>
              <a:buClr>
                <a:srgbClr val="000000"/>
              </a:buClr>
              <a:buSzPts val="1300"/>
              <a:buFont typeface="Times New Roman"/>
              <a:buChar char="●"/>
            </a:pPr>
            <a:r>
              <a:rPr b="1" lang="en" sz="1300">
                <a:solidFill>
                  <a:srgbClr val="000000"/>
                </a:solidFill>
                <a:latin typeface="Times New Roman"/>
                <a:ea typeface="Times New Roman"/>
                <a:cs typeface="Times New Roman"/>
                <a:sym typeface="Times New Roman"/>
              </a:rPr>
              <a:t>Khả năng mở rộng</a:t>
            </a:r>
            <a:r>
              <a:rPr lang="en" sz="1300">
                <a:solidFill>
                  <a:srgbClr val="000000"/>
                </a:solidFill>
                <a:latin typeface="Times New Roman"/>
                <a:ea typeface="Times New Roman"/>
                <a:cs typeface="Times New Roman"/>
                <a:sym typeface="Times New Roman"/>
              </a:rPr>
              <a:t>: Từ ý tưởng và cách thức thực hiện bài toán này, có thể mở rộng sang các bài toán khác như: Dự đoán tỷ lệ tốt nghiệp đúng hạn; Phân tích các yếu tố dẫn đến thành công trong nghề nghiệp sau tốt nghiệp,… đóng góp thiết thực vào việc cải thiện chất lượng giáo dục và tối ưu hóa nguồn lực trong quản lý sinh viên.</a:t>
            </a:r>
            <a:endParaRPr sz="1300">
              <a:solidFill>
                <a:srgbClr val="000000"/>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160" name="Google Shape;160;p28"/>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1" name="Google Shape;161;p28"/>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162" name="Google Shape;162;p28"/>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163" name="Google Shape;163;p28"/>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4" name="Google Shape;164;p28"/>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TỔNG QUAN</a:t>
            </a:r>
            <a:endParaRPr sz="1500">
              <a:latin typeface="Times New Roman"/>
              <a:ea typeface="Times New Roman"/>
              <a:cs typeface="Times New Roman"/>
              <a:sym typeface="Times New Roman"/>
            </a:endParaRPr>
          </a:p>
        </p:txBody>
      </p:sp>
      <p:pic>
        <p:nvPicPr>
          <p:cNvPr descr="Ảnh có chứa biểu tượng&#10;&#10;Mô tả được tạo tự động" id="165" name="Google Shape;165;p28"/>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166" name="Google Shape;166;p28"/>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01</a:t>
            </a:r>
            <a:endParaRPr b="1" sz="1800">
              <a:solidFill>
                <a:srgbClr val="FFFFFF"/>
              </a:solidFill>
              <a:latin typeface="Quattrocento Sans"/>
              <a:ea typeface="Quattrocento Sans"/>
              <a:cs typeface="Quattrocento Sans"/>
              <a:sym typeface="Quattrocento Sans"/>
            </a:endParaRPr>
          </a:p>
        </p:txBody>
      </p:sp>
      <p:sp>
        <p:nvSpPr>
          <p:cNvPr id="167" name="Google Shape;167;p28"/>
          <p:cNvSpPr txBox="1"/>
          <p:nvPr/>
        </p:nvSpPr>
        <p:spPr>
          <a:xfrm>
            <a:off x="1419466" y="662788"/>
            <a:ext cx="3089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GIỚI THIỆU ĐỀ TÀI</a:t>
            </a:r>
            <a:endParaRPr sz="800">
              <a:latin typeface="Times New Roman"/>
              <a:ea typeface="Times New Roman"/>
              <a:cs typeface="Times New Roman"/>
              <a:sym typeface="Times New Roman"/>
            </a:endParaRPr>
          </a:p>
        </p:txBody>
      </p:sp>
      <p:sp>
        <p:nvSpPr>
          <p:cNvPr id="168" name="Google Shape;16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idx="1" type="body"/>
          </p:nvPr>
        </p:nvSpPr>
        <p:spPr>
          <a:xfrm>
            <a:off x="639775" y="1382000"/>
            <a:ext cx="3868800" cy="31725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rgbClr val="000000"/>
                </a:solidFill>
                <a:latin typeface="Times New Roman"/>
                <a:ea typeface="Times New Roman"/>
                <a:cs typeface="Times New Roman"/>
                <a:sym typeface="Times New Roman"/>
              </a:rPr>
              <a:t>Đối tượng</a:t>
            </a:r>
            <a:r>
              <a:rPr lang="en" sz="1300">
                <a:solidFill>
                  <a:srgbClr val="000000"/>
                </a:solidFill>
                <a:latin typeface="Times New Roman"/>
                <a:ea typeface="Times New Roman"/>
                <a:cs typeface="Times New Roman"/>
                <a:sym typeface="Times New Roman"/>
              </a:rPr>
              <a:t> của bài toán là các sinh viên thuộc khóa 8 - 14 (từ năm 2013 đến năm 2019) học tại trường Đại học Công nghệ thông tin</a:t>
            </a:r>
            <a:endParaRPr sz="13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rPr b="1" lang="en" sz="1300">
                <a:solidFill>
                  <a:srgbClr val="000000"/>
                </a:solidFill>
                <a:latin typeface="Times New Roman"/>
                <a:ea typeface="Times New Roman"/>
                <a:cs typeface="Times New Roman"/>
                <a:sym typeface="Times New Roman"/>
              </a:rPr>
              <a:t>Phạm vi</a:t>
            </a:r>
            <a:r>
              <a:rPr lang="en" sz="1300">
                <a:solidFill>
                  <a:srgbClr val="000000"/>
                </a:solidFill>
                <a:latin typeface="Times New Roman"/>
                <a:ea typeface="Times New Roman"/>
                <a:cs typeface="Times New Roman"/>
                <a:sym typeface="Times New Roman"/>
              </a:rPr>
              <a:t> của bài toán bao gồm việc thu thập dữ liệu về các yếu tố cá nhân của sinh viên như tuổi, giới tính, quê quán, điểm trung bình học kỳ, điểm trung bình tích lũy, số tín chỉ tích lũy, trình độ ngoại ngữ, điểm rèn luyện, vv. cùng với xếp hạng tốt nghiệp và ngày cấp bằng của sinh viên từ năm 2017 - 2021.</a:t>
            </a:r>
            <a:endParaRPr sz="1300">
              <a:solidFill>
                <a:srgbClr val="000000"/>
              </a:solidFill>
              <a:latin typeface="Times New Roman"/>
              <a:ea typeface="Times New Roman"/>
              <a:cs typeface="Times New Roman"/>
              <a:sym typeface="Times New Roman"/>
            </a:endParaRPr>
          </a:p>
        </p:txBody>
      </p:sp>
      <p:sp>
        <p:nvSpPr>
          <p:cNvPr id="174" name="Google Shape;174;p29"/>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5" name="Google Shape;175;p29"/>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176" name="Google Shape;176;p29"/>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177" name="Google Shape;177;p29"/>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8" name="Google Shape;178;p29"/>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TỔNG QUAN</a:t>
            </a:r>
            <a:endParaRPr sz="1500">
              <a:latin typeface="Times New Roman"/>
              <a:ea typeface="Times New Roman"/>
              <a:cs typeface="Times New Roman"/>
              <a:sym typeface="Times New Roman"/>
            </a:endParaRPr>
          </a:p>
        </p:txBody>
      </p:sp>
      <p:pic>
        <p:nvPicPr>
          <p:cNvPr descr="Ảnh có chứa biểu tượng&#10;&#10;Mô tả được tạo tự động" id="179" name="Google Shape;179;p29"/>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180" name="Google Shape;180;p29"/>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01</a:t>
            </a:r>
            <a:endParaRPr b="1" sz="1800">
              <a:solidFill>
                <a:srgbClr val="FFFFFF"/>
              </a:solidFill>
              <a:latin typeface="Quattrocento Sans"/>
              <a:ea typeface="Quattrocento Sans"/>
              <a:cs typeface="Quattrocento Sans"/>
              <a:sym typeface="Quattrocento Sans"/>
            </a:endParaRPr>
          </a:p>
        </p:txBody>
      </p:sp>
      <p:sp>
        <p:nvSpPr>
          <p:cNvPr id="181" name="Google Shape;181;p29"/>
          <p:cNvSpPr txBox="1"/>
          <p:nvPr/>
        </p:nvSpPr>
        <p:spPr>
          <a:xfrm>
            <a:off x="1419466" y="662788"/>
            <a:ext cx="30891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a:latin typeface="Times New Roman"/>
                <a:ea typeface="Times New Roman"/>
                <a:cs typeface="Times New Roman"/>
                <a:sym typeface="Times New Roman"/>
              </a:rPr>
              <a:t>ĐỐI TƯỢNG VÀ PHẠM VI</a:t>
            </a:r>
            <a:endParaRPr sz="400">
              <a:latin typeface="Times New Roman"/>
              <a:ea typeface="Times New Roman"/>
              <a:cs typeface="Times New Roman"/>
              <a:sym typeface="Times New Roman"/>
            </a:endParaRPr>
          </a:p>
        </p:txBody>
      </p:sp>
      <p:sp>
        <p:nvSpPr>
          <p:cNvPr id="182" name="Google Shape;182;p29"/>
          <p:cNvSpPr txBox="1"/>
          <p:nvPr>
            <p:ph idx="1" type="body"/>
          </p:nvPr>
        </p:nvSpPr>
        <p:spPr>
          <a:xfrm>
            <a:off x="4890375" y="1336600"/>
            <a:ext cx="3868800" cy="31725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rgbClr val="000000"/>
                </a:solidFill>
                <a:latin typeface="Times New Roman"/>
                <a:ea typeface="Times New Roman"/>
                <a:cs typeface="Times New Roman"/>
                <a:sym typeface="Times New Roman"/>
              </a:rPr>
              <a:t>Dữ liệu quá trình học tập</a:t>
            </a:r>
            <a:r>
              <a:rPr lang="en" sz="1300">
                <a:solidFill>
                  <a:srgbClr val="000000"/>
                </a:solidFill>
                <a:latin typeface="Times New Roman"/>
                <a:ea typeface="Times New Roman"/>
                <a:cs typeface="Times New Roman"/>
                <a:sym typeface="Times New Roman"/>
              </a:rPr>
              <a:t>: Điểm trung bình các năm, điểm rèn luyện các năm, số tín chỉ tích lũy,…</a:t>
            </a:r>
            <a:endParaRPr sz="13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800"/>
              </a:spcAft>
              <a:buNone/>
            </a:pPr>
            <a:r>
              <a:rPr b="1" lang="en" sz="1300">
                <a:solidFill>
                  <a:srgbClr val="000000"/>
                </a:solidFill>
                <a:latin typeface="Times New Roman"/>
                <a:ea typeface="Times New Roman"/>
                <a:cs typeface="Times New Roman"/>
                <a:sym typeface="Times New Roman"/>
              </a:rPr>
              <a:t>Dữ liệu khác</a:t>
            </a:r>
            <a:r>
              <a:rPr lang="en" sz="1300">
                <a:solidFill>
                  <a:srgbClr val="000000"/>
                </a:solidFill>
                <a:latin typeface="Times New Roman"/>
                <a:ea typeface="Times New Roman"/>
                <a:cs typeface="Times New Roman"/>
                <a:sym typeface="Times New Roman"/>
              </a:rPr>
              <a:t>: Xử lý học vụ, bảo lưu quá trình học tập, thông tin xét tuyển (Điểm THPT),...</a:t>
            </a:r>
            <a:endParaRPr sz="1300">
              <a:solidFill>
                <a:srgbClr val="000000"/>
              </a:solidFill>
              <a:latin typeface="Times New Roman"/>
              <a:ea typeface="Times New Roman"/>
              <a:cs typeface="Times New Roman"/>
              <a:sym typeface="Times New Roman"/>
            </a:endParaRPr>
          </a:p>
        </p:txBody>
      </p:sp>
      <p:sp>
        <p:nvSpPr>
          <p:cNvPr id="183" name="Google Shape;183;p29"/>
          <p:cNvSpPr txBox="1"/>
          <p:nvPr/>
        </p:nvSpPr>
        <p:spPr>
          <a:xfrm>
            <a:off x="5068466" y="662788"/>
            <a:ext cx="30891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a:latin typeface="Times New Roman"/>
                <a:ea typeface="Times New Roman"/>
                <a:cs typeface="Times New Roman"/>
                <a:sym typeface="Times New Roman"/>
              </a:rPr>
              <a:t>PHÁT BIỂU BÀI TOÁN</a:t>
            </a:r>
            <a:endParaRPr sz="400">
              <a:latin typeface="Times New Roman"/>
              <a:ea typeface="Times New Roman"/>
              <a:cs typeface="Times New Roman"/>
              <a:sym typeface="Times New Roman"/>
            </a:endParaRPr>
          </a:p>
        </p:txBody>
      </p:sp>
      <p:sp>
        <p:nvSpPr>
          <p:cNvPr id="184" name="Google Shape;184;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idx="1" type="body"/>
          </p:nvPr>
        </p:nvSpPr>
        <p:spPr>
          <a:xfrm>
            <a:off x="639775" y="1382000"/>
            <a:ext cx="3868800" cy="31725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Ứng dụng đồ thị mạng xã hội để mô hình hóa mối quan hệ phức tạp trong dữ liệu sinh viên</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Kết hợp đồ thị mạng vào bài toán phân loại để tối ưu hóa dự đoán xếp loại tốt nghiệp</a:t>
            </a:r>
            <a:endParaRPr sz="1300">
              <a:solidFill>
                <a:srgbClr val="000000"/>
              </a:solidFill>
              <a:latin typeface="Times New Roman"/>
              <a:ea typeface="Times New Roman"/>
              <a:cs typeface="Times New Roman"/>
              <a:sym typeface="Times New Roman"/>
            </a:endParaRPr>
          </a:p>
        </p:txBody>
      </p:sp>
      <p:sp>
        <p:nvSpPr>
          <p:cNvPr id="190" name="Google Shape;190;p30"/>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1" name="Google Shape;191;p30"/>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192" name="Google Shape;192;p30"/>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193" name="Google Shape;193;p30"/>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4" name="Google Shape;194;p30"/>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TỔNG QUAN</a:t>
            </a:r>
            <a:endParaRPr sz="1500">
              <a:latin typeface="Times New Roman"/>
              <a:ea typeface="Times New Roman"/>
              <a:cs typeface="Times New Roman"/>
              <a:sym typeface="Times New Roman"/>
            </a:endParaRPr>
          </a:p>
        </p:txBody>
      </p:sp>
      <p:pic>
        <p:nvPicPr>
          <p:cNvPr descr="Ảnh có chứa biểu tượng&#10;&#10;Mô tả được tạo tự động" id="195" name="Google Shape;195;p30"/>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196" name="Google Shape;196;p30"/>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01</a:t>
            </a:r>
            <a:endParaRPr b="1" sz="1800">
              <a:solidFill>
                <a:srgbClr val="FFFFFF"/>
              </a:solidFill>
              <a:latin typeface="Quattrocento Sans"/>
              <a:ea typeface="Quattrocento Sans"/>
              <a:cs typeface="Quattrocento Sans"/>
              <a:sym typeface="Quattrocento Sans"/>
            </a:endParaRPr>
          </a:p>
        </p:txBody>
      </p:sp>
      <p:sp>
        <p:nvSpPr>
          <p:cNvPr id="197" name="Google Shape;197;p30"/>
          <p:cNvSpPr txBox="1"/>
          <p:nvPr/>
        </p:nvSpPr>
        <p:spPr>
          <a:xfrm>
            <a:off x="1419466" y="662788"/>
            <a:ext cx="30891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a:latin typeface="Times New Roman"/>
                <a:ea typeface="Times New Roman"/>
                <a:cs typeface="Times New Roman"/>
                <a:sym typeface="Times New Roman"/>
              </a:rPr>
              <a:t>MỤC TIÊU ĐỀ TÀI</a:t>
            </a:r>
            <a:endParaRPr sz="400">
              <a:latin typeface="Times New Roman"/>
              <a:ea typeface="Times New Roman"/>
              <a:cs typeface="Times New Roman"/>
              <a:sym typeface="Times New Roman"/>
            </a:endParaRPr>
          </a:p>
        </p:txBody>
      </p:sp>
      <p:sp>
        <p:nvSpPr>
          <p:cNvPr id="198" name="Google Shape;198;p30"/>
          <p:cNvSpPr txBox="1"/>
          <p:nvPr>
            <p:ph idx="1" type="body"/>
          </p:nvPr>
        </p:nvSpPr>
        <p:spPr>
          <a:xfrm>
            <a:off x="4899800" y="1346025"/>
            <a:ext cx="3868800" cy="3172500"/>
          </a:xfrm>
          <a:prstGeom prst="rect">
            <a:avLst/>
          </a:prstGeom>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Đầu vào dữ liệu</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Số lượng và tính đa dạng của các yếu tố ảnh hưởng đến xếp hạng tốt nghiệp</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Lựa chọn phương pháp giải quyết bài toán</a:t>
            </a:r>
            <a:endParaRPr sz="1300">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Giải thích kết quả và ứng dụng</a:t>
            </a:r>
            <a:endParaRPr/>
          </a:p>
        </p:txBody>
      </p:sp>
      <p:sp>
        <p:nvSpPr>
          <p:cNvPr id="199" name="Google Shape;199;p30"/>
          <p:cNvSpPr txBox="1"/>
          <p:nvPr/>
        </p:nvSpPr>
        <p:spPr>
          <a:xfrm>
            <a:off x="5068466" y="662788"/>
            <a:ext cx="30891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a:latin typeface="Times New Roman"/>
                <a:ea typeface="Times New Roman"/>
                <a:cs typeface="Times New Roman"/>
                <a:sym typeface="Times New Roman"/>
              </a:rPr>
              <a:t>THÁCH THỨC BÀI TOÁN</a:t>
            </a:r>
            <a:endParaRPr sz="400">
              <a:latin typeface="Times New Roman"/>
              <a:ea typeface="Times New Roman"/>
              <a:cs typeface="Times New Roman"/>
              <a:sym typeface="Times New Roman"/>
            </a:endParaRPr>
          </a:p>
        </p:txBody>
      </p:sp>
      <p:sp>
        <p:nvSpPr>
          <p:cNvPr id="200" name="Google Shape;20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cxnSp>
        <p:nvCxnSpPr>
          <p:cNvPr id="205" name="Google Shape;205;p31"/>
          <p:cNvCxnSpPr/>
          <p:nvPr/>
        </p:nvCxnSpPr>
        <p:spPr>
          <a:xfrm>
            <a:off x="465449" y="2538893"/>
            <a:ext cx="8008200" cy="0"/>
          </a:xfrm>
          <a:prstGeom prst="straightConnector1">
            <a:avLst/>
          </a:prstGeom>
          <a:noFill/>
          <a:ln cap="flat" cmpd="sng" w="57150">
            <a:solidFill>
              <a:srgbClr val="323F4F"/>
            </a:solidFill>
            <a:prstDash val="solid"/>
            <a:miter lim="800000"/>
            <a:headEnd len="sm" w="sm" type="none"/>
            <a:tailEnd len="med" w="med" type="triangle"/>
          </a:ln>
        </p:spPr>
      </p:cxnSp>
      <p:sp>
        <p:nvSpPr>
          <p:cNvPr id="206" name="Google Shape;206;p31"/>
          <p:cNvSpPr/>
          <p:nvPr/>
        </p:nvSpPr>
        <p:spPr>
          <a:xfrm>
            <a:off x="530580" y="1119389"/>
            <a:ext cx="702900" cy="712200"/>
          </a:xfrm>
          <a:prstGeom prst="ellipse">
            <a:avLst/>
          </a:prstGeom>
          <a:solidFill>
            <a:schemeClr val="lt1"/>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rtl="0" algn="ctr">
              <a:lnSpc>
                <a:spcPct val="80000"/>
              </a:lnSpc>
              <a:spcBef>
                <a:spcPts val="0"/>
              </a:spcBef>
              <a:spcAft>
                <a:spcPts val="0"/>
              </a:spcAft>
              <a:buClr>
                <a:srgbClr val="000000"/>
              </a:buClr>
              <a:buSzPts val="3875"/>
              <a:buFont typeface="Arial"/>
              <a:buNone/>
            </a:pPr>
            <a:r>
              <a:rPr b="1" lang="en" sz="2500">
                <a:solidFill>
                  <a:srgbClr val="2F5496"/>
                </a:solidFill>
                <a:latin typeface="Candara"/>
                <a:ea typeface="Candara"/>
                <a:cs typeface="Candara"/>
                <a:sym typeface="Candara"/>
              </a:rPr>
              <a:t>I</a:t>
            </a:r>
            <a:endParaRPr b="0" i="0" sz="2500" u="none" cap="none" strike="noStrike">
              <a:solidFill>
                <a:srgbClr val="FFFFFF"/>
              </a:solidFill>
              <a:latin typeface="Arial"/>
              <a:ea typeface="Arial"/>
              <a:cs typeface="Arial"/>
              <a:sym typeface="Arial"/>
            </a:endParaRPr>
          </a:p>
        </p:txBody>
      </p:sp>
      <p:cxnSp>
        <p:nvCxnSpPr>
          <p:cNvPr id="207" name="Google Shape;207;p31"/>
          <p:cNvCxnSpPr>
            <a:stCxn id="206" idx="4"/>
          </p:cNvCxnSpPr>
          <p:nvPr/>
        </p:nvCxnSpPr>
        <p:spPr>
          <a:xfrm>
            <a:off x="882030" y="1831589"/>
            <a:ext cx="3900" cy="715800"/>
          </a:xfrm>
          <a:prstGeom prst="straightConnector1">
            <a:avLst/>
          </a:prstGeom>
          <a:noFill/>
          <a:ln cap="flat" cmpd="sng" w="57150">
            <a:solidFill>
              <a:srgbClr val="323F4F"/>
            </a:solidFill>
            <a:prstDash val="solid"/>
            <a:miter lim="800000"/>
            <a:headEnd len="sm" w="sm" type="none"/>
            <a:tailEnd len="sm" w="sm" type="none"/>
          </a:ln>
        </p:spPr>
      </p:cxnSp>
      <p:sp>
        <p:nvSpPr>
          <p:cNvPr id="208" name="Google Shape;208;p31"/>
          <p:cNvSpPr/>
          <p:nvPr/>
        </p:nvSpPr>
        <p:spPr>
          <a:xfrm>
            <a:off x="1809775" y="3245053"/>
            <a:ext cx="702900" cy="712200"/>
          </a:xfrm>
          <a:prstGeom prst="ellipse">
            <a:avLst/>
          </a:prstGeom>
          <a:solidFill>
            <a:schemeClr val="dk1"/>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3875"/>
              <a:buFont typeface="Arial"/>
              <a:buNone/>
            </a:pPr>
            <a:r>
              <a:rPr b="1" i="0" lang="en" sz="2500" u="none" cap="none" strike="noStrike">
                <a:solidFill>
                  <a:schemeClr val="lt1"/>
                </a:solidFill>
                <a:latin typeface="Candara"/>
                <a:ea typeface="Candara"/>
                <a:cs typeface="Candara"/>
                <a:sym typeface="Candara"/>
              </a:rPr>
              <a:t>II</a:t>
            </a:r>
            <a:endParaRPr b="0" i="0" sz="2500" u="none" cap="none" strike="noStrike">
              <a:solidFill>
                <a:schemeClr val="lt1"/>
              </a:solidFill>
              <a:latin typeface="Arial"/>
              <a:ea typeface="Arial"/>
              <a:cs typeface="Arial"/>
              <a:sym typeface="Arial"/>
            </a:endParaRPr>
          </a:p>
        </p:txBody>
      </p:sp>
      <p:cxnSp>
        <p:nvCxnSpPr>
          <p:cNvPr id="209" name="Google Shape;209;p31"/>
          <p:cNvCxnSpPr>
            <a:stCxn id="208" idx="0"/>
          </p:cNvCxnSpPr>
          <p:nvPr/>
        </p:nvCxnSpPr>
        <p:spPr>
          <a:xfrm flipH="1" rot="10800000">
            <a:off x="2161225" y="2529253"/>
            <a:ext cx="3900" cy="715800"/>
          </a:xfrm>
          <a:prstGeom prst="straightConnector1">
            <a:avLst/>
          </a:prstGeom>
          <a:noFill/>
          <a:ln cap="flat" cmpd="sng" w="57150">
            <a:solidFill>
              <a:srgbClr val="323F4F"/>
            </a:solidFill>
            <a:prstDash val="solid"/>
            <a:miter lim="800000"/>
            <a:headEnd len="sm" w="sm" type="none"/>
            <a:tailEnd len="sm" w="sm" type="none"/>
          </a:ln>
        </p:spPr>
      </p:cxnSp>
      <p:grpSp>
        <p:nvGrpSpPr>
          <p:cNvPr id="210" name="Google Shape;210;p31"/>
          <p:cNvGrpSpPr/>
          <p:nvPr/>
        </p:nvGrpSpPr>
        <p:grpSpPr>
          <a:xfrm>
            <a:off x="3093823" y="1112102"/>
            <a:ext cx="702835" cy="1427904"/>
            <a:chOff x="1838960" y="1717675"/>
            <a:chExt cx="904200" cy="1711500"/>
          </a:xfrm>
        </p:grpSpPr>
        <p:sp>
          <p:nvSpPr>
            <p:cNvPr id="211" name="Google Shape;211;p31"/>
            <p:cNvSpPr/>
            <p:nvPr/>
          </p:nvSpPr>
          <p:spPr>
            <a:xfrm>
              <a:off x="1838960" y="1717675"/>
              <a:ext cx="904200" cy="853500"/>
            </a:xfrm>
            <a:prstGeom prst="ellipse">
              <a:avLst/>
            </a:prstGeom>
            <a:solidFill>
              <a:srgbClr val="FFFFFF"/>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3875"/>
                <a:buFont typeface="Arial"/>
                <a:buNone/>
              </a:pPr>
              <a:r>
                <a:rPr b="1" i="0" lang="en" sz="2500" u="none" cap="none" strike="noStrike">
                  <a:solidFill>
                    <a:srgbClr val="2F5496"/>
                  </a:solidFill>
                  <a:latin typeface="Candara"/>
                  <a:ea typeface="Candara"/>
                  <a:cs typeface="Candara"/>
                  <a:sym typeface="Candara"/>
                </a:rPr>
                <a:t>III</a:t>
              </a:r>
              <a:endParaRPr b="0" i="0" sz="2500" u="none" cap="none" strike="noStrike">
                <a:solidFill>
                  <a:srgbClr val="000000"/>
                </a:solidFill>
                <a:latin typeface="Arial"/>
                <a:ea typeface="Arial"/>
                <a:cs typeface="Arial"/>
                <a:sym typeface="Arial"/>
              </a:endParaRPr>
            </a:p>
          </p:txBody>
        </p:sp>
        <p:cxnSp>
          <p:nvCxnSpPr>
            <p:cNvPr id="212" name="Google Shape;212;p31"/>
            <p:cNvCxnSpPr>
              <a:stCxn id="211" idx="4"/>
            </p:cNvCxnSpPr>
            <p:nvPr/>
          </p:nvCxnSpPr>
          <p:spPr>
            <a:xfrm>
              <a:off x="2291060" y="2571175"/>
              <a:ext cx="5100" cy="858000"/>
            </a:xfrm>
            <a:prstGeom prst="straightConnector1">
              <a:avLst/>
            </a:prstGeom>
            <a:noFill/>
            <a:ln cap="flat" cmpd="sng" w="57150">
              <a:solidFill>
                <a:srgbClr val="323F4F"/>
              </a:solidFill>
              <a:prstDash val="solid"/>
              <a:miter lim="800000"/>
              <a:headEnd len="sm" w="sm" type="none"/>
              <a:tailEnd len="sm" w="sm" type="none"/>
            </a:ln>
          </p:spPr>
        </p:cxnSp>
      </p:grpSp>
      <p:sp>
        <p:nvSpPr>
          <p:cNvPr id="213" name="Google Shape;213;p31"/>
          <p:cNvSpPr txBox="1"/>
          <p:nvPr/>
        </p:nvSpPr>
        <p:spPr>
          <a:xfrm>
            <a:off x="1325673" y="1290850"/>
            <a:ext cx="1674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TỔNG QUAN</a:t>
            </a:r>
            <a:endParaRPr i="0" sz="1800" cap="none" strike="noStrike">
              <a:solidFill>
                <a:srgbClr val="000000"/>
              </a:solidFill>
              <a:latin typeface="Times New Roman"/>
              <a:ea typeface="Times New Roman"/>
              <a:cs typeface="Times New Roman"/>
              <a:sym typeface="Times New Roman"/>
            </a:endParaRPr>
          </a:p>
        </p:txBody>
      </p:sp>
      <p:sp>
        <p:nvSpPr>
          <p:cNvPr id="214" name="Google Shape;214;p31"/>
          <p:cNvSpPr txBox="1"/>
          <p:nvPr/>
        </p:nvSpPr>
        <p:spPr>
          <a:xfrm>
            <a:off x="3796753" y="1110174"/>
            <a:ext cx="1942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KHÁM PHÁ VÀ PHÂN TÍCH DỮ LIỆU</a:t>
            </a:r>
            <a:endParaRPr i="0" sz="1800" cap="none" strike="noStrike">
              <a:solidFill>
                <a:srgbClr val="000000"/>
              </a:solidFill>
              <a:latin typeface="Times New Roman"/>
              <a:ea typeface="Times New Roman"/>
              <a:cs typeface="Times New Roman"/>
              <a:sym typeface="Times New Roman"/>
            </a:endParaRPr>
          </a:p>
        </p:txBody>
      </p:sp>
      <p:sp>
        <p:nvSpPr>
          <p:cNvPr id="215" name="Google Shape;215;p31"/>
          <p:cNvSpPr txBox="1"/>
          <p:nvPr/>
        </p:nvSpPr>
        <p:spPr>
          <a:xfrm>
            <a:off x="2577451" y="3379294"/>
            <a:ext cx="2531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GIỚI THIỆU</a:t>
            </a:r>
            <a:endParaRPr i="0" sz="1800" cap="none" strike="noStrike">
              <a:solidFill>
                <a:srgbClr val="000000"/>
              </a:solidFill>
              <a:latin typeface="Times New Roman"/>
              <a:ea typeface="Times New Roman"/>
              <a:cs typeface="Times New Roman"/>
              <a:sym typeface="Times New Roman"/>
            </a:endParaRPr>
          </a:p>
        </p:txBody>
      </p:sp>
      <p:sp>
        <p:nvSpPr>
          <p:cNvPr id="216" name="Google Shape;216;p31"/>
          <p:cNvSpPr/>
          <p:nvPr/>
        </p:nvSpPr>
        <p:spPr>
          <a:xfrm>
            <a:off x="4880356" y="3254710"/>
            <a:ext cx="702900" cy="712200"/>
          </a:xfrm>
          <a:prstGeom prst="ellipse">
            <a:avLst/>
          </a:prstGeom>
          <a:solidFill>
            <a:srgbClr val="FFFFFF"/>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ctr">
              <a:lnSpc>
                <a:spcPct val="80000"/>
              </a:lnSpc>
              <a:spcBef>
                <a:spcPts val="0"/>
              </a:spcBef>
              <a:spcAft>
                <a:spcPts val="0"/>
              </a:spcAft>
              <a:buClr>
                <a:srgbClr val="000000"/>
              </a:buClr>
              <a:buSzPts val="3875"/>
              <a:buFont typeface="Arial"/>
              <a:buNone/>
            </a:pPr>
            <a:r>
              <a:rPr b="1" i="0" lang="en" sz="2500" u="none" cap="none" strike="noStrike">
                <a:solidFill>
                  <a:srgbClr val="2F5496"/>
                </a:solidFill>
                <a:latin typeface="Candara"/>
                <a:ea typeface="Candara"/>
                <a:cs typeface="Candara"/>
                <a:sym typeface="Candara"/>
              </a:rPr>
              <a:t>IV</a:t>
            </a:r>
            <a:endParaRPr b="0" i="0" sz="2500" u="none" cap="none" strike="noStrike">
              <a:solidFill>
                <a:srgbClr val="000000"/>
              </a:solidFill>
              <a:latin typeface="Arial"/>
              <a:ea typeface="Arial"/>
              <a:cs typeface="Arial"/>
              <a:sym typeface="Arial"/>
            </a:endParaRPr>
          </a:p>
        </p:txBody>
      </p:sp>
      <p:cxnSp>
        <p:nvCxnSpPr>
          <p:cNvPr id="217" name="Google Shape;217;p31"/>
          <p:cNvCxnSpPr>
            <a:stCxn id="216" idx="0"/>
          </p:cNvCxnSpPr>
          <p:nvPr/>
        </p:nvCxnSpPr>
        <p:spPr>
          <a:xfrm flipH="1" rot="10800000">
            <a:off x="5231806" y="2538910"/>
            <a:ext cx="3900" cy="715800"/>
          </a:xfrm>
          <a:prstGeom prst="straightConnector1">
            <a:avLst/>
          </a:prstGeom>
          <a:noFill/>
          <a:ln cap="flat" cmpd="sng" w="57150">
            <a:solidFill>
              <a:srgbClr val="323F4F"/>
            </a:solidFill>
            <a:prstDash val="solid"/>
            <a:miter lim="800000"/>
            <a:headEnd len="sm" w="sm" type="none"/>
            <a:tailEnd len="sm" w="sm" type="none"/>
          </a:ln>
        </p:spPr>
      </p:cxnSp>
      <p:sp>
        <p:nvSpPr>
          <p:cNvPr id="218" name="Google Shape;218;p31"/>
          <p:cNvSpPr txBox="1"/>
          <p:nvPr/>
        </p:nvSpPr>
        <p:spPr>
          <a:xfrm>
            <a:off x="5648033" y="3058173"/>
            <a:ext cx="25317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XÂY DỰNG ĐỒ THỊ MẠNG VÀ THỰC NGHIỆM</a:t>
            </a:r>
            <a:endParaRPr i="0" sz="1800" cap="none" strike="noStrike">
              <a:solidFill>
                <a:srgbClr val="000000"/>
              </a:solidFill>
              <a:latin typeface="Times New Roman"/>
              <a:ea typeface="Times New Roman"/>
              <a:cs typeface="Times New Roman"/>
              <a:sym typeface="Times New Roman"/>
            </a:endParaRPr>
          </a:p>
        </p:txBody>
      </p:sp>
      <p:grpSp>
        <p:nvGrpSpPr>
          <p:cNvPr id="219" name="Google Shape;219;p31"/>
          <p:cNvGrpSpPr/>
          <p:nvPr/>
        </p:nvGrpSpPr>
        <p:grpSpPr>
          <a:xfrm>
            <a:off x="6120648" y="1111002"/>
            <a:ext cx="702835" cy="1427904"/>
            <a:chOff x="1838960" y="1717675"/>
            <a:chExt cx="904200" cy="1711500"/>
          </a:xfrm>
        </p:grpSpPr>
        <p:sp>
          <p:nvSpPr>
            <p:cNvPr id="220" name="Google Shape;220;p31"/>
            <p:cNvSpPr/>
            <p:nvPr/>
          </p:nvSpPr>
          <p:spPr>
            <a:xfrm>
              <a:off x="1838960" y="1717675"/>
              <a:ext cx="904200" cy="853500"/>
            </a:xfrm>
            <a:prstGeom prst="ellipse">
              <a:avLst/>
            </a:prstGeom>
            <a:solidFill>
              <a:srgbClr val="FFFFFF"/>
            </a:solidFill>
            <a:ln cap="flat" cmpd="sng" w="57150">
              <a:solidFill>
                <a:srgbClr val="323F4F"/>
              </a:solidFill>
              <a:prstDash val="solid"/>
              <a:miter lim="800000"/>
              <a:headEnd len="sm" w="sm" type="none"/>
              <a:tailEnd len="sm" w="sm" type="none"/>
            </a:ln>
          </p:spPr>
          <p:txBody>
            <a:bodyPr anchorCtr="1" anchor="ctr" bIns="45700" lIns="91425" spcFirstLastPara="1" rIns="91425" wrap="square" tIns="45700">
              <a:noAutofit/>
            </a:bodyPr>
            <a:lstStyle/>
            <a:p>
              <a:pPr indent="0" lvl="0" marL="0" rtl="0" algn="ctr">
                <a:lnSpc>
                  <a:spcPct val="80000"/>
                </a:lnSpc>
                <a:spcBef>
                  <a:spcPts val="0"/>
                </a:spcBef>
                <a:spcAft>
                  <a:spcPts val="0"/>
                </a:spcAft>
                <a:buClr>
                  <a:srgbClr val="000000"/>
                </a:buClr>
                <a:buSzPts val="3875"/>
                <a:buFont typeface="Arial"/>
                <a:buNone/>
              </a:pPr>
              <a:r>
                <a:rPr b="1" lang="en" sz="2500">
                  <a:solidFill>
                    <a:srgbClr val="2F5496"/>
                  </a:solidFill>
                  <a:latin typeface="Candara"/>
                  <a:ea typeface="Candara"/>
                  <a:cs typeface="Candara"/>
                  <a:sym typeface="Candara"/>
                </a:rPr>
                <a:t>V</a:t>
              </a:r>
              <a:endParaRPr b="0" i="0" sz="2500" u="none" cap="none" strike="noStrike">
                <a:solidFill>
                  <a:srgbClr val="000000"/>
                </a:solidFill>
                <a:latin typeface="Arial"/>
                <a:ea typeface="Arial"/>
                <a:cs typeface="Arial"/>
                <a:sym typeface="Arial"/>
              </a:endParaRPr>
            </a:p>
          </p:txBody>
        </p:sp>
        <p:cxnSp>
          <p:nvCxnSpPr>
            <p:cNvPr id="221" name="Google Shape;221;p31"/>
            <p:cNvCxnSpPr>
              <a:stCxn id="220" idx="4"/>
            </p:cNvCxnSpPr>
            <p:nvPr/>
          </p:nvCxnSpPr>
          <p:spPr>
            <a:xfrm>
              <a:off x="2291060" y="2571175"/>
              <a:ext cx="5100" cy="858000"/>
            </a:xfrm>
            <a:prstGeom prst="straightConnector1">
              <a:avLst/>
            </a:prstGeom>
            <a:noFill/>
            <a:ln cap="flat" cmpd="sng" w="57150">
              <a:solidFill>
                <a:srgbClr val="323F4F"/>
              </a:solidFill>
              <a:prstDash val="solid"/>
              <a:miter lim="800000"/>
              <a:headEnd len="sm" w="sm" type="none"/>
              <a:tailEnd len="sm" w="sm" type="none"/>
            </a:ln>
          </p:spPr>
        </p:cxnSp>
      </p:grpSp>
      <p:sp>
        <p:nvSpPr>
          <p:cNvPr id="222" name="Google Shape;222;p31"/>
          <p:cNvSpPr txBox="1"/>
          <p:nvPr/>
        </p:nvSpPr>
        <p:spPr>
          <a:xfrm>
            <a:off x="6823478" y="1265649"/>
            <a:ext cx="194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F5496"/>
              </a:buClr>
              <a:buSzPts val="2500"/>
              <a:buFont typeface="Candara"/>
              <a:buNone/>
            </a:pPr>
            <a:r>
              <a:rPr b="1" lang="en" sz="1800">
                <a:solidFill>
                  <a:srgbClr val="2F5496"/>
                </a:solidFill>
                <a:latin typeface="Times New Roman"/>
                <a:ea typeface="Times New Roman"/>
                <a:cs typeface="Times New Roman"/>
                <a:sym typeface="Times New Roman"/>
              </a:rPr>
              <a:t>KẾT LUẬN</a:t>
            </a:r>
            <a:endParaRPr i="0" sz="1800" cap="none" strike="noStrike">
              <a:solidFill>
                <a:srgbClr val="000000"/>
              </a:solidFill>
              <a:latin typeface="Times New Roman"/>
              <a:ea typeface="Times New Roman"/>
              <a:cs typeface="Times New Roman"/>
              <a:sym typeface="Times New Roman"/>
            </a:endParaRPr>
          </a:p>
        </p:txBody>
      </p:sp>
      <p:sp>
        <p:nvSpPr>
          <p:cNvPr id="223" name="Google Shape;223;p31"/>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4" name="Google Shape;224;p31"/>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225" name="Google Shape;225;p31"/>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226" name="Google Shape;226;p31"/>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7" name="Google Shape;227;p31"/>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latin typeface="Times New Roman"/>
                <a:ea typeface="Times New Roman"/>
                <a:cs typeface="Times New Roman"/>
                <a:sym typeface="Times New Roman"/>
              </a:rPr>
              <a:t>NỘI  DUNG</a:t>
            </a:r>
            <a:endParaRPr sz="1300">
              <a:latin typeface="Times New Roman"/>
              <a:ea typeface="Times New Roman"/>
              <a:cs typeface="Times New Roman"/>
              <a:sym typeface="Times New Roman"/>
            </a:endParaRPr>
          </a:p>
        </p:txBody>
      </p:sp>
      <p:pic>
        <p:nvPicPr>
          <p:cNvPr descr="Ảnh có chứa biểu tượng&#10;&#10;Mô tả được tạo tự động" id="228" name="Google Shape;228;p31"/>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229" name="Google Shape;229;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idx="1" type="body"/>
          </p:nvPr>
        </p:nvSpPr>
        <p:spPr>
          <a:xfrm>
            <a:off x="690400" y="1186175"/>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300">
                <a:solidFill>
                  <a:srgbClr val="000000"/>
                </a:solidFill>
                <a:latin typeface="Times New Roman"/>
                <a:ea typeface="Times New Roman"/>
                <a:cs typeface="Times New Roman"/>
                <a:sym typeface="Times New Roman"/>
              </a:rPr>
              <a:t>Bộ dữ liệu gốc được cung cấp gồm 15 bảng chứa thông tin của sinh viên thuộc khóa 8 - 14 (từ năm 2013 đến năm 2019)</a:t>
            </a:r>
            <a:endParaRPr sz="1300">
              <a:solidFill>
                <a:srgbClr val="000000"/>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235" name="Google Shape;235;p32"/>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6" name="Google Shape;236;p32"/>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237" name="Google Shape;237;p32"/>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238" name="Google Shape;238;p32"/>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9" name="Google Shape;239;p32"/>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GIỚI THIỆU BỘ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240" name="Google Shape;240;p32"/>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241" name="Google Shape;241;p32"/>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02</a:t>
            </a:r>
            <a:endParaRPr b="1" sz="1800">
              <a:solidFill>
                <a:srgbClr val="FFFFFF"/>
              </a:solidFill>
              <a:latin typeface="Quattrocento Sans"/>
              <a:ea typeface="Quattrocento Sans"/>
              <a:cs typeface="Quattrocento Sans"/>
              <a:sym typeface="Quattrocento Sans"/>
            </a:endParaRPr>
          </a:p>
        </p:txBody>
      </p:sp>
      <p:sp>
        <p:nvSpPr>
          <p:cNvPr id="242" name="Google Shape;242;p32"/>
          <p:cNvSpPr txBox="1"/>
          <p:nvPr/>
        </p:nvSpPr>
        <p:spPr>
          <a:xfrm>
            <a:off x="1419475" y="662800"/>
            <a:ext cx="4407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GIỚI THIỆU TỔNG QUAN BỘ DỮ LIỆU</a:t>
            </a:r>
            <a:endParaRPr sz="800">
              <a:latin typeface="Times New Roman"/>
              <a:ea typeface="Times New Roman"/>
              <a:cs typeface="Times New Roman"/>
              <a:sym typeface="Times New Roman"/>
            </a:endParaRPr>
          </a:p>
        </p:txBody>
      </p:sp>
      <p:pic>
        <p:nvPicPr>
          <p:cNvPr id="243" name="Google Shape;243;p32"/>
          <p:cNvPicPr preferRelativeResize="0"/>
          <p:nvPr/>
        </p:nvPicPr>
        <p:blipFill>
          <a:blip r:embed="rId4">
            <a:alphaModFix/>
          </a:blip>
          <a:stretch>
            <a:fillRect/>
          </a:stretch>
        </p:blipFill>
        <p:spPr>
          <a:xfrm>
            <a:off x="505875" y="1821550"/>
            <a:ext cx="3658801" cy="3088675"/>
          </a:xfrm>
          <a:prstGeom prst="rect">
            <a:avLst/>
          </a:prstGeom>
          <a:noFill/>
          <a:ln>
            <a:noFill/>
          </a:ln>
        </p:spPr>
      </p:pic>
      <p:pic>
        <p:nvPicPr>
          <p:cNvPr id="244" name="Google Shape;244;p32"/>
          <p:cNvPicPr preferRelativeResize="0"/>
          <p:nvPr/>
        </p:nvPicPr>
        <p:blipFill>
          <a:blip r:embed="rId5">
            <a:alphaModFix/>
          </a:blip>
          <a:stretch>
            <a:fillRect/>
          </a:stretch>
        </p:blipFill>
        <p:spPr>
          <a:xfrm>
            <a:off x="4465275" y="1821550"/>
            <a:ext cx="3624300" cy="3088675"/>
          </a:xfrm>
          <a:prstGeom prst="rect">
            <a:avLst/>
          </a:prstGeom>
          <a:noFill/>
          <a:ln>
            <a:noFill/>
          </a:ln>
        </p:spPr>
      </p:pic>
      <p:sp>
        <p:nvSpPr>
          <p:cNvPr id="245" name="Google Shape;24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idx="1" type="body"/>
          </p:nvPr>
        </p:nvSpPr>
        <p:spPr>
          <a:xfrm>
            <a:off x="1490225" y="1032100"/>
            <a:ext cx="8394900" cy="1272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chemeClr val="dk1"/>
                </a:solidFill>
                <a:latin typeface="Times New Roman"/>
                <a:ea typeface="Times New Roman"/>
                <a:cs typeface="Times New Roman"/>
                <a:sym typeface="Times New Roman"/>
              </a:rPr>
              <a:t>LÀM SẠCH DỮ LIỆU</a:t>
            </a:r>
            <a:endParaRPr b="1" sz="1300">
              <a:solidFill>
                <a:schemeClr val="dk1"/>
              </a:solidFill>
              <a:latin typeface="Times New Roman"/>
              <a:ea typeface="Times New Roman"/>
              <a:cs typeface="Times New Roman"/>
              <a:sym typeface="Times New Roman"/>
            </a:endParaRPr>
          </a:p>
          <a:p>
            <a:pPr indent="0" lvl="0" marL="914400" rtl="0" algn="just">
              <a:lnSpc>
                <a:spcPct val="150000"/>
              </a:lnSpc>
              <a:spcBef>
                <a:spcPts val="800"/>
              </a:spcBef>
              <a:spcAft>
                <a:spcPts val="800"/>
              </a:spcAft>
              <a:buNone/>
            </a:pPr>
            <a:r>
              <a:t/>
            </a:r>
            <a:endParaRPr b="1" sz="1300">
              <a:solidFill>
                <a:srgbClr val="000000"/>
              </a:solidFill>
              <a:latin typeface="Times New Roman"/>
              <a:ea typeface="Times New Roman"/>
              <a:cs typeface="Times New Roman"/>
              <a:sym typeface="Times New Roman"/>
            </a:endParaRPr>
          </a:p>
        </p:txBody>
      </p:sp>
      <p:sp>
        <p:nvSpPr>
          <p:cNvPr id="251" name="Google Shape;251;p33"/>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52" name="Google Shape;252;p33"/>
          <p:cNvSpPr txBox="1"/>
          <p:nvPr/>
        </p:nvSpPr>
        <p:spPr>
          <a:xfrm>
            <a:off x="505885" y="134549"/>
            <a:ext cx="5530800" cy="38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900">
                <a:solidFill>
                  <a:srgbClr val="000000"/>
                </a:solidFill>
                <a:latin typeface="Times New Roman"/>
                <a:ea typeface="Times New Roman"/>
                <a:cs typeface="Times New Roman"/>
                <a:sym typeface="Times New Roman"/>
              </a:rPr>
              <a:t>TRƯỜNG ĐẠI HỌC CÔNG NGHỆ THÔNG TIN</a:t>
            </a:r>
            <a:endParaRPr sz="1300">
              <a:latin typeface="Times New Roman"/>
              <a:ea typeface="Times New Roman"/>
              <a:cs typeface="Times New Roman"/>
              <a:sym typeface="Times New Roman"/>
            </a:endParaRPr>
          </a:p>
        </p:txBody>
      </p:sp>
      <p:pic>
        <p:nvPicPr>
          <p:cNvPr descr="Ảnh có chứa biểu tượng&#10;&#10;Mô tả được tạo tự động" id="253" name="Google Shape;253;p33"/>
          <p:cNvPicPr preferRelativeResize="0"/>
          <p:nvPr/>
        </p:nvPicPr>
        <p:blipFill rotWithShape="1">
          <a:blip r:embed="rId3">
            <a:alphaModFix/>
          </a:blip>
          <a:srcRect b="0" l="0" r="0" t="0"/>
          <a:stretch/>
        </p:blipFill>
        <p:spPr>
          <a:xfrm>
            <a:off x="8215119" y="-11601"/>
            <a:ext cx="736513" cy="595021"/>
          </a:xfrm>
          <a:prstGeom prst="rect">
            <a:avLst/>
          </a:prstGeom>
          <a:noFill/>
          <a:ln>
            <a:noFill/>
          </a:ln>
        </p:spPr>
      </p:pic>
      <p:sp>
        <p:nvSpPr>
          <p:cNvPr id="254" name="Google Shape;254;p33"/>
          <p:cNvSpPr/>
          <p:nvPr/>
        </p:nvSpPr>
        <p:spPr>
          <a:xfrm>
            <a:off x="0" y="-29100"/>
            <a:ext cx="9144000" cy="6300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55" name="Google Shape;255;p33"/>
          <p:cNvSpPr txBox="1"/>
          <p:nvPr/>
        </p:nvSpPr>
        <p:spPr>
          <a:xfrm>
            <a:off x="1419485" y="134549"/>
            <a:ext cx="5530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100">
                <a:latin typeface="Times New Roman"/>
                <a:ea typeface="Times New Roman"/>
                <a:cs typeface="Times New Roman"/>
                <a:sym typeface="Times New Roman"/>
              </a:rPr>
              <a:t>GIỚI THIỆU BỘ DỮ LIỆU</a:t>
            </a:r>
            <a:endParaRPr sz="1500">
              <a:latin typeface="Times New Roman"/>
              <a:ea typeface="Times New Roman"/>
              <a:cs typeface="Times New Roman"/>
              <a:sym typeface="Times New Roman"/>
            </a:endParaRPr>
          </a:p>
        </p:txBody>
      </p:sp>
      <p:pic>
        <p:nvPicPr>
          <p:cNvPr descr="Ảnh có chứa biểu tượng&#10;&#10;Mô tả được tạo tự động" id="256" name="Google Shape;256;p33"/>
          <p:cNvPicPr preferRelativeResize="0"/>
          <p:nvPr/>
        </p:nvPicPr>
        <p:blipFill rotWithShape="1">
          <a:blip r:embed="rId3">
            <a:alphaModFix/>
          </a:blip>
          <a:srcRect b="0" l="0" r="0" t="0"/>
          <a:stretch/>
        </p:blipFill>
        <p:spPr>
          <a:xfrm>
            <a:off x="8229500" y="20375"/>
            <a:ext cx="657332" cy="531052"/>
          </a:xfrm>
          <a:prstGeom prst="rect">
            <a:avLst/>
          </a:prstGeom>
          <a:noFill/>
          <a:ln>
            <a:noFill/>
          </a:ln>
        </p:spPr>
      </p:pic>
      <p:sp>
        <p:nvSpPr>
          <p:cNvPr id="257" name="Google Shape;257;p33"/>
          <p:cNvSpPr/>
          <p:nvPr/>
        </p:nvSpPr>
        <p:spPr>
          <a:xfrm>
            <a:off x="690400" y="-29100"/>
            <a:ext cx="555600" cy="1243500"/>
          </a:xfrm>
          <a:prstGeom prst="rect">
            <a:avLst/>
          </a:prstGeom>
          <a:solidFill>
            <a:srgbClr val="1864FC"/>
          </a:solidFill>
          <a:ln>
            <a:noFill/>
          </a:ln>
        </p:spPr>
        <p:txBody>
          <a:bodyPr anchorCtr="1" anchor="b" bIns="45700" lIns="91425" spcFirstLastPara="1" rIns="91425" wrap="square" tIns="45700">
            <a:noAutofit/>
          </a:bodyPr>
          <a:lstStyle/>
          <a:p>
            <a:pPr indent="0" lvl="0" marL="0" marR="0" rtl="0" algn="ctr">
              <a:spcBef>
                <a:spcPts val="0"/>
              </a:spcBef>
              <a:spcAft>
                <a:spcPts val="0"/>
              </a:spcAft>
              <a:buNone/>
            </a:pPr>
            <a:r>
              <a:rPr b="1" lang="en" sz="2400">
                <a:solidFill>
                  <a:srgbClr val="FFFFFF"/>
                </a:solidFill>
                <a:latin typeface="Quattrocento Sans"/>
                <a:ea typeface="Quattrocento Sans"/>
                <a:cs typeface="Quattrocento Sans"/>
                <a:sym typeface="Quattrocento Sans"/>
              </a:rPr>
              <a:t>02</a:t>
            </a:r>
            <a:endParaRPr b="1" sz="1800">
              <a:solidFill>
                <a:srgbClr val="FFFFFF"/>
              </a:solidFill>
              <a:latin typeface="Quattrocento Sans"/>
              <a:ea typeface="Quattrocento Sans"/>
              <a:cs typeface="Quattrocento Sans"/>
              <a:sym typeface="Quattrocento Sans"/>
            </a:endParaRPr>
          </a:p>
        </p:txBody>
      </p:sp>
      <p:sp>
        <p:nvSpPr>
          <p:cNvPr id="258" name="Google Shape;258;p33"/>
          <p:cNvSpPr txBox="1"/>
          <p:nvPr/>
        </p:nvSpPr>
        <p:spPr>
          <a:xfrm>
            <a:off x="1419475" y="662800"/>
            <a:ext cx="4407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TIỀN XỬ LÝ DỮ LIỆU</a:t>
            </a:r>
            <a:endParaRPr sz="800">
              <a:latin typeface="Times New Roman"/>
              <a:ea typeface="Times New Roman"/>
              <a:cs typeface="Times New Roman"/>
              <a:sym typeface="Times New Roman"/>
            </a:endParaRPr>
          </a:p>
        </p:txBody>
      </p:sp>
      <p:sp>
        <p:nvSpPr>
          <p:cNvPr id="259" name="Google Shape;259;p33"/>
          <p:cNvSpPr txBox="1"/>
          <p:nvPr>
            <p:ph idx="1" type="body"/>
          </p:nvPr>
        </p:nvSpPr>
        <p:spPr>
          <a:xfrm>
            <a:off x="0" y="1341200"/>
            <a:ext cx="9144000" cy="3802200"/>
          </a:xfrm>
          <a:prstGeom prst="rect">
            <a:avLst/>
          </a:prstGeom>
        </p:spPr>
        <p:txBody>
          <a:bodyPr anchorCtr="0" anchor="t" bIns="91425" lIns="91425" spcFirstLastPara="1" rIns="91425" wrap="square" tIns="91425">
            <a:noAutofit/>
          </a:bodyPr>
          <a:lstStyle/>
          <a:p>
            <a:pPr indent="-298450" lvl="0" marL="457200" rtl="0" algn="just">
              <a:lnSpc>
                <a:spcPct val="15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Bảng </a:t>
            </a:r>
            <a:r>
              <a:rPr b="1" i="1" lang="en" sz="1100">
                <a:solidFill>
                  <a:srgbClr val="000000"/>
                </a:solidFill>
                <a:latin typeface="Times New Roman"/>
                <a:ea typeface="Times New Roman"/>
                <a:cs typeface="Times New Roman"/>
                <a:sym typeface="Times New Roman"/>
              </a:rPr>
              <a:t>sinhvien</a:t>
            </a:r>
            <a:r>
              <a:rPr lang="en" sz="1100">
                <a:solidFill>
                  <a:srgbClr val="000000"/>
                </a:solidFill>
                <a:latin typeface="Times New Roman"/>
                <a:ea typeface="Times New Roman"/>
                <a:cs typeface="Times New Roman"/>
                <a:sym typeface="Times New Roman"/>
              </a:rPr>
              <a:t>: Thuộc tính noisinh và diachi_tinhtp có nhiều giá trị khác nhau nhưng chung 1 ý nghĩa (ví dụ: Thành phố Hồ Chí Minh = Tp. Hồ Chí Minh) được đưa về 1 giá trị để xử lí dễ hơn. Xóa bỏ các thuộc tính có giá trị nhưng không có tên thuộc tính.</a:t>
            </a:r>
            <a:endParaRPr sz="1100">
              <a:solidFill>
                <a:srgbClr val="000000"/>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Bảng </a:t>
            </a:r>
            <a:r>
              <a:rPr b="1" i="1" lang="en" sz="1100">
                <a:solidFill>
                  <a:srgbClr val="000000"/>
                </a:solidFill>
                <a:latin typeface="Times New Roman"/>
                <a:ea typeface="Times New Roman"/>
                <a:cs typeface="Times New Roman"/>
                <a:sym typeface="Times New Roman"/>
              </a:rPr>
              <a:t>sinhvien_chungchi</a:t>
            </a:r>
            <a:r>
              <a:rPr lang="en" sz="1100">
                <a:solidFill>
                  <a:srgbClr val="000000"/>
                </a:solidFill>
                <a:latin typeface="Times New Roman"/>
                <a:ea typeface="Times New Roman"/>
                <a:cs typeface="Times New Roman"/>
                <a:sym typeface="Times New Roman"/>
              </a:rPr>
              <a:t>: điều chỉnh đúng tên của cột thuộc tính và xoá cột lydo vì dữ liệu cột này hầu hết là NULL. Điền bổ sung các giá trị thiếu của cột tongdiem bằng tổng điểm thành phần tương ứng của điểm dữ liệu. Lọc các mẫu dữ liệu bị trùng.</a:t>
            </a:r>
            <a:endParaRPr sz="1100">
              <a:solidFill>
                <a:srgbClr val="000000"/>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Bảng </a:t>
            </a:r>
            <a:r>
              <a:rPr b="1" i="1" lang="en" sz="1100">
                <a:solidFill>
                  <a:srgbClr val="000000"/>
                </a:solidFill>
                <a:latin typeface="Times New Roman"/>
                <a:ea typeface="Times New Roman"/>
                <a:cs typeface="Times New Roman"/>
                <a:sym typeface="Times New Roman"/>
              </a:rPr>
              <a:t>xeploaiav</a:t>
            </a:r>
            <a:r>
              <a:rPr lang="en" sz="1100">
                <a:solidFill>
                  <a:srgbClr val="000000"/>
                </a:solidFill>
                <a:latin typeface="Times New Roman"/>
                <a:ea typeface="Times New Roman"/>
                <a:cs typeface="Times New Roman"/>
                <a:sym typeface="Times New Roman"/>
              </a:rPr>
              <a:t>: thêm giá trị xếp lớp cho một số mẫu dữ liệu bị thiếu.</a:t>
            </a:r>
            <a:endParaRPr sz="1100">
              <a:solidFill>
                <a:srgbClr val="000000"/>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Bảng </a:t>
            </a:r>
            <a:r>
              <a:rPr b="1" i="1" lang="en" sz="1100">
                <a:solidFill>
                  <a:srgbClr val="000000"/>
                </a:solidFill>
                <a:latin typeface="Times New Roman"/>
                <a:ea typeface="Times New Roman"/>
                <a:cs typeface="Times New Roman"/>
                <a:sym typeface="Times New Roman"/>
              </a:rPr>
              <a:t>thisinh</a:t>
            </a:r>
            <a:r>
              <a:rPr i="1" lang="en" sz="1100">
                <a:solidFill>
                  <a:srgbClr val="000000"/>
                </a:solidFill>
                <a:latin typeface="Times New Roman"/>
                <a:ea typeface="Times New Roman"/>
                <a:cs typeface="Times New Roman"/>
                <a:sym typeface="Times New Roman"/>
              </a:rPr>
              <a:t>:</a:t>
            </a:r>
            <a:r>
              <a:rPr lang="en" sz="1100">
                <a:solidFill>
                  <a:srgbClr val="000000"/>
                </a:solidFill>
                <a:latin typeface="Times New Roman"/>
                <a:ea typeface="Times New Roman"/>
                <a:cs typeface="Times New Roman"/>
                <a:sym typeface="Times New Roman"/>
              </a:rPr>
              <a:t> đổi tên và chuyển kiểu dữ liệu của một cột để đồng bộ hóa và đảm bảo tính chính xác. </a:t>
            </a:r>
            <a:endParaRPr sz="1100">
              <a:solidFill>
                <a:srgbClr val="000000"/>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Bảng </a:t>
            </a:r>
            <a:r>
              <a:rPr b="1" i="1" lang="en" sz="1100">
                <a:solidFill>
                  <a:srgbClr val="000000"/>
                </a:solidFill>
                <a:latin typeface="Times New Roman"/>
                <a:ea typeface="Times New Roman"/>
                <a:cs typeface="Times New Roman"/>
                <a:sym typeface="Times New Roman"/>
              </a:rPr>
              <a:t>XLHV</a:t>
            </a:r>
            <a:r>
              <a:rPr lang="en" sz="1100">
                <a:solidFill>
                  <a:srgbClr val="000000"/>
                </a:solidFill>
                <a:latin typeface="Times New Roman"/>
                <a:ea typeface="Times New Roman"/>
                <a:cs typeface="Times New Roman"/>
                <a:sym typeface="Times New Roman"/>
              </a:rPr>
              <a:t>: chỉnh sửa các đoạn dữ liệu bị lỗi và loại bỏ các dấu phẩy không cần thiết. </a:t>
            </a:r>
            <a:endParaRPr sz="1100">
              <a:solidFill>
                <a:srgbClr val="000000"/>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Bảng </a:t>
            </a:r>
            <a:r>
              <a:rPr b="1" i="1" lang="en" sz="1100">
                <a:solidFill>
                  <a:srgbClr val="000000"/>
                </a:solidFill>
                <a:latin typeface="Times New Roman"/>
                <a:ea typeface="Times New Roman"/>
                <a:cs typeface="Times New Roman"/>
                <a:sym typeface="Times New Roman"/>
              </a:rPr>
              <a:t>diemdrl </a:t>
            </a:r>
            <a:r>
              <a:rPr lang="en" sz="1100">
                <a:solidFill>
                  <a:srgbClr val="000000"/>
                </a:solidFill>
                <a:latin typeface="Times New Roman"/>
                <a:ea typeface="Times New Roman"/>
                <a:cs typeface="Times New Roman"/>
                <a:sym typeface="Times New Roman"/>
              </a:rPr>
              <a:t>đã được lọc trùng tạo cột khoa để đơn giản hóa quá trình phân tích và tổng hợp dữ liệu</a:t>
            </a:r>
            <a:endParaRPr sz="1100">
              <a:solidFill>
                <a:srgbClr val="000000"/>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Bảng </a:t>
            </a:r>
            <a:r>
              <a:rPr b="1" i="1" lang="en" sz="1100">
                <a:solidFill>
                  <a:srgbClr val="000000"/>
                </a:solidFill>
                <a:latin typeface="Times New Roman"/>
                <a:ea typeface="Times New Roman"/>
                <a:cs typeface="Times New Roman"/>
                <a:sym typeface="Times New Roman"/>
              </a:rPr>
              <a:t>baoluu </a:t>
            </a:r>
            <a:r>
              <a:rPr lang="en" sz="1100">
                <a:solidFill>
                  <a:srgbClr val="000000"/>
                </a:solidFill>
                <a:latin typeface="Times New Roman"/>
                <a:ea typeface="Times New Roman"/>
                <a:cs typeface="Times New Roman"/>
                <a:sym typeface="Times New Roman"/>
              </a:rPr>
              <a:t>đã được kiểm tra tính đúng đắn của các giá trị, thông qua quá trình so sánh thông tin ở cột soqd, cho thấy thông tin bảng dữ liệu này liên quan đến nhiều quyết định khác nhau như điều chỉnh, công nhận tốt nghiệp, xét anh văn, thu học phí.. Tên bảng dữ liệu này không tương ứng với thông tin trong bảng, nhóm quyết định không sử dụng trong bước phân tích.</a:t>
            </a:r>
            <a:endParaRPr sz="1100">
              <a:solidFill>
                <a:srgbClr val="000000"/>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Bảng </a:t>
            </a:r>
            <a:r>
              <a:rPr b="1" i="1" lang="en" sz="1100">
                <a:solidFill>
                  <a:srgbClr val="000000"/>
                </a:solidFill>
                <a:latin typeface="Times New Roman"/>
                <a:ea typeface="Times New Roman"/>
                <a:cs typeface="Times New Roman"/>
                <a:sym typeface="Times New Roman"/>
              </a:rPr>
              <a:t>totnghiep </a:t>
            </a:r>
            <a:r>
              <a:rPr lang="en" sz="1100">
                <a:solidFill>
                  <a:srgbClr val="000000"/>
                </a:solidFill>
                <a:latin typeface="Times New Roman"/>
                <a:ea typeface="Times New Roman"/>
                <a:cs typeface="Times New Roman"/>
                <a:sym typeface="Times New Roman"/>
              </a:rPr>
              <a:t>chỉ cần thống nhất lại dữ liệu trong cột xeploai như “Trung bình Khá” được đưa về cùng “TB Khá”.</a:t>
            </a:r>
            <a:endParaRPr sz="1100">
              <a:solidFill>
                <a:srgbClr val="000000"/>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Bảng </a:t>
            </a:r>
            <a:r>
              <a:rPr b="1" i="1" lang="en" sz="1100">
                <a:solidFill>
                  <a:srgbClr val="000000"/>
                </a:solidFill>
                <a:latin typeface="Times New Roman"/>
                <a:ea typeface="Times New Roman"/>
                <a:cs typeface="Times New Roman"/>
                <a:sym typeface="Times New Roman"/>
              </a:rPr>
              <a:t>sinhvien_dtb_hocky </a:t>
            </a:r>
            <a:r>
              <a:rPr lang="en" sz="1100">
                <a:solidFill>
                  <a:srgbClr val="000000"/>
                </a:solidFill>
                <a:latin typeface="Times New Roman"/>
                <a:ea typeface="Times New Roman"/>
                <a:cs typeface="Times New Roman"/>
                <a:sym typeface="Times New Roman"/>
              </a:rPr>
              <a:t>đã được đổi định dạng dữ liệu của một cột và kiểm tra lại để đảm bảo tính chính xác và đáng tin cậy của dữ liệu.</a:t>
            </a:r>
            <a:endParaRPr sz="1100">
              <a:solidFill>
                <a:srgbClr val="000000"/>
              </a:solidFill>
              <a:latin typeface="Times New Roman"/>
              <a:ea typeface="Times New Roman"/>
              <a:cs typeface="Times New Roman"/>
              <a:sym typeface="Times New Roman"/>
            </a:endParaRPr>
          </a:p>
          <a:p>
            <a:pPr indent="-298450" lvl="0" marL="457200" rtl="0" algn="just">
              <a:lnSpc>
                <a:spcPct val="150000"/>
              </a:lnSpc>
              <a:spcBef>
                <a:spcPts val="0"/>
              </a:spcBef>
              <a:spcAft>
                <a:spcPts val="0"/>
              </a:spcAft>
              <a:buClr>
                <a:srgbClr val="000000"/>
              </a:buClr>
              <a:buSzPts val="1100"/>
              <a:buFont typeface="Times New Roman"/>
              <a:buAutoNum type="arabicPeriod"/>
            </a:pPr>
            <a:r>
              <a:rPr lang="en" sz="1100">
                <a:solidFill>
                  <a:srgbClr val="000000"/>
                </a:solidFill>
                <a:latin typeface="Times New Roman"/>
                <a:ea typeface="Times New Roman"/>
                <a:cs typeface="Times New Roman"/>
                <a:sym typeface="Times New Roman"/>
              </a:rPr>
              <a:t>Bảng </a:t>
            </a:r>
            <a:r>
              <a:rPr b="1" i="1" lang="en" sz="1100">
                <a:solidFill>
                  <a:srgbClr val="000000"/>
                </a:solidFill>
                <a:latin typeface="Times New Roman"/>
                <a:ea typeface="Times New Roman"/>
                <a:cs typeface="Times New Roman"/>
                <a:sym typeface="Times New Roman"/>
              </a:rPr>
              <a:t>sinhvien_dtb_toankhoa </a:t>
            </a:r>
            <a:r>
              <a:rPr lang="en" sz="1100">
                <a:solidFill>
                  <a:srgbClr val="000000"/>
                </a:solidFill>
                <a:latin typeface="Times New Roman"/>
                <a:ea typeface="Times New Roman"/>
                <a:cs typeface="Times New Roman"/>
                <a:sym typeface="Times New Roman"/>
              </a:rPr>
              <a:t>đã được thêm giá trị NULL vào các điểm dữ liệu bị trống để dễ làm việc với dữ liệu.</a:t>
            </a:r>
            <a:endParaRPr sz="11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t/>
            </a:r>
            <a:endParaRPr b="1" sz="10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t/>
            </a:r>
            <a:endParaRPr b="1" sz="1000">
              <a:solidFill>
                <a:srgbClr val="000000"/>
              </a:solidFill>
              <a:latin typeface="Times New Roman"/>
              <a:ea typeface="Times New Roman"/>
              <a:cs typeface="Times New Roman"/>
              <a:sym typeface="Times New Roman"/>
            </a:endParaRPr>
          </a:p>
        </p:txBody>
      </p:sp>
      <p:sp>
        <p:nvSpPr>
          <p:cNvPr id="260" name="Google Shape;26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