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82" r:id="rId4"/>
    <p:sldId id="275" r:id="rId5"/>
    <p:sldId id="279" r:id="rId6"/>
    <p:sldId id="259" r:id="rId7"/>
    <p:sldId id="281" r:id="rId8"/>
    <p:sldId id="258" r:id="rId9"/>
    <p:sldId id="260" r:id="rId10"/>
    <p:sldId id="262" r:id="rId11"/>
    <p:sldId id="272" r:id="rId12"/>
    <p:sldId id="263" r:id="rId13"/>
    <p:sldId id="273" r:id="rId14"/>
    <p:sldId id="271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6516" autoAdjust="0"/>
  </p:normalViewPr>
  <p:slideViewPr>
    <p:cSldViewPr snapToGrid="0">
      <p:cViewPr varScale="1">
        <p:scale>
          <a:sx n="82" d="100"/>
          <a:sy n="82" d="100"/>
        </p:scale>
        <p:origin x="17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3897B-3605-44FC-A803-634A2B6E9E2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056D1-FA42-4EB9-AAB8-C23ECB5DAB44}">
      <dgm:prSet phldrT="[Text]" phldr="1"/>
      <dgm:spPr/>
      <dgm:t>
        <a:bodyPr/>
        <a:lstStyle/>
        <a:p>
          <a:endParaRPr lang="en-US" dirty="0"/>
        </a:p>
      </dgm:t>
    </dgm:pt>
    <dgm:pt modelId="{C2C4C522-9CA1-40B0-A87F-2B368F59743A}" type="parTrans" cxnId="{2383027E-67DD-47B6-840A-07F3D243178D}">
      <dgm:prSet/>
      <dgm:spPr/>
      <dgm:t>
        <a:bodyPr/>
        <a:lstStyle/>
        <a:p>
          <a:endParaRPr lang="en-US"/>
        </a:p>
      </dgm:t>
    </dgm:pt>
    <dgm:pt modelId="{F32778AF-51D1-4C36-AA40-B82222EC3D04}" type="sibTrans" cxnId="{2383027E-67DD-47B6-840A-07F3D243178D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C474528-ED42-4D4E-A7DE-C809FC2878A7}">
      <dgm:prSet phldrT="[Text]" phldr="1"/>
      <dgm:spPr/>
      <dgm:t>
        <a:bodyPr/>
        <a:lstStyle/>
        <a:p>
          <a:endParaRPr lang="en-US" dirty="0"/>
        </a:p>
      </dgm:t>
    </dgm:pt>
    <dgm:pt modelId="{CED3482F-1FAE-4CC0-837A-0B572570ED04}" type="parTrans" cxnId="{B2D00CBD-269B-433E-8DED-3A12E4AEE1FA}">
      <dgm:prSet/>
      <dgm:spPr/>
      <dgm:t>
        <a:bodyPr/>
        <a:lstStyle/>
        <a:p>
          <a:endParaRPr lang="en-US"/>
        </a:p>
      </dgm:t>
    </dgm:pt>
    <dgm:pt modelId="{5A54CDE7-208F-4586-9B1D-4F90D0792191}" type="sibTrans" cxnId="{B2D00CBD-269B-433E-8DED-3A12E4AEE1FA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42B93B3-643B-42C2-A237-4122BBA29614}">
      <dgm:prSet phldrT="[Text]" phldr="1"/>
      <dgm:spPr/>
      <dgm:t>
        <a:bodyPr/>
        <a:lstStyle/>
        <a:p>
          <a:endParaRPr lang="en-US" dirty="0"/>
        </a:p>
      </dgm:t>
    </dgm:pt>
    <dgm:pt modelId="{24E74282-81CB-4B39-8770-88073D13512A}" type="parTrans" cxnId="{A2C828BE-1765-4092-947D-4B4EFD1F33F2}">
      <dgm:prSet/>
      <dgm:spPr/>
      <dgm:t>
        <a:bodyPr/>
        <a:lstStyle/>
        <a:p>
          <a:endParaRPr lang="en-US"/>
        </a:p>
      </dgm:t>
    </dgm:pt>
    <dgm:pt modelId="{F38FD5C0-A602-44F0-92AD-1E0F57939532}" type="sibTrans" cxnId="{A2C828BE-1765-4092-947D-4B4EFD1F33F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E70648B4-7857-48DE-9E3D-881F181127F5}">
      <dgm:prSet phldrT="[Text]" phldr="1"/>
      <dgm:spPr/>
      <dgm:t>
        <a:bodyPr/>
        <a:lstStyle/>
        <a:p>
          <a:endParaRPr lang="en-US" dirty="0"/>
        </a:p>
      </dgm:t>
    </dgm:pt>
    <dgm:pt modelId="{EFA9342D-58E2-4E46-BA19-3D794DE47BEC}" type="parTrans" cxnId="{2EA158A6-5CAF-4C12-BDE3-C42F350E8D41}">
      <dgm:prSet/>
      <dgm:spPr/>
      <dgm:t>
        <a:bodyPr/>
        <a:lstStyle/>
        <a:p>
          <a:endParaRPr lang="en-US"/>
        </a:p>
      </dgm:t>
    </dgm:pt>
    <dgm:pt modelId="{0B69802C-0969-4A56-888E-A78522FA026C}" type="sibTrans" cxnId="{2EA158A6-5CAF-4C12-BDE3-C42F350E8D41}">
      <dgm:prSet/>
      <dgm:spPr/>
      <dgm:t>
        <a:bodyPr/>
        <a:lstStyle/>
        <a:p>
          <a:endParaRPr lang="en-US"/>
        </a:p>
      </dgm:t>
    </dgm:pt>
    <dgm:pt modelId="{158B4567-3C18-4274-A546-F7F8F006CA33}">
      <dgm:prSet phldrT="[Text]" phldr="1"/>
      <dgm:spPr/>
      <dgm:t>
        <a:bodyPr/>
        <a:lstStyle/>
        <a:p>
          <a:endParaRPr lang="en-US" dirty="0"/>
        </a:p>
      </dgm:t>
    </dgm:pt>
    <dgm:pt modelId="{98D6FC2D-1724-47A8-B552-040E42DBE1A5}" type="parTrans" cxnId="{248FE792-C939-4950-B4A3-DF6E1E6EC4BE}">
      <dgm:prSet/>
      <dgm:spPr/>
      <dgm:t>
        <a:bodyPr/>
        <a:lstStyle/>
        <a:p>
          <a:endParaRPr lang="en-US"/>
        </a:p>
      </dgm:t>
    </dgm:pt>
    <dgm:pt modelId="{76F4ABFE-7663-4CC6-BC13-F3A34BCDE03E}" type="sibTrans" cxnId="{248FE792-C939-4950-B4A3-DF6E1E6EC4BE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D1E709B-5B34-4DB3-9F43-E7297B0BE120}" type="pres">
      <dgm:prSet presAssocID="{4823897B-3605-44FC-A803-634A2B6E9E2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7992AE-D258-43A1-A0A8-289E15CD6977}" type="pres">
      <dgm:prSet presAssocID="{BA9056D1-FA42-4EB9-AAB8-C23ECB5DAB44}" presName="dummy" presStyleCnt="0"/>
      <dgm:spPr/>
    </dgm:pt>
    <dgm:pt modelId="{C9CEA685-D0AB-4C0E-A8DA-B683C43C0328}" type="pres">
      <dgm:prSet presAssocID="{BA9056D1-FA42-4EB9-AAB8-C23ECB5DAB4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CB800-8F5E-4532-8179-4102EB90C1BB}" type="pres">
      <dgm:prSet presAssocID="{F32778AF-51D1-4C36-AA40-B82222EC3D04}" presName="sibTrans" presStyleLbl="node1" presStyleIdx="0" presStyleCnt="5"/>
      <dgm:spPr/>
      <dgm:t>
        <a:bodyPr/>
        <a:lstStyle/>
        <a:p>
          <a:endParaRPr lang="en-US"/>
        </a:p>
      </dgm:t>
    </dgm:pt>
    <dgm:pt modelId="{D44D8B99-40E7-4AB6-AFB2-04C71757D206}" type="pres">
      <dgm:prSet presAssocID="{4C474528-ED42-4D4E-A7DE-C809FC2878A7}" presName="dummy" presStyleCnt="0"/>
      <dgm:spPr/>
    </dgm:pt>
    <dgm:pt modelId="{293DF985-0965-4EEA-A4A5-4919F71551AD}" type="pres">
      <dgm:prSet presAssocID="{4C474528-ED42-4D4E-A7DE-C809FC2878A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CFCAA-FCC5-4213-B6EE-B821CDCAAFF3}" type="pres">
      <dgm:prSet presAssocID="{5A54CDE7-208F-4586-9B1D-4F90D0792191}" presName="sibTrans" presStyleLbl="node1" presStyleIdx="1" presStyleCnt="5"/>
      <dgm:spPr/>
      <dgm:t>
        <a:bodyPr/>
        <a:lstStyle/>
        <a:p>
          <a:endParaRPr lang="en-US"/>
        </a:p>
      </dgm:t>
    </dgm:pt>
    <dgm:pt modelId="{DDB21763-22FF-4DE7-86A2-C054216E8EF7}" type="pres">
      <dgm:prSet presAssocID="{842B93B3-643B-42C2-A237-4122BBA29614}" presName="dummy" presStyleCnt="0"/>
      <dgm:spPr/>
    </dgm:pt>
    <dgm:pt modelId="{A5AD573F-D185-4F5B-A7E9-EAC01315F744}" type="pres">
      <dgm:prSet presAssocID="{842B93B3-643B-42C2-A237-4122BBA2961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D4854-8DAA-4C27-9AD9-05D98AD9D054}" type="pres">
      <dgm:prSet presAssocID="{F38FD5C0-A602-44F0-92AD-1E0F57939532}" presName="sibTrans" presStyleLbl="node1" presStyleIdx="2" presStyleCnt="5"/>
      <dgm:spPr/>
      <dgm:t>
        <a:bodyPr/>
        <a:lstStyle/>
        <a:p>
          <a:endParaRPr lang="en-US"/>
        </a:p>
      </dgm:t>
    </dgm:pt>
    <dgm:pt modelId="{C486B722-0DA2-4798-9C82-62F98FE65BA3}" type="pres">
      <dgm:prSet presAssocID="{E70648B4-7857-48DE-9E3D-881F181127F5}" presName="dummy" presStyleCnt="0"/>
      <dgm:spPr/>
    </dgm:pt>
    <dgm:pt modelId="{50750ABA-E99B-4821-A495-C8D791B6E41B}" type="pres">
      <dgm:prSet presAssocID="{E70648B4-7857-48DE-9E3D-881F181127F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A16C2-56A5-4177-B04C-361A9A87AC3E}" type="pres">
      <dgm:prSet presAssocID="{0B69802C-0969-4A56-888E-A78522FA026C}" presName="sibTrans" presStyleLbl="node1" presStyleIdx="3" presStyleCnt="5"/>
      <dgm:spPr/>
      <dgm:t>
        <a:bodyPr/>
        <a:lstStyle/>
        <a:p>
          <a:endParaRPr lang="en-US"/>
        </a:p>
      </dgm:t>
    </dgm:pt>
    <dgm:pt modelId="{66AAE299-F65A-41AC-AD49-636F638EF331}" type="pres">
      <dgm:prSet presAssocID="{158B4567-3C18-4274-A546-F7F8F006CA33}" presName="dummy" presStyleCnt="0"/>
      <dgm:spPr/>
    </dgm:pt>
    <dgm:pt modelId="{6E0F991F-678E-4C5E-88E5-1672B8DF516E}" type="pres">
      <dgm:prSet presAssocID="{158B4567-3C18-4274-A546-F7F8F006CA3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E5007-9016-40EA-BDE1-AAC26EDE8BEA}" type="pres">
      <dgm:prSet presAssocID="{76F4ABFE-7663-4CC6-BC13-F3A34BCDE03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97F679FB-08EA-4BEC-9D00-E90DE117481C}" type="presOf" srcId="{F38FD5C0-A602-44F0-92AD-1E0F57939532}" destId="{456D4854-8DAA-4C27-9AD9-05D98AD9D054}" srcOrd="0" destOrd="0" presId="urn:microsoft.com/office/officeart/2005/8/layout/cycle1"/>
    <dgm:cxn modelId="{A2C828BE-1765-4092-947D-4B4EFD1F33F2}" srcId="{4823897B-3605-44FC-A803-634A2B6E9E23}" destId="{842B93B3-643B-42C2-A237-4122BBA29614}" srcOrd="2" destOrd="0" parTransId="{24E74282-81CB-4B39-8770-88073D13512A}" sibTransId="{F38FD5C0-A602-44F0-92AD-1E0F57939532}"/>
    <dgm:cxn modelId="{B2D00CBD-269B-433E-8DED-3A12E4AEE1FA}" srcId="{4823897B-3605-44FC-A803-634A2B6E9E23}" destId="{4C474528-ED42-4D4E-A7DE-C809FC2878A7}" srcOrd="1" destOrd="0" parTransId="{CED3482F-1FAE-4CC0-837A-0B572570ED04}" sibTransId="{5A54CDE7-208F-4586-9B1D-4F90D0792191}"/>
    <dgm:cxn modelId="{A55284B9-95DB-4EEF-86FC-8B59C2F784A1}" type="presOf" srcId="{F32778AF-51D1-4C36-AA40-B82222EC3D04}" destId="{648CB800-8F5E-4532-8179-4102EB90C1BB}" srcOrd="0" destOrd="0" presId="urn:microsoft.com/office/officeart/2005/8/layout/cycle1"/>
    <dgm:cxn modelId="{2EA158A6-5CAF-4C12-BDE3-C42F350E8D41}" srcId="{4823897B-3605-44FC-A803-634A2B6E9E23}" destId="{E70648B4-7857-48DE-9E3D-881F181127F5}" srcOrd="3" destOrd="0" parTransId="{EFA9342D-58E2-4E46-BA19-3D794DE47BEC}" sibTransId="{0B69802C-0969-4A56-888E-A78522FA026C}"/>
    <dgm:cxn modelId="{DC6376BD-4CC0-4F1F-96F1-D5E036A39E65}" type="presOf" srcId="{4823897B-3605-44FC-A803-634A2B6E9E23}" destId="{8D1E709B-5B34-4DB3-9F43-E7297B0BE120}" srcOrd="0" destOrd="0" presId="urn:microsoft.com/office/officeart/2005/8/layout/cycle1"/>
    <dgm:cxn modelId="{248FE792-C939-4950-B4A3-DF6E1E6EC4BE}" srcId="{4823897B-3605-44FC-A803-634A2B6E9E23}" destId="{158B4567-3C18-4274-A546-F7F8F006CA33}" srcOrd="4" destOrd="0" parTransId="{98D6FC2D-1724-47A8-B552-040E42DBE1A5}" sibTransId="{76F4ABFE-7663-4CC6-BC13-F3A34BCDE03E}"/>
    <dgm:cxn modelId="{A5320395-E374-42B6-9230-005A285B1EF0}" type="presOf" srcId="{4C474528-ED42-4D4E-A7DE-C809FC2878A7}" destId="{293DF985-0965-4EEA-A4A5-4919F71551AD}" srcOrd="0" destOrd="0" presId="urn:microsoft.com/office/officeart/2005/8/layout/cycle1"/>
    <dgm:cxn modelId="{4E86DCC6-DF8A-455B-BBF3-A3CF23A4999C}" type="presOf" srcId="{0B69802C-0969-4A56-888E-A78522FA026C}" destId="{ACCA16C2-56A5-4177-B04C-361A9A87AC3E}" srcOrd="0" destOrd="0" presId="urn:microsoft.com/office/officeart/2005/8/layout/cycle1"/>
    <dgm:cxn modelId="{9E5E99E0-245A-406B-A7A3-65A8BE86A63A}" type="presOf" srcId="{5A54CDE7-208F-4586-9B1D-4F90D0792191}" destId="{C73CFCAA-FCC5-4213-B6EE-B821CDCAAFF3}" srcOrd="0" destOrd="0" presId="urn:microsoft.com/office/officeart/2005/8/layout/cycle1"/>
    <dgm:cxn modelId="{B49C2C40-54BA-4A8C-BF4B-DE6AD37240BE}" type="presOf" srcId="{BA9056D1-FA42-4EB9-AAB8-C23ECB5DAB44}" destId="{C9CEA685-D0AB-4C0E-A8DA-B683C43C0328}" srcOrd="0" destOrd="0" presId="urn:microsoft.com/office/officeart/2005/8/layout/cycle1"/>
    <dgm:cxn modelId="{2383027E-67DD-47B6-840A-07F3D243178D}" srcId="{4823897B-3605-44FC-A803-634A2B6E9E23}" destId="{BA9056D1-FA42-4EB9-AAB8-C23ECB5DAB44}" srcOrd="0" destOrd="0" parTransId="{C2C4C522-9CA1-40B0-A87F-2B368F59743A}" sibTransId="{F32778AF-51D1-4C36-AA40-B82222EC3D04}"/>
    <dgm:cxn modelId="{3C1D75EA-99D6-430D-AC9B-DDE044B3661B}" type="presOf" srcId="{158B4567-3C18-4274-A546-F7F8F006CA33}" destId="{6E0F991F-678E-4C5E-88E5-1672B8DF516E}" srcOrd="0" destOrd="0" presId="urn:microsoft.com/office/officeart/2005/8/layout/cycle1"/>
    <dgm:cxn modelId="{CB48CD0C-C406-4FEB-BAAA-6224CA144995}" type="presOf" srcId="{E70648B4-7857-48DE-9E3D-881F181127F5}" destId="{50750ABA-E99B-4821-A495-C8D791B6E41B}" srcOrd="0" destOrd="0" presId="urn:microsoft.com/office/officeart/2005/8/layout/cycle1"/>
    <dgm:cxn modelId="{89C71D57-7CA6-4916-AB8D-49D264578E1B}" type="presOf" srcId="{76F4ABFE-7663-4CC6-BC13-F3A34BCDE03E}" destId="{71BE5007-9016-40EA-BDE1-AAC26EDE8BEA}" srcOrd="0" destOrd="0" presId="urn:microsoft.com/office/officeart/2005/8/layout/cycle1"/>
    <dgm:cxn modelId="{D940DE19-6AEB-4C2D-B955-5C9780ABBF0C}" type="presOf" srcId="{842B93B3-643B-42C2-A237-4122BBA29614}" destId="{A5AD573F-D185-4F5B-A7E9-EAC01315F744}" srcOrd="0" destOrd="0" presId="urn:microsoft.com/office/officeart/2005/8/layout/cycle1"/>
    <dgm:cxn modelId="{F8164869-5026-4062-ACCD-CA5343511547}" type="presParOf" srcId="{8D1E709B-5B34-4DB3-9F43-E7297B0BE120}" destId="{5B7992AE-D258-43A1-A0A8-289E15CD6977}" srcOrd="0" destOrd="0" presId="urn:microsoft.com/office/officeart/2005/8/layout/cycle1"/>
    <dgm:cxn modelId="{DCDF4F85-83AA-439D-9E12-F9D3EBCB3676}" type="presParOf" srcId="{8D1E709B-5B34-4DB3-9F43-E7297B0BE120}" destId="{C9CEA685-D0AB-4C0E-A8DA-B683C43C0328}" srcOrd="1" destOrd="0" presId="urn:microsoft.com/office/officeart/2005/8/layout/cycle1"/>
    <dgm:cxn modelId="{D8752E11-7EA4-435B-8983-C911BAD874BF}" type="presParOf" srcId="{8D1E709B-5B34-4DB3-9F43-E7297B0BE120}" destId="{648CB800-8F5E-4532-8179-4102EB90C1BB}" srcOrd="2" destOrd="0" presId="urn:microsoft.com/office/officeart/2005/8/layout/cycle1"/>
    <dgm:cxn modelId="{FB2ADEE8-0620-4722-B8A4-C21923B431C2}" type="presParOf" srcId="{8D1E709B-5B34-4DB3-9F43-E7297B0BE120}" destId="{D44D8B99-40E7-4AB6-AFB2-04C71757D206}" srcOrd="3" destOrd="0" presId="urn:microsoft.com/office/officeart/2005/8/layout/cycle1"/>
    <dgm:cxn modelId="{0826CA98-030A-4CBC-9928-8F70BB974508}" type="presParOf" srcId="{8D1E709B-5B34-4DB3-9F43-E7297B0BE120}" destId="{293DF985-0965-4EEA-A4A5-4919F71551AD}" srcOrd="4" destOrd="0" presId="urn:microsoft.com/office/officeart/2005/8/layout/cycle1"/>
    <dgm:cxn modelId="{071BE528-4C96-486F-816D-6A941106DE84}" type="presParOf" srcId="{8D1E709B-5B34-4DB3-9F43-E7297B0BE120}" destId="{C73CFCAA-FCC5-4213-B6EE-B821CDCAAFF3}" srcOrd="5" destOrd="0" presId="urn:microsoft.com/office/officeart/2005/8/layout/cycle1"/>
    <dgm:cxn modelId="{A268953D-7248-4B27-9315-54003473CD24}" type="presParOf" srcId="{8D1E709B-5B34-4DB3-9F43-E7297B0BE120}" destId="{DDB21763-22FF-4DE7-86A2-C054216E8EF7}" srcOrd="6" destOrd="0" presId="urn:microsoft.com/office/officeart/2005/8/layout/cycle1"/>
    <dgm:cxn modelId="{D4551261-047B-431A-8386-2D90AF957973}" type="presParOf" srcId="{8D1E709B-5B34-4DB3-9F43-E7297B0BE120}" destId="{A5AD573F-D185-4F5B-A7E9-EAC01315F744}" srcOrd="7" destOrd="0" presId="urn:microsoft.com/office/officeart/2005/8/layout/cycle1"/>
    <dgm:cxn modelId="{27D0AD65-84C0-4EAD-97DD-2BE1EB8871AA}" type="presParOf" srcId="{8D1E709B-5B34-4DB3-9F43-E7297B0BE120}" destId="{456D4854-8DAA-4C27-9AD9-05D98AD9D054}" srcOrd="8" destOrd="0" presId="urn:microsoft.com/office/officeart/2005/8/layout/cycle1"/>
    <dgm:cxn modelId="{A71935FA-41BC-4F4A-A9A6-09F2118A7E66}" type="presParOf" srcId="{8D1E709B-5B34-4DB3-9F43-E7297B0BE120}" destId="{C486B722-0DA2-4798-9C82-62F98FE65BA3}" srcOrd="9" destOrd="0" presId="urn:microsoft.com/office/officeart/2005/8/layout/cycle1"/>
    <dgm:cxn modelId="{3B43A83C-CB16-4398-A839-709E6C648A98}" type="presParOf" srcId="{8D1E709B-5B34-4DB3-9F43-E7297B0BE120}" destId="{50750ABA-E99B-4821-A495-C8D791B6E41B}" srcOrd="10" destOrd="0" presId="urn:microsoft.com/office/officeart/2005/8/layout/cycle1"/>
    <dgm:cxn modelId="{47DF58B3-8103-4AED-B685-14784CED6625}" type="presParOf" srcId="{8D1E709B-5B34-4DB3-9F43-E7297B0BE120}" destId="{ACCA16C2-56A5-4177-B04C-361A9A87AC3E}" srcOrd="11" destOrd="0" presId="urn:microsoft.com/office/officeart/2005/8/layout/cycle1"/>
    <dgm:cxn modelId="{E409C26B-7504-4FC8-906C-FA636F8D16C4}" type="presParOf" srcId="{8D1E709B-5B34-4DB3-9F43-E7297B0BE120}" destId="{66AAE299-F65A-41AC-AD49-636F638EF331}" srcOrd="12" destOrd="0" presId="urn:microsoft.com/office/officeart/2005/8/layout/cycle1"/>
    <dgm:cxn modelId="{667408BF-C579-438E-BD33-51DB6B40BFA8}" type="presParOf" srcId="{8D1E709B-5B34-4DB3-9F43-E7297B0BE120}" destId="{6E0F991F-678E-4C5E-88E5-1672B8DF516E}" srcOrd="13" destOrd="0" presId="urn:microsoft.com/office/officeart/2005/8/layout/cycle1"/>
    <dgm:cxn modelId="{2A811FEC-9902-4C1B-B3F8-BA2418DCDE8E}" type="presParOf" srcId="{8D1E709B-5B34-4DB3-9F43-E7297B0BE120}" destId="{71BE5007-9016-40EA-BDE1-AAC26EDE8BE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0FA4D-1076-4D30-862C-99C393A3034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92A6-EDCE-427E-9025-F2E61FF4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692A6-EDCE-427E-9025-F2E61FF45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692A6-EDCE-427E-9025-F2E61FF45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2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17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0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5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ular-value_decomposi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lgorithms/predicting-likes-inside-a-simple-recommendation-engine" TargetMode="External"/><Relationship Id="rId7" Type="http://schemas.openxmlformats.org/officeDocument/2006/relationships/hyperlink" Target="https://en.wikipedia.org/wiki/Singular-value_decomposition" TargetMode="External"/><Relationship Id="rId2" Type="http://schemas.openxmlformats.org/officeDocument/2006/relationships/hyperlink" Target="https://www.codeproject.com/Articles/1233227/Recommendation-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erve.com/jerod/chapter-10-section-1-scatter-diagrams-linear-correlation" TargetMode="External"/><Relationship Id="rId5" Type="http://schemas.openxmlformats.org/officeDocument/2006/relationships/hyperlink" Target="https://en.wikipedia.org/wiki/Pearson_correlation_coefficient" TargetMode="External"/><Relationship Id="rId4" Type="http://schemas.openxmlformats.org/officeDocument/2006/relationships/hyperlink" Target="https://en.wikipedia.org/wiki/Jaccard_inde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card_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Engine: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Figuring Out What Your Friends Like</a:t>
            </a:r>
          </a:p>
          <a:p>
            <a:r>
              <a:rPr lang="en-US" dirty="0" smtClean="0"/>
              <a:t>Bill Schreiber</a:t>
            </a:r>
          </a:p>
          <a:p>
            <a:r>
              <a:rPr lang="en-US" dirty="0" smtClean="0"/>
              <a:t>William.Schreiber.jr@gmail.com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15" y="571408"/>
            <a:ext cx="5100371" cy="2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One – Another Formula For 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512" y="1245870"/>
            <a:ext cx="8915400" cy="3777622"/>
          </a:xfrm>
        </p:spPr>
        <p:txBody>
          <a:bodyPr/>
          <a:lstStyle/>
          <a:p>
            <a:r>
              <a:rPr lang="en-US" dirty="0" smtClean="0"/>
              <a:t>Pearson’s Correlation Coefficient</a:t>
            </a:r>
          </a:p>
          <a:p>
            <a:r>
              <a:rPr lang="en-US" dirty="0"/>
              <a:t>https://en.wikipedia.org/wiki/Pearson_correlation_coefficient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2357437"/>
            <a:ext cx="6535644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One – Other Approaches To Define 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05940"/>
            <a:ext cx="8915400" cy="3777622"/>
          </a:xfrm>
        </p:spPr>
        <p:txBody>
          <a:bodyPr/>
          <a:lstStyle/>
          <a:p>
            <a:r>
              <a:rPr lang="en-US" dirty="0" smtClean="0"/>
              <a:t>Singular Value Decomposition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en.wikipedia.org/wiki/Singular-value_decomposition</a:t>
            </a:r>
            <a:endParaRPr lang="en-US" dirty="0"/>
          </a:p>
          <a:p>
            <a:pPr lvl="1"/>
            <a:r>
              <a:rPr lang="en-US" dirty="0" smtClean="0"/>
              <a:t>Doesn’t work well on missing data</a:t>
            </a:r>
          </a:p>
          <a:p>
            <a:pPr lvl="1"/>
            <a:r>
              <a:rPr lang="en-US" dirty="0" smtClean="0"/>
              <a:t>Model based </a:t>
            </a:r>
          </a:p>
          <a:p>
            <a:pPr lvl="1"/>
            <a:r>
              <a:rPr lang="en-US" dirty="0" smtClean="0"/>
              <a:t>Factors user item matrix into smaller matrix</a:t>
            </a:r>
          </a:p>
          <a:p>
            <a:r>
              <a:rPr lang="en-US" dirty="0" smtClean="0"/>
              <a:t>Item Based Collaborative Filtering – looks for similar items, not users</a:t>
            </a:r>
          </a:p>
          <a:p>
            <a:r>
              <a:rPr lang="en-US" dirty="0" smtClean="0"/>
              <a:t>Cosine Similarity</a:t>
            </a:r>
          </a:p>
          <a:p>
            <a:pPr lvl="1"/>
            <a:r>
              <a:rPr lang="en-US" dirty="0"/>
              <a:t>https://en.wikipedia.org/wiki/Cosine_similarity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9555" y="6057170"/>
            <a:ext cx="8911687" cy="621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Use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Two - Calculate Probability User Likes </a:t>
            </a:r>
            <a:r>
              <a:rPr lang="en-US" dirty="0" err="1" smtClean="0"/>
              <a:t>Ratee</a:t>
            </a:r>
            <a:r>
              <a:rPr lang="en-US" dirty="0" smtClean="0"/>
              <a:t>, Article or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512" y="2515384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P(U,A</a:t>
            </a:r>
            <a:r>
              <a:rPr lang="en-US" dirty="0"/>
              <a:t>) = (</a:t>
            </a:r>
            <a:r>
              <a:rPr lang="en-US" dirty="0" err="1"/>
              <a:t>Zl</a:t>
            </a:r>
            <a:r>
              <a:rPr lang="en-US" dirty="0"/>
              <a:t> – </a:t>
            </a:r>
            <a:r>
              <a:rPr lang="en-US" dirty="0" err="1"/>
              <a:t>Zd</a:t>
            </a:r>
            <a:r>
              <a:rPr lang="en-US" dirty="0"/>
              <a:t>) / (Ml + </a:t>
            </a:r>
            <a:r>
              <a:rPr lang="en-US" dirty="0" err="1"/>
              <a:t>Md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P(U,A</a:t>
            </a:r>
            <a:r>
              <a:rPr lang="en-US" dirty="0"/>
              <a:t>) – the probability that a user or rater will like a particular </a:t>
            </a:r>
            <a:r>
              <a:rPr lang="en-US" dirty="0" err="1"/>
              <a:t>ratee</a:t>
            </a:r>
            <a:r>
              <a:rPr lang="en-US" dirty="0"/>
              <a:t> or article.</a:t>
            </a:r>
            <a:br>
              <a:rPr lang="en-US" dirty="0"/>
            </a:br>
            <a:r>
              <a:rPr lang="en-US" dirty="0" err="1"/>
              <a:t>Zl</a:t>
            </a:r>
            <a:r>
              <a:rPr lang="en-US" dirty="0"/>
              <a:t>-sum of similarity indices of users or raters who have liked the article</a:t>
            </a:r>
            <a:br>
              <a:rPr lang="en-US" dirty="0"/>
            </a:br>
            <a:r>
              <a:rPr lang="en-US" dirty="0" err="1"/>
              <a:t>Zd</a:t>
            </a:r>
            <a:r>
              <a:rPr lang="en-US" dirty="0"/>
              <a:t>- sum of similarity indices of users who have disliked the article</a:t>
            </a:r>
            <a:br>
              <a:rPr lang="en-US" dirty="0"/>
            </a:br>
            <a:r>
              <a:rPr lang="en-US" dirty="0"/>
              <a:t>Ml-total number of users or raters who have liked the article or </a:t>
            </a:r>
            <a:r>
              <a:rPr lang="en-US" dirty="0" err="1"/>
              <a:t>ratee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Md</a:t>
            </a:r>
            <a:r>
              <a:rPr lang="en-US" dirty="0"/>
              <a:t>-total number of users or raters who have disliked the article or rate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0027"/>
            <a:ext cx="81754" cy="200055"/>
          </a:xfrm>
          <a:prstGeom prst="rect">
            <a:avLst/>
          </a:prstGeom>
          <a:solidFill>
            <a:srgbClr val="FFFF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Proxima Nova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512" y="1589554"/>
            <a:ext cx="8915400" cy="4285466"/>
          </a:xfrm>
        </p:spPr>
        <p:txBody>
          <a:bodyPr>
            <a:normAutofit/>
          </a:bodyPr>
          <a:lstStyle/>
          <a:p>
            <a:r>
              <a:rPr lang="en-US" dirty="0" smtClean="0"/>
              <a:t>Human evaluation – </a:t>
            </a:r>
            <a:r>
              <a:rPr lang="en-US" dirty="0" err="1" smtClean="0"/>
              <a:t>hmmmm</a:t>
            </a:r>
            <a:endParaRPr lang="en-US" dirty="0" smtClean="0"/>
          </a:p>
          <a:p>
            <a:r>
              <a:rPr lang="en-US" dirty="0" smtClean="0"/>
              <a:t>User follow through</a:t>
            </a:r>
          </a:p>
          <a:p>
            <a:r>
              <a:rPr lang="en-US" dirty="0" smtClean="0"/>
              <a:t>Revenue generated</a:t>
            </a:r>
          </a:p>
          <a:p>
            <a:r>
              <a:rPr lang="en-US" dirty="0" smtClean="0"/>
              <a:t>Number who picked recommended items </a:t>
            </a:r>
          </a:p>
          <a:p>
            <a:pPr lvl="1"/>
            <a:r>
              <a:rPr lang="en-US" dirty="0" smtClean="0"/>
              <a:t>Example – number with recommend item as first in basket – home run!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18791188"/>
              </p:ext>
            </p:extLst>
          </p:nvPr>
        </p:nvGraphicFramePr>
        <p:xfrm>
          <a:off x="1727200" y="3803904"/>
          <a:ext cx="8128000" cy="293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8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15704" y="1382290"/>
            <a:ext cx="8915400" cy="4285466"/>
          </a:xfrm>
        </p:spPr>
        <p:txBody>
          <a:bodyPr>
            <a:normAutofit/>
          </a:bodyPr>
          <a:lstStyle/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Intuitive leap or educated guess</a:t>
            </a:r>
          </a:p>
          <a:p>
            <a:r>
              <a:rPr lang="en-US" dirty="0" smtClean="0"/>
              <a:t>Recommendation Engine</a:t>
            </a:r>
          </a:p>
          <a:p>
            <a:pPr lvl="1"/>
            <a:r>
              <a:rPr lang="en-US" dirty="0" smtClean="0"/>
              <a:t>Connects users to products or content they might not have seen otherwise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49" y="3281377"/>
            <a:ext cx="2867025" cy="25622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48002" y="6110509"/>
            <a:ext cx="5789075" cy="61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Architect’s Tool Chest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2924" y="2046015"/>
            <a:ext cx="8911687" cy="4207291"/>
            <a:chOff x="2592924" y="2046015"/>
            <a:chExt cx="8911687" cy="4207291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592924" y="2046015"/>
              <a:ext cx="8911687" cy="9457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 smtClean="0"/>
                <a:t>You have been a great audience.</a:t>
              </a:r>
            </a:p>
            <a:p>
              <a:r>
                <a:rPr lang="en-US" dirty="0" smtClean="0"/>
                <a:t>I would recommend you to anyone.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0923" y="3288853"/>
              <a:ext cx="3209787" cy="296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www.codeproject.com/Articles/1233227/Recommendation-Engine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www.toptal.com/algorithms/predicting-likes-inside-a-simple-recommendation-engine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en.wikipedia.org/wiki/Jaccard_index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https://en.wikipedia.org/wiki/Pearson_correlation_coefficient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https://www.slideserve.com/jerod/chapter-10-section-1-scatter-diagrams-linear-correlation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https://en.wikipedia.org/wiki/Singular-value_decomposition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17170"/>
            <a:ext cx="8915399" cy="822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this about?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279799"/>
            <a:ext cx="8915399" cy="5222601"/>
          </a:xfrm>
        </p:spPr>
        <p:txBody>
          <a:bodyPr>
            <a:normAutofit/>
          </a:bodyPr>
          <a:lstStyle/>
          <a:p>
            <a:r>
              <a:rPr lang="en-US" sz="2000" b="1" i="1" dirty="0" smtClean="0"/>
              <a:t>Recommendation engine or Collaborative Filter</a:t>
            </a:r>
          </a:p>
          <a:p>
            <a:r>
              <a:rPr lang="en-US" dirty="0"/>
              <a:t>	</a:t>
            </a:r>
            <a:r>
              <a:rPr lang="en-US" dirty="0" smtClean="0"/>
              <a:t>Like Netflix, Amazon, Facebook etc.</a:t>
            </a:r>
          </a:p>
          <a:p>
            <a:r>
              <a:rPr lang="en-US" dirty="0"/>
              <a:t>	</a:t>
            </a:r>
            <a:r>
              <a:rPr lang="en-US" dirty="0" smtClean="0"/>
              <a:t>Can be used in conjunction with searches to connect customers to products or content they might not have found otherwise.</a:t>
            </a:r>
          </a:p>
          <a:p>
            <a:r>
              <a:rPr lang="en-US" sz="2000" b="1" i="1" dirty="0" smtClean="0"/>
              <a:t>What I plan to cover</a:t>
            </a:r>
          </a:p>
          <a:p>
            <a:r>
              <a:rPr lang="en-US" dirty="0" smtClean="0"/>
              <a:t>	1. </a:t>
            </a:r>
            <a:r>
              <a:rPr lang="en-US" sz="2000" b="1" dirty="0" smtClean="0"/>
              <a:t> </a:t>
            </a:r>
            <a:r>
              <a:rPr lang="en-US" sz="2000" dirty="0" smtClean="0"/>
              <a:t>Similarity brings one to things that wouldn’t have gotten to </a:t>
            </a:r>
            <a:r>
              <a:rPr lang="en-US" dirty="0" smtClean="0"/>
              <a:t>otherwise…</a:t>
            </a:r>
          </a:p>
          <a:p>
            <a:r>
              <a:rPr lang="en-US" dirty="0"/>
              <a:t>	</a:t>
            </a:r>
            <a:r>
              <a:rPr lang="en-US" dirty="0" smtClean="0"/>
              <a:t>	educated guesses</a:t>
            </a:r>
          </a:p>
          <a:p>
            <a:r>
              <a:rPr lang="en-US" dirty="0" smtClean="0"/>
              <a:t>	2.  How </a:t>
            </a:r>
            <a:r>
              <a:rPr lang="en-US" dirty="0"/>
              <a:t>to calculate </a:t>
            </a:r>
            <a:r>
              <a:rPr lang="en-US" dirty="0" smtClean="0"/>
              <a:t>recommendations – always two calculations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Similarity </a:t>
            </a:r>
            <a:r>
              <a:rPr lang="en-US" dirty="0"/>
              <a:t>– different formulas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Probability </a:t>
            </a:r>
          </a:p>
          <a:p>
            <a:r>
              <a:rPr lang="en-US" dirty="0" smtClean="0"/>
              <a:t>	3. Recommendation Engine Feedback – closing the 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65725" cy="687454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Similar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09058" y="2738091"/>
            <a:ext cx="3293525" cy="3159443"/>
            <a:chOff x="4478874" y="2239327"/>
            <a:chExt cx="3293525" cy="3159443"/>
          </a:xfrm>
        </p:grpSpPr>
        <p:sp>
          <p:nvSpPr>
            <p:cNvPr id="15" name="Rectangle 14"/>
            <p:cNvSpPr/>
            <p:nvPr/>
          </p:nvSpPr>
          <p:spPr>
            <a:xfrm>
              <a:off x="4478875" y="2286000"/>
              <a:ext cx="904655" cy="902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45306" y="2286000"/>
              <a:ext cx="904655" cy="902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67744" y="3390900"/>
              <a:ext cx="904655" cy="9029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8874" y="3390900"/>
              <a:ext cx="904655" cy="902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8874" y="4495800"/>
              <a:ext cx="904655" cy="902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793651" y="2239327"/>
              <a:ext cx="641533" cy="765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6600" dirty="0" smtClean="0"/>
                <a:t>~</a:t>
              </a:r>
              <a:endParaRPr lang="en-US" sz="6600" dirty="0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5793651" y="3325654"/>
              <a:ext cx="641533" cy="765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6600" dirty="0" smtClean="0"/>
                <a:t>~</a:t>
              </a:r>
              <a:endParaRPr lang="en-US" sz="6600" dirty="0"/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782315" y="4411980"/>
              <a:ext cx="641533" cy="9067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6600" dirty="0" smtClean="0"/>
                <a:t>~</a:t>
              </a:r>
              <a:endParaRPr lang="en-US" sz="6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67744" y="4495800"/>
              <a:ext cx="904655" cy="9029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2592925" y="964371"/>
            <a:ext cx="8915399" cy="511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“Hey Fred, I think you should check out this movie.  I think you might like it.”</a:t>
            </a:r>
          </a:p>
          <a:p>
            <a:pPr lvl="1"/>
            <a:r>
              <a:rPr lang="en-US" dirty="0" smtClean="0"/>
              <a:t>Identifying similar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0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275" y="148745"/>
            <a:ext cx="9465725" cy="627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Use Cases for Similarity: 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15307" y="2028825"/>
            <a:ext cx="10673380" cy="2038795"/>
            <a:chOff x="3115307" y="1905000"/>
            <a:chExt cx="10673380" cy="2038795"/>
          </a:xfrm>
        </p:grpSpPr>
        <p:grpSp>
          <p:nvGrpSpPr>
            <p:cNvPr id="29" name="Group 28"/>
            <p:cNvGrpSpPr/>
            <p:nvPr/>
          </p:nvGrpSpPr>
          <p:grpSpPr>
            <a:xfrm>
              <a:off x="3140887" y="2994152"/>
              <a:ext cx="3271086" cy="949643"/>
              <a:chOff x="4478875" y="2239327"/>
              <a:chExt cx="3271086" cy="94964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78875" y="2286000"/>
                <a:ext cx="904655" cy="90297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45306" y="2286000"/>
                <a:ext cx="904655" cy="9029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5" name="Title 1"/>
              <p:cNvSpPr txBox="1">
                <a:spLocks/>
              </p:cNvSpPr>
              <p:nvPr/>
            </p:nvSpPr>
            <p:spPr>
              <a:xfrm>
                <a:off x="5793651" y="2239327"/>
                <a:ext cx="641533" cy="76581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6600" dirty="0" smtClean="0"/>
                  <a:t>~</a:t>
                </a:r>
                <a:endParaRPr lang="en-US" sz="6600" dirty="0"/>
              </a:p>
            </p:txBody>
          </p:sp>
        </p:grp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4322962" y="2035015"/>
              <a:ext cx="9465725" cy="57340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 smtClean="0"/>
                <a:t>Kind of Worked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15307" y="1905000"/>
              <a:ext cx="904655" cy="902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7325787" y="3174681"/>
              <a:ext cx="1528124" cy="57340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 smtClean="0"/>
                <a:t>Try it!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52762" y="4463638"/>
            <a:ext cx="10635924" cy="2073250"/>
            <a:chOff x="3152762" y="4339813"/>
            <a:chExt cx="10635924" cy="2073250"/>
          </a:xfrm>
        </p:grpSpPr>
        <p:sp>
          <p:nvSpPr>
            <p:cNvPr id="24" name="Rectangle 23"/>
            <p:cNvSpPr/>
            <p:nvPr/>
          </p:nvSpPr>
          <p:spPr>
            <a:xfrm>
              <a:off x="3152762" y="4339813"/>
              <a:ext cx="904655" cy="902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322961" y="4432816"/>
              <a:ext cx="9465725" cy="57340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 smtClean="0"/>
                <a:t>Didn’t Work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19193" y="5497391"/>
              <a:ext cx="904655" cy="9029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4467538" y="5510093"/>
              <a:ext cx="641533" cy="765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6600" dirty="0" smtClean="0"/>
                <a:t>~</a:t>
              </a:r>
              <a:endParaRPr lang="en-US" sz="6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52762" y="5510093"/>
              <a:ext cx="904655" cy="902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7121562" y="5606295"/>
              <a:ext cx="3542480" cy="57340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 smtClean="0"/>
                <a:t>Don’t bother</a:t>
              </a:r>
              <a:endParaRPr lang="en-US" dirty="0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831050" y="885825"/>
            <a:ext cx="9465725" cy="9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726275" y="802694"/>
            <a:ext cx="8915400" cy="948175"/>
          </a:xfrm>
        </p:spPr>
        <p:txBody>
          <a:bodyPr>
            <a:normAutofit/>
          </a:bodyPr>
          <a:lstStyle/>
          <a:p>
            <a:r>
              <a:rPr lang="en-US" dirty="0"/>
              <a:t>Forecast interest rates, stocks, sales, weather, etc.</a:t>
            </a:r>
          </a:p>
          <a:p>
            <a:r>
              <a:rPr lang="en-US" dirty="0" smtClean="0"/>
              <a:t>A way to make educated decisions based on limited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03" y="1450109"/>
            <a:ext cx="8915400" cy="3417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 intuitive leap or educated guess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32" y="1963209"/>
            <a:ext cx="5357813" cy="36710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06267" y="5878944"/>
            <a:ext cx="8915400" cy="81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Recommendation Engine brings users to content or products might not have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340" y="393961"/>
            <a:ext cx="8915399" cy="822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340" y="1926344"/>
            <a:ext cx="9253599" cy="5486761"/>
          </a:xfrm>
        </p:spPr>
        <p:txBody>
          <a:bodyPr>
            <a:normAutofit/>
          </a:bodyPr>
          <a:lstStyle/>
          <a:p>
            <a:r>
              <a:rPr lang="en-US" dirty="0" smtClean="0"/>
              <a:t>Always two part calculations</a:t>
            </a:r>
          </a:p>
          <a:p>
            <a:r>
              <a:rPr lang="en-US" dirty="0"/>
              <a:t>	</a:t>
            </a:r>
            <a:r>
              <a:rPr lang="en-US" dirty="0" smtClean="0"/>
              <a:t>Calculate how similar elements are to each 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Calculate probability will like or dislike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8295" y="2849416"/>
            <a:ext cx="904655" cy="9029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4726" y="2849416"/>
            <a:ext cx="904655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33071" y="2802743"/>
            <a:ext cx="641533" cy="765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~</a:t>
            </a:r>
            <a:endParaRPr lang="en-US" sz="6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22" y="4536918"/>
            <a:ext cx="2931246" cy="15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340" y="466558"/>
            <a:ext cx="8915399" cy="822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Lots of Computes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340" y="1926344"/>
            <a:ext cx="9253599" cy="4169656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is computationally expensive</a:t>
            </a:r>
          </a:p>
          <a:p>
            <a:r>
              <a:rPr lang="en-US" dirty="0" smtClean="0"/>
              <a:t>Always at least two sets of computations per “rater”</a:t>
            </a:r>
          </a:p>
          <a:p>
            <a:r>
              <a:rPr lang="en-US" dirty="0" smtClean="0"/>
              <a:t>	3000 users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4,498,500 </a:t>
            </a:r>
            <a:r>
              <a:rPr lang="en-US" dirty="0" smtClean="0"/>
              <a:t>calculations for similarity</a:t>
            </a:r>
          </a:p>
          <a:p>
            <a:r>
              <a:rPr lang="en-US" dirty="0" smtClean="0"/>
              <a:t>	3000 products = 4,498,500 + (3000 * 3000) = 13.5 M </a:t>
            </a:r>
            <a:r>
              <a:rPr lang="en-US" dirty="0" err="1" smtClean="0"/>
              <a:t>calcs</a:t>
            </a:r>
            <a:r>
              <a:rPr lang="en-US" dirty="0" smtClean="0"/>
              <a:t> roughly</a:t>
            </a:r>
          </a:p>
          <a:p>
            <a:endParaRPr lang="en-US" dirty="0" smtClean="0"/>
          </a:p>
          <a:p>
            <a:r>
              <a:rPr lang="en-US" dirty="0" smtClean="0"/>
              <a:t>Imagine Netflix - </a:t>
            </a:r>
            <a:endParaRPr lang="en-US" dirty="0"/>
          </a:p>
          <a:p>
            <a:r>
              <a:rPr lang="en-US" dirty="0" smtClean="0"/>
              <a:t>Netflix – 1081 TV series and 4579 movies x 117 M users </a:t>
            </a:r>
          </a:p>
          <a:p>
            <a:r>
              <a:rPr lang="en-US" dirty="0" smtClean="0"/>
              <a:t>117,000,000 similarity = 6844500058500000 calculations</a:t>
            </a:r>
          </a:p>
          <a:p>
            <a:r>
              <a:rPr lang="en-US" dirty="0" smtClean="0"/>
              <a:t>5660 products = </a:t>
            </a:r>
            <a:r>
              <a:rPr lang="en-US" dirty="0"/>
              <a:t>6844500058500000 </a:t>
            </a:r>
            <a:r>
              <a:rPr lang="en-US" dirty="0" smtClean="0"/>
              <a:t> + (117 M * 5660) = 6.8445 x 10 </a:t>
            </a:r>
            <a:r>
              <a:rPr lang="en-US" sz="1600" baseline="30000" dirty="0"/>
              <a:t>15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9130" y="1588770"/>
            <a:ext cx="4526280" cy="411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406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 get a coffee, it is going to be a while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15882" y="2211636"/>
            <a:ext cx="8911687" cy="4774736"/>
            <a:chOff x="2615882" y="2211636"/>
            <a:chExt cx="8911687" cy="47747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474" y="2211636"/>
              <a:ext cx="2158365" cy="2981470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2615882" y="5705482"/>
              <a:ext cx="8911687" cy="12808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dirty="0" smtClean="0"/>
                <a:t>The lights are going to dim…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145" y="273129"/>
            <a:ext cx="9617548" cy="62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One - Define Similar Between Users or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512" y="124587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Variation of </a:t>
            </a:r>
            <a:r>
              <a:rPr lang="en-US" dirty="0" err="1" smtClean="0"/>
              <a:t>Jaccard</a:t>
            </a:r>
            <a:r>
              <a:rPr lang="en-US" dirty="0" smtClean="0"/>
              <a:t> index formula</a:t>
            </a:r>
          </a:p>
          <a:p>
            <a:pPr lvl="1"/>
            <a:r>
              <a:rPr lang="en-US" dirty="0">
                <a:hlinkClick r:id="rId2"/>
              </a:rPr>
              <a:t>https://en.wikipedia.org/wiki/Jaccard_index</a:t>
            </a:r>
            <a:endParaRPr lang="en-US" dirty="0" smtClean="0"/>
          </a:p>
          <a:p>
            <a:r>
              <a:rPr lang="en-US" dirty="0"/>
              <a:t>S(U1, U2) = (L1 intersection L2) + (D1 intersection D2) – (L1 intersection D2) – (L2 intersection D1) / (L1 union L2 union D1 union D2)</a:t>
            </a:r>
            <a:br>
              <a:rPr lang="en-US" dirty="0"/>
            </a:br>
            <a:r>
              <a:rPr lang="en-US" dirty="0"/>
              <a:t>S(U1, U2) = similarity between user one and user two – a value from -1 to 1 – a zero probability means there isn’t enough data to make a calculation</a:t>
            </a:r>
            <a:br>
              <a:rPr lang="en-US" dirty="0"/>
            </a:br>
            <a:r>
              <a:rPr lang="en-US" dirty="0"/>
              <a:t>L1 intersection L2 – Number of likes of user one that user two also likes</a:t>
            </a:r>
            <a:br>
              <a:rPr lang="en-US" dirty="0"/>
            </a:br>
            <a:r>
              <a:rPr lang="en-US" dirty="0"/>
              <a:t>D1 intersection D2 – Number of dislikes that user one and user two also dislike</a:t>
            </a:r>
            <a:br>
              <a:rPr lang="en-US" dirty="0"/>
            </a:br>
            <a:r>
              <a:rPr lang="en-US" dirty="0"/>
              <a:t>L1 intersection D2 – Number likes that user one has that user two dislikes</a:t>
            </a:r>
            <a:br>
              <a:rPr lang="en-US" dirty="0"/>
            </a:br>
            <a:r>
              <a:rPr lang="en-US" dirty="0"/>
              <a:t>L2 intersection D1 – Number of likes that user two has that user one dislikes</a:t>
            </a:r>
            <a:br>
              <a:rPr lang="en-US" dirty="0"/>
            </a:br>
            <a:r>
              <a:rPr lang="en-US" dirty="0"/>
              <a:t>L1 union L2 union D1 union D2-Number of likes for user one plus number of likes for user two plus number of dislikes for user one plus number of dislikes for user two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value from -1.0 to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2313</TotalTime>
  <Words>407</Words>
  <Application>Microsoft Office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Proxima Nova</vt:lpstr>
      <vt:lpstr>Wingdings 3</vt:lpstr>
      <vt:lpstr>Wisp</vt:lpstr>
      <vt:lpstr>Recommendation Engine:</vt:lpstr>
      <vt:lpstr>What is this about? </vt:lpstr>
      <vt:lpstr>Identifying Similar</vt:lpstr>
      <vt:lpstr>Business Use Cases for Similarity:   </vt:lpstr>
      <vt:lpstr>Similarity Calculations</vt:lpstr>
      <vt:lpstr>Building Recommendations</vt:lpstr>
      <vt:lpstr>Lots of Computes </vt:lpstr>
      <vt:lpstr>Go get a coffee, it is going to be a while</vt:lpstr>
      <vt:lpstr>Step One - Define Similar Between Users or Items</vt:lpstr>
      <vt:lpstr>Step One – Another Formula For Similar</vt:lpstr>
      <vt:lpstr>Step One – Other Approaches To Define Similar</vt:lpstr>
      <vt:lpstr>Step Two - Calculate Probability User Likes Ratee, Article or Product </vt:lpstr>
      <vt:lpstr>Recommendation Accuracy</vt:lpstr>
      <vt:lpstr>Conclusion</vt:lpstr>
      <vt:lpstr>Thank you for listening…</vt:lpstr>
      <vt:lpstr>References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Engine:</dc:title>
  <dc:creator>Schreiber Jr, William</dc:creator>
  <cp:lastModifiedBy>Schreiber Jr, William</cp:lastModifiedBy>
  <cp:revision>73</cp:revision>
  <dcterms:created xsi:type="dcterms:W3CDTF">2018-04-13T17:06:02Z</dcterms:created>
  <dcterms:modified xsi:type="dcterms:W3CDTF">2018-07-15T14:15:45Z</dcterms:modified>
</cp:coreProperties>
</file>