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61" r:id="rId2"/>
    <p:sldId id="262" r:id="rId3"/>
    <p:sldId id="266" r:id="rId4"/>
    <p:sldId id="276" r:id="rId5"/>
    <p:sldId id="279" r:id="rId6"/>
    <p:sldId id="271" r:id="rId7"/>
    <p:sldId id="273" r:id="rId8"/>
    <p:sldId id="297" r:id="rId9"/>
    <p:sldId id="291" r:id="rId10"/>
    <p:sldId id="290" r:id="rId11"/>
    <p:sldId id="286" r:id="rId12"/>
    <p:sldId id="281" r:id="rId13"/>
    <p:sldId id="294" r:id="rId14"/>
    <p:sldId id="296" r:id="rId15"/>
    <p:sldId id="295" r:id="rId16"/>
    <p:sldId id="293" r:id="rId17"/>
    <p:sldId id="275" r:id="rId18"/>
    <p:sldId id="267" r:id="rId19"/>
    <p:sldId id="285" r:id="rId20"/>
    <p:sldId id="288" r:id="rId21"/>
    <p:sldId id="292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  <p14:section name="Timeline" id="{CF24EBA6-C924-424D-AC31-A4B9992A87E0}">
          <p14:sldIdLst>
            <p14:sldId id="266"/>
            <p14:sldId id="276"/>
            <p14:sldId id="279"/>
            <p14:sldId id="271"/>
            <p14:sldId id="273"/>
            <p14:sldId id="297"/>
            <p14:sldId id="291"/>
            <p14:sldId id="290"/>
            <p14:sldId id="286"/>
            <p14:sldId id="281"/>
            <p14:sldId id="294"/>
            <p14:sldId id="296"/>
            <p14:sldId id="295"/>
            <p14:sldId id="293"/>
            <p14:sldId id="275"/>
          </p14:sldIdLst>
        </p14:section>
        <p14:section name="Next Steps and Action Items" id="{C24C98EC-938D-4034-8DB8-5E8DBF16E3CB}">
          <p14:sldIdLst>
            <p14:sldId id="267"/>
            <p14:sldId id="285"/>
          </p14:sldIdLst>
        </p14:section>
        <p14:section name="Appendix" id="{E35CCD6A-2288-476E-BC93-C75323AE1F32}">
          <p14:sldIdLst>
            <p14:sldId id="288"/>
            <p14:sldId id="29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75" d="100"/>
          <a:sy n="75" d="100"/>
        </p:scale>
        <p:origin x="84" y="2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Something happens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React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Assess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Remember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AB35D-7F85-4F08-9397-AA61FB00442A}" type="pres">
      <dgm:prSet presAssocID="{7BF07599-40A3-43F8-B74C-B9C9D197B9C8}" presName="parTxOnly" presStyleLbl="node1" presStyleIdx="0" presStyleCnt="4" custScaleX="147338" custLinFactNeighborX="-21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7585-BE73-4FF0-B2F3-AF881F23F55D}" type="pres">
      <dgm:prSet presAssocID="{347A4B58-92E3-49B2-BBF5-15BF5A0F478B}" presName="parTxOnlySpace" presStyleCnt="0"/>
      <dgm:spPr/>
      <dgm:t>
        <a:bodyPr/>
        <a:lstStyle/>
        <a:p>
          <a:endParaRPr lang="en-US"/>
        </a:p>
      </dgm:t>
    </dgm:pt>
    <dgm:pt modelId="{43FF70E3-3B35-4DF9-A907-606680DFC178}" type="pres">
      <dgm:prSet presAssocID="{964A18CD-1B5D-4A7E-B182-2927E17348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0ACDF-AC15-4B39-99F9-7A6A02E1B5CD}" type="pres">
      <dgm:prSet presAssocID="{63F601AF-EA35-4E0A-A9D9-C60ACFB6BC55}" presName="parTxOnlySpace" presStyleCnt="0"/>
      <dgm:spPr/>
      <dgm:t>
        <a:bodyPr/>
        <a:lstStyle/>
        <a:p>
          <a:endParaRPr lang="en-US"/>
        </a:p>
      </dgm:t>
    </dgm:pt>
    <dgm:pt modelId="{40E75915-E9B1-4ABD-839B-3CFD5E25D23D}" type="pres">
      <dgm:prSet presAssocID="{25761703-EE26-4CA8-B049-3F157889CE06}" presName="parTxOnly" presStyleLbl="node1" presStyleIdx="2" presStyleCnt="4" custScaleX="119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7AFE4-5A8A-4232-8024-F2443FC198F5}" type="pres">
      <dgm:prSet presAssocID="{B74F6A51-714F-4AA7-B42B-E7F20847B954}" presName="parTxOnlySpace" presStyleCnt="0"/>
      <dgm:spPr/>
      <dgm:t>
        <a:bodyPr/>
        <a:lstStyle/>
        <a:p>
          <a:endParaRPr lang="en-US"/>
        </a:p>
      </dgm:t>
    </dgm:pt>
    <dgm:pt modelId="{D3FAEA15-74EA-44F0-B324-8062485B62BB}" type="pres">
      <dgm:prSet presAssocID="{E731978B-F94B-47D7-AFDE-5668EE8523C9}" presName="parTxOnly" presStyleLbl="node1" presStyleIdx="3" presStyleCnt="4" custScaleX="136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51C0F-307B-470D-AE9C-AEF51DBE5693}" type="presOf" srcId="{25761703-EE26-4CA8-B049-3F157889CE06}" destId="{40E75915-E9B1-4ABD-839B-3CFD5E25D23D}" srcOrd="0" destOrd="0" presId="urn:microsoft.com/office/officeart/2005/8/layout/chevron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5AAA9065-C37D-4C5B-AD32-423EE8079CC4}" type="presOf" srcId="{E731978B-F94B-47D7-AFDE-5668EE8523C9}" destId="{D3FAEA15-74EA-44F0-B324-8062485B62BB}" srcOrd="0" destOrd="0" presId="urn:microsoft.com/office/officeart/2005/8/layout/chevron1"/>
    <dgm:cxn modelId="{FB58CBF9-3371-443C-9ECB-F01A24134F2D}" type="presOf" srcId="{964A18CD-1B5D-4A7E-B182-2927E17348E0}" destId="{43FF70E3-3B35-4DF9-A907-606680DFC178}" srcOrd="0" destOrd="0" presId="urn:microsoft.com/office/officeart/2005/8/layout/chevron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9759E59B-6615-4D2A-9066-909F79B6506C}" type="presOf" srcId="{7BF07599-40A3-43F8-B74C-B9C9D197B9C8}" destId="{372AB35D-7F85-4F08-9397-AA61FB00442A}" srcOrd="0" destOrd="0" presId="urn:microsoft.com/office/officeart/2005/8/layout/chevron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BDC02DFD-4E46-45E5-92FB-4E726037B7D9}" type="presOf" srcId="{8BBD982B-F274-4BA3-8F19-028AA15117A4}" destId="{83BF0D0E-CEE2-4D71-A59A-24428141268C}" srcOrd="0" destOrd="0" presId="urn:microsoft.com/office/officeart/2005/8/layout/chevron1"/>
    <dgm:cxn modelId="{A6884051-7242-4A29-A6BD-8759BC70963B}" type="presParOf" srcId="{83BF0D0E-CEE2-4D71-A59A-24428141268C}" destId="{372AB35D-7F85-4F08-9397-AA61FB00442A}" srcOrd="0" destOrd="0" presId="urn:microsoft.com/office/officeart/2005/8/layout/chevron1"/>
    <dgm:cxn modelId="{F4F2A56D-3074-4195-91CA-71476949F6DF}" type="presParOf" srcId="{83BF0D0E-CEE2-4D71-A59A-24428141268C}" destId="{1F777585-BE73-4FF0-B2F3-AF881F23F55D}" srcOrd="1" destOrd="0" presId="urn:microsoft.com/office/officeart/2005/8/layout/chevron1"/>
    <dgm:cxn modelId="{81AD4201-912B-4F2C-A555-ACA62B03962B}" type="presParOf" srcId="{83BF0D0E-CEE2-4D71-A59A-24428141268C}" destId="{43FF70E3-3B35-4DF9-A907-606680DFC178}" srcOrd="2" destOrd="0" presId="urn:microsoft.com/office/officeart/2005/8/layout/chevron1"/>
    <dgm:cxn modelId="{E97806CC-0F95-48A0-9D4A-D3DEE8C3C2A7}" type="presParOf" srcId="{83BF0D0E-CEE2-4D71-A59A-24428141268C}" destId="{9A80ACDF-AC15-4B39-99F9-7A6A02E1B5CD}" srcOrd="3" destOrd="0" presId="urn:microsoft.com/office/officeart/2005/8/layout/chevron1"/>
    <dgm:cxn modelId="{1947ACCB-CF5E-483E-A344-E605D67A2A55}" type="presParOf" srcId="{83BF0D0E-CEE2-4D71-A59A-24428141268C}" destId="{40E75915-E9B1-4ABD-839B-3CFD5E25D23D}" srcOrd="4" destOrd="0" presId="urn:microsoft.com/office/officeart/2005/8/layout/chevron1"/>
    <dgm:cxn modelId="{6AB4755B-A332-44A9-A3C6-6F462ACE7BD5}" type="presParOf" srcId="{83BF0D0E-CEE2-4D71-A59A-24428141268C}" destId="{3AD7AFE4-5A8A-4232-8024-F2443FC198F5}" srcOrd="5" destOrd="0" presId="urn:microsoft.com/office/officeart/2005/8/layout/chevron1"/>
    <dgm:cxn modelId="{09B953B9-BB57-4867-B13E-0F8127E7265E}" type="presParOf" srcId="{83BF0D0E-CEE2-4D71-A59A-24428141268C}" destId="{D3FAEA15-74EA-44F0-B324-8062485B62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Input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React</a:t>
          </a:r>
        </a:p>
        <a:p>
          <a:r>
            <a:rPr lang="en-US" sz="2000" dirty="0" smtClean="0"/>
            <a:t>Try random action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Assess </a:t>
          </a:r>
        </a:p>
        <a:p>
          <a:r>
            <a:rPr lang="en-US" sz="2000" dirty="0" smtClean="0"/>
            <a:t>Was it effective strategy against motivations?  Yes/No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Remember</a:t>
          </a:r>
        </a:p>
        <a:p>
          <a:r>
            <a:rPr lang="en-US" sz="2000" dirty="0" smtClean="0"/>
            <a:t>If yes, up chance for that action again.  No, reduce chance will happen.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A5CD67-6040-4E55-BAC7-369188A84163}" type="presOf" srcId="{455C831A-CCF5-4391-A2BE-9DF065D37587}" destId="{E220828C-C958-4FCF-B52F-02D7F5D17607}" srcOrd="0" destOrd="0" presId="urn:microsoft.com/office/officeart/2005/8/layout/arrow2"/>
    <dgm:cxn modelId="{56598B3E-898F-4528-94FF-1D6904AA1D1D}" type="presOf" srcId="{A75DE5EA-0E88-4A1C-B1EA-B4EE477D7AA1}" destId="{5E71A06C-9747-4CAE-BA21-E9C2A4D6678D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BD58E7CB-CC4E-4A99-99B0-3CE706957BDA}" type="presOf" srcId="{1982B446-3706-4711-A6F1-3DC4DFE59A3A}" destId="{DB2CD8C7-A5B3-49A1-81CC-0EEDDDF3DB4E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9FECD96C-6DC7-41D2-B018-76DC68C662E9}" type="presOf" srcId="{C7CCB8C4-BA8F-435B-96D2-651E5BBEE204}" destId="{389CF004-91C6-4868-93F7-537D5C97980B}" srcOrd="0" destOrd="0" presId="urn:microsoft.com/office/officeart/2005/8/layout/arrow2"/>
    <dgm:cxn modelId="{104735D8-AD15-4B6B-AFA7-887D7E9B6CDF}" type="presOf" srcId="{1E3A074B-8EC3-4AC7-ADB8-C53A583CA2D1}" destId="{48F9B62B-8095-40B1-882D-7B164B0C8B69}" srcOrd="0" destOrd="0" presId="urn:microsoft.com/office/officeart/2005/8/layout/arrow2"/>
    <dgm:cxn modelId="{6C0C72EA-D191-4BC4-989B-8E3DE0F226B1}" type="presParOf" srcId="{E220828C-C958-4FCF-B52F-02D7F5D17607}" destId="{82ED47FD-CD8E-4EC8-A7E3-BF3AC4BC5C1A}" srcOrd="0" destOrd="0" presId="urn:microsoft.com/office/officeart/2005/8/layout/arrow2"/>
    <dgm:cxn modelId="{65C2D40A-CDD9-4631-9720-5655172DA8CA}" type="presParOf" srcId="{E220828C-C958-4FCF-B52F-02D7F5D17607}" destId="{4566E19C-2577-409E-A34A-BB8B091D39D1}" srcOrd="1" destOrd="0" presId="urn:microsoft.com/office/officeart/2005/8/layout/arrow2"/>
    <dgm:cxn modelId="{95D3D1B7-28F4-47FA-ABC0-4509A6DA2AC7}" type="presParOf" srcId="{4566E19C-2577-409E-A34A-BB8B091D39D1}" destId="{A94E7C76-C16F-47F1-B4F1-C2CF2270A7E9}" srcOrd="0" destOrd="0" presId="urn:microsoft.com/office/officeart/2005/8/layout/arrow2"/>
    <dgm:cxn modelId="{AA498FA8-5077-4969-9675-8BE9E5A20397}" type="presParOf" srcId="{4566E19C-2577-409E-A34A-BB8B091D39D1}" destId="{48F9B62B-8095-40B1-882D-7B164B0C8B69}" srcOrd="1" destOrd="0" presId="urn:microsoft.com/office/officeart/2005/8/layout/arrow2"/>
    <dgm:cxn modelId="{F8D0FA4C-78AA-4924-8102-8AD212C9921B}" type="presParOf" srcId="{4566E19C-2577-409E-A34A-BB8B091D39D1}" destId="{0CFC4447-43F4-414D-A014-8F5BDE3BC5FF}" srcOrd="2" destOrd="0" presId="urn:microsoft.com/office/officeart/2005/8/layout/arrow2"/>
    <dgm:cxn modelId="{3E8272F7-0529-4F4F-A462-8FC5B62BA6CB}" type="presParOf" srcId="{4566E19C-2577-409E-A34A-BB8B091D39D1}" destId="{389CF004-91C6-4868-93F7-537D5C97980B}" srcOrd="3" destOrd="0" presId="urn:microsoft.com/office/officeart/2005/8/layout/arrow2"/>
    <dgm:cxn modelId="{2672E79F-254B-49B7-AC50-9C6339DE1648}" type="presParOf" srcId="{4566E19C-2577-409E-A34A-BB8B091D39D1}" destId="{8D49C94D-D2A4-4464-8383-D3C12F8B2538}" srcOrd="4" destOrd="0" presId="urn:microsoft.com/office/officeart/2005/8/layout/arrow2"/>
    <dgm:cxn modelId="{ED2DA9B1-5AF2-4717-81EF-C3C2988B77AB}" type="presParOf" srcId="{4566E19C-2577-409E-A34A-BB8B091D39D1}" destId="{5E71A06C-9747-4CAE-BA21-E9C2A4D6678D}" srcOrd="5" destOrd="0" presId="urn:microsoft.com/office/officeart/2005/8/layout/arrow2"/>
    <dgm:cxn modelId="{A83A48F4-2ED3-46E9-935C-183C491DD30D}" type="presParOf" srcId="{4566E19C-2577-409E-A34A-BB8B091D39D1}" destId="{A9227355-A6E4-4C01-AB6A-08B68C0ABB91}" srcOrd="6" destOrd="0" presId="urn:microsoft.com/office/officeart/2005/8/layout/arrow2"/>
    <dgm:cxn modelId="{20F5BF33-D8AA-4AB4-95B4-CCDD8770AD11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Hit Wall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React</a:t>
          </a:r>
        </a:p>
        <a:p>
          <a:r>
            <a:rPr lang="en-US" sz="2000" dirty="0" smtClean="0"/>
            <a:t>Can back up, go forward, left, right or any combination.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Assess </a:t>
          </a:r>
        </a:p>
        <a:p>
          <a:r>
            <a:rPr lang="en-US" sz="2000" dirty="0" smtClean="0"/>
            <a:t>Was it effective strategy against motivations?  Yes/No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Remember</a:t>
          </a:r>
        </a:p>
        <a:p>
          <a:r>
            <a:rPr lang="en-US" sz="2000" dirty="0" smtClean="0"/>
            <a:t>If yes, up chance for that action again.  No, reduce chance will happen.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C19DF-0F85-4F45-BF14-4004914E659F}" type="presOf" srcId="{C7CCB8C4-BA8F-435B-96D2-651E5BBEE204}" destId="{389CF004-91C6-4868-93F7-537D5C97980B}" srcOrd="0" destOrd="0" presId="urn:microsoft.com/office/officeart/2005/8/layout/arrow2"/>
    <dgm:cxn modelId="{D9BE2DDB-2BA0-4410-8B36-804DF10205D3}" type="presOf" srcId="{455C831A-CCF5-4391-A2BE-9DF065D37587}" destId="{E220828C-C958-4FCF-B52F-02D7F5D17607}" srcOrd="0" destOrd="0" presId="urn:microsoft.com/office/officeart/2005/8/layout/arrow2"/>
    <dgm:cxn modelId="{DD480E10-A599-4C93-8098-C4794F34CECE}" type="presOf" srcId="{1982B446-3706-4711-A6F1-3DC4DFE59A3A}" destId="{DB2CD8C7-A5B3-49A1-81CC-0EEDDDF3DB4E}" srcOrd="0" destOrd="0" presId="urn:microsoft.com/office/officeart/2005/8/layout/arrow2"/>
    <dgm:cxn modelId="{F7EA4246-08E3-4471-9324-D875EB818B5A}" type="presOf" srcId="{1E3A074B-8EC3-4AC7-ADB8-C53A583CA2D1}" destId="{48F9B62B-8095-40B1-882D-7B164B0C8B69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EC5C1C8C-D8A3-4B3D-8631-705183C4F1A3}" type="presOf" srcId="{A75DE5EA-0E88-4A1C-B1EA-B4EE477D7AA1}" destId="{5E71A06C-9747-4CAE-BA21-E9C2A4D6678D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3670EF9E-589A-4F6E-A084-515BF46649A4}" type="presParOf" srcId="{E220828C-C958-4FCF-B52F-02D7F5D17607}" destId="{82ED47FD-CD8E-4EC8-A7E3-BF3AC4BC5C1A}" srcOrd="0" destOrd="0" presId="urn:microsoft.com/office/officeart/2005/8/layout/arrow2"/>
    <dgm:cxn modelId="{00BEA8A5-C503-4C19-9AE7-39CF14782FBB}" type="presParOf" srcId="{E220828C-C958-4FCF-B52F-02D7F5D17607}" destId="{4566E19C-2577-409E-A34A-BB8B091D39D1}" srcOrd="1" destOrd="0" presId="urn:microsoft.com/office/officeart/2005/8/layout/arrow2"/>
    <dgm:cxn modelId="{F74B0D10-BFDA-4359-BCED-707609B32F98}" type="presParOf" srcId="{4566E19C-2577-409E-A34A-BB8B091D39D1}" destId="{A94E7C76-C16F-47F1-B4F1-C2CF2270A7E9}" srcOrd="0" destOrd="0" presId="urn:microsoft.com/office/officeart/2005/8/layout/arrow2"/>
    <dgm:cxn modelId="{45375309-F852-414C-B051-7721D7F7AEE4}" type="presParOf" srcId="{4566E19C-2577-409E-A34A-BB8B091D39D1}" destId="{48F9B62B-8095-40B1-882D-7B164B0C8B69}" srcOrd="1" destOrd="0" presId="urn:microsoft.com/office/officeart/2005/8/layout/arrow2"/>
    <dgm:cxn modelId="{EC3872E9-5EF1-4741-97DF-BC1ADE31EABD}" type="presParOf" srcId="{4566E19C-2577-409E-A34A-BB8B091D39D1}" destId="{0CFC4447-43F4-414D-A014-8F5BDE3BC5FF}" srcOrd="2" destOrd="0" presId="urn:microsoft.com/office/officeart/2005/8/layout/arrow2"/>
    <dgm:cxn modelId="{B26C5C8B-1340-4F8B-90B9-44A663A63075}" type="presParOf" srcId="{4566E19C-2577-409E-A34A-BB8B091D39D1}" destId="{389CF004-91C6-4868-93F7-537D5C97980B}" srcOrd="3" destOrd="0" presId="urn:microsoft.com/office/officeart/2005/8/layout/arrow2"/>
    <dgm:cxn modelId="{23E6B96B-5744-41BC-947C-346342CE9DBF}" type="presParOf" srcId="{4566E19C-2577-409E-A34A-BB8B091D39D1}" destId="{8D49C94D-D2A4-4464-8383-D3C12F8B2538}" srcOrd="4" destOrd="0" presId="urn:microsoft.com/office/officeart/2005/8/layout/arrow2"/>
    <dgm:cxn modelId="{11428556-5E12-42F8-ABE5-6E6523498799}" type="presParOf" srcId="{4566E19C-2577-409E-A34A-BB8B091D39D1}" destId="{5E71A06C-9747-4CAE-BA21-E9C2A4D6678D}" srcOrd="5" destOrd="0" presId="urn:microsoft.com/office/officeart/2005/8/layout/arrow2"/>
    <dgm:cxn modelId="{B8A35727-1B7C-454D-9185-FDDB932E3FE1}" type="presParOf" srcId="{4566E19C-2577-409E-A34A-BB8B091D39D1}" destId="{A9227355-A6E4-4C01-AB6A-08B68C0ABB91}" srcOrd="6" destOrd="0" presId="urn:microsoft.com/office/officeart/2005/8/layout/arrow2"/>
    <dgm:cxn modelId="{34E165B4-C781-4535-ACEB-8FFFF36809AB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Hit Player</a:t>
          </a:r>
        </a:p>
        <a:p>
          <a:r>
            <a:rPr lang="en-US" sz="2000" dirty="0" smtClean="0"/>
            <a:t>Hit Enemy</a:t>
          </a:r>
        </a:p>
        <a:p>
          <a:r>
            <a:rPr lang="en-US" sz="2000" dirty="0" smtClean="0"/>
            <a:t>Hit Player Wall</a:t>
          </a:r>
        </a:p>
        <a:p>
          <a:r>
            <a:rPr lang="en-US" sz="2000" dirty="0" smtClean="0"/>
            <a:t>Hit Enemy Wall</a:t>
          </a:r>
        </a:p>
        <a:p>
          <a:r>
            <a:rPr lang="en-US" sz="2000" dirty="0" smtClean="0"/>
            <a:t>Hit ceiling or floor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React</a:t>
          </a:r>
        </a:p>
        <a:p>
          <a:r>
            <a:rPr lang="en-US" sz="2000" dirty="0" smtClean="0"/>
            <a:t>Move Paddle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Assess </a:t>
          </a:r>
        </a:p>
        <a:p>
          <a:r>
            <a:rPr lang="en-US" sz="2000" dirty="0" smtClean="0"/>
            <a:t>Was it effective strategy against motivations?  Yes/No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Remember</a:t>
          </a:r>
        </a:p>
        <a:p>
          <a:r>
            <a:rPr lang="en-US" sz="2000" dirty="0" smtClean="0"/>
            <a:t>If yes, up chance for that action again.  No, reduce chance will happen.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5373AB06-EDAF-4152-AF67-6DE6C9BB67C3}" type="presOf" srcId="{C7CCB8C4-BA8F-435B-96D2-651E5BBEE204}" destId="{389CF004-91C6-4868-93F7-537D5C97980B}" srcOrd="0" destOrd="0" presId="urn:microsoft.com/office/officeart/2005/8/layout/arrow2"/>
    <dgm:cxn modelId="{1BB369CA-0EDE-4286-BFBB-CBCD1D880842}" type="presOf" srcId="{A75DE5EA-0E88-4A1C-B1EA-B4EE477D7AA1}" destId="{5E71A06C-9747-4CAE-BA21-E9C2A4D6678D}" srcOrd="0" destOrd="0" presId="urn:microsoft.com/office/officeart/2005/8/layout/arrow2"/>
    <dgm:cxn modelId="{D6D2BDC7-F388-4424-A288-904ABD153177}" type="presOf" srcId="{1982B446-3706-4711-A6F1-3DC4DFE59A3A}" destId="{DB2CD8C7-A5B3-49A1-81CC-0EEDDDF3DB4E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9826F11E-088B-4C5B-B426-E096CCFE70B2}" type="presOf" srcId="{455C831A-CCF5-4391-A2BE-9DF065D37587}" destId="{E220828C-C958-4FCF-B52F-02D7F5D17607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8652C38E-2328-4CB8-A764-A3AABB74F168}" type="presOf" srcId="{1E3A074B-8EC3-4AC7-ADB8-C53A583CA2D1}" destId="{48F9B62B-8095-40B1-882D-7B164B0C8B69}" srcOrd="0" destOrd="0" presId="urn:microsoft.com/office/officeart/2005/8/layout/arrow2"/>
    <dgm:cxn modelId="{40D32407-F9B3-46FE-AFCC-3BA23C3CAF9E}" type="presParOf" srcId="{E220828C-C958-4FCF-B52F-02D7F5D17607}" destId="{82ED47FD-CD8E-4EC8-A7E3-BF3AC4BC5C1A}" srcOrd="0" destOrd="0" presId="urn:microsoft.com/office/officeart/2005/8/layout/arrow2"/>
    <dgm:cxn modelId="{0796A6DB-877B-4F3A-9FB2-9D45B8EA33D5}" type="presParOf" srcId="{E220828C-C958-4FCF-B52F-02D7F5D17607}" destId="{4566E19C-2577-409E-A34A-BB8B091D39D1}" srcOrd="1" destOrd="0" presId="urn:microsoft.com/office/officeart/2005/8/layout/arrow2"/>
    <dgm:cxn modelId="{80B0BC1B-42D3-4987-99DB-C95CF53FAC11}" type="presParOf" srcId="{4566E19C-2577-409E-A34A-BB8B091D39D1}" destId="{A94E7C76-C16F-47F1-B4F1-C2CF2270A7E9}" srcOrd="0" destOrd="0" presId="urn:microsoft.com/office/officeart/2005/8/layout/arrow2"/>
    <dgm:cxn modelId="{22315AB8-8174-4C22-A7A9-4206B5F9F292}" type="presParOf" srcId="{4566E19C-2577-409E-A34A-BB8B091D39D1}" destId="{48F9B62B-8095-40B1-882D-7B164B0C8B69}" srcOrd="1" destOrd="0" presId="urn:microsoft.com/office/officeart/2005/8/layout/arrow2"/>
    <dgm:cxn modelId="{5CDEF7DF-AA59-43CE-93F7-92EF1D5BE2C5}" type="presParOf" srcId="{4566E19C-2577-409E-A34A-BB8B091D39D1}" destId="{0CFC4447-43F4-414D-A014-8F5BDE3BC5FF}" srcOrd="2" destOrd="0" presId="urn:microsoft.com/office/officeart/2005/8/layout/arrow2"/>
    <dgm:cxn modelId="{1C45A51E-E964-49B5-BBE7-8D4A6D40E235}" type="presParOf" srcId="{4566E19C-2577-409E-A34A-BB8B091D39D1}" destId="{389CF004-91C6-4868-93F7-537D5C97980B}" srcOrd="3" destOrd="0" presId="urn:microsoft.com/office/officeart/2005/8/layout/arrow2"/>
    <dgm:cxn modelId="{1BD31693-91C4-4443-8FEF-76702CAB0889}" type="presParOf" srcId="{4566E19C-2577-409E-A34A-BB8B091D39D1}" destId="{8D49C94D-D2A4-4464-8383-D3C12F8B2538}" srcOrd="4" destOrd="0" presId="urn:microsoft.com/office/officeart/2005/8/layout/arrow2"/>
    <dgm:cxn modelId="{F3923CEB-FC5C-497E-B508-15E1498FF358}" type="presParOf" srcId="{4566E19C-2577-409E-A34A-BB8B091D39D1}" destId="{5E71A06C-9747-4CAE-BA21-E9C2A4D6678D}" srcOrd="5" destOrd="0" presId="urn:microsoft.com/office/officeart/2005/8/layout/arrow2"/>
    <dgm:cxn modelId="{646FE33B-94B5-46E0-A9DE-AA5316F51964}" type="presParOf" srcId="{4566E19C-2577-409E-A34A-BB8B091D39D1}" destId="{A9227355-A6E4-4C01-AB6A-08B68C0ABB91}" srcOrd="6" destOrd="0" presId="urn:microsoft.com/office/officeart/2005/8/layout/arrow2"/>
    <dgm:cxn modelId="{F45AF69D-5719-4364-9D39-26B568EF14B6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B35D-7F85-4F08-9397-AA61FB00442A}">
      <dsp:nvSpPr>
        <dsp:cNvPr id="0" name=""/>
        <dsp:cNvSpPr/>
      </dsp:nvSpPr>
      <dsp:spPr>
        <a:xfrm>
          <a:off x="0" y="164288"/>
          <a:ext cx="2719205" cy="73822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Something happens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9111" y="164288"/>
        <a:ext cx="1980983" cy="738222"/>
      </dsp:txXfrm>
    </dsp:sp>
    <dsp:sp modelId="{43FF70E3-3B35-4DF9-A907-606680DFC178}">
      <dsp:nvSpPr>
        <dsp:cNvPr id="0" name=""/>
        <dsp:cNvSpPr/>
      </dsp:nvSpPr>
      <dsp:spPr>
        <a:xfrm>
          <a:off x="2536726" y="164288"/>
          <a:ext cx="1845556" cy="738222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8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React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05837" y="164288"/>
        <a:ext cx="1107334" cy="738222"/>
      </dsp:txXfrm>
    </dsp:sp>
    <dsp:sp modelId="{40E75915-E9B1-4ABD-839B-3CFD5E25D23D}">
      <dsp:nvSpPr>
        <dsp:cNvPr id="0" name=""/>
        <dsp:cNvSpPr/>
      </dsp:nvSpPr>
      <dsp:spPr>
        <a:xfrm>
          <a:off x="4197726" y="164288"/>
          <a:ext cx="2204442" cy="738222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Assess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66837" y="164288"/>
        <a:ext cx="1466220" cy="738222"/>
      </dsp:txXfrm>
    </dsp:sp>
    <dsp:sp modelId="{D3FAEA15-74EA-44F0-B324-8062485B62BB}">
      <dsp:nvSpPr>
        <dsp:cNvPr id="0" name=""/>
        <dsp:cNvSpPr/>
      </dsp:nvSpPr>
      <dsp:spPr>
        <a:xfrm>
          <a:off x="6217613" y="164288"/>
          <a:ext cx="2519497" cy="738222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4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Remember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86724" y="164288"/>
        <a:ext cx="1781275" cy="738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Try random action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Was it effective strategy against motivations?  Yes/No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Remember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yes, up chance for that action again.  No, reduce chance will happen.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Wall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Can back up, go forward, left, right or any combination.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Was it effective strategy against motivations?  Yes/No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Remember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yes, up chance for that action again.  No, reduce chance will happen.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Player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Enemy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Player Wall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Enemy Wall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Hit ceiling or floor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Paddle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Was it effective strategy against motivations?  Yes/No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Remember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yes, up chance for that action again.  No, reduce chance will happen.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7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2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3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670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0429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2695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so far are very simple.</a:t>
            </a:r>
            <a:r>
              <a:rPr lang="en-US" baseline="0" dirty="0" smtClean="0"/>
              <a:t>  Imagine something that is really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so far are very simple.</a:t>
            </a:r>
            <a:r>
              <a:rPr lang="en-US" baseline="0" dirty="0" smtClean="0"/>
              <a:t>  Imagine something that is really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7800" y="914400"/>
            <a:ext cx="3063240" cy="488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r>
              <a:rPr lang="en-US" dirty="0"/>
              <a:t>What is the project about?</a:t>
            </a:r>
          </a:p>
          <a:p>
            <a:endParaRPr lang="en-US" dirty="0"/>
          </a:p>
          <a:p>
            <a:r>
              <a:rPr lang="en-US" dirty="0"/>
              <a:t>Define the goal of this project</a:t>
            </a:r>
          </a:p>
          <a:p>
            <a:endParaRPr lang="en-US" dirty="0"/>
          </a:p>
          <a:p>
            <a:r>
              <a:rPr lang="en-US" dirty="0"/>
              <a:t>Define the scope of this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6846" y="890954"/>
            <a:ext cx="7851648" cy="21570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Cloud IOT Real Time Reinforcement Learning Engine:  Computers that Teach Themselves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5100" y="2834481"/>
            <a:ext cx="8991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://www.linkedin.com/in/bill-schreiber-21590b6/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William.Schreiber.jr@gmail.com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Bill Schreiber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8001000" cy="358530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Robot Overview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638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4" y="2295524"/>
            <a:ext cx="8048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9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 Workflow with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80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909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Easier to Read….</a:t>
            </a:r>
            <a:br>
              <a:rPr lang="en-US" dirty="0" smtClean="0"/>
            </a:br>
            <a:r>
              <a:rPr lang="en-US" dirty="0" smtClean="0"/>
              <a:t>Azure AI REST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696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1605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Allows multiple learning paths simultaneously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52959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Share experience across devices.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905000"/>
            <a:ext cx="6705600" cy="286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3808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Patterns of Experience and Possible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297363"/>
          </a:xfrm>
        </p:spPr>
        <p:txBody>
          <a:bodyPr/>
          <a:lstStyle/>
          <a:p>
            <a:r>
              <a:rPr lang="en-US" dirty="0" smtClean="0"/>
              <a:t>AI looks for input patterns from experience – doesn’t need to tell client – </a:t>
            </a:r>
          </a:p>
          <a:p>
            <a:pPr lvl="1"/>
            <a:r>
              <a:rPr lang="en-US" dirty="0" smtClean="0"/>
              <a:t>Each input pattern then is given set of strategies to try and evaluate</a:t>
            </a:r>
          </a:p>
          <a:p>
            <a:r>
              <a:rPr lang="en-US" dirty="0" smtClean="0"/>
              <a:t>Can specify action or strategy depth – these have to tell client – </a:t>
            </a:r>
            <a:r>
              <a:rPr lang="en-US" smtClean="0"/>
              <a:t>vaporware right now</a:t>
            </a:r>
            <a:endParaRPr lang="en-US" dirty="0" smtClean="0"/>
          </a:p>
          <a:p>
            <a:pPr lvl="1"/>
            <a:r>
              <a:rPr lang="en-US" dirty="0" smtClean="0"/>
              <a:t>Primitive actions can be tied together </a:t>
            </a:r>
          </a:p>
          <a:p>
            <a:pPr lvl="1"/>
            <a:r>
              <a:rPr lang="en-US" dirty="0" smtClean="0"/>
              <a:t>XML 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508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Strategy Management for Complex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52600"/>
            <a:ext cx="8410575" cy="5010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4298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Pong Game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Inputs-Start Game, Right Paddle Hit, Left Paddle Hit, Bounce Up, Bounce Down</a:t>
            </a:r>
          </a:p>
          <a:p>
            <a:pPr lvl="1"/>
            <a:r>
              <a:rPr lang="en-US" dirty="0" smtClean="0"/>
              <a:t>Outputs – strategy – move paddle to position </a:t>
            </a:r>
          </a:p>
          <a:p>
            <a:pPr lvl="1"/>
            <a:r>
              <a:rPr lang="en-US" dirty="0" smtClean="0"/>
              <a:t>Motivators – hit right or left wall event</a:t>
            </a:r>
          </a:p>
          <a:p>
            <a:pPr lvl="1"/>
            <a:r>
              <a:rPr lang="en-US" dirty="0" smtClean="0"/>
              <a:t>Example -</a:t>
            </a:r>
          </a:p>
          <a:p>
            <a:pPr lvl="1"/>
            <a:r>
              <a:rPr lang="en-US" dirty="0" smtClean="0"/>
              <a:t>Start Game, Hit Left Paddle 100, Hit Right Paddle 222, Hit Up 207, Hit Down 110, Hit Left Wall</a:t>
            </a:r>
          </a:p>
          <a:p>
            <a:pPr lvl="1"/>
            <a:r>
              <a:rPr lang="en-US" dirty="0" smtClean="0"/>
              <a:t>Start Game, Hit Left Paddle 65, Hit Up, Hit Down, Hit Right Wall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1302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1803736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2800" dirty="0" smtClean="0"/>
              <a:t>What about a game of Pong?  Motivation is to have it hit enemy paddle or </a:t>
            </a:r>
            <a:r>
              <a:rPr lang="en-US" sz="2800" smtClean="0"/>
              <a:t>enemy wall.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824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Complicating things a bit…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IsMotivator</a:t>
            </a:r>
            <a:r>
              <a:rPr lang="en-US" dirty="0" smtClean="0"/>
              <a:t> – is event something that tells us about success of a strategy – </a:t>
            </a:r>
            <a:r>
              <a:rPr lang="en-US" dirty="0" err="1" smtClean="0"/>
              <a:t>eg</a:t>
            </a:r>
            <a:r>
              <a:rPr lang="en-US" dirty="0" smtClean="0"/>
              <a:t> hitting a wall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DoesSystemRespondToEvent</a:t>
            </a:r>
            <a:r>
              <a:rPr lang="en-US" dirty="0" smtClean="0"/>
              <a:t> – is this something that we want to try a strategy on – </a:t>
            </a:r>
            <a:r>
              <a:rPr lang="en-US" dirty="0" err="1" smtClean="0"/>
              <a:t>eg</a:t>
            </a:r>
            <a:r>
              <a:rPr lang="en-US" dirty="0" smtClean="0"/>
              <a:t> hit enemy paddle, not an example = hitting ceiling or floor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IsFrameEventBoundary</a:t>
            </a:r>
            <a:r>
              <a:rPr lang="en-US" dirty="0" smtClean="0"/>
              <a:t> – is this an event that gives definitive start or end to the success of a strategy – </a:t>
            </a:r>
            <a:r>
              <a:rPr lang="en-US" dirty="0" err="1" smtClean="0"/>
              <a:t>eg</a:t>
            </a:r>
            <a:r>
              <a:rPr lang="en-US" dirty="0" smtClean="0"/>
              <a:t>. Start game, hit wall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 Game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150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4645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this about?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software </a:t>
            </a:r>
            <a:r>
              <a:rPr lang="en-US" dirty="0"/>
              <a:t>that teaches itself – VSLA algorithm</a:t>
            </a:r>
          </a:p>
          <a:p>
            <a:pPr lvl="1"/>
            <a:r>
              <a:rPr lang="en-US" dirty="0"/>
              <a:t>Variable Stochastic Learning </a:t>
            </a:r>
            <a:r>
              <a:rPr lang="en-US" dirty="0" smtClean="0"/>
              <a:t>Automaton</a:t>
            </a:r>
          </a:p>
          <a:p>
            <a:r>
              <a:rPr lang="en-US" dirty="0" smtClean="0"/>
              <a:t>Will show two demos using VSLA library with REST interface in Cloud</a:t>
            </a:r>
          </a:p>
          <a:p>
            <a:pPr lvl="1"/>
            <a:r>
              <a:rPr lang="en-US" dirty="0"/>
              <a:t>Autonomous robot</a:t>
            </a:r>
            <a:endParaRPr lang="en-US" dirty="0" smtClean="0"/>
          </a:p>
          <a:p>
            <a:pPr lvl="1"/>
            <a:r>
              <a:rPr lang="en-US" dirty="0" smtClean="0"/>
              <a:t>Pong</a:t>
            </a:r>
          </a:p>
          <a:p>
            <a:pPr lvl="1"/>
            <a:r>
              <a:rPr lang="en-US" dirty="0" smtClean="0"/>
              <a:t>XML interface</a:t>
            </a:r>
          </a:p>
          <a:p>
            <a:r>
              <a:rPr lang="en-US" dirty="0" smtClean="0"/>
              <a:t>Real World Usage 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r>
              <a:rPr lang="en-US" dirty="0" smtClean="0"/>
              <a:t>Anytime a best strategy can be learned</a:t>
            </a:r>
          </a:p>
          <a:p>
            <a:pPr lvl="1"/>
            <a:r>
              <a:rPr lang="en-US" dirty="0" smtClean="0"/>
              <a:t>Reinforced Learning</a:t>
            </a:r>
          </a:p>
          <a:p>
            <a:pPr lvl="1"/>
            <a:r>
              <a:rPr lang="en-US" dirty="0" smtClean="0"/>
              <a:t>Another tool in the tool belt – place and time to use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 – Business Case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Inputs – Sensor Input</a:t>
            </a:r>
          </a:p>
          <a:p>
            <a:pPr lvl="1"/>
            <a:r>
              <a:rPr lang="en-US" dirty="0" smtClean="0"/>
              <a:t>How much time spend on a page</a:t>
            </a:r>
          </a:p>
          <a:p>
            <a:pPr lvl="1"/>
            <a:r>
              <a:rPr lang="en-US" dirty="0" smtClean="0"/>
              <a:t>Accuracy of work</a:t>
            </a:r>
          </a:p>
          <a:p>
            <a:pPr lvl="1"/>
            <a:r>
              <a:rPr lang="en-US" dirty="0" smtClean="0"/>
              <a:t>How much contributed</a:t>
            </a:r>
          </a:p>
          <a:p>
            <a:r>
              <a:rPr lang="en-US" dirty="0" smtClean="0"/>
              <a:t>Output = Strategy</a:t>
            </a:r>
          </a:p>
          <a:p>
            <a:pPr lvl="1"/>
            <a:r>
              <a:rPr lang="en-US" dirty="0" smtClean="0"/>
              <a:t>Different UI’s – color schemes</a:t>
            </a:r>
          </a:p>
          <a:p>
            <a:pPr lvl="1"/>
            <a:r>
              <a:rPr lang="en-US" dirty="0" smtClean="0"/>
              <a:t>Different  Workflow </a:t>
            </a:r>
          </a:p>
          <a:p>
            <a:r>
              <a:rPr lang="en-US" dirty="0" smtClean="0"/>
              <a:t>Motivations -</a:t>
            </a:r>
          </a:p>
          <a:p>
            <a:pPr lvl="1"/>
            <a:r>
              <a:rPr lang="en-US" dirty="0" smtClean="0"/>
              <a:t>Longest on Page?</a:t>
            </a:r>
          </a:p>
          <a:p>
            <a:pPr lvl="1"/>
            <a:r>
              <a:rPr lang="en-US" dirty="0" smtClean="0"/>
              <a:t>Shortest On Page?</a:t>
            </a:r>
          </a:p>
          <a:p>
            <a:pPr lvl="1"/>
            <a:r>
              <a:rPr lang="en-US" dirty="0" smtClean="0"/>
              <a:t>Most contributed 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844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this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Algorithms – anytime a best strategy required</a:t>
            </a:r>
          </a:p>
          <a:p>
            <a:r>
              <a:rPr lang="en-US" dirty="0" smtClean="0"/>
              <a:t>Play any board game including chess, go or checkers.</a:t>
            </a:r>
          </a:p>
          <a:p>
            <a:r>
              <a:rPr lang="en-US" dirty="0" smtClean="0"/>
              <a:t>Learn how to best do something – place a brick, pickup a glass etc.</a:t>
            </a:r>
          </a:p>
          <a:p>
            <a:r>
              <a:rPr lang="en-US" dirty="0" smtClean="0"/>
              <a:t>Medical – could be used to identify best set of strategies for breast cancer</a:t>
            </a:r>
          </a:p>
          <a:p>
            <a:r>
              <a:rPr lang="en-US" dirty="0" smtClean="0"/>
              <a:t>Best UI for website – what is best UI?</a:t>
            </a:r>
          </a:p>
          <a:p>
            <a:r>
              <a:rPr lang="en-US" dirty="0" smtClean="0"/>
              <a:t>Chat bot –what topics engages people the most?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987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447800"/>
            <a:ext cx="5105400" cy="114300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much to do</a:t>
            </a:r>
          </a:p>
          <a:p>
            <a:r>
              <a:rPr lang="en-US" dirty="0" smtClean="0"/>
              <a:t>So much to learn…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VSLA models how a child learns.</a:t>
            </a:r>
            <a:br>
              <a:rPr lang="en-US" dirty="0" smtClean="0"/>
            </a:br>
            <a:r>
              <a:rPr lang="en-US" dirty="0" smtClean="0"/>
              <a:t>So, how does a child learn?</a:t>
            </a:r>
            <a:endParaRPr lang="en-US" dirty="0"/>
          </a:p>
        </p:txBody>
      </p:sp>
      <p:sp>
        <p:nvSpPr>
          <p:cNvPr id="2" name="AutoShape 2" descr="Image result for chi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4" descr="Image result for chi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6" descr="Image result for chil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5286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60375" y="5562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From experience….but what is experience?  Whatever it is, </a:t>
            </a:r>
            <a:r>
              <a:rPr lang="en-US" smtClean="0"/>
              <a:t>it works, right?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74465221"/>
              </p:ext>
            </p:extLst>
          </p:nvPr>
        </p:nvGraphicFramePr>
        <p:xfrm>
          <a:off x="241293" y="1676400"/>
          <a:ext cx="87391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then, </a:t>
            </a:r>
            <a:r>
              <a:rPr lang="en-US" dirty="0" smtClean="0"/>
              <a:t>how does a </a:t>
            </a:r>
            <a:r>
              <a:rPr lang="en-US" smtClean="0"/>
              <a:t>child learn?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3594" y="3044100"/>
            <a:ext cx="2835518" cy="769799"/>
            <a:chOff x="0" y="148500"/>
            <a:chExt cx="2835518" cy="769799"/>
          </a:xfrm>
          <a:scene3d>
            <a:camera prst="orthographicFront"/>
            <a:lightRig rig="flat" dir="t"/>
          </a:scene3d>
        </p:grpSpPr>
        <p:sp>
          <p:nvSpPr>
            <p:cNvPr id="27" name="Chevron 26"/>
            <p:cNvSpPr/>
            <p:nvPr/>
          </p:nvSpPr>
          <p:spPr>
            <a:xfrm>
              <a:off x="0" y="148500"/>
              <a:ext cx="283551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4"/>
            <p:cNvSpPr/>
            <p:nvPr/>
          </p:nvSpPr>
          <p:spPr>
            <a:xfrm>
              <a:off x="384900" y="148500"/>
              <a:ext cx="206571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itchFamily="18" charset="0"/>
                  <a:cs typeface="Times New Roman" pitchFamily="18" charset="0"/>
                </a:rPr>
                <a:t>Put hand on stove</a:t>
              </a:r>
              <a:endParaRPr lang="en-US" sz="24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49038" y="3044100"/>
            <a:ext cx="2116949" cy="769799"/>
            <a:chOff x="2645445" y="148500"/>
            <a:chExt cx="1924498" cy="769799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2645445" y="148500"/>
              <a:ext cx="192449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3750088"/>
                <a:satOff val="-5627"/>
                <a:lumOff val="-915"/>
                <a:alphaOff val="0"/>
              </a:schemeClr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6"/>
            <p:cNvSpPr/>
            <p:nvPr/>
          </p:nvSpPr>
          <p:spPr>
            <a:xfrm>
              <a:off x="3030345" y="148500"/>
              <a:ext cx="115469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Pull hand away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04902" y="3044100"/>
            <a:ext cx="1924498" cy="769799"/>
            <a:chOff x="4377494" y="148500"/>
            <a:chExt cx="1924498" cy="769799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4377494" y="148500"/>
              <a:ext cx="192449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4762394" y="148500"/>
              <a:ext cx="115469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Ahhhhhhh</a:t>
              </a:r>
              <a:r>
                <a:rPr lang="en-US" sz="2800" kern="1200" dirty="0" smtClean="0"/>
                <a:t>!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4332" y="3044100"/>
            <a:ext cx="2627268" cy="769799"/>
            <a:chOff x="6109543" y="148500"/>
            <a:chExt cx="2627268" cy="769799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6109543" y="148500"/>
              <a:ext cx="262726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10"/>
            <p:cNvSpPr/>
            <p:nvPr/>
          </p:nvSpPr>
          <p:spPr>
            <a:xfrm>
              <a:off x="6494443" y="148500"/>
              <a:ext cx="185746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Stove hot! Don’t touch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6017" y="4259401"/>
            <a:ext cx="2835518" cy="769799"/>
            <a:chOff x="0" y="148500"/>
            <a:chExt cx="2835518" cy="769799"/>
          </a:xfrm>
          <a:scene3d>
            <a:camera prst="orthographicFront"/>
            <a:lightRig rig="flat" dir="t"/>
          </a:scene3d>
        </p:grpSpPr>
        <p:sp>
          <p:nvSpPr>
            <p:cNvPr id="30" name="Chevron 29"/>
            <p:cNvSpPr/>
            <p:nvPr/>
          </p:nvSpPr>
          <p:spPr>
            <a:xfrm>
              <a:off x="0" y="148500"/>
              <a:ext cx="283551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384900" y="148500"/>
              <a:ext cx="206571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itchFamily="18" charset="0"/>
                  <a:cs typeface="Times New Roman" pitchFamily="18" charset="0"/>
                </a:rPr>
                <a:t>Get Input</a:t>
              </a:r>
              <a:endParaRPr lang="en-US" sz="24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41462" y="4259401"/>
            <a:ext cx="1924498" cy="769799"/>
            <a:chOff x="2645445" y="148500"/>
            <a:chExt cx="1924498" cy="769799"/>
          </a:xfrm>
          <a:scene3d>
            <a:camera prst="orthographicFront"/>
            <a:lightRig rig="flat" dir="t"/>
          </a:scene3d>
        </p:grpSpPr>
        <p:sp>
          <p:nvSpPr>
            <p:cNvPr id="33" name="Chevron 32"/>
            <p:cNvSpPr/>
            <p:nvPr/>
          </p:nvSpPr>
          <p:spPr>
            <a:xfrm>
              <a:off x="2645445" y="148500"/>
              <a:ext cx="192449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3750088"/>
                <a:satOff val="-5627"/>
                <a:lumOff val="-915"/>
                <a:alphaOff val="0"/>
              </a:schemeClr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3030345" y="148500"/>
              <a:ext cx="115469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Do Output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3511" y="4259401"/>
            <a:ext cx="2154508" cy="769799"/>
            <a:chOff x="4377494" y="148500"/>
            <a:chExt cx="1924498" cy="769799"/>
          </a:xfrm>
          <a:scene3d>
            <a:camera prst="orthographicFront"/>
            <a:lightRig rig="flat" dir="t"/>
          </a:scene3d>
        </p:grpSpPr>
        <p:sp>
          <p:nvSpPr>
            <p:cNvPr id="36" name="Chevron 35"/>
            <p:cNvSpPr/>
            <p:nvPr/>
          </p:nvSpPr>
          <p:spPr>
            <a:xfrm>
              <a:off x="4377494" y="148500"/>
              <a:ext cx="192449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762394" y="148500"/>
              <a:ext cx="115469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Did it work? Yes/No</a:t>
              </a:r>
              <a:endParaRPr lang="en-US" sz="1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97118" y="4259401"/>
            <a:ext cx="2635710" cy="769799"/>
            <a:chOff x="6109543" y="148500"/>
            <a:chExt cx="2627268" cy="769799"/>
          </a:xfrm>
          <a:scene3d>
            <a:camera prst="orthographicFront"/>
            <a:lightRig rig="flat" dir="t"/>
          </a:scene3d>
        </p:grpSpPr>
        <p:sp>
          <p:nvSpPr>
            <p:cNvPr id="39" name="Chevron 38"/>
            <p:cNvSpPr/>
            <p:nvPr/>
          </p:nvSpPr>
          <p:spPr>
            <a:xfrm>
              <a:off x="6109543" y="148500"/>
              <a:ext cx="2627268" cy="769799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6494443" y="148500"/>
              <a:ext cx="1857469" cy="7697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Remember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24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773744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2800" dirty="0" smtClean="0"/>
              <a:t>Robot’s AI Actions </a:t>
            </a:r>
            <a:br>
              <a:rPr lang="en-US" sz="2800" dirty="0" smtClean="0"/>
            </a:br>
            <a:r>
              <a:rPr lang="en-US" sz="2800" dirty="0" smtClean="0"/>
              <a:t>Variable Stochastic Learning Automaton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12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00501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Autonomous robot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Need to know and figure out: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310063"/>
            <a:ext cx="7696200" cy="243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can it do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Backward, forward, left and right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should it react to</a:t>
            </a:r>
            <a:r>
              <a:rPr lang="en-US" dirty="0" smtClean="0"/>
              <a:t>?  </a:t>
            </a:r>
          </a:p>
          <a:p>
            <a:endParaRPr lang="en-US" dirty="0" smtClean="0"/>
          </a:p>
          <a:p>
            <a:r>
              <a:rPr lang="en-US" dirty="0" smtClean="0"/>
              <a:t>Bumper switch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is/are the motivation(s)?  What is the goal?</a:t>
            </a:r>
          </a:p>
          <a:p>
            <a:endParaRPr lang="en-US" dirty="0"/>
          </a:p>
          <a:p>
            <a:r>
              <a:rPr lang="en-US" dirty="0" smtClean="0"/>
              <a:t>Not to run into things. 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0797936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800" dirty="0" smtClean="0"/>
              <a:t>Example Robot Motivation:  not to run into things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7111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going on with this…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638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…many moving parts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39895"/>
            <a:ext cx="6164724" cy="40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936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Need to have separation of concerns</a:t>
            </a:r>
            <a:br>
              <a:rPr lang="en-US" dirty="0" smtClean="0"/>
            </a:br>
            <a:r>
              <a:rPr lang="en-US" dirty="0" smtClean="0"/>
              <a:t>Where do you draw the line?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52400"/>
            <a:ext cx="9144000" cy="6705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31242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 on Server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4953000"/>
            <a:ext cx="31242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 on Device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0" y="3810000"/>
            <a:ext cx="31242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 on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3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1107</Words>
  <Application>Microsoft Office PowerPoint</Application>
  <PresentationFormat>On-screen Show (4:3)</PresentationFormat>
  <Paragraphs>175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Times New Roman</vt:lpstr>
      <vt:lpstr>Project Status Report</vt:lpstr>
      <vt:lpstr>Project Overview</vt:lpstr>
      <vt:lpstr>What is this about? </vt:lpstr>
      <vt:lpstr>VSLA models how a child learns. So, how does a child learn?</vt:lpstr>
      <vt:lpstr>So then, how does a child learn?</vt:lpstr>
      <vt:lpstr>Robot’s AI Actions  Variable Stochastic Learning Automaton</vt:lpstr>
      <vt:lpstr>Example – Autonomous robot  Need to know and figure out: </vt:lpstr>
      <vt:lpstr>Example Robot Motivation:  not to run into things</vt:lpstr>
      <vt:lpstr>A lot going on with this…</vt:lpstr>
      <vt:lpstr>Need to have separation of concerns Where do you draw the line?</vt:lpstr>
      <vt:lpstr>Demo Robot Overview</vt:lpstr>
      <vt:lpstr>AI Workflow with Azure</vt:lpstr>
      <vt:lpstr>Easier to Read…. Azure AI REST Interface</vt:lpstr>
      <vt:lpstr>Allows multiple learning paths simultaneously </vt:lpstr>
      <vt:lpstr>Patterns of Experience and Possible Strategies </vt:lpstr>
      <vt:lpstr>Strategy Management for Complex Problems</vt:lpstr>
      <vt:lpstr>Pong Game </vt:lpstr>
      <vt:lpstr>What about a game of Pong?  Motivation is to have it hit enemy paddle or enemy wall.</vt:lpstr>
      <vt:lpstr>Complicating things a bit…</vt:lpstr>
      <vt:lpstr>Pong Game Example</vt:lpstr>
      <vt:lpstr>Web Page – Business Case  </vt:lpstr>
      <vt:lpstr>How could this be used?</vt:lpstr>
      <vt:lpstr>Conclusion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2016-10-01T01:51:18Z</dcterms:created>
  <dcterms:modified xsi:type="dcterms:W3CDTF">2017-11-15T22:13:07Z</dcterms:modified>
</cp:coreProperties>
</file>