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24" r:id="rId5"/>
    <p:sldId id="302" r:id="rId6"/>
    <p:sldId id="315" r:id="rId7"/>
    <p:sldId id="327" r:id="rId8"/>
    <p:sldId id="294" r:id="rId9"/>
    <p:sldId id="314" r:id="rId10"/>
    <p:sldId id="333" r:id="rId11"/>
    <p:sldId id="334" r:id="rId12"/>
    <p:sldId id="336" r:id="rId13"/>
    <p:sldId id="335" r:id="rId14"/>
    <p:sldId id="312" r:id="rId15"/>
    <p:sldId id="33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8" autoAdjust="0"/>
    <p:restoredTop sz="81518" autoAdjust="0"/>
  </p:normalViewPr>
  <p:slideViewPr>
    <p:cSldViewPr snapToGrid="0">
      <p:cViewPr varScale="1">
        <p:scale>
          <a:sx n="56" d="100"/>
          <a:sy n="56" d="100"/>
        </p:scale>
        <p:origin x="1146" y="8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4/20/2022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78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2738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Sourcing: </a:t>
            </a:r>
            <a:r>
              <a:rPr lang="en-US" sz="1200" dirty="0">
                <a:solidFill>
                  <a:srgbClr val="FF0000"/>
                </a:solidFill>
              </a:rPr>
              <a:t>Summarize how, and where, the data was found to answer these questions</a:t>
            </a:r>
            <a:r>
              <a:rPr lang="en-US" sz="1200" dirty="0"/>
              <a:t>.</a:t>
            </a:r>
            <a:endParaRPr lang="en-A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Exploration: </a:t>
            </a:r>
            <a:r>
              <a:rPr lang="en-US" sz="1200" dirty="0">
                <a:solidFill>
                  <a:srgbClr val="FF0000"/>
                </a:solidFill>
              </a:rPr>
              <a:t>Describe the data exploration and cleanup process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Clean Up: </a:t>
            </a:r>
            <a:r>
              <a:rPr lang="en-US" sz="1200" dirty="0">
                <a:solidFill>
                  <a:srgbClr val="FF0000"/>
                </a:solidFill>
              </a:rPr>
              <a:t>Describe the analysis process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30193B-564F-4854-8A52-728F3FB19C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85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74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61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5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1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445259-6229-4369-8C1F-2B56DC6B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lvl1pPr algn="l">
              <a:defRPr lang="en-US" sz="1100" b="1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Annual Review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38D6D6E-B927-4C51-BFDE-8FE05B584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lvl1pPr algn="l">
              <a:defRPr lang="en-US" sz="1100" b="1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Annual Review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70CE6F-DE19-4E4B-AB6A-6DFF2D0A2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lvl1pPr algn="l">
              <a:defRPr lang="en-US" sz="1100" b="1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Annual Review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AA5114C-768E-4E95-B860-A1BDF5696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lvl1pPr algn="l">
              <a:defRPr lang="en-US" sz="1100" b="1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Annual Review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6BDFF78-C39F-40DB-9138-DF090401F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lvl1pPr algn="l">
              <a:defRPr lang="en-US" sz="1100" b="1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Annual Review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EF10E52-3B19-4F67-9A9D-15A960B16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lvl1pPr algn="l">
              <a:defRPr lang="en-US" sz="1100" b="1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Annual Review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4893E7C0-4517-415C-98DA-54F0D3FBF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lvl1pPr algn="l">
              <a:defRPr lang="en-US" sz="1100" b="1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Annual Review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09C272B-6B08-43D2-A2D6-28BE8BD94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lvl1pPr algn="l">
              <a:defRPr lang="en-US" sz="1100" b="1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Annual Review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sv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svg"/><Relationship Id="rId4" Type="http://schemas.openxmlformats.org/officeDocument/2006/relationships/image" Target="../media/image27.svg"/><Relationship Id="rId9" Type="http://schemas.openxmlformats.org/officeDocument/2006/relationships/image" Target="../media/image31.png"/><Relationship Id="rId1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l.com/investing/stock-market/market-sectors/energy/renewable-energy-stocks/" TargetMode="External"/><Relationship Id="rId7" Type="http://schemas.openxmlformats.org/officeDocument/2006/relationships/hyperlink" Target="https://www.iea.org/reports/renewables-2020/covid-19-and-the-resilience-of-renewab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canada.ca/en/services/environment/weather/climatechange/canada-international-action/un-climate-change-conference/cop26-summit/achievements-at-cop26.html" TargetMode="External"/><Relationship Id="rId5" Type="http://schemas.openxmlformats.org/officeDocument/2006/relationships/hyperlink" Target="https://www.investopedia.com/investing/top-solar-stocks/" TargetMode="External"/><Relationship Id="rId4" Type="http://schemas.openxmlformats.org/officeDocument/2006/relationships/hyperlink" Target="https://www.fool.com/investing/stock-market/market-sectors/energy/solar-energy-stock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Think Green Investing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Fintech Bootcamp Program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 20, 2022</a:t>
            </a:r>
          </a:p>
          <a:p>
            <a:r>
              <a:rPr lang="en-US" dirty="0"/>
              <a:t>Amany, Katharine, Nicolas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99" y="51759"/>
            <a:ext cx="11357683" cy="646331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Analysis Snapshot </a:t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Russia-Ukraine War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6844C-1C71-4D15-809D-8CFB0211940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446" y="924438"/>
            <a:ext cx="5163271" cy="2705478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B3F742-8BA9-4719-B82B-384D29FB186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59285" y="924438"/>
            <a:ext cx="5315692" cy="270547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8DDE8D-77CE-4951-A7A7-0FCF2A8DD51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25569" y="4070607"/>
            <a:ext cx="3372321" cy="2305372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FEECFB-5C63-43D8-942B-DDCE083ACB4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446" y="3865791"/>
            <a:ext cx="5163271" cy="2715004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381E0F-C2DB-4D3D-A7DD-3D34C11F482D}"/>
              </a:ext>
            </a:extLst>
          </p:cNvPr>
          <p:cNvSpPr txBox="1"/>
          <p:nvPr/>
        </p:nvSpPr>
        <p:spPr>
          <a:xfrm>
            <a:off x="4084608" y="3152001"/>
            <a:ext cx="138453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Sharpe Ratio</a:t>
            </a:r>
            <a:r>
              <a:rPr lang="en-US"/>
              <a:t>: 2.13</a:t>
            </a:r>
            <a:endParaRPr lang="en-A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2C093-47D7-4F68-984D-42CA86413BB1}"/>
              </a:ext>
            </a:extLst>
          </p:cNvPr>
          <p:cNvSpPr txBox="1"/>
          <p:nvPr/>
        </p:nvSpPr>
        <p:spPr>
          <a:xfrm>
            <a:off x="8394940" y="3944603"/>
            <a:ext cx="13845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Correlation</a:t>
            </a:r>
            <a:endParaRPr lang="en-A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3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04881"/>
            <a:ext cx="10693400" cy="830997"/>
          </a:xfrm>
        </p:spPr>
        <p:txBody>
          <a:bodyPr/>
          <a:lstStyle/>
          <a:p>
            <a:r>
              <a:rPr lang="en-US" dirty="0"/>
              <a:t>Key Takeaways</a:t>
            </a:r>
            <a:br>
              <a:rPr lang="en-US" dirty="0"/>
            </a:b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3A0DAD0-3E39-4BBF-88E4-5C3C306D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1604684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02878-D117-49D8-8CD3-093E34DF215B}"/>
              </a:ext>
            </a:extLst>
          </p:cNvPr>
          <p:cNvSpPr txBox="1"/>
          <p:nvPr/>
        </p:nvSpPr>
        <p:spPr>
          <a:xfrm>
            <a:off x="1748531" y="1530258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Biome Light" panose="020B0303030204020804" pitchFamily="34" charset="0"/>
              </a:defRPr>
            </a:lvl1pPr>
          </a:lstStyle>
          <a:p>
            <a:r>
              <a:rPr lang="en-US" dirty="0"/>
              <a:t>Solar Energy Stocks </a:t>
            </a:r>
          </a:p>
          <a:p>
            <a:pPr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Portfolio outperformed the market during all time frames analyzed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8F5A225-0C56-4A56-9265-DBE9001CC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1604684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Upward trend">
            <a:extLst>
              <a:ext uri="{FF2B5EF4-FFF2-40B4-BE49-F238E27FC236}">
                <a16:creationId xmlns:a16="http://schemas.microsoft.com/office/drawing/2014/main" id="{112CEB44-CF96-4193-8126-3EF3F89B2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98474" y="3119515"/>
            <a:ext cx="548640" cy="548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BD184-BCBE-4A38-8DF2-C0C550ADE4C4}"/>
              </a:ext>
            </a:extLst>
          </p:cNvPr>
          <p:cNvSpPr txBox="1"/>
          <p:nvPr/>
        </p:nvSpPr>
        <p:spPr>
          <a:xfrm>
            <a:off x="7504954" y="1508524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/>
                </a:solidFill>
                <a:latin typeface="+mj-lt"/>
                <a:cs typeface="Biome Light" panose="020B0303030204020804" pitchFamily="34" charset="0"/>
              </a:rPr>
              <a:t>Pre-Covid-19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600" dirty="0">
                <a:cs typeface="Biome Light" panose="020B0303030204020804" pitchFamily="34" charset="0"/>
              </a:rPr>
              <a:t>Steady growth from H2 2019, driven by SEDG – monitor closely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6510D74-8CDF-4500-996B-40C07942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3010204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3F38B-310F-454B-9EF6-EF4B5FD017B0}"/>
              </a:ext>
            </a:extLst>
          </p:cNvPr>
          <p:cNvSpPr txBox="1"/>
          <p:nvPr/>
        </p:nvSpPr>
        <p:spPr>
          <a:xfrm>
            <a:off x="1748531" y="3031231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/>
                </a:solidFill>
                <a:latin typeface="+mj-lt"/>
                <a:cs typeface="Biome Light" panose="020B0303030204020804" pitchFamily="34" charset="0"/>
              </a:rPr>
              <a:t>Volatility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600" dirty="0">
                <a:cs typeface="Biome Light" panose="020B0303030204020804" pitchFamily="34" charset="0"/>
              </a:rPr>
              <a:t>Higher volatility than SPY and NASDAQ but more profitable with respect to risk 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3E68A5-255F-4C3B-82E4-28F5CE1A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3010204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1A11C-0D13-40D5-A96C-6C9C65FDED12}"/>
              </a:ext>
            </a:extLst>
          </p:cNvPr>
          <p:cNvSpPr txBox="1"/>
          <p:nvPr/>
        </p:nvSpPr>
        <p:spPr>
          <a:xfrm>
            <a:off x="7597423" y="2917406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Covid-19 time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cs typeface="Biome Light" panose="020B0303030204020804" pitchFamily="34" charset="0"/>
              </a:rPr>
              <a:t>Accelerated growth following markets recovery post Q1’20 – all companies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3AEA7C5-E53C-47EB-B54E-E0941492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7" y="427798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User network">
            <a:extLst>
              <a:ext uri="{FF2B5EF4-FFF2-40B4-BE49-F238E27FC236}">
                <a16:creationId xmlns:a16="http://schemas.microsoft.com/office/drawing/2014/main" id="{B6919A3F-A031-4557-AAC9-0C948C6E4D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93513" y="4372390"/>
            <a:ext cx="548640" cy="5486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6D4D59-1662-44D5-B239-F9F86487BE32}"/>
              </a:ext>
            </a:extLst>
          </p:cNvPr>
          <p:cNvSpPr txBox="1"/>
          <p:nvPr/>
        </p:nvSpPr>
        <p:spPr>
          <a:xfrm>
            <a:off x="1748531" y="4223556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Correlation </a:t>
            </a:r>
          </a:p>
          <a:p>
            <a:pPr marR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cs typeface="Biome Light" panose="020B0303030204020804" pitchFamily="34" charset="0"/>
              </a:rPr>
              <a:t>More correlation to SPY than NASDAQ – area to explore in next phase</a:t>
            </a: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BC618CE4-6DEC-4D26-B202-8BAAA269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6" y="427798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2A63E6-17C3-4C42-AD30-C1D1236CE8C7}"/>
              </a:ext>
            </a:extLst>
          </p:cNvPr>
          <p:cNvSpPr txBox="1"/>
          <p:nvPr/>
        </p:nvSpPr>
        <p:spPr>
          <a:xfrm>
            <a:off x="7694737" y="4223556"/>
            <a:ext cx="3560286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Russia-Ukraine War time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600" dirty="0">
                <a:cs typeface="Biome Light" panose="020B0303030204020804" pitchFamily="34" charset="0"/>
              </a:rPr>
              <a:t>Faster growth in correlation with increases of oil prices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06FB2C-16F2-4159-981F-035CD4E518F3}"/>
              </a:ext>
            </a:extLst>
          </p:cNvPr>
          <p:cNvSpPr txBox="1"/>
          <p:nvPr/>
        </p:nvSpPr>
        <p:spPr>
          <a:xfrm>
            <a:off x="931653" y="5394161"/>
            <a:ext cx="10230901" cy="715089"/>
          </a:xfrm>
          <a:prstGeom prst="roundRect">
            <a:avLst/>
          </a:prstGeom>
          <a:solidFill>
            <a:schemeClr val="accent2"/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Steps (Birthday Cake): Assess other benchmarks (e.g. Oil and Gas) and explore simulation models considering constraints</a:t>
            </a:r>
            <a:endParaRPr lang="en-AE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Medical Face Mask Icon Stock Illustration - Download Image Now - iStock">
            <a:extLst>
              <a:ext uri="{FF2B5EF4-FFF2-40B4-BE49-F238E27FC236}">
                <a16:creationId xmlns:a16="http://schemas.microsoft.com/office/drawing/2014/main" id="{5DE21887-F09C-494B-B1EB-88C9F85FF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81" y="2975758"/>
            <a:ext cx="905774" cy="905774"/>
          </a:xfrm>
          <a:prstGeom prst="rect">
            <a:avLst/>
          </a:prstGeom>
          <a:solidFill>
            <a:schemeClr val="accent1"/>
          </a:solidFill>
          <a:ln w="5655" cap="flat">
            <a:noFill/>
            <a:prstDash val="solid"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Hexagon 26">
            <a:extLst>
              <a:ext uri="{FF2B5EF4-FFF2-40B4-BE49-F238E27FC236}">
                <a16:creationId xmlns:a16="http://schemas.microsoft.com/office/drawing/2014/main" id="{CB23454E-8966-4FFE-B9D8-B4E050EC7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5081" y="2988945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Megaphone1">
            <a:extLst>
              <a:ext uri="{FF2B5EF4-FFF2-40B4-BE49-F238E27FC236}">
                <a16:creationId xmlns:a16="http://schemas.microsoft.com/office/drawing/2014/main" id="{04BD71AE-86BF-49DF-AB4B-F0278807E0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565706" y="1664942"/>
            <a:ext cx="548640" cy="548640"/>
          </a:xfrm>
          <a:prstGeom prst="rect">
            <a:avLst/>
          </a:prstGeom>
        </p:spPr>
      </p:pic>
      <p:pic>
        <p:nvPicPr>
          <p:cNvPr id="31" name="Graphic 30" descr="Clipboard">
            <a:extLst>
              <a:ext uri="{FF2B5EF4-FFF2-40B4-BE49-F238E27FC236}">
                <a16:creationId xmlns:a16="http://schemas.microsoft.com/office/drawing/2014/main" id="{1E27871B-8F2F-4348-90E9-33FF77FEE2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573648" y="4366387"/>
            <a:ext cx="548640" cy="548640"/>
          </a:xfrm>
          <a:prstGeom prst="rect">
            <a:avLst/>
          </a:prstGeom>
        </p:spPr>
      </p:pic>
      <p:pic>
        <p:nvPicPr>
          <p:cNvPr id="33" name="Picture 4" descr="Panels Icon - Solar Panel Vector Png Transparent PNG - 626x626 - Free  Download on NicePNG">
            <a:extLst>
              <a:ext uri="{FF2B5EF4-FFF2-40B4-BE49-F238E27FC236}">
                <a16:creationId xmlns:a16="http://schemas.microsoft.com/office/drawing/2014/main" id="{49BFAF03-6569-47BC-B541-A0B417A34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35" y="1748091"/>
            <a:ext cx="602930" cy="493373"/>
          </a:xfrm>
          <a:prstGeom prst="rect">
            <a:avLst/>
          </a:prstGeom>
          <a:solidFill>
            <a:schemeClr val="accent1"/>
          </a:solidFill>
          <a:ln w="5655" cap="flat">
            <a:noFill/>
            <a:prstDash val="solid"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References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3B67C7-1CFF-442F-9416-B3B3489872E1}"/>
              </a:ext>
            </a:extLst>
          </p:cNvPr>
          <p:cNvSpPr txBox="1"/>
          <p:nvPr/>
        </p:nvSpPr>
        <p:spPr>
          <a:xfrm>
            <a:off x="484996" y="1845449"/>
            <a:ext cx="10851021" cy="4869418"/>
          </a:xfrm>
          <a:prstGeom prst="round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Motley Fool: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https://www.fool.com/investing/stock-market/market-sectors/energy/renewable-energy-stocks/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https://www.fool.com/investing/stock-market/market-sectors/energy/solar-energy-stocks/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Investopedia: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https://www.investopedia.com/investing/top-solar-stocks/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Canada’s Achievements at COP26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https://www.canada.ca/en/services/environment/weather/climatechange/canada-international-action/un-climate-change-conference/cop26-summit/achievements-at-cop26.html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Others: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/>
              </a:rPr>
              <a:t>https://www.iea.org/reports/renewables-2020/covid-19-and-the-resilience-of-renewables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928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  <a:p>
            <a:r>
              <a:rPr lang="en-US" dirty="0"/>
              <a:t>Hypothesis</a:t>
            </a:r>
          </a:p>
          <a:p>
            <a:r>
              <a:rPr lang="en-US" dirty="0"/>
              <a:t>Key Project questions</a:t>
            </a:r>
          </a:p>
          <a:p>
            <a:r>
              <a:rPr lang="en-US" dirty="0"/>
              <a:t>Data Discovery and Analysis</a:t>
            </a:r>
          </a:p>
          <a:p>
            <a:r>
              <a:rPr lang="en-US" dirty="0"/>
              <a:t>Key Takeaways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44439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Think Green Investing is a solution targeted to Environmentally conscious and/or ESG* Investors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Alternative sources of energy are key in the agenda for all countries to achieve  emissions targets by 2030 and net zero by 2050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Canada: by 2050, Canadian Net-Zero Emissions Accountability Act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Area of focus to explore investing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D1231-CC38-4A40-81E1-30D77045D98E}"/>
              </a:ext>
            </a:extLst>
          </p:cNvPr>
          <p:cNvSpPr txBox="1"/>
          <p:nvPr/>
        </p:nvSpPr>
        <p:spPr>
          <a:xfrm>
            <a:off x="7546523" y="6304002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Provide the context, the 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35870-7BCC-414A-B34C-8E3CEDFA2FAA}"/>
              </a:ext>
            </a:extLst>
          </p:cNvPr>
          <p:cNvSpPr txBox="1"/>
          <p:nvPr/>
        </p:nvSpPr>
        <p:spPr>
          <a:xfrm>
            <a:off x="0" y="6574933"/>
            <a:ext cx="41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*ESG: Environmental, Social, Governance </a:t>
            </a:r>
            <a:endParaRPr lang="en-AE" sz="1100" dirty="0"/>
          </a:p>
        </p:txBody>
      </p:sp>
      <p:pic>
        <p:nvPicPr>
          <p:cNvPr id="2060" name="Picture 12" descr="Guest Post: COP26 Logistics Update June 29, 2021 - Island Innovation">
            <a:extLst>
              <a:ext uri="{FF2B5EF4-FFF2-40B4-BE49-F238E27FC236}">
                <a16:creationId xmlns:a16="http://schemas.microsoft.com/office/drawing/2014/main" id="{BCBCA842-ED2A-4CFD-ACB8-576E6BEA2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9" r="-1"/>
          <a:stretch/>
        </p:blipFill>
        <p:spPr bwMode="auto">
          <a:xfrm>
            <a:off x="6596065" y="0"/>
            <a:ext cx="4935535" cy="682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pic>
        <p:nvPicPr>
          <p:cNvPr id="1028" name="Picture 4" descr="SolarEdge Technologies (SEDG) Stock Price, News &amp; Info | The Motley Fool">
            <a:extLst>
              <a:ext uri="{FF2B5EF4-FFF2-40B4-BE49-F238E27FC236}">
                <a16:creationId xmlns:a16="http://schemas.microsoft.com/office/drawing/2014/main" id="{4135CF0E-7148-4C3E-8C6B-33EB2C077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786" y="3252581"/>
            <a:ext cx="1738980" cy="173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qo New Energy Announces Three-Year High-Purity Polysilicon Supply  Agreement with Zhonghuan Semiconductor – The Leading Solar Magazine In India">
            <a:extLst>
              <a:ext uri="{FF2B5EF4-FFF2-40B4-BE49-F238E27FC236}">
                <a16:creationId xmlns:a16="http://schemas.microsoft.com/office/drawing/2014/main" id="{74B11EC4-541B-4C96-9D0D-82C63D95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38" y="3343002"/>
            <a:ext cx="2045140" cy="147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nadian Solar – PV Technology Inc.">
            <a:extLst>
              <a:ext uri="{FF2B5EF4-FFF2-40B4-BE49-F238E27FC236}">
                <a16:creationId xmlns:a16="http://schemas.microsoft.com/office/drawing/2014/main" id="{C048A2CF-2B6C-4B8F-AB99-D24BB5E8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40" y="3535827"/>
            <a:ext cx="1661994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irst Solar (FSLR) Stock Price, News &amp; Info | The Motley Fool">
            <a:extLst>
              <a:ext uri="{FF2B5EF4-FFF2-40B4-BE49-F238E27FC236}">
                <a16:creationId xmlns:a16="http://schemas.microsoft.com/office/drawing/2014/main" id="{A1CC55AD-162B-4265-8C88-6CFD195ED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508" y="3081836"/>
            <a:ext cx="1738980" cy="173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1C1841B-FB0B-4E8A-9CBF-EF30E3C9D96D}"/>
              </a:ext>
            </a:extLst>
          </p:cNvPr>
          <p:cNvSpPr txBox="1"/>
          <p:nvPr/>
        </p:nvSpPr>
        <p:spPr>
          <a:xfrm>
            <a:off x="484996" y="1845449"/>
            <a:ext cx="10851021" cy="1123712"/>
          </a:xfrm>
          <a:prstGeom prst="round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Due to the commitments that the international community has made to tackle climate change and growing demand, industries in the Solar Energy sector have a higher potential to be more profitable in the long term</a:t>
            </a:r>
            <a:endParaRPr lang="en-AE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1B2FA6-15C8-4612-B54E-3768B20785D0}"/>
              </a:ext>
            </a:extLst>
          </p:cNvPr>
          <p:cNvSpPr txBox="1"/>
          <p:nvPr/>
        </p:nvSpPr>
        <p:spPr>
          <a:xfrm>
            <a:off x="670489" y="5558227"/>
            <a:ext cx="10851021" cy="442674"/>
          </a:xfrm>
          <a:prstGeom prst="roundRect">
            <a:avLst/>
          </a:prstGeom>
          <a:solidFill>
            <a:schemeClr val="accent2"/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Think Green Investing offers investors a user-friendly solution to achieve higher-returns vs S&amp;P500 </a:t>
            </a:r>
            <a:endParaRPr lang="en-AE" sz="200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494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5D8DA3-1180-48B1-86B4-4F6EAF358B36}"/>
              </a:ext>
            </a:extLst>
          </p:cNvPr>
          <p:cNvSpPr/>
          <p:nvPr/>
        </p:nvSpPr>
        <p:spPr>
          <a:xfrm>
            <a:off x="1459490" y="2459503"/>
            <a:ext cx="3450566" cy="70011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97D873-7213-4CAD-9F57-A398C94268D7}"/>
              </a:ext>
            </a:extLst>
          </p:cNvPr>
          <p:cNvSpPr/>
          <p:nvPr/>
        </p:nvSpPr>
        <p:spPr>
          <a:xfrm>
            <a:off x="1433422" y="4344286"/>
            <a:ext cx="3450566" cy="70011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1B47E2-D4F3-44E5-84F9-422452BBBABE}"/>
              </a:ext>
            </a:extLst>
          </p:cNvPr>
          <p:cNvSpPr/>
          <p:nvPr/>
        </p:nvSpPr>
        <p:spPr>
          <a:xfrm>
            <a:off x="7125421" y="4344287"/>
            <a:ext cx="3450566" cy="70011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DCE724-A12F-4677-B0BE-1E094A36CF1A}"/>
              </a:ext>
            </a:extLst>
          </p:cNvPr>
          <p:cNvSpPr/>
          <p:nvPr/>
        </p:nvSpPr>
        <p:spPr>
          <a:xfrm>
            <a:off x="7125421" y="2459503"/>
            <a:ext cx="3450566" cy="70011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Project 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F4051-5347-4F98-91F7-9EE727EFB040}"/>
              </a:ext>
            </a:extLst>
          </p:cNvPr>
          <p:cNvSpPr txBox="1"/>
          <p:nvPr/>
        </p:nvSpPr>
        <p:spPr>
          <a:xfrm>
            <a:off x="1459490" y="2506258"/>
            <a:ext cx="3450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time frame should be assessed? </a:t>
            </a:r>
            <a:endParaRPr lang="en-AE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863B9-A8D2-4934-B36A-4BCD1183C915}"/>
              </a:ext>
            </a:extLst>
          </p:cNvPr>
          <p:cNvSpPr txBox="1"/>
          <p:nvPr/>
        </p:nvSpPr>
        <p:spPr>
          <a:xfrm>
            <a:off x="7142673" y="2480110"/>
            <a:ext cx="343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performance indicators will allow to validate the Hypothesis? </a:t>
            </a:r>
            <a:endParaRPr lang="en-AE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EEEE2-F413-43E9-A17C-672BD1C8BDD1}"/>
              </a:ext>
            </a:extLst>
          </p:cNvPr>
          <p:cNvSpPr txBox="1"/>
          <p:nvPr/>
        </p:nvSpPr>
        <p:spPr>
          <a:xfrm>
            <a:off x="1433422" y="4338676"/>
            <a:ext cx="3450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would be the benchmark of comparison ? </a:t>
            </a:r>
            <a:endParaRPr lang="en-A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EB065-AF53-4131-9ABD-E361794B0A63}"/>
              </a:ext>
            </a:extLst>
          </p:cNvPr>
          <p:cNvSpPr txBox="1"/>
          <p:nvPr/>
        </p:nvSpPr>
        <p:spPr>
          <a:xfrm>
            <a:off x="7125421" y="4338676"/>
            <a:ext cx="345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companies will create the ideal portfolio? </a:t>
            </a:r>
            <a:endParaRPr lang="en-A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8E830F-CF46-4B5F-93B7-82CC55F04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6444" y="2146172"/>
            <a:ext cx="3157881" cy="30150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17136-D7F3-4D91-AD19-2237982C4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21485" y="2146172"/>
            <a:ext cx="3157881" cy="30150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Data Discovery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EB84A30F-F3B0-42F4-8DF6-3D9E61AB0E01}"/>
              </a:ext>
            </a:extLst>
          </p:cNvPr>
          <p:cNvSpPr txBox="1">
            <a:spLocks/>
          </p:cNvSpPr>
          <p:nvPr/>
        </p:nvSpPr>
        <p:spPr>
          <a:xfrm>
            <a:off x="896535" y="1644990"/>
            <a:ext cx="1130776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6F1A"/>
                </a:solidFill>
                <a:effectLst/>
                <a:uLnTx/>
                <a:uFillTx/>
                <a:latin typeface="Corbel"/>
                <a:ea typeface="+mj-ea"/>
                <a:cs typeface="Biome Light" panose="020B0303030204020804" pitchFamily="34" charset="0"/>
              </a:rPr>
              <a:t>Sourcing</a:t>
            </a: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0BEEF0A5-2CB1-4246-A58F-DA45646140C6}"/>
              </a:ext>
            </a:extLst>
          </p:cNvPr>
          <p:cNvSpPr txBox="1">
            <a:spLocks/>
          </p:cNvSpPr>
          <p:nvPr/>
        </p:nvSpPr>
        <p:spPr>
          <a:xfrm>
            <a:off x="4522845" y="1672241"/>
            <a:ext cx="1394875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6F1A"/>
                </a:solidFill>
                <a:effectLst/>
                <a:uLnTx/>
                <a:uFillTx/>
                <a:latin typeface="Corbel"/>
                <a:ea typeface="+mj-ea"/>
                <a:cs typeface="Biome Light" panose="020B0303030204020804" pitchFamily="34" charset="0"/>
              </a:rPr>
              <a:t>Exploration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F7438FF9-EC22-4A3F-ADDB-34D6A1CA0020}"/>
              </a:ext>
            </a:extLst>
          </p:cNvPr>
          <p:cNvSpPr txBox="1">
            <a:spLocks/>
          </p:cNvSpPr>
          <p:nvPr/>
        </p:nvSpPr>
        <p:spPr>
          <a:xfrm>
            <a:off x="8347622" y="1644990"/>
            <a:ext cx="1150159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6F1A"/>
                </a:solidFill>
                <a:effectLst/>
                <a:uLnTx/>
                <a:uFillTx/>
                <a:latin typeface="Corbel"/>
                <a:ea typeface="+mj-ea"/>
                <a:cs typeface="Biome Light" panose="020B0303030204020804" pitchFamily="34" charset="0"/>
              </a:rPr>
              <a:t>Clean 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CA3F56-6B4F-4DFF-B133-DBA85DE68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6534" y="2146172"/>
            <a:ext cx="3157881" cy="30150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097234-38E0-4114-A29F-508805824B65}"/>
              </a:ext>
            </a:extLst>
          </p:cNvPr>
          <p:cNvSpPr txBox="1"/>
          <p:nvPr/>
        </p:nvSpPr>
        <p:spPr>
          <a:xfrm>
            <a:off x="1101731" y="3475036"/>
            <a:ext cx="2780155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Identified the companies, defined a function that  pulls tickers daily closing prices in the given time period using alpaca trade API</a:t>
            </a:r>
            <a:endParaRPr kumimoji="0" lang="en-A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1026" name="Picture 2" descr="Fintech Startup Alpaca Unveils World's First Commission Free API Stock  Broker For Automated Investing And Trading | Business Wire">
            <a:extLst>
              <a:ext uri="{FF2B5EF4-FFF2-40B4-BE49-F238E27FC236}">
                <a16:creationId xmlns:a16="http://schemas.microsoft.com/office/drawing/2014/main" id="{986BB8FC-AE96-4129-89E0-0E1A64613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248" y="2544802"/>
            <a:ext cx="1828800" cy="5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320779-15AD-431D-A863-AB59DFF0E49C}"/>
              </a:ext>
            </a:extLst>
          </p:cNvPr>
          <p:cNvSpPr txBox="1"/>
          <p:nvPr/>
        </p:nvSpPr>
        <p:spPr>
          <a:xfrm>
            <a:off x="4621485" y="3515658"/>
            <a:ext cx="3157881" cy="1206888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Split: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War (Feb – Apr 2022)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COVID-19 (Jan’20 – Feb’22)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Pre-COVID-19 (Jan’18 – Dec’19) </a:t>
            </a:r>
            <a:endParaRPr kumimoji="0" lang="en-A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2FE44-4AD0-402D-82C6-4813A9421687}"/>
              </a:ext>
            </a:extLst>
          </p:cNvPr>
          <p:cNvSpPr txBox="1"/>
          <p:nvPr/>
        </p:nvSpPr>
        <p:spPr>
          <a:xfrm>
            <a:off x="5332436" y="2234963"/>
            <a:ext cx="1597953" cy="1206888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5Y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2018-2022</a:t>
            </a:r>
          </a:p>
        </p:txBody>
      </p:sp>
      <p:pic>
        <p:nvPicPr>
          <p:cNvPr id="1034" name="Picture 10" descr="extreme sport man skateboard equipment active lifestyle silhouette icon  design 2607853 Vector Art at Vecteezy">
            <a:extLst>
              <a:ext uri="{FF2B5EF4-FFF2-40B4-BE49-F238E27FC236}">
                <a16:creationId xmlns:a16="http://schemas.microsoft.com/office/drawing/2014/main" id="{7A79A8CD-C214-44D8-AA20-D04617F23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379" y="2173423"/>
            <a:ext cx="1459879" cy="145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8C9A92-A8BC-4039-BD14-8F7E9224D304}"/>
              </a:ext>
            </a:extLst>
          </p:cNvPr>
          <p:cNvSpPr txBox="1"/>
          <p:nvPr/>
        </p:nvSpPr>
        <p:spPr>
          <a:xfrm>
            <a:off x="8346436" y="3596596"/>
            <a:ext cx="3157881" cy="1487730"/>
          </a:xfrm>
          <a:prstGeom prst="rect">
            <a:avLst/>
          </a:prstGeom>
          <a:noFill/>
        </p:spPr>
        <p:txBody>
          <a:bodyPr wrap="square" rIns="0" numCol="2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Daily Returns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Cumulative Returns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STD Dev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Sharpe Ratios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dirty="0">
              <a:solidFill>
                <a:prstClr val="white"/>
              </a:solidFill>
              <a:latin typeface="Calibri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Correlations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Calibri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endParaRPr kumimoji="0" lang="en-A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31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90913D0-A9EA-4BF2-87CE-EA59D05A760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5999" y="997059"/>
            <a:ext cx="5296639" cy="2724530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99" y="51759"/>
            <a:ext cx="11357683" cy="646331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Analysis Snapshot </a:t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5Y Analysis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07E206-0B10-4BB1-8554-03347ECB8D23}"/>
              </a:ext>
            </a:extLst>
          </p:cNvPr>
          <p:cNvSpPr txBox="1"/>
          <p:nvPr/>
        </p:nvSpPr>
        <p:spPr>
          <a:xfrm>
            <a:off x="4084608" y="3152001"/>
            <a:ext cx="138453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Sharpe Ratio: 0.50</a:t>
            </a:r>
            <a:endParaRPr lang="en-AE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BCDC4F0-57D6-4B8C-9E77-3D534BC3976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4840" y="1019047"/>
            <a:ext cx="5258534" cy="2715004"/>
          </a:xfrm>
          <a:prstGeom prst="rect">
            <a:avLst/>
          </a:prstGeom>
          <a:noFill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66A63C5-13AD-4F83-BFC2-05BEFF5DE08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6732" y="4206321"/>
            <a:ext cx="3238952" cy="2276793"/>
          </a:xfrm>
          <a:prstGeom prst="rect">
            <a:avLst/>
          </a:prstGeom>
          <a:noFill/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75688BC-D96B-4109-AEEA-782510B4A0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103" y="3837569"/>
            <a:ext cx="5258534" cy="2810267"/>
          </a:xfrm>
          <a:prstGeom prst="rect">
            <a:avLst/>
          </a:prstGeom>
          <a:noFill/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6DCCBA8-D8B6-4C09-8579-3485645A5F27}"/>
              </a:ext>
            </a:extLst>
          </p:cNvPr>
          <p:cNvSpPr txBox="1"/>
          <p:nvPr/>
        </p:nvSpPr>
        <p:spPr>
          <a:xfrm>
            <a:off x="8394940" y="3944603"/>
            <a:ext cx="13845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Correlation</a:t>
            </a:r>
            <a:endParaRPr lang="en-A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0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99" y="51759"/>
            <a:ext cx="11357683" cy="646331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Analysis Snapshot </a:t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Pre Covid-19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3EC493-C480-437D-A37C-2D0337C422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411" y="989333"/>
            <a:ext cx="5153744" cy="270547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B6B185-4A44-4338-BF00-E64F954AA43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9160" y="1026544"/>
            <a:ext cx="5220429" cy="2668267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992825-BB40-4333-8B14-906E6C95DBD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23240" y="4145487"/>
            <a:ext cx="3172268" cy="2343477"/>
          </a:xfrm>
          <a:prstGeom prst="rect">
            <a:avLst/>
          </a:prstGeom>
          <a:noFill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8D12B5-AA4D-4205-8286-9AED428F645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412" y="3935908"/>
            <a:ext cx="5153744" cy="2762636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2B52324-6796-43D3-A351-592A2BB60986}"/>
              </a:ext>
            </a:extLst>
          </p:cNvPr>
          <p:cNvSpPr txBox="1"/>
          <p:nvPr/>
        </p:nvSpPr>
        <p:spPr>
          <a:xfrm>
            <a:off x="4084608" y="3152001"/>
            <a:ext cx="13845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Sharpe Ratio: 0.33</a:t>
            </a:r>
            <a:endParaRPr lang="en-A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CAAB17-DE75-433F-9E76-477DE6DCF10B}"/>
              </a:ext>
            </a:extLst>
          </p:cNvPr>
          <p:cNvSpPr txBox="1"/>
          <p:nvPr/>
        </p:nvSpPr>
        <p:spPr>
          <a:xfrm>
            <a:off x="8394940" y="3944603"/>
            <a:ext cx="13845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Correlation</a:t>
            </a:r>
            <a:endParaRPr lang="en-A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5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99" y="51759"/>
            <a:ext cx="11357683" cy="646331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Analysis Snapshot </a:t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Covid-19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7F006-DBD7-4FFA-AF39-8D982A39F3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5999" y="918521"/>
            <a:ext cx="5315692" cy="2743583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2CC19-5671-405C-917C-B091A199BAB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4578" y="3925402"/>
            <a:ext cx="5287113" cy="2667372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6DF268-7D49-4345-9545-F3F396DDEDE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1962" y="984041"/>
            <a:ext cx="5315692" cy="2753109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7412C-A169-4B46-8ED7-D247BD34310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4458" y="4092113"/>
            <a:ext cx="3458058" cy="2333951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30CFC2-23B2-4DFC-A29B-1B8B7E2540F8}"/>
              </a:ext>
            </a:extLst>
          </p:cNvPr>
          <p:cNvSpPr txBox="1"/>
          <p:nvPr/>
        </p:nvSpPr>
        <p:spPr>
          <a:xfrm>
            <a:off x="4084608" y="3152001"/>
            <a:ext cx="138453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Sharpe Ratio: 0.51</a:t>
            </a:r>
            <a:endParaRPr lang="en-AE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4BF43-CF03-40B6-B1FB-E530A241546C}"/>
              </a:ext>
            </a:extLst>
          </p:cNvPr>
          <p:cNvSpPr txBox="1"/>
          <p:nvPr/>
        </p:nvSpPr>
        <p:spPr>
          <a:xfrm>
            <a:off x="8394940" y="3944603"/>
            <a:ext cx="13845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Correlation</a:t>
            </a:r>
            <a:endParaRPr lang="en-A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57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" id="{5000E699-39A3-4C58-94B9-0B3C1B8127D5}" vid="{3BD9240E-DAD8-40FF-BB07-A884733A09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51A51A-B68B-442A-BD90-BCE6CE0989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A173AC-68EC-4B0F-9B25-BEA2A07A1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692EF-E491-4513-B8BD-31EAD1D0D3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535</Words>
  <Application>Microsoft Office PowerPoint</Application>
  <PresentationFormat>Widescreen</PresentationFormat>
  <Paragraphs>110</Paragraphs>
  <Slides>12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Wingdings</vt:lpstr>
      <vt:lpstr>Office Theme</vt:lpstr>
      <vt:lpstr>Think Green Investing</vt:lpstr>
      <vt:lpstr>Agenda</vt:lpstr>
      <vt:lpstr>Inspiration</vt:lpstr>
      <vt:lpstr>Hypothesis</vt:lpstr>
      <vt:lpstr>Key Project Questions</vt:lpstr>
      <vt:lpstr>Data Discovery</vt:lpstr>
      <vt:lpstr>Analysis Snapshot  5Y Analysis</vt:lpstr>
      <vt:lpstr>Analysis Snapshot  Pre Covid-19</vt:lpstr>
      <vt:lpstr>Analysis Snapshot  Covid-19</vt:lpstr>
      <vt:lpstr>Analysis Snapshot  Russia-Ukraine War</vt:lpstr>
      <vt:lpstr>Key Takeaways </vt:lpstr>
      <vt:lpstr>Additional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amany el gouhary</dc:creator>
  <cp:lastModifiedBy>Nicolas Hernandez</cp:lastModifiedBy>
  <cp:revision>16</cp:revision>
  <dcterms:created xsi:type="dcterms:W3CDTF">2022-04-16T03:02:23Z</dcterms:created>
  <dcterms:modified xsi:type="dcterms:W3CDTF">2022-04-21T00:39:53Z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