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48" r:id="rId1"/>
  </p:sldMasterIdLst>
  <p:sldIdLst>
    <p:sldId id="299" r:id="rId2"/>
    <p:sldId id="257" r:id="rId3"/>
    <p:sldId id="258" r:id="rId4"/>
    <p:sldId id="259" r:id="rId5"/>
    <p:sldId id="260" r:id="rId6"/>
    <p:sldId id="261" r:id="rId7"/>
    <p:sldId id="300" r:id="rId8"/>
    <p:sldId id="262" r:id="rId9"/>
    <p:sldId id="301" r:id="rId10"/>
    <p:sldId id="302" r:id="rId11"/>
    <p:sldId id="303" r:id="rId12"/>
    <p:sldId id="304" r:id="rId13"/>
    <p:sldId id="305" r:id="rId14"/>
    <p:sldId id="281" r:id="rId15"/>
    <p:sldId id="280" r:id="rId16"/>
    <p:sldId id="308" r:id="rId17"/>
    <p:sldId id="309" r:id="rId18"/>
    <p:sldId id="311" r:id="rId19"/>
    <p:sldId id="316" r:id="rId20"/>
    <p:sldId id="315" r:id="rId21"/>
    <p:sldId id="314" r:id="rId22"/>
    <p:sldId id="313" r:id="rId23"/>
    <p:sldId id="317" r:id="rId24"/>
    <p:sldId id="310" r:id="rId25"/>
    <p:sldId id="286" r:id="rId26"/>
    <p:sldId id="288" r:id="rId27"/>
    <p:sldId id="287" r:id="rId28"/>
    <p:sldId id="289" r:id="rId29"/>
    <p:sldId id="290" r:id="rId30"/>
    <p:sldId id="291" r:id="rId31"/>
    <p:sldId id="293" r:id="rId32"/>
    <p:sldId id="294" r:id="rId33"/>
    <p:sldId id="292" r:id="rId34"/>
    <p:sldId id="306" r:id="rId35"/>
    <p:sldId id="295" r:id="rId36"/>
    <p:sldId id="296" r:id="rId37"/>
    <p:sldId id="307" r:id="rId38"/>
    <p:sldId id="297" r:id="rId39"/>
    <p:sldId id="298"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94660"/>
  </p:normalViewPr>
  <p:slideViewPr>
    <p:cSldViewPr>
      <p:cViewPr>
        <p:scale>
          <a:sx n="90" d="100"/>
          <a:sy n="90" d="100"/>
        </p:scale>
        <p:origin x="-600" y="45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descr="C:\Documents and Settings\2\Desktop\open_bg.PN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ctrTitle"/>
          </p:nvPr>
        </p:nvSpPr>
        <p:spPr>
          <a:xfrm>
            <a:off x="228600" y="4572000"/>
            <a:ext cx="8686800" cy="9366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5638800"/>
            <a:ext cx="6400800" cy="4572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spcBef>
                <a:spcPts val="0"/>
              </a:spcBef>
              <a:spcAft>
                <a:spcPts val="1800"/>
              </a:spcAft>
              <a:defRPr/>
            </a:lvl1pPr>
            <a:lvl2pPr>
              <a:lnSpc>
                <a:spcPct val="100000"/>
              </a:lnSpc>
              <a:spcBef>
                <a:spcPts val="0"/>
              </a:spcBef>
              <a:spcAft>
                <a:spcPts val="1800"/>
              </a:spcAft>
              <a:defRPr/>
            </a:lvl2pPr>
            <a:lvl3pPr>
              <a:lnSpc>
                <a:spcPct val="100000"/>
              </a:lnSpc>
              <a:spcBef>
                <a:spcPts val="0"/>
              </a:spcBef>
              <a:spcAft>
                <a:spcPts val="1800"/>
              </a:spcAft>
              <a:defRPr/>
            </a:lvl3pPr>
            <a:lvl4pPr>
              <a:lnSpc>
                <a:spcPct val="100000"/>
              </a:lnSpc>
              <a:spcBef>
                <a:spcPts val="0"/>
              </a:spcBef>
              <a:spcAft>
                <a:spcPts val="1800"/>
              </a:spcAft>
              <a:defRPr/>
            </a:lvl4pPr>
            <a:lvl5pPr>
              <a:lnSpc>
                <a:spcPct val="100000"/>
              </a:lnSpc>
              <a:spcBef>
                <a:spcPts val="0"/>
              </a:spcBef>
              <a:spcAft>
                <a:spcPts val="18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2" descr="C:\Users\Thuan\Desktop\Case Study V&amp;V - Unit Test with VS2010\pix\bg3.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22313" y="2676525"/>
            <a:ext cx="7772400" cy="1362075"/>
          </a:xfrm>
        </p:spPr>
        <p:txBody>
          <a:bodyPr anchor="t">
            <a:scene3d>
              <a:camera prst="orthographicFront"/>
              <a:lightRig rig="flat" dir="tl">
                <a:rot lat="0" lon="0" rev="6600000"/>
              </a:lightRig>
            </a:scene3d>
            <a:sp3d extrusionH="25400" contourW="8890">
              <a:bevelT w="38100" h="31750"/>
              <a:contourClr>
                <a:schemeClr val="accent2">
                  <a:shade val="75000"/>
                </a:schemeClr>
              </a:contourClr>
            </a:sp3d>
          </a:bodyPr>
          <a:lstStyle>
            <a:lvl1pPr algn="l">
              <a:defRPr sz="40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0000" endA="300" endPos="50000" dist="29997" dir="5400000" sy="-100000" algn="bl" rotWithShape="0"/>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55825"/>
            <a:ext cx="7772400" cy="520700"/>
          </a:xfrm>
        </p:spPr>
        <p:txBody>
          <a:bodyPr anchor="b"/>
          <a:lstStyle>
            <a:lvl1pPr marL="0" indent="0">
              <a:buNone/>
              <a:defRPr sz="2000" b="1" cap="all" spc="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3" descr="C:\Documents and Settings\2\Desktop\new bg.JPG"/>
          <p:cNvPicPr>
            <a:picLocks noChangeAspect="1" noChangeArrowheads="1"/>
          </p:cNvPicPr>
          <p:nvPr userDrawn="1"/>
        </p:nvPicPr>
        <p:blipFill>
          <a:blip r:embed="rId13" cstate="print"/>
          <a:srcRect/>
          <a:stretch>
            <a:fillRect/>
          </a:stretch>
        </p:blipFill>
        <p:spPr bwMode="auto">
          <a:xfrm>
            <a:off x="-9525" y="-9525"/>
            <a:ext cx="9163050" cy="6877050"/>
          </a:xfrm>
          <a:prstGeom prst="rect">
            <a:avLst/>
          </a:prstGeom>
          <a:noFill/>
        </p:spPr>
      </p:pic>
      <p:sp>
        <p:nvSpPr>
          <p:cNvPr id="2" name="Title Placeholder 1"/>
          <p:cNvSpPr>
            <a:spLocks noGrp="1"/>
          </p:cNvSpPr>
          <p:nvPr>
            <p:ph type="title"/>
          </p:nvPr>
        </p:nvSpPr>
        <p:spPr>
          <a:xfrm>
            <a:off x="457200" y="152400"/>
            <a:ext cx="8534400" cy="808038"/>
          </a:xfrm>
          <a:prstGeom prst="rect">
            <a:avLst/>
          </a:prstGeom>
        </p:spPr>
        <p:txBody>
          <a:bodyPr vert="horz" lIns="91440" tIns="45720" rIns="91440" bIns="45720" rtlCol="0" anchor="ctr">
            <a:normAutofit/>
            <a:scene3d>
              <a:camera prst="orthographicFront"/>
              <a:lightRig rig="soft" dir="t">
                <a:rot lat="0" lon="0" rev="10800000"/>
              </a:lightRig>
            </a:scene3d>
            <a:sp3d>
              <a:bevelT w="27940" h="12700"/>
              <a:contourClr>
                <a:srgbClr val="DDDDDD"/>
              </a:contourClr>
            </a:sp3d>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71600"/>
            <a:ext cx="8229600" cy="4754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b="1" kern="1200" cap="none" spc="150">
          <a:ln w="11430"/>
          <a:solidFill>
            <a:srgbClr val="F8F8F8"/>
          </a:solidFill>
          <a:effectLst>
            <a:outerShdw blurRad="25400" algn="tl" rotWithShape="0">
              <a:srgbClr val="000000">
                <a:alpha val="43000"/>
              </a:srgbClr>
            </a:outerShdw>
          </a:effectLst>
          <a:latin typeface="Arial" pitchFamily="34" charset="0"/>
          <a:ea typeface="+mj-ea"/>
          <a:cs typeface="Arial" pitchFamily="34" charset="0"/>
        </a:defRPr>
      </a:lvl1pPr>
    </p:titleStyle>
    <p:bodyStyle>
      <a:lvl1pPr marL="342900" indent="-342900" algn="l" defTabSz="914400" rtl="0" eaLnBrk="1" latinLnBrk="0" hangingPunct="1">
        <a:lnSpc>
          <a:spcPct val="110000"/>
        </a:lnSpc>
        <a:spcBef>
          <a:spcPct val="20000"/>
        </a:spcBef>
        <a:buFont typeface="Wingdings" pitchFamily="2" charset="2"/>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110000"/>
        </a:lnSpc>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110000"/>
        </a:lnSpc>
        <a:spcBef>
          <a:spcPct val="20000"/>
        </a:spcBef>
        <a:buFont typeface="Wingdings" pitchFamily="2" charset="2"/>
        <a:buChar char="ü"/>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110000"/>
        </a:lnSpc>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110000"/>
        </a:lnSpc>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slide" Target="slide26.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msdn.microsoft.com/en-us/library/ms731082.aspx" TargetMode="External"/><Relationship Id="rId2" Type="http://schemas.openxmlformats.org/officeDocument/2006/relationships/hyperlink" Target="http://msdn.microsoft.co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err="1" smtClean="0"/>
              <a:t>Đê</a:t>
            </a:r>
            <a:r>
              <a:rPr lang="en-US" sz="3200" dirty="0" smtClean="0"/>
              <a:t>̀ </a:t>
            </a:r>
            <a:r>
              <a:rPr lang="en-US" sz="3200" dirty="0" err="1" smtClean="0"/>
              <a:t>tài</a:t>
            </a:r>
            <a:r>
              <a:rPr lang="en-US" sz="3200" dirty="0" smtClean="0"/>
              <a:t>: </a:t>
            </a:r>
            <a:r>
              <a:rPr lang="en-US" sz="3200" dirty="0" err="1" smtClean="0"/>
              <a:t>Xây</a:t>
            </a:r>
            <a:r>
              <a:rPr lang="en-US" sz="3200" dirty="0" smtClean="0"/>
              <a:t> </a:t>
            </a:r>
            <a:r>
              <a:rPr lang="en-US" sz="3200" dirty="0" err="1" smtClean="0"/>
              <a:t>dựng</a:t>
            </a:r>
            <a:r>
              <a:rPr lang="en-US" sz="3200" dirty="0" smtClean="0"/>
              <a:t> wed service </a:t>
            </a:r>
            <a:r>
              <a:rPr lang="en-US" sz="3200" dirty="0" err="1" smtClean="0"/>
              <a:t>cho</a:t>
            </a:r>
            <a:r>
              <a:rPr lang="en-US" sz="3200" dirty="0" smtClean="0"/>
              <a:t> </a:t>
            </a:r>
            <a:r>
              <a:rPr lang="en-US" sz="3200" dirty="0" err="1" smtClean="0"/>
              <a:t>phép</a:t>
            </a:r>
            <a:r>
              <a:rPr lang="en-US" sz="3200" dirty="0" smtClean="0"/>
              <a:t> </a:t>
            </a:r>
            <a:r>
              <a:rPr lang="en-US" sz="3200" dirty="0" err="1" smtClean="0"/>
              <a:t>xem</a:t>
            </a:r>
            <a:r>
              <a:rPr lang="en-US" sz="3200" dirty="0" smtClean="0"/>
              <a:t> </a:t>
            </a:r>
            <a:r>
              <a:rPr lang="en-US" sz="3200" dirty="0" err="1" smtClean="0"/>
              <a:t>thông</a:t>
            </a:r>
            <a:r>
              <a:rPr lang="en-US" sz="3200" dirty="0" smtClean="0"/>
              <a:t> tin </a:t>
            </a:r>
            <a:r>
              <a:rPr lang="en-US" sz="3200" dirty="0" err="1" smtClean="0"/>
              <a:t>khoa</a:t>
            </a:r>
            <a:r>
              <a:rPr lang="en-US" sz="3200" dirty="0" smtClean="0"/>
              <a:t>́ </a:t>
            </a:r>
            <a:r>
              <a:rPr lang="en-US" sz="3200" dirty="0" err="1" smtClean="0"/>
              <a:t>học</a:t>
            </a:r>
            <a:r>
              <a:rPr lang="en-US" sz="3200" dirty="0" smtClean="0"/>
              <a:t> </a:t>
            </a:r>
            <a:r>
              <a:rPr lang="en-US" sz="3200" dirty="0" err="1" smtClean="0"/>
              <a:t>ngắn</a:t>
            </a:r>
            <a:r>
              <a:rPr lang="en-US" sz="3200" dirty="0" smtClean="0"/>
              <a:t> </a:t>
            </a:r>
            <a:r>
              <a:rPr lang="en-US" sz="3200" dirty="0" err="1" smtClean="0"/>
              <a:t>hạn</a:t>
            </a:r>
            <a:endParaRPr lang="en-US" sz="3200" dirty="0"/>
          </a:p>
        </p:txBody>
      </p:sp>
      <p:sp>
        <p:nvSpPr>
          <p:cNvPr id="5" name="Text Placeholder 4"/>
          <p:cNvSpPr>
            <a:spLocks noGrp="1"/>
          </p:cNvSpPr>
          <p:nvPr>
            <p:ph type="body" idx="1"/>
          </p:nvPr>
        </p:nvSpPr>
        <p:spPr>
          <a:xfrm>
            <a:off x="762000" y="1600200"/>
            <a:ext cx="7772400" cy="520700"/>
          </a:xfrm>
        </p:spPr>
        <p:txBody>
          <a:bodyPr>
            <a:noAutofit/>
          </a:bodyPr>
          <a:lstStyle/>
          <a:p>
            <a:r>
              <a:rPr lang="en-US" sz="4000" dirty="0" smtClean="0"/>
              <a:t>CÔNG NGHỆ VÀ DỊCH VỤ WED</a:t>
            </a:r>
            <a:endParaRPr lang="en-US" sz="4000" dirty="0"/>
          </a:p>
        </p:txBody>
      </p:sp>
      <p:pic>
        <p:nvPicPr>
          <p:cNvPr id="1026" name="Picture 2" descr="C:\Users\hiep\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17" y="198119"/>
            <a:ext cx="1204913" cy="1139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169593"/>
      </p:ext>
    </p:extLst>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txBox="1">
            <a:spLocks/>
          </p:cNvSpPr>
          <p:nvPr/>
        </p:nvSpPr>
        <p:spPr>
          <a:xfrm>
            <a:off x="443023" y="1219200"/>
            <a:ext cx="8153400" cy="597193"/>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0"/>
              </a:spcBef>
              <a:spcAft>
                <a:spcPts val="1800"/>
              </a:spcAft>
              <a:buFont typeface="Wingdings" pitchFamily="2" charset="2"/>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100000"/>
              </a:lnSpc>
              <a:spcBef>
                <a:spcPts val="0"/>
              </a:spcBef>
              <a:spcAft>
                <a:spcPts val="180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100000"/>
              </a:lnSpc>
              <a:spcBef>
                <a:spcPts val="0"/>
              </a:spcBef>
              <a:spcAft>
                <a:spcPts val="1800"/>
              </a:spcAft>
              <a:buFont typeface="Wingdings" pitchFamily="2" charset="2"/>
              <a:buChar char="ü"/>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100000"/>
              </a:lnSpc>
              <a:spcBef>
                <a:spcPts val="0"/>
              </a:spcBef>
              <a:spcAft>
                <a:spcPts val="180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100000"/>
              </a:lnSpc>
              <a:spcBef>
                <a:spcPts val="0"/>
              </a:spcBef>
              <a:spcAft>
                <a:spcPts val="180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err="1"/>
              <a:t>Thuộc</a:t>
            </a:r>
            <a:r>
              <a:rPr lang="en-US" sz="2000" dirty="0"/>
              <a:t> </a:t>
            </a:r>
            <a:r>
              <a:rPr lang="en-US" sz="2000" dirty="0" err="1"/>
              <a:t>tính</a:t>
            </a:r>
            <a:r>
              <a:rPr lang="en-US" sz="2000" dirty="0"/>
              <a:t> </a:t>
            </a:r>
            <a:r>
              <a:rPr lang="en-US" sz="2000" dirty="0" err="1"/>
              <a:t>của</a:t>
            </a:r>
            <a:r>
              <a:rPr lang="en-US" sz="2000" dirty="0"/>
              <a:t> Service Contract</a:t>
            </a:r>
            <a:endParaRPr lang="da-DK" sz="2000" dirty="0" smtClean="0"/>
          </a:p>
        </p:txBody>
      </p:sp>
      <p:graphicFrame>
        <p:nvGraphicFramePr>
          <p:cNvPr id="4" name="Table 3"/>
          <p:cNvGraphicFramePr>
            <a:graphicFrameLocks noGrp="1"/>
          </p:cNvGraphicFramePr>
          <p:nvPr>
            <p:extLst>
              <p:ext uri="{D42A27DB-BD31-4B8C-83A1-F6EECF244321}">
                <p14:modId xmlns:p14="http://schemas.microsoft.com/office/powerpoint/2010/main" val="1353011604"/>
              </p:ext>
            </p:extLst>
          </p:nvPr>
        </p:nvGraphicFramePr>
        <p:xfrm>
          <a:off x="609600" y="1676400"/>
          <a:ext cx="8075428" cy="4930864"/>
        </p:xfrm>
        <a:graphic>
          <a:graphicData uri="http://schemas.openxmlformats.org/drawingml/2006/table">
            <a:tbl>
              <a:tblPr firstRow="1" firstCol="1" bandRow="1">
                <a:tableStyleId>{5C22544A-7EE6-4342-B048-85BDC9FD1C3A}</a:tableStyleId>
              </a:tblPr>
              <a:tblGrid>
                <a:gridCol w="2114823"/>
                <a:gridCol w="5960605"/>
              </a:tblGrid>
              <a:tr h="200984">
                <a:tc>
                  <a:txBody>
                    <a:bodyPr/>
                    <a:lstStyle/>
                    <a:p>
                      <a:pPr algn="just">
                        <a:lnSpc>
                          <a:spcPct val="115000"/>
                        </a:lnSpc>
                        <a:spcAft>
                          <a:spcPts val="0"/>
                        </a:spcAft>
                      </a:pPr>
                      <a:r>
                        <a:rPr lang="en-US" sz="1100" dirty="0" err="1">
                          <a:effectLst/>
                        </a:rPr>
                        <a:t>Tên</a:t>
                      </a:r>
                      <a:r>
                        <a:rPr lang="en-US" sz="1100" dirty="0">
                          <a:effectLst/>
                        </a:rPr>
                        <a:t> </a:t>
                      </a:r>
                      <a:r>
                        <a:rPr lang="en-US" sz="1100" dirty="0" err="1">
                          <a:effectLst/>
                        </a:rPr>
                        <a:t>tham</a:t>
                      </a:r>
                      <a:r>
                        <a:rPr lang="en-US" sz="1100" dirty="0">
                          <a:effectLst/>
                        </a:rPr>
                        <a:t> </a:t>
                      </a:r>
                      <a:r>
                        <a:rPr lang="en-US" sz="1100" dirty="0" err="1">
                          <a:effectLst/>
                        </a:rPr>
                        <a:t>số</a:t>
                      </a:r>
                      <a:endParaRPr lang="vi-VN" sz="1100" dirty="0">
                        <a:effectLst/>
                        <a:latin typeface="VNI-Centur"/>
                        <a:ea typeface="Times New Roman"/>
                        <a:cs typeface="Times New Roman"/>
                      </a:endParaRPr>
                    </a:p>
                  </a:txBody>
                  <a:tcPr marL="62016" marR="62016" marT="0" marB="0" anchor="ctr"/>
                </a:tc>
                <a:tc>
                  <a:txBody>
                    <a:bodyPr/>
                    <a:lstStyle/>
                    <a:p>
                      <a:pPr algn="just">
                        <a:lnSpc>
                          <a:spcPct val="115000"/>
                        </a:lnSpc>
                        <a:spcAft>
                          <a:spcPts val="0"/>
                        </a:spcAft>
                      </a:pPr>
                      <a:r>
                        <a:rPr lang="en-US" sz="1100">
                          <a:effectLst/>
                        </a:rPr>
                        <a:t>Mô tả</a:t>
                      </a:r>
                      <a:endParaRPr lang="vi-VN" sz="1100">
                        <a:effectLst/>
                        <a:latin typeface="VNI-Centur"/>
                        <a:ea typeface="Times New Roman"/>
                        <a:cs typeface="Times New Roman"/>
                      </a:endParaRPr>
                    </a:p>
                  </a:txBody>
                  <a:tcPr marL="62016" marR="62016" marT="0" marB="0" anchor="ctr"/>
                </a:tc>
              </a:tr>
              <a:tr h="1176684">
                <a:tc>
                  <a:txBody>
                    <a:bodyPr/>
                    <a:lstStyle/>
                    <a:p>
                      <a:pPr algn="just">
                        <a:lnSpc>
                          <a:spcPct val="115000"/>
                        </a:lnSpc>
                        <a:spcAft>
                          <a:spcPts val="0"/>
                        </a:spcAft>
                      </a:pPr>
                      <a:r>
                        <a:rPr lang="en-US" sz="1100" dirty="0" err="1">
                          <a:effectLst/>
                        </a:rPr>
                        <a:t>CallbackContract</a:t>
                      </a:r>
                      <a:endParaRPr lang="vi-VN" sz="1100" dirty="0">
                        <a:effectLst/>
                        <a:latin typeface="VNI-Centur"/>
                        <a:ea typeface="Times New Roman"/>
                        <a:cs typeface="Times New Roman"/>
                      </a:endParaRPr>
                    </a:p>
                  </a:txBody>
                  <a:tcPr marL="62016" marR="62016" marT="0" marB="0"/>
                </a:tc>
                <a:tc>
                  <a:txBody>
                    <a:bodyPr/>
                    <a:lstStyle/>
                    <a:p>
                      <a:pPr algn="just">
                        <a:lnSpc>
                          <a:spcPct val="115000"/>
                        </a:lnSpc>
                        <a:spcAft>
                          <a:spcPts val="0"/>
                        </a:spcAft>
                      </a:pPr>
                      <a:r>
                        <a:rPr lang="en-US" sz="1100">
                          <a:effectLst/>
                        </a:rPr>
                        <a:t>Thiết lập/Trả về kiểu của callback contract khi liên lạc ở chế độ song công. Khi liên lạc giữa máy khách và dịch vụ được thiết lập, tham số này chỉ ra rằng máy khách cần phải đợi lời gọi hàm từ phía dịch vụ thông qua kiểu của callback </a:t>
                      </a:r>
                      <a:endParaRPr lang="vi-VN" sz="1100">
                        <a:effectLst/>
                      </a:endParaRPr>
                    </a:p>
                    <a:p>
                      <a:pPr algn="just">
                        <a:lnSpc>
                          <a:spcPct val="115000"/>
                        </a:lnSpc>
                        <a:spcAft>
                          <a:spcPts val="0"/>
                        </a:spcAft>
                      </a:pPr>
                      <a:r>
                        <a:rPr lang="en-US" sz="1100">
                          <a:effectLst/>
                        </a:rPr>
                        <a:t>contract đã định nghĩa. </a:t>
                      </a:r>
                      <a:endParaRPr lang="vi-VN" sz="1100">
                        <a:effectLst/>
                      </a:endParaRPr>
                    </a:p>
                    <a:p>
                      <a:pPr algn="just">
                        <a:lnSpc>
                          <a:spcPct val="115000"/>
                        </a:lnSpc>
                        <a:spcAft>
                          <a:spcPts val="0"/>
                        </a:spcAft>
                      </a:pPr>
                      <a:r>
                        <a:rPr lang="en-US" sz="1100">
                          <a:effectLst/>
                        </a:rPr>
                        <a:t> </a:t>
                      </a:r>
                      <a:endParaRPr lang="vi-VN" sz="1100">
                        <a:effectLst/>
                        <a:latin typeface="VNI-Centur"/>
                        <a:ea typeface="Times New Roman"/>
                        <a:cs typeface="Times New Roman"/>
                      </a:endParaRPr>
                    </a:p>
                  </a:txBody>
                  <a:tcPr marL="62016" marR="62016" marT="0" marB="0"/>
                </a:tc>
              </a:tr>
              <a:tr h="602953">
                <a:tc>
                  <a:txBody>
                    <a:bodyPr/>
                    <a:lstStyle/>
                    <a:p>
                      <a:pPr algn="just">
                        <a:lnSpc>
                          <a:spcPct val="115000"/>
                        </a:lnSpc>
                        <a:spcAft>
                          <a:spcPts val="0"/>
                        </a:spcAft>
                      </a:pPr>
                      <a:r>
                        <a:rPr lang="en-US" sz="1100">
                          <a:effectLst/>
                        </a:rPr>
                        <a:t>ConfigurationName </a:t>
                      </a:r>
                      <a:endParaRPr lang="vi-VN" sz="1100">
                        <a:effectLst/>
                        <a:latin typeface="VNI-Centur"/>
                        <a:ea typeface="Times New Roman"/>
                        <a:cs typeface="Times New Roman"/>
                      </a:endParaRPr>
                    </a:p>
                  </a:txBody>
                  <a:tcPr marL="62016" marR="62016" marT="0" marB="0"/>
                </a:tc>
                <a:tc>
                  <a:txBody>
                    <a:bodyPr/>
                    <a:lstStyle/>
                    <a:p>
                      <a:pPr algn="just">
                        <a:lnSpc>
                          <a:spcPct val="115000"/>
                        </a:lnSpc>
                        <a:spcAft>
                          <a:spcPts val="0"/>
                        </a:spcAft>
                      </a:pPr>
                      <a:r>
                        <a:rPr lang="en-US" sz="1100">
                          <a:effectLst/>
                        </a:rPr>
                        <a:t>Thiết lập/Trả về tên được sử dụng để xác định thành phần dịch vụ trong tệp tin cấu hình</a:t>
                      </a:r>
                      <a:endParaRPr lang="vi-VN" sz="1100">
                        <a:effectLst/>
                      </a:endParaRPr>
                    </a:p>
                    <a:p>
                      <a:pPr algn="just">
                        <a:lnSpc>
                          <a:spcPct val="115000"/>
                        </a:lnSpc>
                        <a:spcAft>
                          <a:spcPts val="0"/>
                        </a:spcAft>
                      </a:pPr>
                      <a:r>
                        <a:rPr lang="en-US" sz="1100">
                          <a:effectLst/>
                        </a:rPr>
                        <a:t> </a:t>
                      </a:r>
                      <a:endParaRPr lang="vi-VN" sz="1100">
                        <a:effectLst/>
                        <a:latin typeface="VNI-Centur"/>
                        <a:ea typeface="Times New Roman"/>
                        <a:cs typeface="Times New Roman"/>
                      </a:endParaRPr>
                    </a:p>
                  </a:txBody>
                  <a:tcPr marL="62016" marR="62016" marT="0" marB="0"/>
                </a:tc>
              </a:tr>
              <a:tr h="1374920">
                <a:tc>
                  <a:txBody>
                    <a:bodyPr/>
                    <a:lstStyle/>
                    <a:p>
                      <a:pPr algn="just">
                        <a:lnSpc>
                          <a:spcPct val="115000"/>
                        </a:lnSpc>
                        <a:spcAft>
                          <a:spcPts val="0"/>
                        </a:spcAft>
                      </a:pPr>
                      <a:r>
                        <a:rPr lang="en-US" sz="1100">
                          <a:effectLst/>
                        </a:rPr>
                        <a:t>Name</a:t>
                      </a:r>
                      <a:endParaRPr lang="vi-VN" sz="1100">
                        <a:effectLst/>
                        <a:latin typeface="VNI-Centur"/>
                        <a:ea typeface="Times New Roman"/>
                        <a:cs typeface="Times New Roman"/>
                      </a:endParaRPr>
                    </a:p>
                  </a:txBody>
                  <a:tcPr marL="62016" marR="62016" marT="0" marB="0"/>
                </a:tc>
                <a:tc>
                  <a:txBody>
                    <a:bodyPr/>
                    <a:lstStyle/>
                    <a:p>
                      <a:pPr algn="just">
                        <a:lnSpc>
                          <a:spcPct val="115000"/>
                        </a:lnSpc>
                        <a:spcAft>
                          <a:spcPts val="0"/>
                        </a:spcAft>
                      </a:pPr>
                      <a:r>
                        <a:rPr lang="en-US" sz="1100">
                          <a:effectLst/>
                        </a:rPr>
                        <a:t>Thiết lập/Trả về tên của thành phần &lt;portType&gt;  trong WSDL. Giá trị mặc định cho tham số này chính là tên của giao diện hay lớp có gắn thuộc tính ServiceContract. Tham số này được sử dụng trong trường hợp ta muốn thay đổi tên của thành phần  &lt;portType&gt;  hoặc muốn giữ nguyên tên của </a:t>
                      </a:r>
                      <a:endParaRPr lang="vi-VN" sz="1100">
                        <a:effectLst/>
                      </a:endParaRPr>
                    </a:p>
                    <a:p>
                      <a:pPr algn="just">
                        <a:lnSpc>
                          <a:spcPct val="115000"/>
                        </a:lnSpc>
                        <a:spcAft>
                          <a:spcPts val="0"/>
                        </a:spcAft>
                      </a:pPr>
                      <a:r>
                        <a:rPr lang="en-US" sz="1100">
                          <a:effectLst/>
                        </a:rPr>
                        <a:t>thành phần &lt;portType&gt; nhưng lại đổi tên của giao diện hay lớp định nghĩa dịch vụ.</a:t>
                      </a:r>
                      <a:endParaRPr lang="vi-VN" sz="1100">
                        <a:effectLst/>
                        <a:latin typeface="VNI-Centur"/>
                        <a:ea typeface="Times New Roman"/>
                        <a:cs typeface="Times New Roman"/>
                      </a:endParaRPr>
                    </a:p>
                  </a:txBody>
                  <a:tcPr marL="62016" marR="62016" marT="0" marB="0"/>
                </a:tc>
              </a:tr>
              <a:tr h="586677">
                <a:tc>
                  <a:txBody>
                    <a:bodyPr/>
                    <a:lstStyle/>
                    <a:p>
                      <a:pPr algn="just">
                        <a:lnSpc>
                          <a:spcPct val="115000"/>
                        </a:lnSpc>
                        <a:spcAft>
                          <a:spcPts val="0"/>
                        </a:spcAft>
                      </a:pPr>
                      <a:r>
                        <a:rPr lang="en-US" sz="1100">
                          <a:effectLst/>
                        </a:rPr>
                        <a:t>Namespace</a:t>
                      </a:r>
                      <a:endParaRPr lang="vi-VN" sz="1100">
                        <a:effectLst/>
                        <a:latin typeface="VNI-Centur"/>
                        <a:ea typeface="Times New Roman"/>
                        <a:cs typeface="Times New Roman"/>
                      </a:endParaRPr>
                    </a:p>
                  </a:txBody>
                  <a:tcPr marL="62016" marR="62016" marT="0" marB="0"/>
                </a:tc>
                <a:tc>
                  <a:txBody>
                    <a:bodyPr/>
                    <a:lstStyle/>
                    <a:p>
                      <a:pPr algn="just">
                        <a:lnSpc>
                          <a:spcPct val="115000"/>
                        </a:lnSpc>
                        <a:spcAft>
                          <a:spcPts val="0"/>
                        </a:spcAft>
                      </a:pPr>
                      <a:r>
                        <a:rPr lang="en-US" sz="1100">
                          <a:effectLst/>
                        </a:rPr>
                        <a:t>Thiết lập/Trả về namespace (không gian tên) cho thành phần  &lt;portType&gt; trong WSDL. Giá trị mặc định cho tham số này là http://tempuri.org</a:t>
                      </a:r>
                      <a:endParaRPr lang="vi-VN" sz="1100">
                        <a:effectLst/>
                        <a:latin typeface="VNI-Centur"/>
                        <a:ea typeface="Times New Roman"/>
                        <a:cs typeface="Times New Roman"/>
                      </a:endParaRPr>
                    </a:p>
                  </a:txBody>
                  <a:tcPr marL="62016" marR="62016" marT="0" marB="0"/>
                </a:tc>
              </a:tr>
              <a:tr h="586677">
                <a:tc>
                  <a:txBody>
                    <a:bodyPr/>
                    <a:lstStyle/>
                    <a:p>
                      <a:pPr algn="just">
                        <a:lnSpc>
                          <a:spcPct val="115000"/>
                        </a:lnSpc>
                        <a:spcAft>
                          <a:spcPts val="0"/>
                        </a:spcAft>
                      </a:pPr>
                      <a:r>
                        <a:rPr lang="en-US" sz="1100">
                          <a:effectLst/>
                        </a:rPr>
                        <a:t>ProtectionLevel</a:t>
                      </a:r>
                      <a:endParaRPr lang="vi-VN" sz="1100">
                        <a:effectLst/>
                        <a:latin typeface="VNI-Centur"/>
                        <a:ea typeface="Times New Roman"/>
                        <a:cs typeface="Times New Roman"/>
                      </a:endParaRPr>
                    </a:p>
                  </a:txBody>
                  <a:tcPr marL="62016" marR="62016" marT="0" marB="0"/>
                </a:tc>
                <a:tc>
                  <a:txBody>
                    <a:bodyPr/>
                    <a:lstStyle/>
                    <a:p>
                      <a:pPr algn="just">
                        <a:lnSpc>
                          <a:spcPct val="115000"/>
                        </a:lnSpc>
                        <a:spcAft>
                          <a:spcPts val="0"/>
                        </a:spcAft>
                      </a:pPr>
                      <a:r>
                        <a:rPr lang="en-US" sz="1100" dirty="0" err="1">
                          <a:effectLst/>
                        </a:rPr>
                        <a:t>Quy</a:t>
                      </a:r>
                      <a:r>
                        <a:rPr lang="en-US" sz="1100" dirty="0">
                          <a:effectLst/>
                        </a:rPr>
                        <a:t> </a:t>
                      </a:r>
                      <a:r>
                        <a:rPr lang="en-US" sz="1100" dirty="0" err="1">
                          <a:effectLst/>
                        </a:rPr>
                        <a:t>định</a:t>
                      </a:r>
                      <a:r>
                        <a:rPr lang="en-US" sz="1100" dirty="0">
                          <a:effectLst/>
                        </a:rPr>
                        <a:t> </a:t>
                      </a:r>
                      <a:r>
                        <a:rPr lang="en-US" sz="1100" dirty="0" err="1">
                          <a:effectLst/>
                        </a:rPr>
                        <a:t>yêu</a:t>
                      </a:r>
                      <a:r>
                        <a:rPr lang="en-US" sz="1100" dirty="0">
                          <a:effectLst/>
                        </a:rPr>
                        <a:t> </a:t>
                      </a:r>
                      <a:r>
                        <a:rPr lang="en-US" sz="1100" dirty="0" err="1">
                          <a:effectLst/>
                        </a:rPr>
                        <a:t>cầu</a:t>
                      </a:r>
                      <a:r>
                        <a:rPr lang="en-US" sz="1100" dirty="0">
                          <a:effectLst/>
                        </a:rPr>
                        <a:t> </a:t>
                      </a:r>
                      <a:r>
                        <a:rPr lang="en-US" sz="1100" dirty="0" err="1">
                          <a:effectLst/>
                        </a:rPr>
                        <a:t>về</a:t>
                      </a:r>
                      <a:r>
                        <a:rPr lang="en-US" sz="1100" dirty="0">
                          <a:effectLst/>
                        </a:rPr>
                        <a:t> </a:t>
                      </a:r>
                      <a:r>
                        <a:rPr lang="en-US" sz="1100" dirty="0" err="1">
                          <a:effectLst/>
                        </a:rPr>
                        <a:t>mức</a:t>
                      </a:r>
                      <a:r>
                        <a:rPr lang="en-US" sz="1100" dirty="0">
                          <a:effectLst/>
                        </a:rPr>
                        <a:t> </a:t>
                      </a:r>
                      <a:r>
                        <a:rPr lang="en-US" sz="1100" dirty="0" err="1">
                          <a:effectLst/>
                        </a:rPr>
                        <a:t>bảo</a:t>
                      </a:r>
                      <a:r>
                        <a:rPr lang="en-US" sz="1100" dirty="0">
                          <a:effectLst/>
                        </a:rPr>
                        <a:t> </a:t>
                      </a:r>
                      <a:r>
                        <a:rPr lang="en-US" sz="1100" dirty="0" err="1">
                          <a:effectLst/>
                        </a:rPr>
                        <a:t>vệ</a:t>
                      </a:r>
                      <a:r>
                        <a:rPr lang="en-US" sz="1100" dirty="0">
                          <a:effectLst/>
                        </a:rPr>
                        <a:t> </a:t>
                      </a:r>
                      <a:r>
                        <a:rPr lang="en-US" sz="1100" dirty="0" err="1">
                          <a:effectLst/>
                        </a:rPr>
                        <a:t>trong</a:t>
                      </a:r>
                      <a:r>
                        <a:rPr lang="en-US" sz="1100" dirty="0">
                          <a:effectLst/>
                        </a:rPr>
                        <a:t> binding. </a:t>
                      </a:r>
                      <a:r>
                        <a:rPr lang="en-US" sz="1100" dirty="0" err="1">
                          <a:effectLst/>
                        </a:rPr>
                        <a:t>Việc</a:t>
                      </a:r>
                      <a:r>
                        <a:rPr lang="en-US" sz="1100" dirty="0">
                          <a:effectLst/>
                        </a:rPr>
                        <a:t> </a:t>
                      </a:r>
                      <a:r>
                        <a:rPr lang="en-US" sz="1100" dirty="0" err="1">
                          <a:effectLst/>
                        </a:rPr>
                        <a:t>quy</a:t>
                      </a:r>
                      <a:r>
                        <a:rPr lang="en-US" sz="1100" dirty="0">
                          <a:effectLst/>
                        </a:rPr>
                        <a:t> </a:t>
                      </a:r>
                      <a:r>
                        <a:rPr lang="en-US" sz="1100" dirty="0" err="1">
                          <a:effectLst/>
                        </a:rPr>
                        <a:t>định</a:t>
                      </a:r>
                      <a:r>
                        <a:rPr lang="en-US" sz="1100" dirty="0">
                          <a:effectLst/>
                        </a:rPr>
                        <a:t> </a:t>
                      </a:r>
                      <a:r>
                        <a:rPr lang="en-US" sz="1100" dirty="0" err="1">
                          <a:effectLst/>
                        </a:rPr>
                        <a:t>này</a:t>
                      </a:r>
                      <a:r>
                        <a:rPr lang="en-US" sz="1100" dirty="0">
                          <a:effectLst/>
                        </a:rPr>
                        <a:t> </a:t>
                      </a:r>
                      <a:r>
                        <a:rPr lang="en-US" sz="1100" dirty="0" err="1">
                          <a:effectLst/>
                        </a:rPr>
                        <a:t>bao</a:t>
                      </a:r>
                      <a:r>
                        <a:rPr lang="en-US" sz="1100" dirty="0">
                          <a:effectLst/>
                        </a:rPr>
                        <a:t> </a:t>
                      </a:r>
                      <a:r>
                        <a:rPr lang="en-US" sz="1100" dirty="0" err="1">
                          <a:effectLst/>
                        </a:rPr>
                        <a:t>gồm</a:t>
                      </a:r>
                      <a:r>
                        <a:rPr lang="en-US" sz="1100" dirty="0">
                          <a:effectLst/>
                        </a:rPr>
                        <a:t> </a:t>
                      </a:r>
                      <a:r>
                        <a:rPr lang="en-US" sz="1100" dirty="0" err="1">
                          <a:effectLst/>
                        </a:rPr>
                        <a:t>quy</a:t>
                      </a:r>
                      <a:r>
                        <a:rPr lang="en-US" sz="1100" dirty="0">
                          <a:effectLst/>
                        </a:rPr>
                        <a:t> </a:t>
                      </a:r>
                      <a:r>
                        <a:rPr lang="en-US" sz="1100" dirty="0" err="1">
                          <a:effectLst/>
                        </a:rPr>
                        <a:t>định</a:t>
                      </a:r>
                      <a:r>
                        <a:rPr lang="en-US" sz="1100" dirty="0">
                          <a:effectLst/>
                        </a:rPr>
                        <a:t> </a:t>
                      </a:r>
                      <a:r>
                        <a:rPr lang="en-US" sz="1100" dirty="0" err="1">
                          <a:effectLst/>
                        </a:rPr>
                        <a:t>về</a:t>
                      </a:r>
                      <a:r>
                        <a:rPr lang="en-US" sz="1100" dirty="0">
                          <a:effectLst/>
                        </a:rPr>
                        <a:t> </a:t>
                      </a:r>
                      <a:r>
                        <a:rPr lang="en-US" sz="1100" dirty="0" err="1">
                          <a:effectLst/>
                        </a:rPr>
                        <a:t>mã</a:t>
                      </a:r>
                      <a:r>
                        <a:rPr lang="en-US" sz="1100" dirty="0">
                          <a:effectLst/>
                        </a:rPr>
                        <a:t> </a:t>
                      </a:r>
                      <a:r>
                        <a:rPr lang="en-US" sz="1100" dirty="0" err="1">
                          <a:effectLst/>
                        </a:rPr>
                        <a:t>hoá</a:t>
                      </a:r>
                      <a:r>
                        <a:rPr lang="en-US" sz="1100" dirty="0">
                          <a:effectLst/>
                        </a:rPr>
                        <a:t>, </a:t>
                      </a:r>
                      <a:r>
                        <a:rPr lang="en-US" sz="1100" dirty="0" err="1">
                          <a:effectLst/>
                        </a:rPr>
                        <a:t>chữ</a:t>
                      </a:r>
                      <a:r>
                        <a:rPr lang="en-US" sz="1100" dirty="0">
                          <a:effectLst/>
                        </a:rPr>
                        <a:t> </a:t>
                      </a:r>
                      <a:r>
                        <a:rPr lang="en-US" sz="1100" dirty="0" err="1">
                          <a:effectLst/>
                        </a:rPr>
                        <a:t>ký</a:t>
                      </a:r>
                      <a:r>
                        <a:rPr lang="en-US" sz="1100" dirty="0">
                          <a:effectLst/>
                        </a:rPr>
                        <a:t> </a:t>
                      </a:r>
                      <a:r>
                        <a:rPr lang="en-US" sz="1100" dirty="0" err="1">
                          <a:effectLst/>
                        </a:rPr>
                        <a:t>điện</a:t>
                      </a:r>
                      <a:r>
                        <a:rPr lang="en-US" sz="1100" dirty="0">
                          <a:effectLst/>
                        </a:rPr>
                        <a:t> </a:t>
                      </a:r>
                      <a:r>
                        <a:rPr lang="en-US" sz="1100" dirty="0" err="1">
                          <a:effectLst/>
                        </a:rPr>
                        <a:t>tử</a:t>
                      </a:r>
                      <a:r>
                        <a:rPr lang="en-US" sz="1100" dirty="0">
                          <a:effectLst/>
                        </a:rPr>
                        <a:t> </a:t>
                      </a:r>
                      <a:r>
                        <a:rPr lang="en-US" sz="1100" dirty="0" err="1">
                          <a:effectLst/>
                        </a:rPr>
                        <a:t>tại</a:t>
                      </a:r>
                      <a:r>
                        <a:rPr lang="en-US" sz="1100" dirty="0">
                          <a:effectLst/>
                        </a:rPr>
                        <a:t> </a:t>
                      </a:r>
                      <a:r>
                        <a:rPr lang="en-US" sz="1100" dirty="0" err="1">
                          <a:effectLst/>
                        </a:rPr>
                        <a:t>các</a:t>
                      </a:r>
                      <a:r>
                        <a:rPr lang="en-US" sz="1100" dirty="0">
                          <a:effectLst/>
                        </a:rPr>
                        <a:t> </a:t>
                      </a:r>
                      <a:r>
                        <a:rPr lang="en-US" sz="1100" dirty="0" err="1">
                          <a:effectLst/>
                        </a:rPr>
                        <a:t>điểm</a:t>
                      </a:r>
                      <a:r>
                        <a:rPr lang="en-US" sz="1100" dirty="0">
                          <a:effectLst/>
                        </a:rPr>
                        <a:t> </a:t>
                      </a:r>
                      <a:r>
                        <a:rPr lang="en-US" sz="1100" dirty="0" err="1">
                          <a:effectLst/>
                        </a:rPr>
                        <a:t>cuối</a:t>
                      </a:r>
                      <a:r>
                        <a:rPr lang="en-US" sz="1100" dirty="0">
                          <a:effectLst/>
                        </a:rPr>
                        <a:t> </a:t>
                      </a:r>
                      <a:r>
                        <a:rPr lang="en-US" sz="1100" dirty="0" err="1">
                          <a:effectLst/>
                        </a:rPr>
                        <a:t>của</a:t>
                      </a:r>
                      <a:r>
                        <a:rPr lang="en-US" sz="1100" dirty="0">
                          <a:effectLst/>
                        </a:rPr>
                        <a:t> </a:t>
                      </a:r>
                      <a:r>
                        <a:rPr lang="en-US" sz="1100" dirty="0" err="1">
                          <a:effectLst/>
                        </a:rPr>
                        <a:t>dịch</a:t>
                      </a:r>
                      <a:r>
                        <a:rPr lang="en-US" sz="1100" dirty="0">
                          <a:effectLst/>
                        </a:rPr>
                        <a:t> </a:t>
                      </a:r>
                      <a:r>
                        <a:rPr lang="en-US" sz="1100" dirty="0" err="1">
                          <a:effectLst/>
                        </a:rPr>
                        <a:t>vụ</a:t>
                      </a:r>
                      <a:endParaRPr lang="vi-VN" sz="1100" dirty="0">
                        <a:effectLst/>
                        <a:latin typeface="VNI-Centur"/>
                        <a:ea typeface="Times New Roman"/>
                        <a:cs typeface="Times New Roman"/>
                      </a:endParaRPr>
                    </a:p>
                  </a:txBody>
                  <a:tcPr marL="62016" marR="62016" marT="0" marB="0"/>
                </a:tc>
              </a:tr>
              <a:tr h="401969">
                <a:tc>
                  <a:txBody>
                    <a:bodyPr/>
                    <a:lstStyle/>
                    <a:p>
                      <a:pPr algn="just">
                        <a:lnSpc>
                          <a:spcPct val="115000"/>
                        </a:lnSpc>
                        <a:spcAft>
                          <a:spcPts val="0"/>
                        </a:spcAft>
                      </a:pPr>
                      <a:r>
                        <a:rPr lang="en-US" sz="1100" dirty="0" err="1">
                          <a:effectLst/>
                        </a:rPr>
                        <a:t>SessionMode</a:t>
                      </a:r>
                      <a:endParaRPr lang="vi-VN" sz="1100" dirty="0">
                        <a:effectLst/>
                        <a:latin typeface="VNI-Centur"/>
                        <a:ea typeface="Times New Roman"/>
                        <a:cs typeface="Times New Roman"/>
                      </a:endParaRPr>
                    </a:p>
                  </a:txBody>
                  <a:tcPr marL="62016" marR="62016" marT="0" marB="0"/>
                </a:tc>
                <a:tc>
                  <a:txBody>
                    <a:bodyPr/>
                    <a:lstStyle/>
                    <a:p>
                      <a:pPr algn="just">
                        <a:lnSpc>
                          <a:spcPct val="115000"/>
                        </a:lnSpc>
                        <a:spcAft>
                          <a:spcPts val="0"/>
                        </a:spcAft>
                      </a:pPr>
                      <a:r>
                        <a:rPr lang="en-US" sz="1100" dirty="0" err="1">
                          <a:effectLst/>
                        </a:rPr>
                        <a:t>Quy</a:t>
                      </a:r>
                      <a:r>
                        <a:rPr lang="en-US" sz="1100" dirty="0">
                          <a:effectLst/>
                        </a:rPr>
                        <a:t> </a:t>
                      </a:r>
                      <a:r>
                        <a:rPr lang="en-US" sz="1100" dirty="0" err="1">
                          <a:effectLst/>
                        </a:rPr>
                        <a:t>định</a:t>
                      </a:r>
                      <a:r>
                        <a:rPr lang="en-US" sz="1100" dirty="0">
                          <a:effectLst/>
                        </a:rPr>
                        <a:t> </a:t>
                      </a:r>
                      <a:r>
                        <a:rPr lang="en-US" sz="1100" dirty="0" err="1">
                          <a:effectLst/>
                        </a:rPr>
                        <a:t>kiểu</a:t>
                      </a:r>
                      <a:r>
                        <a:rPr lang="en-US" sz="1100" dirty="0">
                          <a:effectLst/>
                        </a:rPr>
                        <a:t> </a:t>
                      </a:r>
                      <a:r>
                        <a:rPr lang="en-US" sz="1100" dirty="0" err="1">
                          <a:effectLst/>
                        </a:rPr>
                        <a:t>hỗ</a:t>
                      </a:r>
                      <a:r>
                        <a:rPr lang="en-US" sz="1100" dirty="0">
                          <a:effectLst/>
                        </a:rPr>
                        <a:t> </a:t>
                      </a:r>
                      <a:r>
                        <a:rPr lang="en-US" sz="1100" dirty="0" err="1">
                          <a:effectLst/>
                        </a:rPr>
                        <a:t>trợ</a:t>
                      </a:r>
                      <a:r>
                        <a:rPr lang="en-US" sz="1100" dirty="0">
                          <a:effectLst/>
                        </a:rPr>
                        <a:t> </a:t>
                      </a:r>
                      <a:r>
                        <a:rPr lang="en-US" sz="1100" dirty="0" err="1">
                          <a:effectLst/>
                        </a:rPr>
                        <a:t>cho</a:t>
                      </a:r>
                      <a:r>
                        <a:rPr lang="en-US" sz="1100" dirty="0">
                          <a:effectLst/>
                        </a:rPr>
                        <a:t> </a:t>
                      </a:r>
                      <a:r>
                        <a:rPr lang="en-US" sz="1100" dirty="0" err="1">
                          <a:effectLst/>
                        </a:rPr>
                        <a:t>các</a:t>
                      </a:r>
                      <a:r>
                        <a:rPr lang="en-US" sz="1100" dirty="0">
                          <a:effectLst/>
                        </a:rPr>
                        <a:t> </a:t>
                      </a:r>
                      <a:r>
                        <a:rPr lang="en-US" sz="1100" dirty="0" err="1">
                          <a:effectLst/>
                        </a:rPr>
                        <a:t>phiên</a:t>
                      </a:r>
                      <a:r>
                        <a:rPr lang="en-US" sz="1100" dirty="0">
                          <a:effectLst/>
                        </a:rPr>
                        <a:t> </a:t>
                      </a:r>
                      <a:r>
                        <a:rPr lang="en-US" sz="1100" dirty="0" err="1">
                          <a:effectLst/>
                        </a:rPr>
                        <a:t>làm</a:t>
                      </a:r>
                      <a:r>
                        <a:rPr lang="en-US" sz="1100" dirty="0">
                          <a:effectLst/>
                        </a:rPr>
                        <a:t> </a:t>
                      </a:r>
                      <a:r>
                        <a:rPr lang="en-US" sz="1100" dirty="0" err="1">
                          <a:effectLst/>
                        </a:rPr>
                        <a:t>việc</a:t>
                      </a:r>
                      <a:r>
                        <a:rPr lang="en-US" sz="1100" dirty="0">
                          <a:effectLst/>
                        </a:rPr>
                        <a:t> tin </a:t>
                      </a:r>
                      <a:r>
                        <a:rPr lang="en-US" sz="1100" dirty="0" err="1">
                          <a:effectLst/>
                        </a:rPr>
                        <a:t>cậy</a:t>
                      </a:r>
                      <a:r>
                        <a:rPr lang="en-US" sz="1100" dirty="0">
                          <a:effectLst/>
                        </a:rPr>
                        <a:t> </a:t>
                      </a:r>
                      <a:r>
                        <a:rPr lang="en-US" sz="1100" dirty="0" err="1">
                          <a:effectLst/>
                        </a:rPr>
                        <a:t>mà</a:t>
                      </a:r>
                      <a:r>
                        <a:rPr lang="en-US" sz="1100" dirty="0">
                          <a:effectLst/>
                        </a:rPr>
                        <a:t> </a:t>
                      </a:r>
                      <a:r>
                        <a:rPr lang="en-US" sz="1100" dirty="0" err="1">
                          <a:effectLst/>
                        </a:rPr>
                        <a:t>một</a:t>
                      </a:r>
                      <a:r>
                        <a:rPr lang="en-US" sz="1100" dirty="0">
                          <a:effectLst/>
                        </a:rPr>
                        <a:t> </a:t>
                      </a:r>
                      <a:r>
                        <a:rPr lang="en-US" sz="1100" dirty="0" err="1">
                          <a:effectLst/>
                        </a:rPr>
                        <a:t>dịch</a:t>
                      </a:r>
                      <a:r>
                        <a:rPr lang="en-US" sz="1100" dirty="0">
                          <a:effectLst/>
                        </a:rPr>
                        <a:t> </a:t>
                      </a:r>
                      <a:r>
                        <a:rPr lang="en-US" sz="1100" dirty="0" err="1">
                          <a:effectLst/>
                        </a:rPr>
                        <a:t>vụ</a:t>
                      </a:r>
                      <a:r>
                        <a:rPr lang="en-US" sz="1100" dirty="0">
                          <a:effectLst/>
                        </a:rPr>
                        <a:t> </a:t>
                      </a:r>
                      <a:r>
                        <a:rPr lang="en-US" sz="1100" dirty="0" err="1">
                          <a:effectLst/>
                        </a:rPr>
                        <a:t>đòi</a:t>
                      </a:r>
                      <a:r>
                        <a:rPr lang="en-US" sz="1100" dirty="0">
                          <a:effectLst/>
                        </a:rPr>
                        <a:t> </a:t>
                      </a:r>
                      <a:r>
                        <a:rPr lang="en-US" sz="1100" dirty="0" err="1">
                          <a:effectLst/>
                        </a:rPr>
                        <a:t>hỏi</a:t>
                      </a:r>
                      <a:r>
                        <a:rPr lang="en-US" sz="1100" dirty="0">
                          <a:effectLst/>
                        </a:rPr>
                        <a:t> </a:t>
                      </a:r>
                      <a:r>
                        <a:rPr lang="en-US" sz="1100" dirty="0" err="1">
                          <a:effectLst/>
                        </a:rPr>
                        <a:t>hoặc</a:t>
                      </a:r>
                      <a:r>
                        <a:rPr lang="en-US" sz="1100" dirty="0">
                          <a:effectLst/>
                        </a:rPr>
                        <a:t> </a:t>
                      </a:r>
                      <a:r>
                        <a:rPr lang="en-US" sz="1100" dirty="0" err="1">
                          <a:effectLst/>
                        </a:rPr>
                        <a:t>hỗ</a:t>
                      </a:r>
                      <a:r>
                        <a:rPr lang="en-US" sz="1100" dirty="0">
                          <a:effectLst/>
                        </a:rPr>
                        <a:t> </a:t>
                      </a:r>
                      <a:r>
                        <a:rPr lang="en-US" sz="1100" dirty="0" err="1">
                          <a:effectLst/>
                        </a:rPr>
                        <a:t>trợ</a:t>
                      </a:r>
                      <a:r>
                        <a:rPr lang="en-US" sz="1100" dirty="0">
                          <a:effectLst/>
                        </a:rPr>
                        <a:t>. </a:t>
                      </a:r>
                      <a:endParaRPr lang="vi-VN" sz="1100" dirty="0">
                        <a:effectLst/>
                        <a:latin typeface="VNI-Centur"/>
                        <a:ea typeface="Times New Roman"/>
                        <a:cs typeface="Times New Roman"/>
                      </a:endParaRPr>
                    </a:p>
                  </a:txBody>
                  <a:tcPr marL="62016" marR="62016" marT="0" marB="0"/>
                </a:tc>
              </a:tr>
            </a:tbl>
          </a:graphicData>
        </a:graphic>
      </p:graphicFrame>
      <p:sp>
        <p:nvSpPr>
          <p:cNvPr id="6" name="Title 3"/>
          <p:cNvSpPr txBox="1">
            <a:spLocks/>
          </p:cNvSpPr>
          <p:nvPr/>
        </p:nvSpPr>
        <p:spPr>
          <a:xfrm>
            <a:off x="492642" y="163032"/>
            <a:ext cx="8534400" cy="808038"/>
          </a:xfrm>
          <a:prstGeom prst="rect">
            <a:avLst/>
          </a:prstGeom>
        </p:spPr>
        <p:txBody>
          <a:bodyPr vert="horz" lIns="91440" tIns="45720" rIns="91440" bIns="45720" rtlCol="0" anchor="ctr">
            <a:normAutofit/>
            <a:scene3d>
              <a:camera prst="orthographicFront"/>
              <a:lightRig rig="soft" dir="t">
                <a:rot lat="0" lon="0" rev="10800000"/>
              </a:lightRig>
            </a:scene3d>
            <a:sp3d>
              <a:bevelT w="27940" h="12700"/>
              <a:contourClr>
                <a:srgbClr val="DDDDDD"/>
              </a:contourClr>
            </a:sp3d>
          </a:bodyPr>
          <a:lstStyle>
            <a:lvl1pPr algn="l" defTabSz="914400" rtl="0" eaLnBrk="1" latinLnBrk="0" hangingPunct="1">
              <a:spcBef>
                <a:spcPct val="0"/>
              </a:spcBef>
              <a:buNone/>
              <a:defRPr sz="4400" b="1" kern="1200" cap="none" spc="150">
                <a:ln w="11430"/>
                <a:solidFill>
                  <a:srgbClr val="F8F8F8"/>
                </a:solidFill>
                <a:effectLst>
                  <a:outerShdw blurRad="25400" algn="tl" rotWithShape="0">
                    <a:srgbClr val="000000">
                      <a:alpha val="43000"/>
                    </a:srgbClr>
                  </a:outerShdw>
                </a:effectLst>
                <a:latin typeface="Arial" pitchFamily="34" charset="0"/>
                <a:ea typeface="+mj-ea"/>
                <a:cs typeface="Arial" pitchFamily="34" charset="0"/>
              </a:defRPr>
            </a:lvl1pPr>
          </a:lstStyle>
          <a:p>
            <a:r>
              <a:rPr lang="en-US" dirty="0" err="1" smtClean="0"/>
              <a:t>Lý</a:t>
            </a:r>
            <a:r>
              <a:rPr lang="en-US" dirty="0" smtClean="0"/>
              <a:t> </a:t>
            </a:r>
            <a:r>
              <a:rPr lang="en-US" dirty="0" err="1" smtClean="0"/>
              <a:t>thuyết</a:t>
            </a:r>
            <a:r>
              <a:rPr lang="en-US" dirty="0" smtClean="0"/>
              <a:t> – </a:t>
            </a:r>
            <a:r>
              <a:rPr lang="en-US" dirty="0" err="1" smtClean="0"/>
              <a:t>Giới</a:t>
            </a:r>
            <a:r>
              <a:rPr lang="en-US" dirty="0" smtClean="0"/>
              <a:t> </a:t>
            </a:r>
            <a:r>
              <a:rPr lang="en-US" dirty="0" err="1" smtClean="0"/>
              <a:t>thiệu</a:t>
            </a:r>
            <a:endParaRPr lang="en-US" dirty="0"/>
          </a:p>
        </p:txBody>
      </p:sp>
    </p:spTree>
    <p:extLst>
      <p:ext uri="{BB962C8B-B14F-4D97-AF65-F5344CB8AC3E}">
        <p14:creationId xmlns:p14="http://schemas.microsoft.com/office/powerpoint/2010/main" val="346102805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txBox="1">
            <a:spLocks/>
          </p:cNvSpPr>
          <p:nvPr/>
        </p:nvSpPr>
        <p:spPr>
          <a:xfrm>
            <a:off x="398721" y="1143000"/>
            <a:ext cx="8153400" cy="597193"/>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0"/>
              </a:spcBef>
              <a:spcAft>
                <a:spcPts val="1800"/>
              </a:spcAft>
              <a:buFont typeface="Wingdings" pitchFamily="2" charset="2"/>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100000"/>
              </a:lnSpc>
              <a:spcBef>
                <a:spcPts val="0"/>
              </a:spcBef>
              <a:spcAft>
                <a:spcPts val="180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100000"/>
              </a:lnSpc>
              <a:spcBef>
                <a:spcPts val="0"/>
              </a:spcBef>
              <a:spcAft>
                <a:spcPts val="1800"/>
              </a:spcAft>
              <a:buFont typeface="Wingdings" pitchFamily="2" charset="2"/>
              <a:buChar char="ü"/>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100000"/>
              </a:lnSpc>
              <a:spcBef>
                <a:spcPts val="0"/>
              </a:spcBef>
              <a:spcAft>
                <a:spcPts val="180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100000"/>
              </a:lnSpc>
              <a:spcBef>
                <a:spcPts val="0"/>
              </a:spcBef>
              <a:spcAft>
                <a:spcPts val="180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err="1"/>
              <a:t>Thuộc</a:t>
            </a:r>
            <a:r>
              <a:rPr lang="en-US" sz="2000" dirty="0"/>
              <a:t> </a:t>
            </a:r>
            <a:r>
              <a:rPr lang="en-US" sz="2000" dirty="0" err="1"/>
              <a:t>tính</a:t>
            </a:r>
            <a:r>
              <a:rPr lang="en-US" sz="2000" dirty="0"/>
              <a:t> </a:t>
            </a:r>
            <a:r>
              <a:rPr lang="en-US" sz="2000" dirty="0" err="1"/>
              <a:t>của</a:t>
            </a:r>
            <a:r>
              <a:rPr lang="en-US" sz="2000" dirty="0"/>
              <a:t> Operation Contract</a:t>
            </a:r>
            <a:endParaRPr lang="da-DK" sz="2000" dirty="0" smtClean="0"/>
          </a:p>
        </p:txBody>
      </p:sp>
      <p:graphicFrame>
        <p:nvGraphicFramePr>
          <p:cNvPr id="3" name="Table 2"/>
          <p:cNvGraphicFramePr>
            <a:graphicFrameLocks noGrp="1"/>
          </p:cNvGraphicFramePr>
          <p:nvPr>
            <p:extLst>
              <p:ext uri="{D42A27DB-BD31-4B8C-83A1-F6EECF244321}">
                <p14:modId xmlns:p14="http://schemas.microsoft.com/office/powerpoint/2010/main" val="3092696611"/>
              </p:ext>
            </p:extLst>
          </p:nvPr>
        </p:nvGraphicFramePr>
        <p:xfrm>
          <a:off x="661685" y="1574508"/>
          <a:ext cx="7659370" cy="5091399"/>
        </p:xfrm>
        <a:graphic>
          <a:graphicData uri="http://schemas.openxmlformats.org/drawingml/2006/table">
            <a:tbl>
              <a:tblPr firstRow="1" firstCol="1" bandRow="1">
                <a:tableStyleId>{5C22544A-7EE6-4342-B048-85BDC9FD1C3A}</a:tableStyleId>
              </a:tblPr>
              <a:tblGrid>
                <a:gridCol w="1699624"/>
                <a:gridCol w="5959746"/>
              </a:tblGrid>
              <a:tr h="290111">
                <a:tc>
                  <a:txBody>
                    <a:bodyPr/>
                    <a:lstStyle/>
                    <a:p>
                      <a:pPr algn="just">
                        <a:lnSpc>
                          <a:spcPct val="115000"/>
                        </a:lnSpc>
                        <a:spcAft>
                          <a:spcPts val="0"/>
                        </a:spcAft>
                      </a:pPr>
                      <a:r>
                        <a:rPr lang="en-US" sz="1200" dirty="0" err="1">
                          <a:effectLst/>
                        </a:rPr>
                        <a:t>Tên</a:t>
                      </a:r>
                      <a:r>
                        <a:rPr lang="en-US" sz="1200" dirty="0">
                          <a:effectLst/>
                        </a:rPr>
                        <a:t> </a:t>
                      </a:r>
                      <a:r>
                        <a:rPr lang="en-US" sz="1200" dirty="0" err="1">
                          <a:effectLst/>
                        </a:rPr>
                        <a:t>tham</a:t>
                      </a:r>
                      <a:r>
                        <a:rPr lang="en-US" sz="1200" dirty="0">
                          <a:effectLst/>
                        </a:rPr>
                        <a:t> </a:t>
                      </a:r>
                      <a:r>
                        <a:rPr lang="en-US" sz="1200" dirty="0" err="1">
                          <a:effectLst/>
                        </a:rPr>
                        <a:t>số</a:t>
                      </a:r>
                      <a:endParaRPr lang="vi-VN" sz="1200" dirty="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en-US" sz="1200">
                          <a:effectLst/>
                        </a:rPr>
                        <a:t>Mô tả</a:t>
                      </a:r>
                      <a:endParaRPr lang="vi-VN" sz="1200">
                        <a:effectLst/>
                        <a:latin typeface="VNI-Centur"/>
                        <a:ea typeface="Times New Roman"/>
                        <a:cs typeface="Times New Roman"/>
                      </a:endParaRPr>
                    </a:p>
                  </a:txBody>
                  <a:tcPr marL="68580" marR="68580" marT="0" marB="0"/>
                </a:tc>
              </a:tr>
              <a:tr h="910211">
                <a:tc>
                  <a:txBody>
                    <a:bodyPr/>
                    <a:lstStyle/>
                    <a:p>
                      <a:pPr algn="just">
                        <a:lnSpc>
                          <a:spcPct val="115000"/>
                        </a:lnSpc>
                        <a:spcAft>
                          <a:spcPts val="0"/>
                        </a:spcAft>
                      </a:pPr>
                      <a:r>
                        <a:rPr lang="en-US" sz="1200" dirty="0">
                          <a:effectLst/>
                        </a:rPr>
                        <a:t>Action</a:t>
                      </a:r>
                      <a:endParaRPr lang="vi-VN" sz="1200" dirty="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en-US" sz="1200">
                          <a:effectLst/>
                        </a:rPr>
                        <a:t>Quy định hành động để chỉ ra một cách duy nhất phương thức này. WCF phân phối các bản tin yêu cầu với các phương thức dựa trên các hành</a:t>
                      </a:r>
                      <a:endParaRPr lang="vi-VN" sz="1200">
                        <a:effectLst/>
                        <a:latin typeface="VNI-Centur"/>
                        <a:ea typeface="Times New Roman"/>
                        <a:cs typeface="Times New Roman"/>
                      </a:endParaRPr>
                    </a:p>
                  </a:txBody>
                  <a:tcPr marL="68580" marR="68580" marT="0" marB="0"/>
                </a:tc>
              </a:tr>
              <a:tr h="600161">
                <a:tc>
                  <a:txBody>
                    <a:bodyPr/>
                    <a:lstStyle/>
                    <a:p>
                      <a:pPr algn="just">
                        <a:lnSpc>
                          <a:spcPct val="115000"/>
                        </a:lnSpc>
                        <a:spcAft>
                          <a:spcPts val="0"/>
                        </a:spcAft>
                      </a:pPr>
                      <a:r>
                        <a:rPr lang="en-US" sz="1200">
                          <a:effectLst/>
                        </a:rPr>
                        <a:t>AsyncPattern</a:t>
                      </a:r>
                      <a:endParaRPr lang="vi-VN" sz="120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en-US" sz="1200">
                          <a:effectLst/>
                        </a:rPr>
                        <a:t>Chỉ ra rằng phương thức được cài đặt hoặc có thể gọi theo cách dị bộ sử dụng cặp phương thức bắt đầu bởi Begin và End</a:t>
                      </a:r>
                      <a:endParaRPr lang="vi-VN" sz="1200">
                        <a:effectLst/>
                        <a:latin typeface="VNI-Centur"/>
                        <a:ea typeface="Times New Roman"/>
                        <a:cs typeface="Times New Roman"/>
                      </a:endParaRPr>
                    </a:p>
                  </a:txBody>
                  <a:tcPr marL="68580" marR="68580" marT="0" marB="0"/>
                </a:tc>
              </a:tr>
              <a:tr h="600161">
                <a:tc>
                  <a:txBody>
                    <a:bodyPr/>
                    <a:lstStyle/>
                    <a:p>
                      <a:pPr algn="just">
                        <a:lnSpc>
                          <a:spcPct val="115000"/>
                        </a:lnSpc>
                        <a:spcAft>
                          <a:spcPts val="0"/>
                        </a:spcAft>
                      </a:pPr>
                      <a:r>
                        <a:rPr lang="en-US" sz="1200">
                          <a:effectLst/>
                        </a:rPr>
                        <a:t>IsInitiating  </a:t>
                      </a:r>
                      <a:endParaRPr lang="vi-VN" sz="1200">
                        <a:effectLst/>
                      </a:endParaRPr>
                    </a:p>
                    <a:p>
                      <a:pPr algn="just">
                        <a:lnSpc>
                          <a:spcPct val="115000"/>
                        </a:lnSpc>
                        <a:spcAft>
                          <a:spcPts val="0"/>
                        </a:spcAft>
                      </a:pPr>
                      <a:r>
                        <a:rPr lang="en-US" sz="1200">
                          <a:effectLst/>
                        </a:rPr>
                        <a:t> </a:t>
                      </a:r>
                      <a:endParaRPr lang="vi-VN" sz="120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en-US" sz="1200">
                          <a:effectLst/>
                        </a:rPr>
                        <a:t>Quy định phương thức này có phải là phương thức để khởi tạo trong một phiên hay không</a:t>
                      </a:r>
                      <a:endParaRPr lang="vi-VN" sz="1200">
                        <a:effectLst/>
                        <a:latin typeface="VNI-Centur"/>
                        <a:ea typeface="Times New Roman"/>
                        <a:cs typeface="Times New Roman"/>
                      </a:endParaRPr>
                    </a:p>
                  </a:txBody>
                  <a:tcPr marL="68580" marR="68580" marT="0" marB="0"/>
                </a:tc>
              </a:tr>
              <a:tr h="600161">
                <a:tc>
                  <a:txBody>
                    <a:bodyPr/>
                    <a:lstStyle/>
                    <a:p>
                      <a:pPr algn="just">
                        <a:lnSpc>
                          <a:spcPct val="115000"/>
                        </a:lnSpc>
                        <a:spcAft>
                          <a:spcPts val="0"/>
                        </a:spcAft>
                      </a:pPr>
                      <a:r>
                        <a:rPr lang="en-US" sz="1200">
                          <a:effectLst/>
                        </a:rPr>
                        <a:t>IsOneWay  </a:t>
                      </a:r>
                      <a:endParaRPr lang="vi-VN" sz="1200">
                        <a:effectLst/>
                      </a:endParaRPr>
                    </a:p>
                    <a:p>
                      <a:pPr algn="just">
                        <a:lnSpc>
                          <a:spcPct val="115000"/>
                        </a:lnSpc>
                        <a:spcAft>
                          <a:spcPts val="0"/>
                        </a:spcAft>
                      </a:pPr>
                      <a:r>
                        <a:rPr lang="en-US" sz="1200">
                          <a:effectLst/>
                        </a:rPr>
                        <a:t> </a:t>
                      </a:r>
                      <a:endParaRPr lang="vi-VN" sz="120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en-US" sz="1200">
                          <a:effectLst/>
                        </a:rPr>
                        <a:t>Chỉ ra rằng phương thức này chỉ chứa một bản tin đầu vào duy nhất. Phương thức không có bản tin trả về. </a:t>
                      </a:r>
                      <a:endParaRPr lang="vi-VN" sz="1200">
                        <a:effectLst/>
                        <a:latin typeface="VNI-Centur"/>
                        <a:ea typeface="Times New Roman"/>
                        <a:cs typeface="Times New Roman"/>
                      </a:endParaRPr>
                    </a:p>
                  </a:txBody>
                  <a:tcPr marL="68580" marR="68580" marT="0" marB="0"/>
                </a:tc>
              </a:tr>
              <a:tr h="600161">
                <a:tc>
                  <a:txBody>
                    <a:bodyPr/>
                    <a:lstStyle/>
                    <a:p>
                      <a:pPr algn="just">
                        <a:lnSpc>
                          <a:spcPct val="115000"/>
                        </a:lnSpc>
                        <a:spcAft>
                          <a:spcPts val="0"/>
                        </a:spcAft>
                      </a:pPr>
                      <a:r>
                        <a:rPr lang="en-US" sz="1200">
                          <a:effectLst/>
                        </a:rPr>
                        <a:t>IsTerminating  </a:t>
                      </a:r>
                      <a:endParaRPr lang="vi-VN" sz="120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en-US" sz="1200">
                          <a:effectLst/>
                        </a:rPr>
                        <a:t>Quy định xem  liệu WCF có kết thúc phiên làm việc hiện tại sau khi phương thức này thực hiện xong hay không </a:t>
                      </a:r>
                      <a:endParaRPr lang="vi-VN" sz="1200">
                        <a:effectLst/>
                        <a:latin typeface="VNI-Centur"/>
                        <a:ea typeface="Times New Roman"/>
                        <a:cs typeface="Times New Roman"/>
                      </a:endParaRPr>
                    </a:p>
                  </a:txBody>
                  <a:tcPr marL="68580" marR="68580" marT="0" marB="0"/>
                </a:tc>
              </a:tr>
              <a:tr h="600161">
                <a:tc>
                  <a:txBody>
                    <a:bodyPr/>
                    <a:lstStyle/>
                    <a:p>
                      <a:pPr algn="just">
                        <a:lnSpc>
                          <a:spcPct val="115000"/>
                        </a:lnSpc>
                        <a:spcAft>
                          <a:spcPts val="0"/>
                        </a:spcAft>
                      </a:pPr>
                      <a:r>
                        <a:rPr lang="en-US" sz="1200">
                          <a:effectLst/>
                        </a:rPr>
                        <a:t>Name  </a:t>
                      </a:r>
                      <a:endParaRPr lang="vi-VN" sz="1200">
                        <a:effectLst/>
                      </a:endParaRPr>
                    </a:p>
                    <a:p>
                      <a:pPr algn="just">
                        <a:lnSpc>
                          <a:spcPct val="115000"/>
                        </a:lnSpc>
                        <a:spcAft>
                          <a:spcPts val="0"/>
                        </a:spcAft>
                      </a:pPr>
                      <a:r>
                        <a:rPr lang="en-US" sz="1200">
                          <a:effectLst/>
                        </a:rPr>
                        <a:t> </a:t>
                      </a:r>
                      <a:endParaRPr lang="vi-VN" sz="120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en-US" sz="1200">
                          <a:effectLst/>
                        </a:rPr>
                        <a:t>Quy định tên cuối cùng của phương thức sẽ có trong dịch vụ. Giá trị mặc định của tham số này là tên của phương thức </a:t>
                      </a:r>
                      <a:endParaRPr lang="vi-VN" sz="1200">
                        <a:effectLst/>
                        <a:latin typeface="VNI-Centur"/>
                        <a:ea typeface="Times New Roman"/>
                        <a:cs typeface="Times New Roman"/>
                      </a:endParaRPr>
                    </a:p>
                  </a:txBody>
                  <a:tcPr marL="68580" marR="68580" marT="0" marB="0"/>
                </a:tc>
              </a:tr>
              <a:tr h="600161">
                <a:tc>
                  <a:txBody>
                    <a:bodyPr/>
                    <a:lstStyle/>
                    <a:p>
                      <a:pPr algn="just">
                        <a:lnSpc>
                          <a:spcPct val="115000"/>
                        </a:lnSpc>
                        <a:spcAft>
                          <a:spcPts val="0"/>
                        </a:spcAft>
                      </a:pPr>
                      <a:r>
                        <a:rPr lang="en-US" sz="1200">
                          <a:effectLst/>
                        </a:rPr>
                        <a:t>ProtectionLevel  </a:t>
                      </a:r>
                      <a:endParaRPr lang="vi-VN" sz="120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en-US" sz="1200">
                          <a:effectLst/>
                        </a:rPr>
                        <a:t>Quy định sự bảo vệ ở mức bản tin mà một phương thức yêu cầu khi thực hiện</a:t>
                      </a:r>
                      <a:endParaRPr lang="vi-VN" sz="1200">
                        <a:effectLst/>
                        <a:latin typeface="VNI-Centur"/>
                        <a:ea typeface="Times New Roman"/>
                        <a:cs typeface="Times New Roman"/>
                      </a:endParaRPr>
                    </a:p>
                  </a:txBody>
                  <a:tcPr marL="68580" marR="68580" marT="0" marB="0"/>
                </a:tc>
              </a:tr>
              <a:tr h="290111">
                <a:tc>
                  <a:txBody>
                    <a:bodyPr/>
                    <a:lstStyle/>
                    <a:p>
                      <a:pPr algn="just">
                        <a:lnSpc>
                          <a:spcPct val="115000"/>
                        </a:lnSpc>
                        <a:spcAft>
                          <a:spcPts val="0"/>
                        </a:spcAft>
                      </a:pPr>
                      <a:r>
                        <a:rPr lang="en-US" sz="1200" dirty="0" err="1">
                          <a:effectLst/>
                        </a:rPr>
                        <a:t>ReplyAction</a:t>
                      </a:r>
                      <a:r>
                        <a:rPr lang="en-US" sz="1200" dirty="0">
                          <a:effectLst/>
                        </a:rPr>
                        <a:t>  </a:t>
                      </a:r>
                      <a:endParaRPr lang="vi-VN" sz="1200" dirty="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en-US" sz="1200" dirty="0" err="1">
                          <a:effectLst/>
                        </a:rPr>
                        <a:t>Quy</a:t>
                      </a:r>
                      <a:r>
                        <a:rPr lang="en-US" sz="1200" dirty="0">
                          <a:effectLst/>
                        </a:rPr>
                        <a:t> </a:t>
                      </a:r>
                      <a:r>
                        <a:rPr lang="en-US" sz="1200" dirty="0" err="1">
                          <a:effectLst/>
                        </a:rPr>
                        <a:t>định</a:t>
                      </a:r>
                      <a:r>
                        <a:rPr lang="en-US" sz="1200" dirty="0">
                          <a:effectLst/>
                        </a:rPr>
                        <a:t> </a:t>
                      </a:r>
                      <a:r>
                        <a:rPr lang="en-US" sz="1200" dirty="0" err="1">
                          <a:effectLst/>
                        </a:rPr>
                        <a:t>hành</a:t>
                      </a:r>
                      <a:r>
                        <a:rPr lang="en-US" sz="1200" dirty="0">
                          <a:effectLst/>
                        </a:rPr>
                        <a:t> </a:t>
                      </a:r>
                      <a:r>
                        <a:rPr lang="en-US" sz="1200" dirty="0" err="1">
                          <a:effectLst/>
                        </a:rPr>
                        <a:t>động</a:t>
                      </a:r>
                      <a:r>
                        <a:rPr lang="en-US" sz="1200" dirty="0">
                          <a:effectLst/>
                        </a:rPr>
                        <a:t> </a:t>
                      </a:r>
                      <a:r>
                        <a:rPr lang="en-US" sz="1200" dirty="0" err="1">
                          <a:effectLst/>
                        </a:rPr>
                        <a:t>của</a:t>
                      </a:r>
                      <a:r>
                        <a:rPr lang="en-US" sz="1200" dirty="0">
                          <a:effectLst/>
                        </a:rPr>
                        <a:t> </a:t>
                      </a:r>
                      <a:r>
                        <a:rPr lang="en-US" sz="1200" dirty="0" err="1">
                          <a:effectLst/>
                        </a:rPr>
                        <a:t>bản</a:t>
                      </a:r>
                      <a:r>
                        <a:rPr lang="en-US" sz="1200" dirty="0">
                          <a:effectLst/>
                        </a:rPr>
                        <a:t> tin </a:t>
                      </a:r>
                      <a:r>
                        <a:rPr lang="en-US" sz="1200" dirty="0" err="1">
                          <a:effectLst/>
                        </a:rPr>
                        <a:t>trả</a:t>
                      </a:r>
                      <a:r>
                        <a:rPr lang="en-US" sz="1200" dirty="0">
                          <a:effectLst/>
                        </a:rPr>
                        <a:t> </a:t>
                      </a:r>
                      <a:r>
                        <a:rPr lang="en-US" sz="1200" dirty="0" err="1">
                          <a:effectLst/>
                        </a:rPr>
                        <a:t>lời</a:t>
                      </a:r>
                      <a:r>
                        <a:rPr lang="en-US" sz="1200" dirty="0">
                          <a:effectLst/>
                        </a:rPr>
                        <a:t> </a:t>
                      </a:r>
                      <a:r>
                        <a:rPr lang="en-US" sz="1200" dirty="0" err="1">
                          <a:effectLst/>
                        </a:rPr>
                        <a:t>cho</a:t>
                      </a:r>
                      <a:r>
                        <a:rPr lang="en-US" sz="1200" dirty="0">
                          <a:effectLst/>
                        </a:rPr>
                        <a:t> </a:t>
                      </a:r>
                      <a:r>
                        <a:rPr lang="en-US" sz="1200" dirty="0" err="1">
                          <a:effectLst/>
                        </a:rPr>
                        <a:t>phương</a:t>
                      </a:r>
                      <a:r>
                        <a:rPr lang="en-US" sz="1200" dirty="0">
                          <a:effectLst/>
                        </a:rPr>
                        <a:t> </a:t>
                      </a:r>
                      <a:r>
                        <a:rPr lang="en-US" sz="1200" dirty="0" err="1">
                          <a:effectLst/>
                        </a:rPr>
                        <a:t>thức</a:t>
                      </a:r>
                      <a:r>
                        <a:rPr lang="en-US" sz="1200" dirty="0">
                          <a:effectLst/>
                        </a:rPr>
                        <a:t> </a:t>
                      </a:r>
                      <a:r>
                        <a:rPr lang="en-US" sz="1200" dirty="0" err="1">
                          <a:effectLst/>
                        </a:rPr>
                        <a:t>này</a:t>
                      </a:r>
                      <a:endParaRPr lang="vi-VN" sz="1200" dirty="0">
                        <a:effectLst/>
                        <a:latin typeface="VNI-Centur"/>
                        <a:ea typeface="Times New Roman"/>
                        <a:cs typeface="Times New Roman"/>
                      </a:endParaRPr>
                    </a:p>
                  </a:txBody>
                  <a:tcPr marL="68580" marR="68580" marT="0" marB="0"/>
                </a:tc>
              </a:tr>
            </a:tbl>
          </a:graphicData>
        </a:graphic>
      </p:graphicFrame>
      <p:sp>
        <p:nvSpPr>
          <p:cNvPr id="6" name="Title 3"/>
          <p:cNvSpPr txBox="1">
            <a:spLocks/>
          </p:cNvSpPr>
          <p:nvPr/>
        </p:nvSpPr>
        <p:spPr>
          <a:xfrm>
            <a:off x="492642" y="163032"/>
            <a:ext cx="8534400" cy="808038"/>
          </a:xfrm>
          <a:prstGeom prst="rect">
            <a:avLst/>
          </a:prstGeom>
        </p:spPr>
        <p:txBody>
          <a:bodyPr vert="horz" lIns="91440" tIns="45720" rIns="91440" bIns="45720" rtlCol="0" anchor="ctr">
            <a:normAutofit/>
            <a:scene3d>
              <a:camera prst="orthographicFront"/>
              <a:lightRig rig="soft" dir="t">
                <a:rot lat="0" lon="0" rev="10800000"/>
              </a:lightRig>
            </a:scene3d>
            <a:sp3d>
              <a:bevelT w="27940" h="12700"/>
              <a:contourClr>
                <a:srgbClr val="DDDDDD"/>
              </a:contourClr>
            </a:sp3d>
          </a:bodyPr>
          <a:lstStyle>
            <a:lvl1pPr algn="l" defTabSz="914400" rtl="0" eaLnBrk="1" latinLnBrk="0" hangingPunct="1">
              <a:spcBef>
                <a:spcPct val="0"/>
              </a:spcBef>
              <a:buNone/>
              <a:defRPr sz="4400" b="1" kern="1200" cap="none" spc="150">
                <a:ln w="11430"/>
                <a:solidFill>
                  <a:srgbClr val="F8F8F8"/>
                </a:solidFill>
                <a:effectLst>
                  <a:outerShdw blurRad="25400" algn="tl" rotWithShape="0">
                    <a:srgbClr val="000000">
                      <a:alpha val="43000"/>
                    </a:srgbClr>
                  </a:outerShdw>
                </a:effectLst>
                <a:latin typeface="Arial" pitchFamily="34" charset="0"/>
                <a:ea typeface="+mj-ea"/>
                <a:cs typeface="Arial" pitchFamily="34" charset="0"/>
              </a:defRPr>
            </a:lvl1pPr>
          </a:lstStyle>
          <a:p>
            <a:r>
              <a:rPr lang="en-US" dirty="0" err="1" smtClean="0"/>
              <a:t>Lý</a:t>
            </a:r>
            <a:r>
              <a:rPr lang="en-US" dirty="0" smtClean="0"/>
              <a:t> </a:t>
            </a:r>
            <a:r>
              <a:rPr lang="en-US" dirty="0" err="1" smtClean="0"/>
              <a:t>thuyết</a:t>
            </a:r>
            <a:r>
              <a:rPr lang="en-US" dirty="0" smtClean="0"/>
              <a:t> – </a:t>
            </a:r>
            <a:r>
              <a:rPr lang="en-US" dirty="0" err="1" smtClean="0"/>
              <a:t>Giới</a:t>
            </a:r>
            <a:r>
              <a:rPr lang="en-US" dirty="0" smtClean="0"/>
              <a:t> </a:t>
            </a:r>
            <a:r>
              <a:rPr lang="en-US" dirty="0" err="1" smtClean="0"/>
              <a:t>thiệu</a:t>
            </a:r>
            <a:endParaRPr lang="en-US" dirty="0"/>
          </a:p>
        </p:txBody>
      </p:sp>
    </p:spTree>
    <p:extLst>
      <p:ext uri="{BB962C8B-B14F-4D97-AF65-F5344CB8AC3E}">
        <p14:creationId xmlns:p14="http://schemas.microsoft.com/office/powerpoint/2010/main" val="424107579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txBox="1">
            <a:spLocks/>
          </p:cNvSpPr>
          <p:nvPr/>
        </p:nvSpPr>
        <p:spPr>
          <a:xfrm>
            <a:off x="388089" y="1371600"/>
            <a:ext cx="8153400" cy="1054393"/>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0"/>
              </a:spcBef>
              <a:spcAft>
                <a:spcPts val="1800"/>
              </a:spcAft>
              <a:buFont typeface="Wingdings" pitchFamily="2" charset="2"/>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100000"/>
              </a:lnSpc>
              <a:spcBef>
                <a:spcPts val="0"/>
              </a:spcBef>
              <a:spcAft>
                <a:spcPts val="180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100000"/>
              </a:lnSpc>
              <a:spcBef>
                <a:spcPts val="0"/>
              </a:spcBef>
              <a:spcAft>
                <a:spcPts val="1800"/>
              </a:spcAft>
              <a:buFont typeface="Wingdings" pitchFamily="2" charset="2"/>
              <a:buChar char="ü"/>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100000"/>
              </a:lnSpc>
              <a:spcBef>
                <a:spcPts val="0"/>
              </a:spcBef>
              <a:spcAft>
                <a:spcPts val="180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100000"/>
              </a:lnSpc>
              <a:spcBef>
                <a:spcPts val="0"/>
              </a:spcBef>
              <a:spcAft>
                <a:spcPts val="180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da-DK" sz="2000" b="1" dirty="0" smtClean="0"/>
              <a:t>Data contract: </a:t>
            </a:r>
            <a:r>
              <a:rPr lang="da-DK" sz="2000" dirty="0"/>
              <a:t>Trước khi máy khách và dịch vụ thực hiện liên lạc thì chúng phải đồng ý với nhau về kiểu dữ liệu trao đổi, đó là contract dữ liệu</a:t>
            </a:r>
            <a:r>
              <a:rPr lang="da-DK" sz="2000" dirty="0" smtClean="0"/>
              <a:t>.</a:t>
            </a:r>
          </a:p>
          <a:p>
            <a:r>
              <a:rPr lang="da-DK" sz="2000" b="1" dirty="0" smtClean="0"/>
              <a:t>Message contract : </a:t>
            </a:r>
            <a:r>
              <a:rPr lang="da-DK" sz="2000" dirty="0"/>
              <a:t>Contract bản tin cho phép điều khiển toàn bộ định dạng của các bản tin SOAP.</a:t>
            </a:r>
            <a:endParaRPr lang="vi-VN" sz="2000" b="1" dirty="0"/>
          </a:p>
          <a:p>
            <a:pPr lvl="0"/>
            <a:endParaRPr lang="vi-VN" sz="2000" b="1" dirty="0"/>
          </a:p>
          <a:p>
            <a:endParaRPr lang="da-DK" sz="2000" dirty="0" smtClean="0"/>
          </a:p>
        </p:txBody>
      </p:sp>
      <p:sp>
        <p:nvSpPr>
          <p:cNvPr id="6" name="Title 3"/>
          <p:cNvSpPr txBox="1">
            <a:spLocks/>
          </p:cNvSpPr>
          <p:nvPr/>
        </p:nvSpPr>
        <p:spPr>
          <a:xfrm>
            <a:off x="492642" y="163032"/>
            <a:ext cx="8534400" cy="808038"/>
          </a:xfrm>
          <a:prstGeom prst="rect">
            <a:avLst/>
          </a:prstGeom>
        </p:spPr>
        <p:txBody>
          <a:bodyPr vert="horz" lIns="91440" tIns="45720" rIns="91440" bIns="45720" rtlCol="0" anchor="ctr">
            <a:normAutofit/>
            <a:scene3d>
              <a:camera prst="orthographicFront"/>
              <a:lightRig rig="soft" dir="t">
                <a:rot lat="0" lon="0" rev="10800000"/>
              </a:lightRig>
            </a:scene3d>
            <a:sp3d>
              <a:bevelT w="27940" h="12700"/>
              <a:contourClr>
                <a:srgbClr val="DDDDDD"/>
              </a:contourClr>
            </a:sp3d>
          </a:bodyPr>
          <a:lstStyle>
            <a:lvl1pPr algn="l" defTabSz="914400" rtl="0" eaLnBrk="1" latinLnBrk="0" hangingPunct="1">
              <a:spcBef>
                <a:spcPct val="0"/>
              </a:spcBef>
              <a:buNone/>
              <a:defRPr sz="4400" b="1" kern="1200" cap="none" spc="150">
                <a:ln w="11430"/>
                <a:solidFill>
                  <a:srgbClr val="F8F8F8"/>
                </a:solidFill>
                <a:effectLst>
                  <a:outerShdw blurRad="25400" algn="tl" rotWithShape="0">
                    <a:srgbClr val="000000">
                      <a:alpha val="43000"/>
                    </a:srgbClr>
                  </a:outerShdw>
                </a:effectLst>
                <a:latin typeface="Arial" pitchFamily="34" charset="0"/>
                <a:ea typeface="+mj-ea"/>
                <a:cs typeface="Arial" pitchFamily="34" charset="0"/>
              </a:defRPr>
            </a:lvl1pPr>
          </a:lstStyle>
          <a:p>
            <a:r>
              <a:rPr lang="en-US" dirty="0" err="1" smtClean="0"/>
              <a:t>Lý</a:t>
            </a:r>
            <a:r>
              <a:rPr lang="en-US" dirty="0" smtClean="0"/>
              <a:t> </a:t>
            </a:r>
            <a:r>
              <a:rPr lang="en-US" dirty="0" err="1" smtClean="0"/>
              <a:t>thuyết</a:t>
            </a:r>
            <a:r>
              <a:rPr lang="en-US" dirty="0" smtClean="0"/>
              <a:t> – </a:t>
            </a:r>
            <a:r>
              <a:rPr lang="en-US" dirty="0" err="1" smtClean="0"/>
              <a:t>Giới</a:t>
            </a:r>
            <a:r>
              <a:rPr lang="en-US" dirty="0" smtClean="0"/>
              <a:t> </a:t>
            </a:r>
            <a:r>
              <a:rPr lang="en-US" dirty="0" err="1" smtClean="0"/>
              <a:t>thiệu</a:t>
            </a:r>
            <a:endParaRPr lang="en-US" dirty="0"/>
          </a:p>
        </p:txBody>
      </p:sp>
    </p:spTree>
    <p:extLst>
      <p:ext uri="{BB962C8B-B14F-4D97-AF65-F5344CB8AC3E}">
        <p14:creationId xmlns:p14="http://schemas.microsoft.com/office/powerpoint/2010/main" val="114539831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txBox="1">
            <a:spLocks/>
          </p:cNvSpPr>
          <p:nvPr/>
        </p:nvSpPr>
        <p:spPr>
          <a:xfrm>
            <a:off x="414670" y="1307807"/>
            <a:ext cx="8153400" cy="5092993"/>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0"/>
              </a:spcBef>
              <a:spcAft>
                <a:spcPts val="1800"/>
              </a:spcAft>
              <a:buFont typeface="Wingdings" pitchFamily="2" charset="2"/>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100000"/>
              </a:lnSpc>
              <a:spcBef>
                <a:spcPts val="0"/>
              </a:spcBef>
              <a:spcAft>
                <a:spcPts val="180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100000"/>
              </a:lnSpc>
              <a:spcBef>
                <a:spcPts val="0"/>
              </a:spcBef>
              <a:spcAft>
                <a:spcPts val="1800"/>
              </a:spcAft>
              <a:buFont typeface="Wingdings" pitchFamily="2" charset="2"/>
              <a:buChar char="ü"/>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100000"/>
              </a:lnSpc>
              <a:spcBef>
                <a:spcPts val="0"/>
              </a:spcBef>
              <a:spcAft>
                <a:spcPts val="180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100000"/>
              </a:lnSpc>
              <a:spcBef>
                <a:spcPts val="0"/>
              </a:spcBef>
              <a:spcAft>
                <a:spcPts val="180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da-DK" sz="2000" b="1" dirty="0" smtClean="0"/>
              <a:t>SERVICE</a:t>
            </a:r>
          </a:p>
          <a:p>
            <a:pPr lvl="0"/>
            <a:r>
              <a:rPr lang="da-DK" sz="2000" b="1" dirty="0" smtClean="0"/>
              <a:t>Các kiểu dịch vụ : </a:t>
            </a:r>
          </a:p>
          <a:p>
            <a:pPr lvl="1"/>
            <a:r>
              <a:rPr lang="en-US" sz="1800" b="1" dirty="0"/>
              <a:t>Typed </a:t>
            </a:r>
            <a:r>
              <a:rPr lang="en-US" sz="1800" b="1" dirty="0" smtClean="0"/>
              <a:t>Service : </a:t>
            </a:r>
            <a:r>
              <a:rPr lang="en-US" sz="1800" dirty="0" err="1" smtClean="0"/>
              <a:t>là</a:t>
            </a:r>
            <a:r>
              <a:rPr lang="en-US" sz="1800" dirty="0" smtClean="0"/>
              <a:t> </a:t>
            </a:r>
            <a:r>
              <a:rPr lang="en-US" sz="1800" dirty="0" err="1"/>
              <a:t>loại</a:t>
            </a:r>
            <a:r>
              <a:rPr lang="en-US" sz="1800" dirty="0"/>
              <a:t> </a:t>
            </a:r>
            <a:r>
              <a:rPr lang="en-US" sz="1800" dirty="0" err="1"/>
              <a:t>dịnh</a:t>
            </a:r>
            <a:r>
              <a:rPr lang="en-US" sz="1800" dirty="0"/>
              <a:t> </a:t>
            </a:r>
            <a:r>
              <a:rPr lang="en-US" sz="1800" dirty="0" err="1"/>
              <a:t>vụ</a:t>
            </a:r>
            <a:r>
              <a:rPr lang="en-US" sz="1800" dirty="0"/>
              <a:t> </a:t>
            </a:r>
            <a:r>
              <a:rPr lang="en-US" sz="1800" dirty="0" err="1"/>
              <a:t>đơn</a:t>
            </a:r>
            <a:r>
              <a:rPr lang="en-US" sz="1800" dirty="0"/>
              <a:t> </a:t>
            </a:r>
            <a:r>
              <a:rPr lang="en-US" sz="1800" dirty="0" err="1"/>
              <a:t>giản</a:t>
            </a:r>
            <a:r>
              <a:rPr lang="en-US" sz="1800" dirty="0"/>
              <a:t> </a:t>
            </a:r>
            <a:r>
              <a:rPr lang="en-US" sz="1800" dirty="0" err="1"/>
              <a:t>nhất</a:t>
            </a:r>
            <a:r>
              <a:rPr lang="en-US" sz="1800" dirty="0"/>
              <a:t> </a:t>
            </a:r>
            <a:r>
              <a:rPr lang="en-US" sz="1800" dirty="0" err="1"/>
              <a:t>trong</a:t>
            </a:r>
            <a:r>
              <a:rPr lang="en-US" sz="1800" dirty="0"/>
              <a:t> </a:t>
            </a:r>
            <a:r>
              <a:rPr lang="en-US" sz="1800" dirty="0" err="1"/>
              <a:t>số</a:t>
            </a:r>
            <a:r>
              <a:rPr lang="en-US" sz="1800" dirty="0"/>
              <a:t> </a:t>
            </a:r>
            <a:r>
              <a:rPr lang="en-US" sz="1800" dirty="0" err="1"/>
              <a:t>ba</a:t>
            </a:r>
            <a:r>
              <a:rPr lang="en-US" sz="1800" dirty="0"/>
              <a:t> </a:t>
            </a:r>
            <a:r>
              <a:rPr lang="en-US" sz="1800" dirty="0" err="1"/>
              <a:t>kiểu</a:t>
            </a:r>
            <a:r>
              <a:rPr lang="en-US" sz="1800" dirty="0"/>
              <a:t> </a:t>
            </a:r>
            <a:r>
              <a:rPr lang="en-US" sz="1800" dirty="0" err="1"/>
              <a:t>dịch</a:t>
            </a:r>
            <a:r>
              <a:rPr lang="en-US" sz="1800" dirty="0"/>
              <a:t> </a:t>
            </a:r>
            <a:r>
              <a:rPr lang="en-US" sz="1800" dirty="0" err="1"/>
              <a:t>vụ</a:t>
            </a:r>
            <a:r>
              <a:rPr lang="en-US" sz="1800" dirty="0"/>
              <a:t>. </a:t>
            </a:r>
            <a:r>
              <a:rPr lang="en-US" sz="1800" dirty="0" err="1"/>
              <a:t>Tuy</a:t>
            </a:r>
            <a:r>
              <a:rPr lang="en-US" sz="1800" dirty="0"/>
              <a:t> </a:t>
            </a:r>
            <a:r>
              <a:rPr lang="en-US" sz="1800" dirty="0" err="1"/>
              <a:t>vậy</a:t>
            </a:r>
            <a:r>
              <a:rPr lang="en-US" sz="1800" dirty="0"/>
              <a:t> </a:t>
            </a:r>
            <a:r>
              <a:rPr lang="en-US" sz="1800" dirty="0" err="1"/>
              <a:t>nó</a:t>
            </a:r>
            <a:r>
              <a:rPr lang="en-US" sz="1800" dirty="0"/>
              <a:t> </a:t>
            </a:r>
            <a:r>
              <a:rPr lang="en-US" sz="1800" dirty="0" err="1"/>
              <a:t>cung</a:t>
            </a:r>
            <a:r>
              <a:rPr lang="en-US" sz="1800" dirty="0"/>
              <a:t> </a:t>
            </a:r>
            <a:r>
              <a:rPr lang="en-US" sz="1800" dirty="0" err="1"/>
              <a:t>cấp</a:t>
            </a:r>
            <a:r>
              <a:rPr lang="en-US" sz="1800" dirty="0"/>
              <a:t> </a:t>
            </a:r>
            <a:r>
              <a:rPr lang="en-US" sz="1800" dirty="0" err="1"/>
              <a:t>phần</a:t>
            </a:r>
            <a:r>
              <a:rPr lang="en-US" sz="1800" dirty="0"/>
              <a:t> </a:t>
            </a:r>
            <a:r>
              <a:rPr lang="en-US" sz="1800" dirty="0" err="1"/>
              <a:t>lớn</a:t>
            </a:r>
            <a:r>
              <a:rPr lang="en-US" sz="1800" dirty="0"/>
              <a:t> </a:t>
            </a:r>
            <a:r>
              <a:rPr lang="en-US" sz="1800" dirty="0" err="1"/>
              <a:t>các</a:t>
            </a:r>
            <a:r>
              <a:rPr lang="en-US" sz="1800" dirty="0"/>
              <a:t> </a:t>
            </a:r>
            <a:r>
              <a:rPr lang="en-US" sz="1800" dirty="0" err="1"/>
              <a:t>tính</a:t>
            </a:r>
            <a:r>
              <a:rPr lang="en-US" sz="1800" dirty="0"/>
              <a:t> </a:t>
            </a:r>
            <a:r>
              <a:rPr lang="en-US" sz="1800" dirty="0" err="1"/>
              <a:t>năng</a:t>
            </a:r>
            <a:r>
              <a:rPr lang="en-US" sz="1800" dirty="0"/>
              <a:t> </a:t>
            </a:r>
            <a:r>
              <a:rPr lang="en-US" sz="1800" dirty="0" err="1"/>
              <a:t>cần</a:t>
            </a:r>
            <a:r>
              <a:rPr lang="en-US" sz="1800" dirty="0"/>
              <a:t> </a:t>
            </a:r>
            <a:r>
              <a:rPr lang="en-US" sz="1800" dirty="0" err="1"/>
              <a:t>thiết</a:t>
            </a:r>
            <a:r>
              <a:rPr lang="en-US" sz="1800" dirty="0"/>
              <a:t> </a:t>
            </a:r>
            <a:r>
              <a:rPr lang="en-US" sz="1800" dirty="0" err="1"/>
              <a:t>để</a:t>
            </a:r>
            <a:r>
              <a:rPr lang="en-US" sz="1800" dirty="0"/>
              <a:t> </a:t>
            </a:r>
            <a:r>
              <a:rPr lang="en-US" sz="1800" dirty="0" err="1"/>
              <a:t>bạn</a:t>
            </a:r>
            <a:r>
              <a:rPr lang="en-US" sz="1800" dirty="0"/>
              <a:t> </a:t>
            </a:r>
            <a:r>
              <a:rPr lang="en-US" sz="1800" dirty="0" err="1"/>
              <a:t>phát</a:t>
            </a:r>
            <a:r>
              <a:rPr lang="en-US" sz="1800" dirty="0"/>
              <a:t> </a:t>
            </a:r>
            <a:r>
              <a:rPr lang="en-US" sz="1800" dirty="0" err="1"/>
              <a:t>triển</a:t>
            </a:r>
            <a:r>
              <a:rPr lang="en-US" sz="1800" dirty="0"/>
              <a:t> </a:t>
            </a:r>
            <a:r>
              <a:rPr lang="en-US" sz="1800" dirty="0" err="1"/>
              <a:t>các</a:t>
            </a:r>
            <a:r>
              <a:rPr lang="en-US" sz="1800" dirty="0"/>
              <a:t> </a:t>
            </a:r>
            <a:r>
              <a:rPr lang="en-US" sz="1800" dirty="0" err="1"/>
              <a:t>dịch</a:t>
            </a:r>
            <a:r>
              <a:rPr lang="en-US" sz="1800" dirty="0"/>
              <a:t> </a:t>
            </a:r>
            <a:r>
              <a:rPr lang="en-US" sz="1800" dirty="0" err="1"/>
              <a:t>vụ</a:t>
            </a:r>
            <a:r>
              <a:rPr lang="en-US" sz="1800" dirty="0"/>
              <a:t> WCF</a:t>
            </a:r>
            <a:endParaRPr lang="en-US" sz="1800" dirty="0" smtClean="0"/>
          </a:p>
          <a:p>
            <a:pPr lvl="1"/>
            <a:r>
              <a:rPr lang="en-US" sz="1800" b="1" dirty="0" err="1"/>
              <a:t>Untyped</a:t>
            </a:r>
            <a:r>
              <a:rPr lang="en-US" sz="1800" b="1" dirty="0"/>
              <a:t> </a:t>
            </a:r>
            <a:r>
              <a:rPr lang="en-US" sz="1800" b="1" dirty="0" smtClean="0"/>
              <a:t>service : </a:t>
            </a:r>
            <a:r>
              <a:rPr lang="en-US" sz="1800" dirty="0" err="1" smtClean="0"/>
              <a:t>phức</a:t>
            </a:r>
            <a:r>
              <a:rPr lang="en-US" sz="1800" dirty="0" smtClean="0"/>
              <a:t> </a:t>
            </a:r>
            <a:r>
              <a:rPr lang="en-US" sz="1800" dirty="0" err="1"/>
              <a:t>tạp</a:t>
            </a:r>
            <a:r>
              <a:rPr lang="en-US" sz="1800" dirty="0"/>
              <a:t> </a:t>
            </a:r>
            <a:r>
              <a:rPr lang="en-US" sz="1800" dirty="0" err="1"/>
              <a:t>hơn</a:t>
            </a:r>
            <a:r>
              <a:rPr lang="en-US" sz="1800" dirty="0"/>
              <a:t> so </a:t>
            </a:r>
            <a:r>
              <a:rPr lang="en-US" sz="1800" dirty="0" err="1"/>
              <a:t>với</a:t>
            </a:r>
            <a:r>
              <a:rPr lang="en-US" sz="1800" dirty="0"/>
              <a:t> </a:t>
            </a:r>
            <a:r>
              <a:rPr lang="en-US" sz="1800" dirty="0" err="1"/>
              <a:t>dịch</a:t>
            </a:r>
            <a:r>
              <a:rPr lang="en-US" sz="1800" dirty="0"/>
              <a:t> </a:t>
            </a:r>
            <a:r>
              <a:rPr lang="en-US" sz="1800" dirty="0" err="1"/>
              <a:t>vụ</a:t>
            </a:r>
            <a:r>
              <a:rPr lang="en-US" sz="1800" dirty="0"/>
              <a:t> </a:t>
            </a:r>
            <a:r>
              <a:rPr lang="en-US" sz="1800" dirty="0" err="1"/>
              <a:t>định</a:t>
            </a:r>
            <a:r>
              <a:rPr lang="en-US" sz="1800" dirty="0"/>
              <a:t> </a:t>
            </a:r>
            <a:r>
              <a:rPr lang="en-US" sz="1800" dirty="0" err="1"/>
              <a:t>kiểu</a:t>
            </a:r>
            <a:r>
              <a:rPr lang="en-US" sz="1800" dirty="0"/>
              <a:t> do </a:t>
            </a:r>
            <a:r>
              <a:rPr lang="en-US" sz="1800" dirty="0" err="1"/>
              <a:t>chúng</a:t>
            </a:r>
            <a:r>
              <a:rPr lang="en-US" sz="1800" dirty="0"/>
              <a:t> </a:t>
            </a:r>
            <a:r>
              <a:rPr lang="en-US" sz="1800" dirty="0" err="1"/>
              <a:t>làm</a:t>
            </a:r>
            <a:r>
              <a:rPr lang="en-US" sz="1800" dirty="0"/>
              <a:t> </a:t>
            </a:r>
            <a:r>
              <a:rPr lang="en-US" sz="1800" dirty="0" err="1"/>
              <a:t>việc</a:t>
            </a:r>
            <a:r>
              <a:rPr lang="en-US" sz="1800" dirty="0"/>
              <a:t> </a:t>
            </a:r>
            <a:r>
              <a:rPr lang="en-US" sz="1800" dirty="0" err="1"/>
              <a:t>trực</a:t>
            </a:r>
            <a:r>
              <a:rPr lang="en-US" sz="1800" dirty="0"/>
              <a:t> </a:t>
            </a:r>
            <a:r>
              <a:rPr lang="en-US" sz="1800" dirty="0" err="1"/>
              <a:t>tiếp</a:t>
            </a:r>
            <a:r>
              <a:rPr lang="en-US" sz="1800" dirty="0"/>
              <a:t> </a:t>
            </a:r>
            <a:r>
              <a:rPr lang="en-US" sz="1800" dirty="0" err="1"/>
              <a:t>với</a:t>
            </a:r>
            <a:r>
              <a:rPr lang="en-US" sz="1800" dirty="0"/>
              <a:t> </a:t>
            </a:r>
            <a:r>
              <a:rPr lang="en-US" sz="1800" dirty="0" err="1"/>
              <a:t>bản</a:t>
            </a:r>
            <a:r>
              <a:rPr lang="en-US" sz="1800" dirty="0"/>
              <a:t> tin</a:t>
            </a:r>
            <a:endParaRPr lang="da-DK" sz="1800" dirty="0" smtClean="0"/>
          </a:p>
          <a:p>
            <a:pPr lvl="0"/>
            <a:r>
              <a:rPr lang="da-DK" sz="2000" b="1" dirty="0" smtClean="0"/>
              <a:t>Các contract : </a:t>
            </a:r>
            <a:r>
              <a:rPr lang="en-US" sz="2000" dirty="0" err="1"/>
              <a:t>các</a:t>
            </a:r>
            <a:r>
              <a:rPr lang="en-US" sz="2000" dirty="0"/>
              <a:t> </a:t>
            </a:r>
            <a:r>
              <a:rPr lang="en-US" sz="2000" dirty="0" err="1"/>
              <a:t>thao</a:t>
            </a:r>
            <a:r>
              <a:rPr lang="en-US" sz="2000" dirty="0"/>
              <a:t> </a:t>
            </a:r>
            <a:r>
              <a:rPr lang="en-US" sz="2000" dirty="0" err="1"/>
              <a:t>tác</a:t>
            </a:r>
            <a:r>
              <a:rPr lang="en-US" sz="2000" dirty="0"/>
              <a:t> </a:t>
            </a:r>
            <a:r>
              <a:rPr lang="en-US" sz="2000" dirty="0" err="1"/>
              <a:t>này</a:t>
            </a:r>
            <a:r>
              <a:rPr lang="en-US" sz="2000" dirty="0"/>
              <a:t> </a:t>
            </a:r>
            <a:r>
              <a:rPr lang="en-US" sz="2000" dirty="0" err="1"/>
              <a:t>được</a:t>
            </a:r>
            <a:r>
              <a:rPr lang="en-US" sz="2000" dirty="0"/>
              <a:t> </a:t>
            </a:r>
            <a:r>
              <a:rPr lang="en-US" sz="2000" dirty="0" err="1"/>
              <a:t>mô</a:t>
            </a:r>
            <a:r>
              <a:rPr lang="en-US" sz="2000" dirty="0"/>
              <a:t> </a:t>
            </a:r>
            <a:r>
              <a:rPr lang="en-US" sz="2000" dirty="0" err="1"/>
              <a:t>tả</a:t>
            </a:r>
            <a:r>
              <a:rPr lang="en-US" sz="2000" dirty="0"/>
              <a:t> </a:t>
            </a:r>
            <a:r>
              <a:rPr lang="en-US" sz="2000" dirty="0" err="1"/>
              <a:t>bởi</a:t>
            </a:r>
            <a:r>
              <a:rPr lang="en-US" sz="2000" dirty="0"/>
              <a:t> </a:t>
            </a:r>
            <a:r>
              <a:rPr lang="en-US" sz="2000" dirty="0" err="1"/>
              <a:t>lớp</a:t>
            </a:r>
            <a:r>
              <a:rPr lang="en-US" sz="2000" dirty="0"/>
              <a:t> </a:t>
            </a:r>
            <a:r>
              <a:rPr lang="en-US" sz="2000" dirty="0" err="1"/>
              <a:t>thuộc</a:t>
            </a:r>
            <a:r>
              <a:rPr lang="en-US" sz="2000" dirty="0"/>
              <a:t> </a:t>
            </a:r>
            <a:r>
              <a:rPr lang="en-US" sz="2000" dirty="0" err="1"/>
              <a:t>tính</a:t>
            </a:r>
            <a:r>
              <a:rPr lang="en-US" sz="2000" dirty="0"/>
              <a:t> </a:t>
            </a:r>
            <a:r>
              <a:rPr lang="en-US" sz="2000" dirty="0" err="1"/>
              <a:t>là</a:t>
            </a:r>
            <a:r>
              <a:rPr lang="en-US" sz="2000" dirty="0"/>
              <a:t> </a:t>
            </a:r>
            <a:r>
              <a:rPr lang="en-US" sz="2000" dirty="0" err="1"/>
              <a:t>OperationContract</a:t>
            </a:r>
            <a:r>
              <a:rPr lang="en-US" sz="2000" dirty="0" smtClean="0"/>
              <a:t>.</a:t>
            </a:r>
            <a:r>
              <a:rPr lang="en-US" sz="2000" b="1" dirty="0"/>
              <a:t> </a:t>
            </a:r>
            <a:r>
              <a:rPr lang="en-US" sz="2000" dirty="0" err="1"/>
              <a:t>OperationContract</a:t>
            </a:r>
            <a:r>
              <a:rPr lang="en-US" sz="2000" dirty="0"/>
              <a:t>  </a:t>
            </a:r>
            <a:r>
              <a:rPr lang="en-US" sz="2000" dirty="0" err="1"/>
              <a:t>thì</a:t>
            </a:r>
            <a:r>
              <a:rPr lang="en-US" sz="2000" dirty="0"/>
              <a:t> </a:t>
            </a:r>
            <a:r>
              <a:rPr lang="en-US" sz="2000" dirty="0" err="1"/>
              <a:t>không</a:t>
            </a:r>
            <a:r>
              <a:rPr lang="en-US" sz="2000" dirty="0"/>
              <a:t> </a:t>
            </a:r>
            <a:r>
              <a:rPr lang="en-US" sz="2000" dirty="0" err="1"/>
              <a:t>thuộc</a:t>
            </a:r>
            <a:r>
              <a:rPr lang="en-US" sz="2000" dirty="0"/>
              <a:t> </a:t>
            </a:r>
            <a:r>
              <a:rPr lang="en-US" sz="2000" dirty="0" err="1"/>
              <a:t>vào</a:t>
            </a:r>
            <a:r>
              <a:rPr lang="en-US" sz="2000" dirty="0"/>
              <a:t> </a:t>
            </a:r>
            <a:r>
              <a:rPr lang="en-US" sz="2000" dirty="0" err="1"/>
              <a:t>các</a:t>
            </a:r>
            <a:r>
              <a:rPr lang="en-US" sz="2000" dirty="0"/>
              <a:t> </a:t>
            </a:r>
            <a:r>
              <a:rPr lang="en-US" sz="2000" dirty="0" err="1"/>
              <a:t>thao</a:t>
            </a:r>
            <a:r>
              <a:rPr lang="en-US" sz="2000" dirty="0"/>
              <a:t> </a:t>
            </a:r>
            <a:r>
              <a:rPr lang="en-US" sz="2000" dirty="0" err="1"/>
              <a:t>tác</a:t>
            </a:r>
            <a:r>
              <a:rPr lang="en-US" sz="2000" dirty="0"/>
              <a:t> </a:t>
            </a:r>
            <a:r>
              <a:rPr lang="en-US" sz="2000" dirty="0" err="1"/>
              <a:t>của</a:t>
            </a:r>
            <a:r>
              <a:rPr lang="en-US" sz="2000" dirty="0"/>
              <a:t> </a:t>
            </a:r>
            <a:r>
              <a:rPr lang="en-US" sz="2000" dirty="0" err="1"/>
              <a:t>dịch</a:t>
            </a:r>
            <a:r>
              <a:rPr lang="en-US" sz="2000" dirty="0"/>
              <a:t> </a:t>
            </a:r>
            <a:r>
              <a:rPr lang="en-US" sz="2000" dirty="0" err="1"/>
              <a:t>vụ</a:t>
            </a:r>
            <a:r>
              <a:rPr lang="en-US" sz="2000" dirty="0"/>
              <a:t>. </a:t>
            </a:r>
            <a:r>
              <a:rPr lang="en-US" sz="2000" dirty="0" err="1"/>
              <a:t>Phía</a:t>
            </a:r>
            <a:r>
              <a:rPr lang="en-US" sz="2000" dirty="0"/>
              <a:t> client </a:t>
            </a:r>
            <a:r>
              <a:rPr lang="en-US" sz="2000" dirty="0" err="1"/>
              <a:t>sẽ</a:t>
            </a:r>
            <a:r>
              <a:rPr lang="en-US" sz="2000" dirty="0"/>
              <a:t> </a:t>
            </a:r>
            <a:r>
              <a:rPr lang="en-US" sz="2000" dirty="0" err="1"/>
              <a:t>không</a:t>
            </a:r>
            <a:r>
              <a:rPr lang="en-US" sz="2000" dirty="0"/>
              <a:t> </a:t>
            </a:r>
            <a:r>
              <a:rPr lang="en-US" sz="2000" dirty="0" err="1"/>
              <a:t>thể</a:t>
            </a:r>
            <a:r>
              <a:rPr lang="en-US" sz="2000" dirty="0"/>
              <a:t> </a:t>
            </a:r>
            <a:r>
              <a:rPr lang="en-US" sz="2000" dirty="0" err="1"/>
              <a:t>truy</a:t>
            </a:r>
            <a:r>
              <a:rPr lang="en-US" sz="2000" dirty="0"/>
              <a:t> </a:t>
            </a:r>
            <a:r>
              <a:rPr lang="en-US" sz="2000" dirty="0" err="1"/>
              <a:t>xuất</a:t>
            </a:r>
            <a:r>
              <a:rPr lang="en-US" sz="2000" dirty="0"/>
              <a:t> </a:t>
            </a:r>
            <a:r>
              <a:rPr lang="en-US" sz="2000" dirty="0" err="1"/>
              <a:t>tới</a:t>
            </a:r>
            <a:r>
              <a:rPr lang="en-US" sz="2000" dirty="0"/>
              <a:t> </a:t>
            </a:r>
            <a:r>
              <a:rPr lang="en-US" sz="2000" dirty="0" err="1"/>
              <a:t>các</a:t>
            </a:r>
            <a:r>
              <a:rPr lang="en-US" sz="2000" dirty="0"/>
              <a:t> </a:t>
            </a:r>
            <a:r>
              <a:rPr lang="en-US" sz="2000" dirty="0" err="1"/>
              <a:t>phương</a:t>
            </a:r>
            <a:r>
              <a:rPr lang="en-US" sz="2000" dirty="0"/>
              <a:t> </a:t>
            </a:r>
            <a:r>
              <a:rPr lang="en-US" sz="2000" dirty="0" err="1"/>
              <a:t>thức</a:t>
            </a:r>
            <a:r>
              <a:rPr lang="en-US" sz="2000" dirty="0"/>
              <a:t> </a:t>
            </a:r>
            <a:r>
              <a:rPr lang="en-US" sz="2000" dirty="0" err="1"/>
              <a:t>này</a:t>
            </a:r>
            <a:r>
              <a:rPr lang="en-US" sz="2000" dirty="0"/>
              <a:t>. </a:t>
            </a:r>
            <a:endParaRPr lang="en-US" sz="2000" dirty="0" smtClean="0"/>
          </a:p>
          <a:p>
            <a:r>
              <a:rPr lang="da-DK" sz="2000" b="1" dirty="0" smtClean="0"/>
              <a:t>Service Endpoint : </a:t>
            </a:r>
            <a:r>
              <a:rPr lang="en-US" sz="2000" dirty="0" err="1"/>
              <a:t>Các</a:t>
            </a:r>
            <a:r>
              <a:rPr lang="en-US" sz="2000" dirty="0"/>
              <a:t> client </a:t>
            </a:r>
            <a:r>
              <a:rPr lang="en-US" sz="2000" dirty="0" err="1"/>
              <a:t>chỉ</a:t>
            </a:r>
            <a:r>
              <a:rPr lang="en-US" sz="2000" dirty="0"/>
              <a:t> </a:t>
            </a:r>
            <a:r>
              <a:rPr lang="en-US" sz="2000" dirty="0" err="1"/>
              <a:t>có</a:t>
            </a:r>
            <a:r>
              <a:rPr lang="en-US" sz="2000" dirty="0"/>
              <a:t> </a:t>
            </a:r>
            <a:r>
              <a:rPr lang="en-US" sz="2000" dirty="0" err="1"/>
              <a:t>thể</a:t>
            </a:r>
            <a:r>
              <a:rPr lang="en-US" sz="2000" dirty="0"/>
              <a:t> </a:t>
            </a:r>
            <a:r>
              <a:rPr lang="en-US" sz="2000" dirty="0" err="1"/>
              <a:t>truy</a:t>
            </a:r>
            <a:r>
              <a:rPr lang="en-US" sz="2000" dirty="0"/>
              <a:t> </a:t>
            </a:r>
            <a:r>
              <a:rPr lang="en-US" sz="2000" dirty="0" err="1"/>
              <a:t>nhập</a:t>
            </a:r>
            <a:r>
              <a:rPr lang="en-US" sz="2000" dirty="0"/>
              <a:t> </a:t>
            </a:r>
            <a:r>
              <a:rPr lang="en-US" sz="2000" dirty="0" err="1"/>
              <a:t>tới</a:t>
            </a:r>
            <a:r>
              <a:rPr lang="en-US" sz="2000" dirty="0"/>
              <a:t> </a:t>
            </a:r>
            <a:r>
              <a:rPr lang="en-US" sz="2000" dirty="0" err="1"/>
              <a:t>dịch</a:t>
            </a:r>
            <a:r>
              <a:rPr lang="en-US" sz="2000" dirty="0"/>
              <a:t> </a:t>
            </a:r>
            <a:r>
              <a:rPr lang="en-US" sz="2000" dirty="0" err="1"/>
              <a:t>vụ</a:t>
            </a:r>
            <a:r>
              <a:rPr lang="en-US" sz="2000" dirty="0"/>
              <a:t> </a:t>
            </a:r>
            <a:r>
              <a:rPr lang="en-US" sz="2000" dirty="0" err="1"/>
              <a:t>và</a:t>
            </a:r>
            <a:r>
              <a:rPr lang="en-US" sz="2000" dirty="0"/>
              <a:t> </a:t>
            </a:r>
            <a:r>
              <a:rPr lang="en-US" sz="2000" dirty="0" err="1"/>
              <a:t>sử</a:t>
            </a:r>
            <a:r>
              <a:rPr lang="en-US" sz="2000" dirty="0"/>
              <a:t> </a:t>
            </a:r>
            <a:r>
              <a:rPr lang="en-US" sz="2000" dirty="0" err="1"/>
              <a:t>dụng</a:t>
            </a:r>
            <a:r>
              <a:rPr lang="en-US" sz="2000" dirty="0"/>
              <a:t> </a:t>
            </a:r>
            <a:r>
              <a:rPr lang="en-US" sz="2000" dirty="0" err="1"/>
              <a:t>các</a:t>
            </a:r>
            <a:r>
              <a:rPr lang="en-US" sz="2000" dirty="0"/>
              <a:t> </a:t>
            </a:r>
            <a:r>
              <a:rPr lang="en-US" sz="2000" dirty="0" err="1"/>
              <a:t>thao</a:t>
            </a:r>
            <a:r>
              <a:rPr lang="en-US" sz="2000" dirty="0"/>
              <a:t> </a:t>
            </a:r>
            <a:r>
              <a:rPr lang="en-US" sz="2000" dirty="0" err="1"/>
              <a:t>tác</a:t>
            </a:r>
            <a:r>
              <a:rPr lang="en-US" sz="2000" dirty="0"/>
              <a:t> </a:t>
            </a:r>
            <a:r>
              <a:rPr lang="en-US" sz="2000" dirty="0" err="1"/>
              <a:t>của</a:t>
            </a:r>
            <a:r>
              <a:rPr lang="en-US" sz="2000" dirty="0"/>
              <a:t> </a:t>
            </a:r>
            <a:r>
              <a:rPr lang="en-US" sz="2000" dirty="0" err="1"/>
              <a:t>dịch</a:t>
            </a:r>
            <a:r>
              <a:rPr lang="en-US" sz="2000" dirty="0"/>
              <a:t> </a:t>
            </a:r>
            <a:r>
              <a:rPr lang="en-US" sz="2000" dirty="0" err="1"/>
              <a:t>vụ</a:t>
            </a:r>
            <a:r>
              <a:rPr lang="en-US" sz="2000" dirty="0"/>
              <a:t> </a:t>
            </a:r>
            <a:r>
              <a:rPr lang="en-US" sz="2000" dirty="0" err="1"/>
              <a:t>thông</a:t>
            </a:r>
            <a:r>
              <a:rPr lang="en-US" sz="2000" dirty="0"/>
              <a:t> qua </a:t>
            </a:r>
            <a:r>
              <a:rPr lang="en-US" sz="2000" dirty="0" err="1"/>
              <a:t>các</a:t>
            </a:r>
            <a:r>
              <a:rPr lang="en-US" sz="2000" dirty="0"/>
              <a:t> </a:t>
            </a:r>
            <a:r>
              <a:rPr lang="en-US" sz="2000" dirty="0" err="1"/>
              <a:t>điểm</a:t>
            </a:r>
            <a:r>
              <a:rPr lang="en-US" sz="2000" dirty="0"/>
              <a:t> </a:t>
            </a:r>
            <a:r>
              <a:rPr lang="en-US" sz="2000" dirty="0" err="1"/>
              <a:t>cuối</a:t>
            </a:r>
            <a:r>
              <a:rPr lang="en-US" sz="2000" dirty="0"/>
              <a:t> </a:t>
            </a:r>
            <a:r>
              <a:rPr lang="en-US" sz="2000" dirty="0" err="1"/>
              <a:t>dịch</a:t>
            </a:r>
            <a:r>
              <a:rPr lang="en-US" sz="2000" dirty="0"/>
              <a:t> </a:t>
            </a:r>
            <a:r>
              <a:rPr lang="en-US" sz="2000" dirty="0" err="1"/>
              <a:t>vụ</a:t>
            </a:r>
            <a:r>
              <a:rPr lang="en-US" sz="2000" dirty="0"/>
              <a:t>. </a:t>
            </a:r>
            <a:endParaRPr lang="vi-VN" sz="2000" dirty="0" smtClean="0"/>
          </a:p>
          <a:p>
            <a:endParaRPr lang="vi-VN" sz="2000" b="1" dirty="0"/>
          </a:p>
          <a:p>
            <a:pPr lvl="0"/>
            <a:endParaRPr lang="vi-VN" sz="2000" b="1" dirty="0"/>
          </a:p>
          <a:p>
            <a:endParaRPr lang="da-DK" sz="2000" dirty="0" smtClean="0"/>
          </a:p>
        </p:txBody>
      </p:sp>
      <p:sp>
        <p:nvSpPr>
          <p:cNvPr id="6" name="Title 3"/>
          <p:cNvSpPr txBox="1">
            <a:spLocks/>
          </p:cNvSpPr>
          <p:nvPr/>
        </p:nvSpPr>
        <p:spPr>
          <a:xfrm>
            <a:off x="492642" y="163032"/>
            <a:ext cx="8534400" cy="808038"/>
          </a:xfrm>
          <a:prstGeom prst="rect">
            <a:avLst/>
          </a:prstGeom>
        </p:spPr>
        <p:txBody>
          <a:bodyPr vert="horz" lIns="91440" tIns="45720" rIns="91440" bIns="45720" rtlCol="0" anchor="ctr">
            <a:normAutofit/>
            <a:scene3d>
              <a:camera prst="orthographicFront"/>
              <a:lightRig rig="soft" dir="t">
                <a:rot lat="0" lon="0" rev="10800000"/>
              </a:lightRig>
            </a:scene3d>
            <a:sp3d>
              <a:bevelT w="27940" h="12700"/>
              <a:contourClr>
                <a:srgbClr val="DDDDDD"/>
              </a:contourClr>
            </a:sp3d>
          </a:bodyPr>
          <a:lstStyle>
            <a:lvl1pPr algn="l" defTabSz="914400" rtl="0" eaLnBrk="1" latinLnBrk="0" hangingPunct="1">
              <a:spcBef>
                <a:spcPct val="0"/>
              </a:spcBef>
              <a:buNone/>
              <a:defRPr sz="4400" b="1" kern="1200" cap="none" spc="150">
                <a:ln w="11430"/>
                <a:solidFill>
                  <a:srgbClr val="F8F8F8"/>
                </a:solidFill>
                <a:effectLst>
                  <a:outerShdw blurRad="25400" algn="tl" rotWithShape="0">
                    <a:srgbClr val="000000">
                      <a:alpha val="43000"/>
                    </a:srgbClr>
                  </a:outerShdw>
                </a:effectLst>
                <a:latin typeface="Arial" pitchFamily="34" charset="0"/>
                <a:ea typeface="+mj-ea"/>
                <a:cs typeface="Arial" pitchFamily="34" charset="0"/>
              </a:defRPr>
            </a:lvl1pPr>
          </a:lstStyle>
          <a:p>
            <a:r>
              <a:rPr lang="en-US" dirty="0" err="1" smtClean="0"/>
              <a:t>Lý</a:t>
            </a:r>
            <a:r>
              <a:rPr lang="en-US" dirty="0" smtClean="0"/>
              <a:t> </a:t>
            </a:r>
            <a:r>
              <a:rPr lang="en-US" dirty="0" err="1" smtClean="0"/>
              <a:t>thuyết</a:t>
            </a:r>
            <a:r>
              <a:rPr lang="en-US" dirty="0" smtClean="0"/>
              <a:t> – </a:t>
            </a:r>
            <a:r>
              <a:rPr lang="en-US" dirty="0" err="1" smtClean="0"/>
              <a:t>Giới</a:t>
            </a:r>
            <a:r>
              <a:rPr lang="en-US" dirty="0" smtClean="0"/>
              <a:t> </a:t>
            </a:r>
            <a:r>
              <a:rPr lang="en-US" dirty="0" err="1" smtClean="0"/>
              <a:t>thiệu</a:t>
            </a:r>
            <a:endParaRPr lang="en-US" dirty="0"/>
          </a:p>
        </p:txBody>
      </p:sp>
    </p:spTree>
    <p:extLst>
      <p:ext uri="{BB962C8B-B14F-4D97-AF65-F5344CB8AC3E}">
        <p14:creationId xmlns:p14="http://schemas.microsoft.com/office/powerpoint/2010/main" val="419721271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 calcmode="lin" valueType="num">
                                      <p:cBhvr additive="base">
                                        <p:cTn id="33"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Thiết</a:t>
            </a:r>
            <a:r>
              <a:rPr lang="en-US" dirty="0" smtClean="0"/>
              <a:t> </a:t>
            </a:r>
            <a:r>
              <a:rPr lang="en-US" dirty="0" err="1" smtClean="0"/>
              <a:t>kế</a:t>
            </a:r>
            <a:r>
              <a:rPr lang="en-US" dirty="0" smtClean="0"/>
              <a:t> </a:t>
            </a:r>
            <a:r>
              <a:rPr lang="en-US" dirty="0" err="1" smtClean="0"/>
              <a:t>chương</a:t>
            </a:r>
            <a:r>
              <a:rPr lang="en-US" dirty="0" smtClean="0"/>
              <a:t> </a:t>
            </a:r>
            <a:r>
              <a:rPr lang="en-US" dirty="0" err="1" smtClean="0"/>
              <a:t>trình</a:t>
            </a:r>
            <a:endParaRPr lang="en-US" dirty="0"/>
          </a:p>
        </p:txBody>
      </p:sp>
      <p:sp>
        <p:nvSpPr>
          <p:cNvPr id="5" name="Text Placeholder 4"/>
          <p:cNvSpPr>
            <a:spLocks noGrp="1"/>
          </p:cNvSpPr>
          <p:nvPr>
            <p:ph type="body" idx="1"/>
          </p:nvPr>
        </p:nvSpPr>
        <p:spPr/>
        <p:txBody>
          <a:bodyPr/>
          <a:lstStyle/>
          <a:p>
            <a:r>
              <a:rPr lang="en-US" dirty="0" err="1" smtClean="0"/>
              <a:t>Phần</a:t>
            </a:r>
            <a:r>
              <a:rPr lang="en-US" dirty="0" smtClean="0"/>
              <a:t> 2</a:t>
            </a:r>
            <a:endParaRPr lang="en-US" dirty="0"/>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Thiết</a:t>
            </a:r>
            <a:r>
              <a:rPr lang="en-US" dirty="0" smtClean="0"/>
              <a:t> </a:t>
            </a:r>
            <a:r>
              <a:rPr lang="en-US" dirty="0" err="1" smtClean="0"/>
              <a:t>kế</a:t>
            </a:r>
            <a:r>
              <a:rPr lang="en-US" dirty="0" smtClean="0"/>
              <a:t> </a:t>
            </a:r>
            <a:r>
              <a:rPr lang="en-US" dirty="0" err="1" smtClean="0"/>
              <a:t>chương</a:t>
            </a:r>
            <a:r>
              <a:rPr lang="en-US" dirty="0" smtClean="0"/>
              <a:t> </a:t>
            </a:r>
            <a:r>
              <a:rPr lang="en-US" dirty="0" err="1" smtClean="0"/>
              <a:t>trình</a:t>
            </a:r>
            <a:endParaRPr lang="en-US" dirty="0"/>
          </a:p>
        </p:txBody>
      </p:sp>
      <p:pic>
        <p:nvPicPr>
          <p:cNvPr id="4" name="Picture 2" descr="http://nasatrain.com/files/upload/dichvudaotao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752722"/>
            <a:ext cx="3581401" cy="21879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02264" y="1600200"/>
            <a:ext cx="3712536" cy="2492990"/>
          </a:xfrm>
          <a:prstGeom prst="rect">
            <a:avLst/>
          </a:prstGeom>
          <a:noFill/>
        </p:spPr>
        <p:txBody>
          <a:bodyPr wrap="square" rtlCol="0">
            <a:spAutoFit/>
          </a:bodyPr>
          <a:lstStyle/>
          <a:p>
            <a:r>
              <a:rPr lang="en-US" sz="2800" dirty="0" err="1" smtClean="0"/>
              <a:t>Đối</a:t>
            </a:r>
            <a:r>
              <a:rPr lang="en-US" sz="2800" dirty="0" smtClean="0"/>
              <a:t> </a:t>
            </a:r>
            <a:r>
              <a:rPr lang="en-US" sz="2800" dirty="0" err="1" smtClean="0"/>
              <a:t>tượng</a:t>
            </a:r>
            <a:r>
              <a:rPr lang="en-US" sz="2800" dirty="0" smtClean="0"/>
              <a:t> </a:t>
            </a:r>
            <a:r>
              <a:rPr lang="en-US" sz="2800" dirty="0" err="1" smtClean="0"/>
              <a:t>phục</a:t>
            </a:r>
            <a:r>
              <a:rPr lang="en-US" sz="2800" dirty="0" smtClean="0"/>
              <a:t> vụ :</a:t>
            </a:r>
          </a:p>
          <a:p>
            <a:pPr marL="457200" indent="-457200">
              <a:buFont typeface="Arial" pitchFamily="34" charset="0"/>
              <a:buChar char="•"/>
            </a:pPr>
            <a:r>
              <a:rPr lang="en-US" sz="2400" dirty="0" err="1" smtClean="0"/>
              <a:t>Học</a:t>
            </a:r>
            <a:r>
              <a:rPr lang="en-US" sz="2400" dirty="0" smtClean="0"/>
              <a:t> </a:t>
            </a:r>
            <a:r>
              <a:rPr lang="en-US" sz="2400" dirty="0" err="1" smtClean="0"/>
              <a:t>viên</a:t>
            </a:r>
            <a:endParaRPr lang="en-US" sz="2400" dirty="0" smtClean="0"/>
          </a:p>
          <a:p>
            <a:pPr marL="457200" indent="-457200">
              <a:buFont typeface="Arial" pitchFamily="34" charset="0"/>
              <a:buChar char="•"/>
            </a:pPr>
            <a:r>
              <a:rPr lang="en-US" sz="2400" dirty="0" err="1" smtClean="0"/>
              <a:t>Người</a:t>
            </a:r>
            <a:r>
              <a:rPr lang="en-US" sz="2400" dirty="0" smtClean="0"/>
              <a:t> </a:t>
            </a:r>
            <a:r>
              <a:rPr lang="en-US" sz="2400" dirty="0" err="1" smtClean="0"/>
              <a:t>học</a:t>
            </a:r>
            <a:r>
              <a:rPr lang="en-US" sz="2400" dirty="0" smtClean="0"/>
              <a:t> </a:t>
            </a:r>
            <a:r>
              <a:rPr lang="en-US" sz="2400" dirty="0" err="1" smtClean="0"/>
              <a:t>nghê</a:t>
            </a:r>
            <a:r>
              <a:rPr lang="en-US" sz="2400" dirty="0" smtClean="0"/>
              <a:t>̀</a:t>
            </a:r>
          </a:p>
          <a:p>
            <a:pPr marL="457200" indent="-457200">
              <a:buFont typeface="Arial" pitchFamily="34" charset="0"/>
              <a:buChar char="•"/>
            </a:pPr>
            <a:r>
              <a:rPr lang="en-US" sz="2400" dirty="0" err="1" smtClean="0"/>
              <a:t>Giảng</a:t>
            </a:r>
            <a:r>
              <a:rPr lang="en-US" sz="2400" dirty="0" smtClean="0"/>
              <a:t> </a:t>
            </a:r>
            <a:r>
              <a:rPr lang="en-US" sz="2400" dirty="0" err="1" smtClean="0"/>
              <a:t>viên</a:t>
            </a:r>
            <a:endParaRPr lang="en-US" sz="2400" dirty="0"/>
          </a:p>
          <a:p>
            <a:pPr marL="457200" indent="-457200">
              <a:buFont typeface="Arial" pitchFamily="34" charset="0"/>
              <a:buChar char="•"/>
            </a:pPr>
            <a:r>
              <a:rPr lang="en-US" sz="2400" dirty="0" err="1" smtClean="0"/>
              <a:t>Trung</a:t>
            </a:r>
            <a:r>
              <a:rPr lang="en-US" sz="2400" dirty="0" smtClean="0"/>
              <a:t> </a:t>
            </a:r>
            <a:r>
              <a:rPr lang="en-US" sz="2400" dirty="0" err="1" smtClean="0"/>
              <a:t>tâm</a:t>
            </a:r>
            <a:r>
              <a:rPr lang="en-US" sz="2400" dirty="0" smtClean="0"/>
              <a:t> </a:t>
            </a:r>
            <a:r>
              <a:rPr lang="en-US" sz="2400" dirty="0" err="1" smtClean="0"/>
              <a:t>giảng</a:t>
            </a:r>
            <a:r>
              <a:rPr lang="en-US" sz="2400" dirty="0" smtClean="0"/>
              <a:t> </a:t>
            </a:r>
            <a:r>
              <a:rPr lang="en-US" sz="2400" dirty="0" err="1" smtClean="0"/>
              <a:t>dạy</a:t>
            </a:r>
            <a:r>
              <a:rPr lang="en-US" sz="2800" dirty="0" smtClean="0"/>
              <a:t> </a:t>
            </a:r>
          </a:p>
          <a:p>
            <a:endParaRPr lang="vi-VN" sz="28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Thiết</a:t>
            </a:r>
            <a:r>
              <a:rPr lang="en-US" dirty="0" smtClean="0"/>
              <a:t> </a:t>
            </a:r>
            <a:r>
              <a:rPr lang="en-US" dirty="0" err="1" smtClean="0"/>
              <a:t>kế</a:t>
            </a:r>
            <a:r>
              <a:rPr lang="en-US" dirty="0" smtClean="0"/>
              <a:t> </a:t>
            </a:r>
            <a:r>
              <a:rPr lang="en-US" dirty="0" err="1" smtClean="0"/>
              <a:t>chương</a:t>
            </a:r>
            <a:r>
              <a:rPr lang="en-US" dirty="0" smtClean="0"/>
              <a:t> </a:t>
            </a:r>
            <a:r>
              <a:rPr lang="en-US" dirty="0" err="1" smtClean="0"/>
              <a:t>trình</a:t>
            </a:r>
            <a:endParaRPr lang="en-US" dirty="0"/>
          </a:p>
        </p:txBody>
      </p:sp>
      <p:grpSp>
        <p:nvGrpSpPr>
          <p:cNvPr id="3" name="Group 2"/>
          <p:cNvGrpSpPr/>
          <p:nvPr/>
        </p:nvGrpSpPr>
        <p:grpSpPr>
          <a:xfrm>
            <a:off x="141767" y="3790851"/>
            <a:ext cx="8915400" cy="1775281"/>
            <a:chOff x="-1371600" y="1355725"/>
            <a:chExt cx="12039600" cy="2720975"/>
          </a:xfrm>
        </p:grpSpPr>
        <p:pic>
          <p:nvPicPr>
            <p:cNvPr id="4" name="Picture 3" descr="abstract_rectangle01_02_red"/>
            <p:cNvPicPr>
              <a:picLocks noChangeAspect="1" noChangeArrowheads="1"/>
            </p:cNvPicPr>
            <p:nvPr/>
          </p:nvPicPr>
          <p:blipFill>
            <a:blip r:embed="rId2"/>
            <a:srcRect/>
            <a:stretch>
              <a:fillRect/>
            </a:stretch>
          </p:blipFill>
          <p:spPr bwMode="auto">
            <a:xfrm>
              <a:off x="457200" y="1447800"/>
              <a:ext cx="2209800" cy="2514600"/>
            </a:xfrm>
            <a:prstGeom prst="rect">
              <a:avLst/>
            </a:prstGeom>
            <a:noFill/>
            <a:ln w="9525">
              <a:noFill/>
              <a:miter lim="800000"/>
              <a:headEnd/>
              <a:tailEnd/>
            </a:ln>
          </p:spPr>
        </p:pic>
        <p:sp>
          <p:nvSpPr>
            <p:cNvPr id="5" name="Rectangle 4"/>
            <p:cNvSpPr>
              <a:spLocks noChangeArrowheads="1"/>
            </p:cNvSpPr>
            <p:nvPr/>
          </p:nvSpPr>
          <p:spPr bwMode="auto">
            <a:xfrm>
              <a:off x="685800" y="1828801"/>
              <a:ext cx="1752600" cy="304800"/>
            </a:xfrm>
            <a:prstGeom prst="rect">
              <a:avLst/>
            </a:prstGeom>
            <a:noFill/>
            <a:ln w="9525">
              <a:noFill/>
              <a:miter lim="800000"/>
              <a:headEnd/>
              <a:tailEnd/>
            </a:ln>
          </p:spPr>
          <p:txBody>
            <a:bodyPr lIns="0" tIns="0" rIns="0" bIns="0"/>
            <a:lstStyle/>
            <a:p>
              <a:pPr marL="173990" indent="-173990">
                <a:lnSpc>
                  <a:spcPct val="90000"/>
                </a:lnSpc>
                <a:spcBef>
                  <a:spcPts val="1510"/>
                </a:spcBef>
                <a:spcAft>
                  <a:spcPts val="0"/>
                </a:spcAft>
              </a:pPr>
              <a:r>
                <a:rPr lang="en-GB" sz="1800" kern="1200">
                  <a:solidFill>
                    <a:srgbClr val="000000"/>
                  </a:solidFill>
                  <a:effectLst/>
                  <a:latin typeface="Calibri"/>
                  <a:ea typeface="Times New Roman"/>
                </a:rPr>
                <a:t>Client application</a:t>
              </a:r>
              <a:endParaRPr lang="vi-VN" sz="1200">
                <a:effectLst/>
                <a:latin typeface="Times New Roman"/>
                <a:ea typeface="Times New Roman"/>
              </a:endParaRPr>
            </a:p>
          </p:txBody>
        </p:sp>
        <p:pic>
          <p:nvPicPr>
            <p:cNvPr id="6" name="Picture 5" descr="abstract_rectangle01_02_red"/>
            <p:cNvPicPr>
              <a:picLocks noChangeAspect="1" noChangeArrowheads="1"/>
            </p:cNvPicPr>
            <p:nvPr/>
          </p:nvPicPr>
          <p:blipFill>
            <a:blip r:embed="rId2"/>
            <a:srcRect/>
            <a:stretch>
              <a:fillRect/>
            </a:stretch>
          </p:blipFill>
          <p:spPr bwMode="auto">
            <a:xfrm>
              <a:off x="7162800" y="1447800"/>
              <a:ext cx="3276600" cy="2590800"/>
            </a:xfrm>
            <a:prstGeom prst="rect">
              <a:avLst/>
            </a:prstGeom>
            <a:noFill/>
            <a:ln w="9525">
              <a:noFill/>
              <a:miter lim="800000"/>
              <a:headEnd/>
              <a:tailEnd/>
            </a:ln>
          </p:spPr>
        </p:pic>
        <p:pic>
          <p:nvPicPr>
            <p:cNvPr id="7" name="Picture 6" descr="abstract_rectangle01_02_yellow"/>
            <p:cNvPicPr>
              <a:picLocks noChangeAspect="1" noChangeArrowheads="1"/>
            </p:cNvPicPr>
            <p:nvPr/>
          </p:nvPicPr>
          <p:blipFill>
            <a:blip r:embed="rId3"/>
            <a:srcRect/>
            <a:stretch>
              <a:fillRect/>
            </a:stretch>
          </p:blipFill>
          <p:spPr bwMode="auto">
            <a:xfrm>
              <a:off x="3236912" y="1355725"/>
              <a:ext cx="3122613" cy="2682875"/>
            </a:xfrm>
            <a:prstGeom prst="rect">
              <a:avLst/>
            </a:prstGeom>
            <a:noFill/>
            <a:ln w="9525">
              <a:noFill/>
              <a:miter lim="800000"/>
              <a:headEnd/>
              <a:tailEnd/>
            </a:ln>
          </p:spPr>
        </p:pic>
        <p:pic>
          <p:nvPicPr>
            <p:cNvPr id="8" name="Picture 7" descr="Document_Schema"/>
            <p:cNvPicPr>
              <a:picLocks noChangeAspect="1" noChangeArrowheads="1"/>
            </p:cNvPicPr>
            <p:nvPr/>
          </p:nvPicPr>
          <p:blipFill>
            <a:blip r:embed="rId4"/>
            <a:srcRect/>
            <a:stretch>
              <a:fillRect/>
            </a:stretch>
          </p:blipFill>
          <p:spPr bwMode="auto">
            <a:xfrm>
              <a:off x="3581400" y="2590800"/>
              <a:ext cx="1338262" cy="973137"/>
            </a:xfrm>
            <a:prstGeom prst="rect">
              <a:avLst/>
            </a:prstGeom>
            <a:noFill/>
            <a:ln w="9525">
              <a:noFill/>
              <a:miter lim="800000"/>
              <a:headEnd/>
              <a:tailEnd/>
            </a:ln>
          </p:spPr>
        </p:pic>
        <p:sp>
          <p:nvSpPr>
            <p:cNvPr id="9" name="Rectangle 8"/>
            <p:cNvSpPr>
              <a:spLocks noChangeArrowheads="1"/>
            </p:cNvSpPr>
            <p:nvPr/>
          </p:nvSpPr>
          <p:spPr bwMode="auto">
            <a:xfrm>
              <a:off x="3438525" y="1628775"/>
              <a:ext cx="2674937" cy="382587"/>
            </a:xfrm>
            <a:prstGeom prst="rect">
              <a:avLst/>
            </a:prstGeom>
            <a:noFill/>
            <a:ln w="9525">
              <a:noFill/>
              <a:miter lim="800000"/>
              <a:headEnd/>
              <a:tailEnd/>
            </a:ln>
          </p:spPr>
          <p:txBody>
            <a:bodyPr lIns="0" tIns="0" rIns="0" bIns="0"/>
            <a:lstStyle/>
            <a:p>
              <a:pPr marL="173990" indent="-173990" algn="ctr">
                <a:lnSpc>
                  <a:spcPct val="90000"/>
                </a:lnSpc>
                <a:spcBef>
                  <a:spcPts val="1510"/>
                </a:spcBef>
                <a:spcAft>
                  <a:spcPts val="0"/>
                </a:spcAft>
              </a:pPr>
              <a:r>
                <a:rPr lang="en-GB" sz="1800" kern="1200">
                  <a:solidFill>
                    <a:srgbClr val="000000"/>
                  </a:solidFill>
                  <a:effectLst/>
                  <a:latin typeface="Calibri"/>
                  <a:ea typeface="Times New Roman"/>
                </a:rPr>
                <a:t>WCF Service  Host</a:t>
              </a:r>
              <a:endParaRPr lang="vi-VN" sz="1200">
                <a:effectLst/>
                <a:latin typeface="Times New Roman"/>
                <a:ea typeface="Times New Roman"/>
              </a:endParaRPr>
            </a:p>
          </p:txBody>
        </p:sp>
        <p:sp>
          <p:nvSpPr>
            <p:cNvPr id="10" name="Rectangle 9"/>
            <p:cNvSpPr>
              <a:spLocks noChangeArrowheads="1"/>
            </p:cNvSpPr>
            <p:nvPr/>
          </p:nvSpPr>
          <p:spPr bwMode="auto">
            <a:xfrm>
              <a:off x="3505200" y="2133600"/>
              <a:ext cx="1824038" cy="428625"/>
            </a:xfrm>
            <a:prstGeom prst="rect">
              <a:avLst/>
            </a:prstGeom>
            <a:noFill/>
            <a:ln w="9525">
              <a:noFill/>
              <a:miter lim="800000"/>
              <a:headEnd/>
              <a:tailEnd/>
            </a:ln>
          </p:spPr>
          <p:txBody>
            <a:bodyPr lIns="0" tIns="0" rIns="0" bIns="0"/>
            <a:lstStyle/>
            <a:p>
              <a:pPr marL="173990" indent="-173990">
                <a:lnSpc>
                  <a:spcPct val="90000"/>
                </a:lnSpc>
                <a:spcBef>
                  <a:spcPts val="1510"/>
                </a:spcBef>
                <a:spcAft>
                  <a:spcPts val="0"/>
                </a:spcAft>
              </a:pPr>
              <a:r>
                <a:rPr lang="en-GB" sz="1800" kern="1200" dirty="0">
                  <a:solidFill>
                    <a:srgbClr val="000000"/>
                  </a:solidFill>
                  <a:effectLst/>
                  <a:latin typeface="Calibri"/>
                  <a:ea typeface="Times New Roman"/>
                </a:rPr>
                <a:t>Configuration</a:t>
              </a:r>
              <a:endParaRPr lang="vi-VN" sz="1200" dirty="0">
                <a:effectLst/>
                <a:latin typeface="Times New Roman"/>
                <a:ea typeface="Times New Roman"/>
              </a:endParaRPr>
            </a:p>
          </p:txBody>
        </p:sp>
        <p:pic>
          <p:nvPicPr>
            <p:cNvPr id="11" name="Picture 10" descr="Document_Code"/>
            <p:cNvPicPr>
              <a:picLocks noChangeAspect="1" noChangeArrowheads="1"/>
            </p:cNvPicPr>
            <p:nvPr/>
          </p:nvPicPr>
          <p:blipFill>
            <a:blip r:embed="rId5"/>
            <a:srcRect/>
            <a:stretch>
              <a:fillRect/>
            </a:stretch>
          </p:blipFill>
          <p:spPr bwMode="auto">
            <a:xfrm>
              <a:off x="5246687" y="2563812"/>
              <a:ext cx="582613" cy="949325"/>
            </a:xfrm>
            <a:prstGeom prst="rect">
              <a:avLst/>
            </a:prstGeom>
            <a:noFill/>
            <a:ln w="9525">
              <a:noFill/>
              <a:miter lim="800000"/>
              <a:headEnd/>
              <a:tailEnd/>
            </a:ln>
          </p:spPr>
        </p:pic>
        <p:sp>
          <p:nvSpPr>
            <p:cNvPr id="12" name="Rectangle 11"/>
            <p:cNvSpPr>
              <a:spLocks noChangeArrowheads="1"/>
            </p:cNvSpPr>
            <p:nvPr/>
          </p:nvSpPr>
          <p:spPr bwMode="auto">
            <a:xfrm>
              <a:off x="4648200" y="3581400"/>
              <a:ext cx="2090737" cy="382588"/>
            </a:xfrm>
            <a:prstGeom prst="rect">
              <a:avLst/>
            </a:prstGeom>
            <a:noFill/>
            <a:ln w="9525">
              <a:noFill/>
              <a:miter lim="800000"/>
              <a:headEnd/>
              <a:tailEnd/>
            </a:ln>
          </p:spPr>
          <p:txBody>
            <a:bodyPr lIns="0" tIns="0" rIns="0" bIns="0"/>
            <a:lstStyle/>
            <a:p>
              <a:pPr marL="173990" indent="-173990">
                <a:lnSpc>
                  <a:spcPct val="90000"/>
                </a:lnSpc>
                <a:spcBef>
                  <a:spcPts val="1510"/>
                </a:spcBef>
                <a:spcAft>
                  <a:spcPts val="0"/>
                </a:spcAft>
              </a:pPr>
              <a:r>
                <a:rPr lang="en-GB" sz="1800" kern="1200">
                  <a:solidFill>
                    <a:srgbClr val="000000"/>
                  </a:solidFill>
                  <a:effectLst/>
                  <a:latin typeface="Calibri"/>
                  <a:ea typeface="Times New Roman"/>
                </a:rPr>
                <a:t>Host code</a:t>
              </a:r>
              <a:endParaRPr lang="vi-VN" sz="1200">
                <a:effectLst/>
                <a:latin typeface="Times New Roman"/>
                <a:ea typeface="Times New Roman"/>
              </a:endParaRPr>
            </a:p>
          </p:txBody>
        </p:sp>
        <p:pic>
          <p:nvPicPr>
            <p:cNvPr id="13" name="Picture 12" descr="2_Interface_A"/>
            <p:cNvPicPr>
              <a:picLocks noChangeAspect="1" noChangeArrowheads="1"/>
            </p:cNvPicPr>
            <p:nvPr/>
          </p:nvPicPr>
          <p:blipFill>
            <a:blip r:embed="rId6"/>
            <a:srcRect/>
            <a:stretch>
              <a:fillRect/>
            </a:stretch>
          </p:blipFill>
          <p:spPr bwMode="auto">
            <a:xfrm>
              <a:off x="7856537" y="2392363"/>
              <a:ext cx="877888" cy="638175"/>
            </a:xfrm>
            <a:prstGeom prst="rect">
              <a:avLst/>
            </a:prstGeom>
            <a:noFill/>
            <a:ln w="9525">
              <a:noFill/>
              <a:miter lim="800000"/>
              <a:headEnd/>
              <a:tailEnd/>
            </a:ln>
          </p:spPr>
        </p:pic>
        <p:pic>
          <p:nvPicPr>
            <p:cNvPr id="14" name="Picture 13" descr="2_Interface_A"/>
            <p:cNvPicPr>
              <a:picLocks noChangeAspect="1" noChangeArrowheads="1"/>
            </p:cNvPicPr>
            <p:nvPr/>
          </p:nvPicPr>
          <p:blipFill>
            <a:blip r:embed="rId6"/>
            <a:srcRect/>
            <a:stretch>
              <a:fillRect/>
            </a:stretch>
          </p:blipFill>
          <p:spPr bwMode="auto">
            <a:xfrm>
              <a:off x="7866062" y="2749550"/>
              <a:ext cx="877888" cy="638175"/>
            </a:xfrm>
            <a:prstGeom prst="rect">
              <a:avLst/>
            </a:prstGeom>
            <a:noFill/>
            <a:ln w="9525">
              <a:noFill/>
              <a:miter lim="800000"/>
              <a:headEnd/>
              <a:tailEnd/>
            </a:ln>
          </p:spPr>
        </p:pic>
        <p:pic>
          <p:nvPicPr>
            <p:cNvPr id="15" name="Picture 14" descr="2_Interface_A"/>
            <p:cNvPicPr>
              <a:picLocks noChangeAspect="1" noChangeArrowheads="1"/>
            </p:cNvPicPr>
            <p:nvPr/>
          </p:nvPicPr>
          <p:blipFill>
            <a:blip r:embed="rId6"/>
            <a:srcRect/>
            <a:stretch>
              <a:fillRect/>
            </a:stretch>
          </p:blipFill>
          <p:spPr bwMode="auto">
            <a:xfrm>
              <a:off x="7877175" y="3101975"/>
              <a:ext cx="877888" cy="638175"/>
            </a:xfrm>
            <a:prstGeom prst="rect">
              <a:avLst/>
            </a:prstGeom>
            <a:noFill/>
            <a:ln w="9525">
              <a:noFill/>
              <a:miter lim="800000"/>
              <a:headEnd/>
              <a:tailEnd/>
            </a:ln>
          </p:spPr>
        </p:pic>
        <p:pic>
          <p:nvPicPr>
            <p:cNvPr id="16" name="Picture 15" descr="2_Object_C"/>
            <p:cNvPicPr>
              <a:picLocks noChangeAspect="1" noChangeArrowheads="1"/>
            </p:cNvPicPr>
            <p:nvPr/>
          </p:nvPicPr>
          <p:blipFill>
            <a:blip r:embed="rId7"/>
            <a:srcRect/>
            <a:stretch>
              <a:fillRect/>
            </a:stretch>
          </p:blipFill>
          <p:spPr bwMode="auto">
            <a:xfrm>
              <a:off x="8382000" y="2590800"/>
              <a:ext cx="552450" cy="931862"/>
            </a:xfrm>
            <a:prstGeom prst="rect">
              <a:avLst/>
            </a:prstGeom>
            <a:noFill/>
            <a:ln w="9525">
              <a:noFill/>
              <a:miter lim="800000"/>
              <a:headEnd/>
              <a:tailEnd/>
            </a:ln>
          </p:spPr>
        </p:pic>
        <p:pic>
          <p:nvPicPr>
            <p:cNvPr id="17" name="Picture 16" descr="Document_Code"/>
            <p:cNvPicPr>
              <a:picLocks noChangeAspect="1" noChangeArrowheads="1"/>
            </p:cNvPicPr>
            <p:nvPr/>
          </p:nvPicPr>
          <p:blipFill>
            <a:blip r:embed="rId8"/>
            <a:srcRect/>
            <a:stretch>
              <a:fillRect/>
            </a:stretch>
          </p:blipFill>
          <p:spPr bwMode="auto">
            <a:xfrm>
              <a:off x="9388475" y="2587625"/>
              <a:ext cx="641350" cy="1044575"/>
            </a:xfrm>
            <a:prstGeom prst="rect">
              <a:avLst/>
            </a:prstGeom>
            <a:noFill/>
            <a:ln w="9525">
              <a:noFill/>
              <a:miter lim="800000"/>
              <a:headEnd/>
              <a:tailEnd/>
            </a:ln>
          </p:spPr>
        </p:pic>
        <p:sp>
          <p:nvSpPr>
            <p:cNvPr id="18" name="Rectangle 17"/>
            <p:cNvSpPr>
              <a:spLocks noChangeArrowheads="1"/>
            </p:cNvSpPr>
            <p:nvPr/>
          </p:nvSpPr>
          <p:spPr bwMode="auto">
            <a:xfrm>
              <a:off x="6824662" y="1828800"/>
              <a:ext cx="3843338" cy="382587"/>
            </a:xfrm>
            <a:prstGeom prst="rect">
              <a:avLst/>
            </a:prstGeom>
            <a:noFill/>
            <a:ln w="9525">
              <a:noFill/>
              <a:miter lim="800000"/>
              <a:headEnd/>
              <a:tailEnd/>
            </a:ln>
          </p:spPr>
          <p:txBody>
            <a:bodyPr lIns="0" tIns="0" rIns="0" bIns="0"/>
            <a:lstStyle/>
            <a:p>
              <a:pPr marL="173990" indent="-173990" algn="ctr">
                <a:lnSpc>
                  <a:spcPct val="90000"/>
                </a:lnSpc>
                <a:spcBef>
                  <a:spcPts val="1510"/>
                </a:spcBef>
                <a:spcAft>
                  <a:spcPts val="0"/>
                </a:spcAft>
              </a:pPr>
              <a:r>
                <a:rPr lang="en-GB" sz="1800" kern="1200">
                  <a:solidFill>
                    <a:srgbClr val="000000"/>
                  </a:solidFill>
                  <a:effectLst/>
                  <a:latin typeface="Calibri"/>
                  <a:ea typeface="Times New Roman"/>
                </a:rPr>
                <a:t>WCF Service Library</a:t>
              </a:r>
              <a:endParaRPr lang="vi-VN" sz="1200">
                <a:effectLst/>
                <a:latin typeface="Times New Roman"/>
                <a:ea typeface="Times New Roman"/>
              </a:endParaRPr>
            </a:p>
          </p:txBody>
        </p:sp>
        <p:sp>
          <p:nvSpPr>
            <p:cNvPr id="19" name="Rectangle 18"/>
            <p:cNvSpPr>
              <a:spLocks noChangeArrowheads="1"/>
            </p:cNvSpPr>
            <p:nvPr/>
          </p:nvSpPr>
          <p:spPr bwMode="auto">
            <a:xfrm>
              <a:off x="8047037" y="2246313"/>
              <a:ext cx="1350963" cy="382587"/>
            </a:xfrm>
            <a:prstGeom prst="rect">
              <a:avLst/>
            </a:prstGeom>
            <a:noFill/>
            <a:ln w="9525">
              <a:noFill/>
              <a:miter lim="800000"/>
              <a:headEnd/>
              <a:tailEnd/>
            </a:ln>
          </p:spPr>
          <p:txBody>
            <a:bodyPr lIns="0" tIns="0" rIns="0" bIns="0"/>
            <a:lstStyle/>
            <a:p>
              <a:pPr marL="173990" indent="-173990">
                <a:lnSpc>
                  <a:spcPct val="90000"/>
                </a:lnSpc>
                <a:spcBef>
                  <a:spcPts val="1510"/>
                </a:spcBef>
                <a:spcAft>
                  <a:spcPts val="0"/>
                </a:spcAft>
              </a:pPr>
              <a:r>
                <a:rPr lang="en-GB" sz="1800" kern="1200">
                  <a:solidFill>
                    <a:srgbClr val="000000"/>
                  </a:solidFill>
                  <a:effectLst/>
                  <a:latin typeface="Calibri"/>
                  <a:ea typeface="Times New Roman"/>
                </a:rPr>
                <a:t>Contract</a:t>
              </a:r>
              <a:endParaRPr lang="vi-VN" sz="1200">
                <a:effectLst/>
                <a:latin typeface="Times New Roman"/>
                <a:ea typeface="Times New Roman"/>
              </a:endParaRPr>
            </a:p>
          </p:txBody>
        </p:sp>
        <p:sp>
          <p:nvSpPr>
            <p:cNvPr id="20" name="Rectangle 19"/>
            <p:cNvSpPr>
              <a:spLocks noChangeArrowheads="1"/>
            </p:cNvSpPr>
            <p:nvPr/>
          </p:nvSpPr>
          <p:spPr bwMode="auto">
            <a:xfrm>
              <a:off x="8561387" y="3694113"/>
              <a:ext cx="2090738" cy="382587"/>
            </a:xfrm>
            <a:prstGeom prst="rect">
              <a:avLst/>
            </a:prstGeom>
            <a:noFill/>
            <a:ln w="9525">
              <a:noFill/>
              <a:miter lim="800000"/>
              <a:headEnd/>
              <a:tailEnd/>
            </a:ln>
          </p:spPr>
          <p:txBody>
            <a:bodyPr lIns="0" tIns="0" rIns="0" bIns="0"/>
            <a:lstStyle/>
            <a:p>
              <a:pPr marL="173990" indent="-173990">
                <a:lnSpc>
                  <a:spcPct val="90000"/>
                </a:lnSpc>
                <a:spcBef>
                  <a:spcPts val="1510"/>
                </a:spcBef>
                <a:spcAft>
                  <a:spcPts val="0"/>
                </a:spcAft>
              </a:pPr>
              <a:r>
                <a:rPr lang="en-GB" sz="1800" kern="1200">
                  <a:solidFill>
                    <a:srgbClr val="000000"/>
                  </a:solidFill>
                  <a:effectLst/>
                  <a:latin typeface="Calibri"/>
                  <a:ea typeface="Times New Roman"/>
                </a:rPr>
                <a:t>Implementation</a:t>
              </a:r>
              <a:endParaRPr lang="vi-VN" sz="1200">
                <a:effectLst/>
                <a:latin typeface="Times New Roman"/>
                <a:ea typeface="Times New Roman"/>
              </a:endParaRPr>
            </a:p>
          </p:txBody>
        </p:sp>
        <p:pic>
          <p:nvPicPr>
            <p:cNvPr id="21" name="Picture 20" descr="User_Half03"/>
            <p:cNvPicPr>
              <a:picLocks noChangeAspect="1" noChangeArrowheads="1"/>
            </p:cNvPicPr>
            <p:nvPr/>
          </p:nvPicPr>
          <p:blipFill>
            <a:blip r:embed="rId9"/>
            <a:srcRect/>
            <a:stretch>
              <a:fillRect/>
            </a:stretch>
          </p:blipFill>
          <p:spPr bwMode="auto">
            <a:xfrm>
              <a:off x="-1371600" y="2057400"/>
              <a:ext cx="755650" cy="1190625"/>
            </a:xfrm>
            <a:prstGeom prst="rect">
              <a:avLst/>
            </a:prstGeom>
            <a:noFill/>
            <a:ln w="9525">
              <a:noFill/>
              <a:miter lim="800000"/>
              <a:headEnd/>
              <a:tailEnd/>
            </a:ln>
          </p:spPr>
        </p:pic>
        <p:pic>
          <p:nvPicPr>
            <p:cNvPr id="22" name="Picture 21" descr="arrow12_01"/>
            <p:cNvPicPr>
              <a:picLocks noChangeAspect="1" noChangeArrowheads="1"/>
            </p:cNvPicPr>
            <p:nvPr/>
          </p:nvPicPr>
          <p:blipFill>
            <a:blip r:embed="rId10"/>
            <a:srcRect/>
            <a:stretch>
              <a:fillRect/>
            </a:stretch>
          </p:blipFill>
          <p:spPr bwMode="auto">
            <a:xfrm>
              <a:off x="6553200" y="2133600"/>
              <a:ext cx="554037" cy="258995"/>
            </a:xfrm>
            <a:prstGeom prst="rect">
              <a:avLst/>
            </a:prstGeom>
            <a:noFill/>
            <a:ln w="9525">
              <a:noFill/>
              <a:miter lim="800000"/>
              <a:headEnd/>
              <a:tailEnd/>
            </a:ln>
          </p:spPr>
        </p:pic>
        <p:pic>
          <p:nvPicPr>
            <p:cNvPr id="23" name="Picture 22" descr="arrow12_01"/>
            <p:cNvPicPr>
              <a:picLocks noChangeAspect="1" noChangeArrowheads="1"/>
            </p:cNvPicPr>
            <p:nvPr/>
          </p:nvPicPr>
          <p:blipFill>
            <a:blip r:embed="rId10"/>
            <a:srcRect/>
            <a:stretch>
              <a:fillRect/>
            </a:stretch>
          </p:blipFill>
          <p:spPr bwMode="auto">
            <a:xfrm>
              <a:off x="-277019" y="2667000"/>
              <a:ext cx="554037" cy="258995"/>
            </a:xfrm>
            <a:prstGeom prst="rect">
              <a:avLst/>
            </a:prstGeom>
            <a:noFill/>
            <a:ln w="9525">
              <a:noFill/>
              <a:miter lim="800000"/>
              <a:headEnd/>
              <a:tailEnd/>
            </a:ln>
          </p:spPr>
        </p:pic>
        <p:pic>
          <p:nvPicPr>
            <p:cNvPr id="24" name="Picture 23" descr="arrow12_01"/>
            <p:cNvPicPr>
              <a:picLocks noChangeAspect="1" noChangeArrowheads="1"/>
            </p:cNvPicPr>
            <p:nvPr/>
          </p:nvPicPr>
          <p:blipFill>
            <a:blip r:embed="rId10"/>
            <a:srcRect/>
            <a:stretch>
              <a:fillRect/>
            </a:stretch>
          </p:blipFill>
          <p:spPr bwMode="auto">
            <a:xfrm>
              <a:off x="2667000" y="2209800"/>
              <a:ext cx="554037" cy="258995"/>
            </a:xfrm>
            <a:prstGeom prst="rect">
              <a:avLst/>
            </a:prstGeom>
            <a:noFill/>
            <a:ln w="9525">
              <a:noFill/>
              <a:miter lim="800000"/>
              <a:headEnd/>
              <a:tailEnd/>
            </a:ln>
          </p:spPr>
        </p:pic>
        <p:pic>
          <p:nvPicPr>
            <p:cNvPr id="25" name="Picture 24" descr="arrow12_01"/>
            <p:cNvPicPr>
              <a:picLocks noChangeAspect="1" noChangeArrowheads="1"/>
            </p:cNvPicPr>
            <p:nvPr/>
          </p:nvPicPr>
          <p:blipFill>
            <a:blip r:embed="rId10"/>
            <a:srcRect/>
            <a:stretch>
              <a:fillRect/>
            </a:stretch>
          </p:blipFill>
          <p:spPr bwMode="auto">
            <a:xfrm flipH="1">
              <a:off x="6487604" y="2971800"/>
              <a:ext cx="652022" cy="304800"/>
            </a:xfrm>
            <a:prstGeom prst="rect">
              <a:avLst/>
            </a:prstGeom>
            <a:noFill/>
            <a:ln w="9525">
              <a:noFill/>
              <a:miter lim="800000"/>
              <a:headEnd/>
              <a:tailEnd/>
            </a:ln>
          </p:spPr>
        </p:pic>
        <p:pic>
          <p:nvPicPr>
            <p:cNvPr id="26" name="Picture 25" descr="arrow12_01"/>
            <p:cNvPicPr>
              <a:picLocks noChangeAspect="1" noChangeArrowheads="1"/>
            </p:cNvPicPr>
            <p:nvPr/>
          </p:nvPicPr>
          <p:blipFill>
            <a:blip r:embed="rId10"/>
            <a:srcRect/>
            <a:stretch>
              <a:fillRect/>
            </a:stretch>
          </p:blipFill>
          <p:spPr bwMode="auto">
            <a:xfrm flipH="1">
              <a:off x="2590800" y="2971800"/>
              <a:ext cx="652022" cy="304800"/>
            </a:xfrm>
            <a:prstGeom prst="rect">
              <a:avLst/>
            </a:prstGeom>
            <a:noFill/>
            <a:ln w="9525">
              <a:noFill/>
              <a:miter lim="800000"/>
              <a:headEnd/>
              <a:tailEnd/>
            </a:ln>
          </p:spPr>
        </p:pic>
      </p:grpSp>
      <p:sp>
        <p:nvSpPr>
          <p:cNvPr id="27" name="TextBox 26"/>
          <p:cNvSpPr txBox="1"/>
          <p:nvPr/>
        </p:nvSpPr>
        <p:spPr>
          <a:xfrm>
            <a:off x="543053" y="1420850"/>
            <a:ext cx="5781547" cy="2062103"/>
          </a:xfrm>
          <a:prstGeom prst="rect">
            <a:avLst/>
          </a:prstGeom>
          <a:noFill/>
        </p:spPr>
        <p:txBody>
          <a:bodyPr wrap="square" rtlCol="0">
            <a:spAutoFit/>
          </a:bodyPr>
          <a:lstStyle/>
          <a:p>
            <a:r>
              <a:rPr lang="en-US" sz="2800" dirty="0" err="1" smtClean="0"/>
              <a:t>Kiến</a:t>
            </a:r>
            <a:r>
              <a:rPr lang="en-US" sz="2800" dirty="0" smtClean="0"/>
              <a:t> </a:t>
            </a:r>
            <a:r>
              <a:rPr lang="en-US" sz="2800" dirty="0" err="1" smtClean="0"/>
              <a:t>trúc</a:t>
            </a:r>
            <a:r>
              <a:rPr lang="en-US" sz="2800" dirty="0" smtClean="0"/>
              <a:t> </a:t>
            </a:r>
            <a:r>
              <a:rPr lang="en-US" sz="2800" dirty="0" err="1" smtClean="0"/>
              <a:t>hê</a:t>
            </a:r>
            <a:r>
              <a:rPr lang="en-US" sz="2800" dirty="0" smtClean="0"/>
              <a:t>̣ </a:t>
            </a:r>
            <a:r>
              <a:rPr lang="en-US" sz="2800" dirty="0" err="1" smtClean="0"/>
              <a:t>thống</a:t>
            </a:r>
            <a:endParaRPr lang="en-US" sz="2800" dirty="0" smtClean="0"/>
          </a:p>
          <a:p>
            <a:r>
              <a:rPr lang="en-US" sz="2800" dirty="0" err="1" smtClean="0"/>
              <a:t>Hê</a:t>
            </a:r>
            <a:r>
              <a:rPr lang="en-US" sz="2800" dirty="0" smtClean="0"/>
              <a:t>̣ </a:t>
            </a:r>
            <a:r>
              <a:rPr lang="en-US" sz="2800" dirty="0" err="1" smtClean="0"/>
              <a:t>thống</a:t>
            </a:r>
            <a:r>
              <a:rPr lang="en-US" sz="2800" dirty="0" smtClean="0"/>
              <a:t> </a:t>
            </a:r>
            <a:r>
              <a:rPr lang="en-US" sz="2800" dirty="0" err="1" smtClean="0"/>
              <a:t>gồm</a:t>
            </a:r>
            <a:r>
              <a:rPr lang="en-US" sz="2800" dirty="0" smtClean="0"/>
              <a:t> 3 </a:t>
            </a:r>
            <a:r>
              <a:rPr lang="en-US" sz="2800" dirty="0" err="1" smtClean="0"/>
              <a:t>phần</a:t>
            </a:r>
            <a:r>
              <a:rPr lang="en-US" sz="2800" dirty="0" smtClean="0"/>
              <a:t> :</a:t>
            </a:r>
          </a:p>
          <a:p>
            <a:pPr marL="342900" indent="-342900">
              <a:buFont typeface="Arial" pitchFamily="34" charset="0"/>
              <a:buChar char="•"/>
            </a:pPr>
            <a:r>
              <a:rPr lang="en-US" sz="2400" dirty="0" smtClean="0"/>
              <a:t>Client</a:t>
            </a:r>
          </a:p>
          <a:p>
            <a:pPr marL="342900" indent="-342900">
              <a:buFont typeface="Arial" pitchFamily="34" charset="0"/>
              <a:buChar char="•"/>
            </a:pPr>
            <a:r>
              <a:rPr lang="en-US" sz="2400" dirty="0" smtClean="0"/>
              <a:t>WCF Service </a:t>
            </a:r>
          </a:p>
          <a:p>
            <a:pPr marL="342900" indent="-342900">
              <a:buFont typeface="Arial" pitchFamily="34" charset="0"/>
              <a:buChar char="•"/>
            </a:pPr>
            <a:r>
              <a:rPr lang="en-US" sz="2400" dirty="0" smtClean="0"/>
              <a:t>WCF Library</a:t>
            </a:r>
            <a:endParaRPr lang="vi-VN" sz="2400" dirty="0"/>
          </a:p>
        </p:txBody>
      </p:sp>
    </p:spTree>
    <p:extLst>
      <p:ext uri="{BB962C8B-B14F-4D97-AF65-F5344CB8AC3E}">
        <p14:creationId xmlns:p14="http://schemas.microsoft.com/office/powerpoint/2010/main" val="3287235417"/>
      </p:ext>
    </p:extLst>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164"/>
            <a:ext cx="8534400" cy="808038"/>
          </a:xfrm>
        </p:spPr>
        <p:txBody>
          <a:bodyPr/>
          <a:lstStyle/>
          <a:p>
            <a:r>
              <a:rPr lang="en-US" dirty="0" err="1" smtClean="0"/>
              <a:t>Thiết</a:t>
            </a:r>
            <a:r>
              <a:rPr lang="en-US" dirty="0" smtClean="0"/>
              <a:t> </a:t>
            </a:r>
            <a:r>
              <a:rPr lang="en-US" dirty="0" err="1" smtClean="0"/>
              <a:t>kế</a:t>
            </a:r>
            <a:r>
              <a:rPr lang="en-US" dirty="0" smtClean="0"/>
              <a:t> </a:t>
            </a:r>
            <a:r>
              <a:rPr lang="en-US" dirty="0" err="1" smtClean="0"/>
              <a:t>chương</a:t>
            </a:r>
            <a:r>
              <a:rPr lang="en-US" dirty="0" smtClean="0"/>
              <a:t> </a:t>
            </a:r>
            <a:r>
              <a:rPr lang="en-US" dirty="0" err="1" smtClean="0"/>
              <a:t>trình</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058197659"/>
              </p:ext>
            </p:extLst>
          </p:nvPr>
        </p:nvGraphicFramePr>
        <p:xfrm>
          <a:off x="1066800" y="3011686"/>
          <a:ext cx="6060123" cy="3268980"/>
        </p:xfrm>
        <a:graphic>
          <a:graphicData uri="http://schemas.openxmlformats.org/drawingml/2006/table">
            <a:tbl>
              <a:tblPr firstRow="1" firstCol="1" bandRow="1"/>
              <a:tblGrid>
                <a:gridCol w="2020041"/>
                <a:gridCol w="1565162"/>
                <a:gridCol w="2474920"/>
              </a:tblGrid>
              <a:tr h="240030">
                <a:tc>
                  <a:txBody>
                    <a:bodyPr/>
                    <a:lstStyle/>
                    <a:p>
                      <a:pPr algn="just">
                        <a:lnSpc>
                          <a:spcPct val="150000"/>
                        </a:lnSpc>
                        <a:spcAft>
                          <a:spcPts val="0"/>
                        </a:spcAft>
                      </a:pPr>
                      <a:r>
                        <a:rPr lang="da-DK" sz="1300" b="1" dirty="0">
                          <a:solidFill>
                            <a:srgbClr val="FFFFFF"/>
                          </a:solidFill>
                          <a:effectLst/>
                          <a:latin typeface="VNI-Centur"/>
                          <a:ea typeface="Calibri"/>
                          <a:cs typeface="Times New Roman"/>
                        </a:rPr>
                        <a:t>Name</a:t>
                      </a:r>
                      <a:endParaRPr lang="vi-VN" sz="1200" dirty="0">
                        <a:effectLst/>
                        <a:latin typeface="VNI-Centur"/>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just">
                        <a:lnSpc>
                          <a:spcPct val="150000"/>
                        </a:lnSpc>
                        <a:spcAft>
                          <a:spcPts val="0"/>
                        </a:spcAft>
                      </a:pPr>
                      <a:r>
                        <a:rPr lang="da-DK" sz="1300" b="1">
                          <a:solidFill>
                            <a:srgbClr val="FFFFFF"/>
                          </a:solidFill>
                          <a:effectLst/>
                          <a:latin typeface="VNI-Centur"/>
                          <a:ea typeface="Calibri"/>
                          <a:cs typeface="Times New Roman"/>
                        </a:rPr>
                        <a:t>Description</a:t>
                      </a:r>
                      <a:endParaRPr lang="vi-VN" sz="1200">
                        <a:effectLst/>
                        <a:latin typeface="VNI-Centur"/>
                        <a:ea typeface="Times New Roman"/>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just">
                        <a:lnSpc>
                          <a:spcPct val="150000"/>
                        </a:lnSpc>
                        <a:spcAft>
                          <a:spcPts val="0"/>
                        </a:spcAft>
                      </a:pPr>
                      <a:r>
                        <a:rPr lang="da-DK" sz="1300" b="1">
                          <a:solidFill>
                            <a:srgbClr val="FFFFFF"/>
                          </a:solidFill>
                          <a:effectLst/>
                          <a:latin typeface="VNI-Centur"/>
                          <a:ea typeface="Calibri"/>
                          <a:cs typeface="Times New Roman"/>
                        </a:rPr>
                        <a:t>Comment</a:t>
                      </a:r>
                      <a:endParaRPr lang="vi-VN" sz="1200">
                        <a:effectLst/>
                        <a:latin typeface="VNI-Centur"/>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2640330">
                <a:tc>
                  <a:txBody>
                    <a:bodyPr/>
                    <a:lstStyle/>
                    <a:p>
                      <a:pPr algn="just">
                        <a:lnSpc>
                          <a:spcPct val="150000"/>
                        </a:lnSpc>
                        <a:spcAft>
                          <a:spcPts val="0"/>
                        </a:spcAft>
                      </a:pPr>
                      <a:r>
                        <a:rPr lang="da-DK" sz="1300" dirty="0">
                          <a:effectLst/>
                          <a:latin typeface="Times New Roman"/>
                          <a:ea typeface="Calibri"/>
                          <a:cs typeface="Times New Roman"/>
                        </a:rPr>
                        <a:t>Name</a:t>
                      </a:r>
                      <a:endParaRPr lang="vi-VN" sz="1200" dirty="0">
                        <a:effectLst/>
                        <a:latin typeface="VNI-Centur"/>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300" dirty="0">
                          <a:effectLst/>
                          <a:latin typeface="Times New Roman"/>
                          <a:ea typeface="Calibri"/>
                          <a:cs typeface="Times New Roman"/>
                        </a:rPr>
                        <a:t>nvarchar(64)</a:t>
                      </a:r>
                      <a:endParaRPr lang="vi-VN" sz="1200" dirty="0">
                        <a:effectLst/>
                        <a:latin typeface="VNI-Centur"/>
                        <a:ea typeface="Times New Roman"/>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300" dirty="0">
                          <a:effectLst/>
                          <a:latin typeface="Times New Roman"/>
                          <a:ea typeface="Calibri"/>
                          <a:cs typeface="Times New Roman"/>
                        </a:rPr>
                        <a:t> </a:t>
                      </a:r>
                      <a:endParaRPr lang="vi-VN" sz="1200" dirty="0">
                        <a:effectLst/>
                        <a:latin typeface="VNI-Centur"/>
                        <a:ea typeface="Times New Roman"/>
                        <a:cs typeface="Times New Roman"/>
                      </a:endParaRPr>
                    </a:p>
                    <a:p>
                      <a:pPr algn="just">
                        <a:lnSpc>
                          <a:spcPct val="150000"/>
                        </a:lnSpc>
                        <a:spcAft>
                          <a:spcPts val="0"/>
                        </a:spcAft>
                      </a:pPr>
                      <a:r>
                        <a:rPr lang="da-DK" sz="1300" dirty="0">
                          <a:effectLst/>
                          <a:latin typeface="Times New Roman"/>
                          <a:ea typeface="Calibri"/>
                          <a:cs typeface="Times New Roman"/>
                        </a:rPr>
                        <a:t>Nhập vào từ khóa để chương trình tìm kiếm khóa học trong thuộc tính Chitietkh nội dung cần tìm. Ví dụ: ”WCF” chương trình sẽ tìm trong thông tin database khoahoc mà giảng viên đã đăng thông tin nội dung có liên quan đến WCF, nó có thể là môn học hoặc nội dung liên quan.</a:t>
                      </a:r>
                      <a:endParaRPr lang="vi-VN" sz="1200" dirty="0">
                        <a:effectLst/>
                        <a:latin typeface="VNI-Centur"/>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sp>
        <p:nvSpPr>
          <p:cNvPr id="4" name="Rectangle 1"/>
          <p:cNvSpPr>
            <a:spLocks noChangeArrowheads="1"/>
          </p:cNvSpPr>
          <p:nvPr/>
        </p:nvSpPr>
        <p:spPr bwMode="auto">
          <a:xfrm>
            <a:off x="164805" y="1066800"/>
            <a:ext cx="7467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a-DK" sz="2000" b="1" i="0" u="none" strike="noStrike" cap="none" normalizeH="0" baseline="0" dirty="0" smtClean="0" bmk="_Toc310001272">
                <a:ln>
                  <a:noFill/>
                </a:ln>
                <a:solidFill>
                  <a:schemeClr val="tx1"/>
                </a:solidFill>
                <a:effectLst/>
                <a:latin typeface="VNI-Centur"/>
                <a:ea typeface="Times New Roman" pitchFamily="18" charset="0"/>
                <a:cs typeface="Times New Roman" pitchFamily="18" charset="0"/>
              </a:rPr>
              <a:t>Các</a:t>
            </a:r>
            <a:r>
              <a:rPr kumimoji="0" lang="da-DK" sz="2000" b="1" i="0" u="none" strike="noStrike" cap="none" normalizeH="0" dirty="0" smtClean="0" bmk="_Toc310001272">
                <a:ln>
                  <a:noFill/>
                </a:ln>
                <a:solidFill>
                  <a:schemeClr val="tx1"/>
                </a:solidFill>
                <a:effectLst/>
                <a:latin typeface="VNI-Centur"/>
                <a:ea typeface="Times New Roman" pitchFamily="18" charset="0"/>
                <a:cs typeface="Times New Roman" pitchFamily="18" charset="0"/>
              </a:rPr>
              <a:t> chứng năng chính của chương trình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da-DK" sz="2000" b="1" i="0" u="none" strike="noStrike" cap="none" normalizeH="0" baseline="0" dirty="0" smtClean="0" bmk="_Toc310001272">
              <a:ln>
                <a:noFill/>
              </a:ln>
              <a:solidFill>
                <a:schemeClr val="tx1"/>
              </a:solidFill>
              <a:effectLst/>
              <a:latin typeface="VNI-Centur"/>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da-DK" sz="1600" b="1" i="0" u="none" strike="noStrike" cap="none" normalizeH="0" baseline="0" dirty="0" smtClean="0" bmk="_Toc310001272">
                <a:ln>
                  <a:noFill/>
                </a:ln>
                <a:solidFill>
                  <a:schemeClr val="tx1"/>
                </a:solidFill>
                <a:effectLst/>
                <a:latin typeface="VNI-Centur"/>
                <a:ea typeface="Times New Roman" pitchFamily="18" charset="0"/>
                <a:cs typeface="Times New Roman" pitchFamily="18" charset="0"/>
              </a:rPr>
              <a:t>Tìm</a:t>
            </a:r>
            <a:r>
              <a:rPr kumimoji="0" lang="da-DK" sz="1600" b="1" i="0" u="none" strike="noStrike" cap="none" normalizeH="0" dirty="0" smtClean="0" bmk="_Toc310001272">
                <a:ln>
                  <a:noFill/>
                </a:ln>
                <a:solidFill>
                  <a:schemeClr val="tx1"/>
                </a:solidFill>
                <a:effectLst/>
                <a:latin typeface="VNI-Centur"/>
                <a:ea typeface="Times New Roman" pitchFamily="18" charset="0"/>
                <a:cs typeface="Times New Roman" pitchFamily="18" charset="0"/>
              </a:rPr>
              <a:t> kiếm thông tin theo tên.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da-DK" sz="1600" b="1" i="0" u="none" strike="noStrike" cap="none" normalizeH="0" baseline="0" dirty="0" smtClean="0" bmk="_Toc310001272">
              <a:ln>
                <a:noFill/>
              </a:ln>
              <a:solidFill>
                <a:schemeClr val="tx1"/>
              </a:solidFill>
              <a:effectLst/>
              <a:latin typeface="VNI-Centur"/>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da-DK" sz="1600" i="0" u="none" strike="noStrike" cap="none" normalizeH="0" baseline="0" dirty="0" smtClean="0" bmk="_Toc310001272">
                <a:ln>
                  <a:noFill/>
                </a:ln>
                <a:solidFill>
                  <a:schemeClr val="tx1"/>
                </a:solidFill>
                <a:effectLst/>
                <a:latin typeface="VNI-Centur"/>
                <a:ea typeface="Times New Roman" pitchFamily="18" charset="0"/>
                <a:cs typeface="Times New Roman" pitchFamily="18" charset="0"/>
              </a:rPr>
              <a:t>Datatable Search(string Name)</a:t>
            </a:r>
            <a:endParaRPr kumimoji="0" lang="vi-VN" sz="105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da-DK"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Tham số truyền vào: Name.</a:t>
            </a:r>
            <a:endParaRPr kumimoji="0" lang="vi-VN"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da-DK"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Kết quả trả về: Datatable chứa danh sách các khóa học</a:t>
            </a:r>
            <a:endParaRPr kumimoji="0" lang="da-DK"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2700845" y="6327108"/>
            <a:ext cx="3569182" cy="369332"/>
          </a:xfrm>
          <a:prstGeom prst="rect">
            <a:avLst/>
          </a:prstGeom>
        </p:spPr>
        <p:txBody>
          <a:bodyPr wrap="none">
            <a:spAutoFit/>
          </a:bodyPr>
          <a:lstStyle/>
          <a:p>
            <a:r>
              <a:rPr lang="da-DK" dirty="0">
                <a:latin typeface="Times New Roman"/>
                <a:ea typeface="Times New Roman"/>
              </a:rPr>
              <a:t>Table 1</a:t>
            </a:r>
            <a:r>
              <a:rPr lang="da-DK" dirty="0" smtClean="0">
                <a:latin typeface="Times New Roman"/>
                <a:ea typeface="Times New Roman"/>
              </a:rPr>
              <a:t>: </a:t>
            </a:r>
            <a:r>
              <a:rPr lang="da-DK" dirty="0">
                <a:latin typeface="Times New Roman"/>
                <a:ea typeface="Times New Roman"/>
              </a:rPr>
              <a:t>Tìm kiếm thông tin theo tên</a:t>
            </a:r>
            <a:endParaRPr lang="vi-VN" dirty="0"/>
          </a:p>
        </p:txBody>
      </p:sp>
    </p:spTree>
    <p:extLst>
      <p:ext uri="{BB962C8B-B14F-4D97-AF65-F5344CB8AC3E}">
        <p14:creationId xmlns:p14="http://schemas.microsoft.com/office/powerpoint/2010/main" val="3287235417"/>
      </p:ext>
    </p:extLst>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Thiết</a:t>
            </a:r>
            <a:r>
              <a:rPr lang="en-US" dirty="0" smtClean="0"/>
              <a:t> </a:t>
            </a:r>
            <a:r>
              <a:rPr lang="en-US" dirty="0" err="1" smtClean="0"/>
              <a:t>kế</a:t>
            </a:r>
            <a:r>
              <a:rPr lang="en-US" dirty="0" smtClean="0"/>
              <a:t> </a:t>
            </a:r>
            <a:r>
              <a:rPr lang="en-US" dirty="0" err="1" smtClean="0"/>
              <a:t>chương</a:t>
            </a:r>
            <a:r>
              <a:rPr lang="en-US" dirty="0" smtClean="0"/>
              <a:t> </a:t>
            </a:r>
            <a:r>
              <a:rPr lang="en-US" dirty="0" err="1" smtClean="0"/>
              <a:t>trình</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479478813"/>
              </p:ext>
            </p:extLst>
          </p:nvPr>
        </p:nvGraphicFramePr>
        <p:xfrm>
          <a:off x="1524000" y="2895600"/>
          <a:ext cx="5907723" cy="3253740"/>
        </p:xfrm>
        <a:graphic>
          <a:graphicData uri="http://schemas.openxmlformats.org/drawingml/2006/table">
            <a:tbl>
              <a:tblPr firstRow="1" firstCol="1" bandRow="1"/>
              <a:tblGrid>
                <a:gridCol w="1969241"/>
                <a:gridCol w="1969241"/>
                <a:gridCol w="1969241"/>
              </a:tblGrid>
              <a:tr h="336594">
                <a:tc>
                  <a:txBody>
                    <a:bodyPr/>
                    <a:lstStyle/>
                    <a:p>
                      <a:pPr algn="just">
                        <a:lnSpc>
                          <a:spcPct val="150000"/>
                        </a:lnSpc>
                        <a:spcAft>
                          <a:spcPts val="0"/>
                        </a:spcAft>
                      </a:pPr>
                      <a:r>
                        <a:rPr lang="da-DK" sz="1300" b="1" dirty="0">
                          <a:solidFill>
                            <a:srgbClr val="FFFFFF"/>
                          </a:solidFill>
                          <a:effectLst/>
                          <a:latin typeface="Times New Roman"/>
                          <a:ea typeface="Calibri"/>
                          <a:cs typeface="Times New Roman"/>
                        </a:rPr>
                        <a:t>Name</a:t>
                      </a:r>
                      <a:endParaRPr lang="vi-VN" sz="1200" dirty="0">
                        <a:effectLst/>
                        <a:latin typeface="VNI-Centur"/>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just">
                        <a:lnSpc>
                          <a:spcPct val="150000"/>
                        </a:lnSpc>
                        <a:spcAft>
                          <a:spcPts val="0"/>
                        </a:spcAft>
                      </a:pPr>
                      <a:r>
                        <a:rPr lang="da-DK" sz="1300" b="1">
                          <a:solidFill>
                            <a:srgbClr val="FFFFFF"/>
                          </a:solidFill>
                          <a:effectLst/>
                          <a:latin typeface="Times New Roman"/>
                          <a:ea typeface="Calibri"/>
                          <a:cs typeface="Times New Roman"/>
                        </a:rPr>
                        <a:t>Description</a:t>
                      </a:r>
                      <a:endParaRPr lang="vi-VN" sz="1200">
                        <a:effectLst/>
                        <a:latin typeface="VNI-Centur"/>
                        <a:ea typeface="Times New Roman"/>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just">
                        <a:lnSpc>
                          <a:spcPct val="150000"/>
                        </a:lnSpc>
                        <a:spcAft>
                          <a:spcPts val="0"/>
                        </a:spcAft>
                      </a:pPr>
                      <a:r>
                        <a:rPr lang="da-DK" sz="1300" b="1">
                          <a:solidFill>
                            <a:srgbClr val="FFFFFF"/>
                          </a:solidFill>
                          <a:effectLst/>
                          <a:latin typeface="Times New Roman"/>
                          <a:ea typeface="Calibri"/>
                          <a:cs typeface="Times New Roman"/>
                        </a:rPr>
                        <a:t>Comment</a:t>
                      </a:r>
                      <a:endParaRPr lang="vi-VN" sz="1200">
                        <a:effectLst/>
                        <a:latin typeface="VNI-Centur"/>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2917146">
                <a:tc>
                  <a:txBody>
                    <a:bodyPr/>
                    <a:lstStyle/>
                    <a:p>
                      <a:pPr algn="just">
                        <a:lnSpc>
                          <a:spcPct val="150000"/>
                        </a:lnSpc>
                        <a:spcAft>
                          <a:spcPts val="0"/>
                        </a:spcAft>
                      </a:pPr>
                      <a:r>
                        <a:rPr lang="da-DK" sz="1300" dirty="0">
                          <a:effectLst/>
                          <a:latin typeface="Times New Roman"/>
                          <a:ea typeface="Calibri"/>
                          <a:cs typeface="Times New Roman"/>
                        </a:rPr>
                        <a:t>makh</a:t>
                      </a:r>
                      <a:endParaRPr lang="vi-VN" sz="1200" dirty="0">
                        <a:effectLst/>
                        <a:latin typeface="VNI-Centur"/>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300">
                          <a:effectLst/>
                          <a:latin typeface="Times New Roman"/>
                          <a:ea typeface="Calibri"/>
                          <a:cs typeface="Times New Roman"/>
                        </a:rPr>
                        <a:t>int</a:t>
                      </a:r>
                      <a:endParaRPr lang="vi-VN" sz="1200">
                        <a:effectLst/>
                        <a:latin typeface="VNI-Centur"/>
                        <a:ea typeface="Times New Roman"/>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l">
                        <a:lnSpc>
                          <a:spcPct val="115000"/>
                        </a:lnSpc>
                        <a:spcAft>
                          <a:spcPts val="0"/>
                        </a:spcAft>
                      </a:pPr>
                      <a:r>
                        <a:rPr lang="da-DK" sz="1300" dirty="0">
                          <a:effectLst/>
                          <a:latin typeface="Times New Roman"/>
                          <a:ea typeface="Calibri"/>
                          <a:cs typeface="Times New Roman"/>
                        </a:rPr>
                        <a:t>Mã khóa học của khóa học. Dữ liệu đầu ra là thông tin đầy đủ về khóa học đó: </a:t>
                      </a:r>
                      <a:r>
                        <a:rPr lang="da-DK" sz="1300" dirty="0">
                          <a:effectLst/>
                          <a:latin typeface="Times New Roman"/>
                          <a:ea typeface="Times New Roman"/>
                          <a:cs typeface="Times New Roman"/>
                        </a:rPr>
                        <a:t>tên khóa học, ngành, thời gian bắt đầu, thời gian kết thúc, học phí, mô tả chi tiết khóa học, tên người cần lien lạc, số điện thoại để lien lạc.       </a:t>
                      </a:r>
                      <a:endParaRPr lang="vi-VN" sz="1200" dirty="0">
                        <a:effectLst/>
                        <a:latin typeface="VNI-Centur"/>
                        <a:ea typeface="Times New Roman"/>
                        <a:cs typeface="Times New Roman"/>
                      </a:endParaRPr>
                    </a:p>
                    <a:p>
                      <a:pPr algn="just">
                        <a:lnSpc>
                          <a:spcPct val="150000"/>
                        </a:lnSpc>
                        <a:spcAft>
                          <a:spcPts val="0"/>
                        </a:spcAft>
                      </a:pPr>
                      <a:r>
                        <a:rPr lang="da-DK" sz="1300" dirty="0">
                          <a:effectLst/>
                          <a:latin typeface="Times New Roman"/>
                          <a:ea typeface="Calibri"/>
                          <a:cs typeface="Times New Roman"/>
                        </a:rPr>
                        <a:t> </a:t>
                      </a:r>
                      <a:endParaRPr lang="vi-VN" sz="1200" dirty="0">
                        <a:effectLst/>
                        <a:latin typeface="VNI-Centur"/>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sp>
        <p:nvSpPr>
          <p:cNvPr id="7" name="Rectangle 1"/>
          <p:cNvSpPr>
            <a:spLocks noChangeArrowheads="1"/>
          </p:cNvSpPr>
          <p:nvPr/>
        </p:nvSpPr>
        <p:spPr bwMode="auto">
          <a:xfrm>
            <a:off x="304800" y="1127611"/>
            <a:ext cx="5867400"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dirty="0" err="1" smtClean="0">
                <a:latin typeface="Times New Roman" pitchFamily="18" charset="0"/>
                <a:ea typeface="Times New Roman" pitchFamily="18" charset="0"/>
                <a:cs typeface="Times New Roman" pitchFamily="18" charset="0"/>
              </a:rPr>
              <a:t>Xem</a:t>
            </a:r>
            <a:r>
              <a:rPr lang="en-US" b="1" dirty="0" smtClean="0">
                <a:latin typeface="Times New Roman" pitchFamily="18" charset="0"/>
                <a:ea typeface="Times New Roman" pitchFamily="18" charset="0"/>
                <a:cs typeface="Times New Roman" pitchFamily="18" charset="0"/>
              </a:rPr>
              <a:t> </a:t>
            </a:r>
            <a:r>
              <a:rPr lang="en-US" b="1" dirty="0" err="1" smtClean="0">
                <a:latin typeface="Times New Roman" pitchFamily="18" charset="0"/>
                <a:ea typeface="Times New Roman" pitchFamily="18" charset="0"/>
                <a:cs typeface="Times New Roman" pitchFamily="18" charset="0"/>
              </a:rPr>
              <a:t>thông</a:t>
            </a:r>
            <a:r>
              <a:rPr lang="en-US" b="1" dirty="0" smtClean="0">
                <a:latin typeface="Times New Roman" pitchFamily="18" charset="0"/>
                <a:ea typeface="Times New Roman" pitchFamily="18" charset="0"/>
                <a:cs typeface="Times New Roman" pitchFamily="18" charset="0"/>
              </a:rPr>
              <a:t> tin chi </a:t>
            </a:r>
            <a:r>
              <a:rPr lang="en-US" b="1" dirty="0" err="1" smtClean="0">
                <a:latin typeface="Times New Roman" pitchFamily="18" charset="0"/>
                <a:ea typeface="Times New Roman" pitchFamily="18" charset="0"/>
                <a:cs typeface="Times New Roman" pitchFamily="18" charset="0"/>
              </a:rPr>
              <a:t>tiết</a:t>
            </a:r>
            <a:r>
              <a:rPr lang="en-US" b="1" dirty="0" smtClean="0">
                <a:latin typeface="Times New Roman" pitchFamily="18" charset="0"/>
                <a:ea typeface="Times New Roman" pitchFamily="18" charset="0"/>
                <a:cs typeface="Times New Roman" pitchFamily="18" charset="0"/>
              </a:rPr>
              <a:t> </a:t>
            </a:r>
            <a:r>
              <a:rPr lang="en-US" b="1" dirty="0" err="1" smtClean="0">
                <a:latin typeface="Times New Roman" pitchFamily="18" charset="0"/>
                <a:ea typeface="Times New Roman" pitchFamily="18" charset="0"/>
                <a:cs typeface="Times New Roman" pitchFamily="18" charset="0"/>
              </a:rPr>
              <a:t>khoa</a:t>
            </a:r>
            <a:r>
              <a:rPr lang="en-US" b="1" dirty="0" smtClean="0">
                <a:latin typeface="Times New Roman" pitchFamily="18" charset="0"/>
                <a:ea typeface="Times New Roman" pitchFamily="18" charset="0"/>
                <a:cs typeface="Times New Roman" pitchFamily="18" charset="0"/>
              </a:rPr>
              <a:t>́ </a:t>
            </a:r>
            <a:r>
              <a:rPr lang="en-US" b="1" dirty="0" err="1" smtClean="0">
                <a:latin typeface="Times New Roman" pitchFamily="18" charset="0"/>
                <a:ea typeface="Times New Roman" pitchFamily="18" charset="0"/>
                <a:cs typeface="Times New Roman" pitchFamily="18" charset="0"/>
              </a:rPr>
              <a:t>học</a:t>
            </a:r>
            <a:endPar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GetCourseDetail</a:t>
            </a:r>
            <a:r>
              <a:rPr kumimoji="0" lang="en-US" sz="16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en-US" sz="160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int</a:t>
            </a:r>
            <a:r>
              <a:rPr kumimoji="0" lang="en-US" sz="16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makh</a:t>
            </a:r>
            <a:r>
              <a:rPr kumimoji="0" lang="en-US" sz="16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vi-VN" sz="105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da-DK"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Tham số truyền vào: mã khóa học</a:t>
            </a:r>
            <a:endParaRPr kumimoji="0" lang="vi-VN"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da-DK"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Kết quả trả về: Chi tiết thông tin đầy dủ về khóa học.</a:t>
            </a:r>
            <a:endParaRPr kumimoji="0" lang="da-DK"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p:nvPr/>
        </p:nvSpPr>
        <p:spPr>
          <a:xfrm>
            <a:off x="2829761" y="6248400"/>
            <a:ext cx="3823419" cy="507831"/>
          </a:xfrm>
          <a:prstGeom prst="rect">
            <a:avLst/>
          </a:prstGeom>
        </p:spPr>
        <p:txBody>
          <a:bodyPr wrap="none">
            <a:spAutoFit/>
          </a:bodyPr>
          <a:lstStyle/>
          <a:p>
            <a:pPr algn="ctr">
              <a:lnSpc>
                <a:spcPct val="150000"/>
              </a:lnSpc>
              <a:spcAft>
                <a:spcPts val="0"/>
              </a:spcAft>
            </a:pPr>
            <a:r>
              <a:rPr lang="da-DK" dirty="0">
                <a:solidFill>
                  <a:srgbClr val="000000"/>
                </a:solidFill>
                <a:latin typeface="Times New Roman"/>
                <a:ea typeface="Times New Roman"/>
                <a:cs typeface="Times New Roman"/>
              </a:rPr>
              <a:t>Table </a:t>
            </a:r>
            <a:r>
              <a:rPr lang="da-DK" dirty="0" smtClean="0">
                <a:solidFill>
                  <a:srgbClr val="000000"/>
                </a:solidFill>
                <a:latin typeface="Times New Roman"/>
                <a:ea typeface="Times New Roman"/>
                <a:cs typeface="Times New Roman"/>
              </a:rPr>
              <a:t>2: </a:t>
            </a:r>
            <a:r>
              <a:rPr lang="da-DK" dirty="0">
                <a:solidFill>
                  <a:srgbClr val="000000"/>
                </a:solidFill>
                <a:latin typeface="Times New Roman"/>
                <a:ea typeface="Times New Roman"/>
                <a:cs typeface="Times New Roman"/>
              </a:rPr>
              <a:t>Lấy thông tin chi tiết khoa học</a:t>
            </a:r>
            <a:endParaRPr lang="vi-VN" sz="1600" dirty="0">
              <a:effectLst/>
              <a:latin typeface="VNI-Centur"/>
              <a:ea typeface="Times New Roman"/>
              <a:cs typeface="Times New Roman"/>
            </a:endParaRPr>
          </a:p>
        </p:txBody>
      </p:sp>
    </p:spTree>
    <p:extLst>
      <p:ext uri="{BB962C8B-B14F-4D97-AF65-F5344CB8AC3E}">
        <p14:creationId xmlns:p14="http://schemas.microsoft.com/office/powerpoint/2010/main" val="1139903735"/>
      </p:ext>
    </p:extLst>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Thiết</a:t>
            </a:r>
            <a:r>
              <a:rPr lang="en-US" dirty="0" smtClean="0"/>
              <a:t> </a:t>
            </a:r>
            <a:r>
              <a:rPr lang="en-US" dirty="0" err="1" smtClean="0"/>
              <a:t>kế</a:t>
            </a:r>
            <a:r>
              <a:rPr lang="en-US" dirty="0" smtClean="0"/>
              <a:t> </a:t>
            </a:r>
            <a:r>
              <a:rPr lang="en-US" dirty="0" err="1" smtClean="0"/>
              <a:t>chương</a:t>
            </a:r>
            <a:r>
              <a:rPr lang="en-US" dirty="0" smtClean="0"/>
              <a:t> </a:t>
            </a:r>
            <a:r>
              <a:rPr lang="en-US" dirty="0" err="1" smtClean="0"/>
              <a:t>trình</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685232239"/>
              </p:ext>
            </p:extLst>
          </p:nvPr>
        </p:nvGraphicFramePr>
        <p:xfrm>
          <a:off x="1828800" y="2819400"/>
          <a:ext cx="5266489" cy="2971800"/>
        </p:xfrm>
        <a:graphic>
          <a:graphicData uri="http://schemas.openxmlformats.org/drawingml/2006/table">
            <a:tbl>
              <a:tblPr firstRow="1" firstCol="1" bandRow="1"/>
              <a:tblGrid>
                <a:gridCol w="1906270"/>
                <a:gridCol w="1305560"/>
                <a:gridCol w="148389"/>
                <a:gridCol w="1906270"/>
              </a:tblGrid>
              <a:tr h="0">
                <a:tc>
                  <a:txBody>
                    <a:bodyPr/>
                    <a:lstStyle/>
                    <a:p>
                      <a:pPr algn="just">
                        <a:lnSpc>
                          <a:spcPct val="150000"/>
                        </a:lnSpc>
                        <a:spcAft>
                          <a:spcPts val="0"/>
                        </a:spcAft>
                      </a:pPr>
                      <a:r>
                        <a:rPr lang="da-DK" sz="1300" b="1" dirty="0">
                          <a:solidFill>
                            <a:srgbClr val="FFFFFF"/>
                          </a:solidFill>
                          <a:effectLst/>
                          <a:latin typeface="Times New Roman"/>
                          <a:ea typeface="Calibri"/>
                          <a:cs typeface="Times New Roman"/>
                        </a:rPr>
                        <a:t>Name</a:t>
                      </a:r>
                      <a:endParaRPr lang="vi-VN" sz="1200" dirty="0">
                        <a:effectLst/>
                        <a:latin typeface="VNI-Centur"/>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gridSpan="2">
                  <a:txBody>
                    <a:bodyPr/>
                    <a:lstStyle/>
                    <a:p>
                      <a:pPr algn="just">
                        <a:lnSpc>
                          <a:spcPct val="150000"/>
                        </a:lnSpc>
                        <a:spcAft>
                          <a:spcPts val="0"/>
                        </a:spcAft>
                      </a:pPr>
                      <a:r>
                        <a:rPr lang="da-DK" sz="1300" b="1">
                          <a:solidFill>
                            <a:srgbClr val="FFFFFF"/>
                          </a:solidFill>
                          <a:effectLst/>
                          <a:latin typeface="Times New Roman"/>
                          <a:ea typeface="Calibri"/>
                          <a:cs typeface="Times New Roman"/>
                        </a:rPr>
                        <a:t>Description</a:t>
                      </a:r>
                      <a:endParaRPr lang="vi-VN" sz="1200">
                        <a:effectLst/>
                        <a:latin typeface="VNI-Centur"/>
                        <a:ea typeface="Times New Roman"/>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hMerge="1">
                  <a:txBody>
                    <a:bodyPr/>
                    <a:lstStyle/>
                    <a:p>
                      <a:endParaRPr lang="vi-VN"/>
                    </a:p>
                  </a:txBody>
                  <a:tcPr/>
                </a:tc>
                <a:tc>
                  <a:txBody>
                    <a:bodyPr/>
                    <a:lstStyle/>
                    <a:p>
                      <a:pPr algn="just">
                        <a:lnSpc>
                          <a:spcPct val="150000"/>
                        </a:lnSpc>
                        <a:spcAft>
                          <a:spcPts val="0"/>
                        </a:spcAft>
                      </a:pPr>
                      <a:r>
                        <a:rPr lang="da-DK" sz="1300" b="1">
                          <a:solidFill>
                            <a:srgbClr val="FFFFFF"/>
                          </a:solidFill>
                          <a:effectLst/>
                          <a:latin typeface="Times New Roman"/>
                          <a:ea typeface="Calibri"/>
                          <a:cs typeface="Times New Roman"/>
                        </a:rPr>
                        <a:t>Comment</a:t>
                      </a:r>
                      <a:endParaRPr lang="vi-VN" sz="1200">
                        <a:effectLst/>
                        <a:latin typeface="VNI-Centur"/>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0">
                <a:tc>
                  <a:txBody>
                    <a:bodyPr/>
                    <a:lstStyle/>
                    <a:p>
                      <a:pPr algn="just">
                        <a:lnSpc>
                          <a:spcPct val="150000"/>
                        </a:lnSpc>
                        <a:spcAft>
                          <a:spcPts val="0"/>
                        </a:spcAft>
                      </a:pPr>
                      <a:r>
                        <a:rPr lang="da-DK" sz="1300" b="1" dirty="0">
                          <a:effectLst/>
                          <a:latin typeface="Times New Roman"/>
                          <a:ea typeface="Calibri"/>
                          <a:cs typeface="Times New Roman"/>
                        </a:rPr>
                        <a:t>makh</a:t>
                      </a:r>
                      <a:endParaRPr lang="vi-VN" sz="1200" dirty="0">
                        <a:effectLst/>
                        <a:latin typeface="VNI-Centur"/>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300">
                          <a:effectLst/>
                          <a:latin typeface="Times New Roman"/>
                          <a:ea typeface="Calibri"/>
                          <a:cs typeface="Times New Roman"/>
                        </a:rPr>
                        <a:t>int</a:t>
                      </a:r>
                      <a:endParaRPr lang="vi-VN" sz="1200">
                        <a:effectLst/>
                        <a:latin typeface="VNI-Centur"/>
                        <a:ea typeface="Times New Roman"/>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gridSpan="2">
                  <a:txBody>
                    <a:bodyPr/>
                    <a:lstStyle/>
                    <a:p>
                      <a:pPr algn="just">
                        <a:lnSpc>
                          <a:spcPct val="150000"/>
                        </a:lnSpc>
                        <a:spcAft>
                          <a:spcPts val="0"/>
                        </a:spcAft>
                      </a:pPr>
                      <a:r>
                        <a:rPr lang="da-DK" sz="1300">
                          <a:effectLst/>
                          <a:latin typeface="Times New Roman"/>
                          <a:ea typeface="Calibri"/>
                          <a:cs typeface="Times New Roman"/>
                        </a:rPr>
                        <a:t>Mã khóa học mà người học cần quan tâm</a:t>
                      </a:r>
                      <a:endParaRPr lang="vi-VN" sz="1200">
                        <a:effectLst/>
                        <a:latin typeface="VNI-Centur"/>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hMerge="1">
                  <a:txBody>
                    <a:bodyPr/>
                    <a:lstStyle/>
                    <a:p>
                      <a:endParaRPr lang="vi-VN"/>
                    </a:p>
                  </a:txBody>
                  <a:tcPr/>
                </a:tc>
              </a:tr>
              <a:tr h="0">
                <a:tc>
                  <a:txBody>
                    <a:bodyPr/>
                    <a:lstStyle/>
                    <a:p>
                      <a:pPr algn="just">
                        <a:lnSpc>
                          <a:spcPct val="150000"/>
                        </a:lnSpc>
                        <a:spcAft>
                          <a:spcPts val="0"/>
                        </a:spcAft>
                      </a:pPr>
                      <a:r>
                        <a:rPr lang="da-DK" sz="1300" dirty="0">
                          <a:effectLst/>
                          <a:latin typeface="Times New Roman"/>
                          <a:ea typeface="Calibri"/>
                          <a:cs typeface="Times New Roman"/>
                        </a:rPr>
                        <a:t>ma</a:t>
                      </a:r>
                      <a:endParaRPr lang="vi-VN" sz="1200" dirty="0">
                        <a:effectLst/>
                        <a:latin typeface="VNI-Centur"/>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300">
                          <a:effectLst/>
                          <a:latin typeface="Times New Roman"/>
                          <a:ea typeface="Calibri"/>
                          <a:cs typeface="Times New Roman"/>
                        </a:rPr>
                        <a:t>int</a:t>
                      </a:r>
                      <a:endParaRPr lang="vi-VN" sz="1200">
                        <a:effectLst/>
                        <a:latin typeface="VNI-Centur"/>
                        <a:ea typeface="Times New Roman"/>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gridSpan="2">
                  <a:txBody>
                    <a:bodyPr/>
                    <a:lstStyle/>
                    <a:p>
                      <a:pPr algn="just">
                        <a:lnSpc>
                          <a:spcPct val="150000"/>
                        </a:lnSpc>
                        <a:spcAft>
                          <a:spcPts val="0"/>
                        </a:spcAft>
                      </a:pPr>
                      <a:r>
                        <a:rPr lang="da-DK" sz="1300" dirty="0">
                          <a:effectLst/>
                          <a:latin typeface="Times New Roman"/>
                          <a:ea typeface="Calibri"/>
                          <a:cs typeface="Times New Roman"/>
                        </a:rPr>
                        <a:t>Là mã người học đã chọn khóa học đó, hệ thống sẽ kết hợp 2 thông tin makh, ma để lưu thông tin vào bảng quantam. Sau này người học có thể theo dõi các khóa học mà mình đã chọn</a:t>
                      </a:r>
                      <a:endParaRPr lang="vi-VN" sz="1200" dirty="0">
                        <a:effectLst/>
                        <a:latin typeface="VNI-Centur"/>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hMerge="1">
                  <a:txBody>
                    <a:bodyPr/>
                    <a:lstStyle/>
                    <a:p>
                      <a:endParaRPr lang="vi-VN"/>
                    </a:p>
                  </a:txBody>
                  <a:tcPr/>
                </a:tc>
              </a:tr>
            </a:tbl>
          </a:graphicData>
        </a:graphic>
      </p:graphicFrame>
      <p:sp>
        <p:nvSpPr>
          <p:cNvPr id="4" name="Rectangle 1"/>
          <p:cNvSpPr>
            <a:spLocks noChangeArrowheads="1"/>
          </p:cNvSpPr>
          <p:nvPr/>
        </p:nvSpPr>
        <p:spPr bwMode="auto">
          <a:xfrm>
            <a:off x="457200" y="1116975"/>
            <a:ext cx="5801588"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err="1" smtClean="0" bmk="_Toc310001276">
                <a:latin typeface="Times New Roman" pitchFamily="18" charset="0"/>
                <a:ea typeface="Times New Roman" pitchFamily="18" charset="0"/>
                <a:cs typeface="Times New Roman" pitchFamily="18" charset="0"/>
              </a:rPr>
              <a:t>Thêm</a:t>
            </a:r>
            <a:r>
              <a:rPr lang="en-US" sz="1600" b="1" dirty="0" smtClean="0" bmk="_Toc310001276">
                <a:latin typeface="Times New Roman" pitchFamily="18" charset="0"/>
                <a:ea typeface="Times New Roman" pitchFamily="18" charset="0"/>
                <a:cs typeface="Times New Roman" pitchFamily="18" charset="0"/>
              </a:rPr>
              <a:t> </a:t>
            </a:r>
            <a:r>
              <a:rPr lang="en-US" sz="1600" b="1" dirty="0" err="1" smtClean="0" bmk="_Toc310001276">
                <a:latin typeface="Times New Roman" pitchFamily="18" charset="0"/>
                <a:ea typeface="Times New Roman" pitchFamily="18" charset="0"/>
                <a:cs typeface="Times New Roman" pitchFamily="18" charset="0"/>
              </a:rPr>
              <a:t>vào</a:t>
            </a:r>
            <a:r>
              <a:rPr lang="en-US" sz="1600" b="1" dirty="0" smtClean="0" bmk="_Toc310001276">
                <a:latin typeface="Times New Roman" pitchFamily="18" charset="0"/>
                <a:ea typeface="Times New Roman" pitchFamily="18" charset="0"/>
                <a:cs typeface="Times New Roman" pitchFamily="18" charset="0"/>
              </a:rPr>
              <a:t> </a:t>
            </a:r>
            <a:r>
              <a:rPr lang="en-US" sz="1600" b="1" dirty="0" err="1" smtClean="0" bmk="_Toc310001276">
                <a:latin typeface="Times New Roman" pitchFamily="18" charset="0"/>
                <a:ea typeface="Times New Roman" pitchFamily="18" charset="0"/>
                <a:cs typeface="Times New Roman" pitchFamily="18" charset="0"/>
              </a:rPr>
              <a:t>danh</a:t>
            </a:r>
            <a:r>
              <a:rPr lang="en-US" sz="1600" b="1" dirty="0" smtClean="0" bmk="_Toc310001276">
                <a:latin typeface="Times New Roman" pitchFamily="18" charset="0"/>
                <a:ea typeface="Times New Roman" pitchFamily="18" charset="0"/>
                <a:cs typeface="Times New Roman" pitchFamily="18" charset="0"/>
              </a:rPr>
              <a:t> </a:t>
            </a:r>
            <a:r>
              <a:rPr lang="en-US" sz="1600" b="1" dirty="0" err="1" smtClean="0" bmk="_Toc310001276">
                <a:latin typeface="Times New Roman" pitchFamily="18" charset="0"/>
                <a:ea typeface="Times New Roman" pitchFamily="18" charset="0"/>
                <a:cs typeface="Times New Roman" pitchFamily="18" charset="0"/>
              </a:rPr>
              <a:t>sách</a:t>
            </a:r>
            <a:r>
              <a:rPr lang="en-US" sz="1600" b="1" dirty="0" smtClean="0" bmk="_Toc310001276">
                <a:latin typeface="Times New Roman" pitchFamily="18" charset="0"/>
                <a:ea typeface="Times New Roman" pitchFamily="18" charset="0"/>
                <a:cs typeface="Times New Roman" pitchFamily="18" charset="0"/>
              </a:rPr>
              <a:t> </a:t>
            </a:r>
            <a:r>
              <a:rPr lang="en-US" sz="1600" b="1" dirty="0" err="1" smtClean="0" bmk="_Toc310001276">
                <a:latin typeface="Times New Roman" pitchFamily="18" charset="0"/>
                <a:ea typeface="Times New Roman" pitchFamily="18" charset="0"/>
                <a:cs typeface="Times New Roman" pitchFamily="18" charset="0"/>
              </a:rPr>
              <a:t>theo</a:t>
            </a:r>
            <a:r>
              <a:rPr lang="en-US" sz="1600" b="1" dirty="0" smtClean="0" bmk="_Toc310001276">
                <a:latin typeface="Times New Roman" pitchFamily="18" charset="0"/>
                <a:ea typeface="Times New Roman" pitchFamily="18" charset="0"/>
                <a:cs typeface="Times New Roman" pitchFamily="18" charset="0"/>
              </a:rPr>
              <a:t> </a:t>
            </a:r>
            <a:r>
              <a:rPr lang="en-US" sz="1600" b="1" dirty="0" err="1" smtClean="0" bmk="_Toc310001276">
                <a:latin typeface="Times New Roman" pitchFamily="18" charset="0"/>
                <a:ea typeface="Times New Roman" pitchFamily="18" charset="0"/>
                <a:cs typeface="Times New Roman" pitchFamily="18" charset="0"/>
              </a:rPr>
              <a:t>dõi</a:t>
            </a:r>
            <a:r>
              <a:rPr lang="en-US" sz="1600" b="1" dirty="0" smtClean="0" bmk="_Toc310001276">
                <a:latin typeface="Times New Roman" pitchFamily="18" charset="0"/>
                <a:ea typeface="Times New Roman" pitchFamily="18" charset="0"/>
                <a:cs typeface="Times New Roman" pitchFamily="18" charset="0"/>
              </a:rPr>
              <a:t>.</a:t>
            </a:r>
            <a:endParaRPr kumimoji="0" lang="en-US" sz="1600" b="1" i="0" u="none" strike="noStrike" cap="none" normalizeH="0" baseline="0" dirty="0" smtClean="0" bmk="_Toc310001276">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bmk="_Toc310001276">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bmk="_Toc310001276">
                <a:ln>
                  <a:noFill/>
                </a:ln>
                <a:solidFill>
                  <a:schemeClr val="tx1"/>
                </a:solidFill>
                <a:effectLst/>
                <a:latin typeface="Times New Roman" pitchFamily="18" charset="0"/>
                <a:ea typeface="Times New Roman" pitchFamily="18" charset="0"/>
                <a:cs typeface="Times New Roman" pitchFamily="18" charset="0"/>
              </a:rPr>
              <a:t>Monitoring</a:t>
            </a:r>
            <a:r>
              <a:rPr kumimoji="0" lang="da-DK" sz="1600" i="0" u="none" strike="noStrike" cap="none" normalizeH="0" baseline="0" dirty="0" smtClean="0" bmk="_Toc310001276">
                <a:ln>
                  <a:noFill/>
                </a:ln>
                <a:solidFill>
                  <a:srgbClr val="000000"/>
                </a:solidFill>
                <a:effectLst/>
                <a:latin typeface="Times New Roman" pitchFamily="18" charset="0"/>
                <a:ea typeface="Times New Roman" pitchFamily="18" charset="0"/>
                <a:cs typeface="Times New Roman" pitchFamily="18" charset="0"/>
              </a:rPr>
              <a:t> (string makh, string ma)</a:t>
            </a:r>
            <a:endParaRPr kumimoji="0" lang="vi-VN" sz="105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da-DK"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Tham số truyền vào: mã khóa học được chọn, mã người học</a:t>
            </a:r>
            <a:endParaRPr kumimoji="0" lang="vi-VN"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da-DK"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Kết quả trả về: null</a:t>
            </a:r>
            <a:endParaRPr kumimoji="0" lang="vi-VN"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2721516" y="6096000"/>
            <a:ext cx="3697422" cy="507831"/>
          </a:xfrm>
          <a:prstGeom prst="rect">
            <a:avLst/>
          </a:prstGeom>
        </p:spPr>
        <p:txBody>
          <a:bodyPr wrap="none">
            <a:spAutoFit/>
          </a:bodyPr>
          <a:lstStyle/>
          <a:p>
            <a:pPr algn="ctr">
              <a:lnSpc>
                <a:spcPct val="150000"/>
              </a:lnSpc>
              <a:spcAft>
                <a:spcPts val="0"/>
              </a:spcAft>
            </a:pPr>
            <a:r>
              <a:rPr lang="da-DK" dirty="0">
                <a:solidFill>
                  <a:srgbClr val="000000"/>
                </a:solidFill>
                <a:latin typeface="Times New Roman"/>
                <a:ea typeface="Times New Roman"/>
                <a:cs typeface="Times New Roman"/>
              </a:rPr>
              <a:t>Table </a:t>
            </a:r>
            <a:r>
              <a:rPr lang="da-DK" dirty="0" smtClean="0">
                <a:solidFill>
                  <a:srgbClr val="000000"/>
                </a:solidFill>
                <a:latin typeface="Times New Roman"/>
                <a:ea typeface="Times New Roman"/>
                <a:cs typeface="Times New Roman"/>
              </a:rPr>
              <a:t>3</a:t>
            </a:r>
            <a:r>
              <a:rPr lang="da-DK" dirty="0">
                <a:solidFill>
                  <a:srgbClr val="000000"/>
                </a:solidFill>
                <a:latin typeface="Times New Roman"/>
                <a:ea typeface="Times New Roman"/>
                <a:cs typeface="Times New Roman"/>
              </a:rPr>
              <a:t>: Thêm vào danh sách theo dõi</a:t>
            </a:r>
            <a:endParaRPr lang="vi-VN" sz="1600" dirty="0">
              <a:effectLst/>
              <a:latin typeface="VNI-Centur"/>
              <a:ea typeface="Times New Roman"/>
              <a:cs typeface="Times New Roman"/>
            </a:endParaRPr>
          </a:p>
        </p:txBody>
      </p:sp>
    </p:spTree>
    <p:extLst>
      <p:ext uri="{BB962C8B-B14F-4D97-AF65-F5344CB8AC3E}">
        <p14:creationId xmlns:p14="http://schemas.microsoft.com/office/powerpoint/2010/main" val="1617544757"/>
      </p:ext>
    </p:extLst>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3526071"/>
              </p:ext>
            </p:extLst>
          </p:nvPr>
        </p:nvGraphicFramePr>
        <p:xfrm>
          <a:off x="1143000" y="1447800"/>
          <a:ext cx="3886201" cy="1310640"/>
        </p:xfrm>
        <a:graphic>
          <a:graphicData uri="http://schemas.openxmlformats.org/drawingml/2006/table">
            <a:tbl>
              <a:tblPr firstRow="1" bandRow="1">
                <a:tableStyleId>{5C22544A-7EE6-4342-B048-85BDC9FD1C3A}</a:tableStyleId>
              </a:tblPr>
              <a:tblGrid>
                <a:gridCol w="269333"/>
                <a:gridCol w="2321467"/>
                <a:gridCol w="1295401"/>
              </a:tblGrid>
              <a:tr h="320040">
                <a:tc>
                  <a:txBody>
                    <a:bodyPr/>
                    <a:lstStyle/>
                    <a:p>
                      <a:r>
                        <a:rPr lang="en-US" sz="2000" dirty="0" smtClean="0">
                          <a:latin typeface="Arial" pitchFamily="34" charset="0"/>
                          <a:cs typeface="Arial" pitchFamily="34" charset="0"/>
                        </a:rPr>
                        <a:t>#</a:t>
                      </a:r>
                      <a:endParaRPr lang="en-US" sz="2000" dirty="0">
                        <a:latin typeface="Arial" pitchFamily="34" charset="0"/>
                        <a:cs typeface="Arial" pitchFamily="34" charset="0"/>
                      </a:endParaRPr>
                    </a:p>
                  </a:txBody>
                  <a:tcPr/>
                </a:tc>
                <a:tc>
                  <a:txBody>
                    <a:bodyPr/>
                    <a:lstStyle/>
                    <a:p>
                      <a:r>
                        <a:rPr lang="en-US" sz="2000" dirty="0" err="1" smtClean="0">
                          <a:latin typeface="Arial" pitchFamily="34" charset="0"/>
                          <a:cs typeface="Arial" pitchFamily="34" charset="0"/>
                        </a:rPr>
                        <a:t>Họ</a:t>
                      </a:r>
                      <a:r>
                        <a:rPr lang="en-US" sz="2000" baseline="0" dirty="0" smtClean="0">
                          <a:latin typeface="Arial" pitchFamily="34" charset="0"/>
                          <a:cs typeface="Arial" pitchFamily="34" charset="0"/>
                        </a:rPr>
                        <a:t> tên</a:t>
                      </a:r>
                      <a:endParaRPr lang="en-US" sz="2000" dirty="0">
                        <a:latin typeface="Arial" pitchFamily="34" charset="0"/>
                        <a:cs typeface="Arial" pitchFamily="34" charset="0"/>
                      </a:endParaRPr>
                    </a:p>
                  </a:txBody>
                  <a:tcPr/>
                </a:tc>
                <a:tc>
                  <a:txBody>
                    <a:bodyPr/>
                    <a:lstStyle/>
                    <a:p>
                      <a:r>
                        <a:rPr lang="en-US" sz="2000" dirty="0" smtClean="0">
                          <a:latin typeface="Arial" pitchFamily="34" charset="0"/>
                          <a:cs typeface="Arial" pitchFamily="34" charset="0"/>
                        </a:rPr>
                        <a:t>MSSV</a:t>
                      </a:r>
                      <a:endParaRPr lang="en-US" sz="2000" dirty="0">
                        <a:latin typeface="Arial" pitchFamily="34" charset="0"/>
                        <a:cs typeface="Arial" pitchFamily="34" charset="0"/>
                      </a:endParaRPr>
                    </a:p>
                  </a:txBody>
                  <a:tcPr/>
                </a:tc>
              </a:tr>
              <a:tr h="370840">
                <a:tc>
                  <a:txBody>
                    <a:bodyPr/>
                    <a:lstStyle/>
                    <a:p>
                      <a:pPr>
                        <a:lnSpc>
                          <a:spcPct val="150000"/>
                        </a:lnSpc>
                      </a:pPr>
                      <a:r>
                        <a:rPr lang="en-US" sz="1600" dirty="0" smtClean="0">
                          <a:solidFill>
                            <a:schemeClr val="tx2"/>
                          </a:solidFill>
                          <a:latin typeface="Arial" pitchFamily="34" charset="0"/>
                          <a:cs typeface="Arial" pitchFamily="34" charset="0"/>
                        </a:rPr>
                        <a:t>1</a:t>
                      </a:r>
                      <a:endParaRPr lang="en-US" sz="1600" dirty="0">
                        <a:solidFill>
                          <a:schemeClr val="tx2"/>
                        </a:solidFill>
                        <a:latin typeface="Arial" pitchFamily="34" charset="0"/>
                        <a:cs typeface="Arial" pitchFamily="34" charset="0"/>
                      </a:endParaRPr>
                    </a:p>
                  </a:txBody>
                  <a:tcPr/>
                </a:tc>
                <a:tc>
                  <a:txBody>
                    <a:bodyPr/>
                    <a:lstStyle/>
                    <a:p>
                      <a:pPr>
                        <a:lnSpc>
                          <a:spcPct val="150000"/>
                        </a:lnSpc>
                      </a:pPr>
                      <a:r>
                        <a:rPr lang="en-US" sz="1600" dirty="0" err="1" smtClean="0">
                          <a:solidFill>
                            <a:schemeClr val="tx2"/>
                          </a:solidFill>
                          <a:latin typeface="Arial" pitchFamily="34" charset="0"/>
                          <a:cs typeface="Arial" pitchFamily="34" charset="0"/>
                        </a:rPr>
                        <a:t>Nguyễn</a:t>
                      </a:r>
                      <a:r>
                        <a:rPr lang="en-US" sz="1600" dirty="0" smtClean="0">
                          <a:solidFill>
                            <a:schemeClr val="tx2"/>
                          </a:solidFill>
                          <a:latin typeface="Arial" pitchFamily="34" charset="0"/>
                          <a:cs typeface="Arial" pitchFamily="34" charset="0"/>
                        </a:rPr>
                        <a:t> </a:t>
                      </a:r>
                      <a:r>
                        <a:rPr lang="en-US" sz="1600" dirty="0" err="1" smtClean="0">
                          <a:solidFill>
                            <a:schemeClr val="tx2"/>
                          </a:solidFill>
                          <a:latin typeface="Arial" pitchFamily="34" charset="0"/>
                          <a:cs typeface="Arial" pitchFamily="34" charset="0"/>
                        </a:rPr>
                        <a:t>Hữu</a:t>
                      </a:r>
                      <a:r>
                        <a:rPr lang="en-US" sz="1600" baseline="0" dirty="0" smtClean="0">
                          <a:solidFill>
                            <a:schemeClr val="tx2"/>
                          </a:solidFill>
                          <a:latin typeface="Arial" pitchFamily="34" charset="0"/>
                          <a:cs typeface="Arial" pitchFamily="34" charset="0"/>
                        </a:rPr>
                        <a:t> </a:t>
                      </a:r>
                      <a:r>
                        <a:rPr lang="en-US" sz="1600" baseline="0" dirty="0" err="1" smtClean="0">
                          <a:solidFill>
                            <a:schemeClr val="tx2"/>
                          </a:solidFill>
                          <a:latin typeface="Arial" pitchFamily="34" charset="0"/>
                          <a:cs typeface="Arial" pitchFamily="34" charset="0"/>
                        </a:rPr>
                        <a:t>Châu</a:t>
                      </a:r>
                      <a:endParaRPr lang="en-US" sz="1600" dirty="0">
                        <a:solidFill>
                          <a:schemeClr val="tx2"/>
                        </a:solidFill>
                        <a:latin typeface="Arial" pitchFamily="34" charset="0"/>
                        <a:cs typeface="Arial" pitchFamily="34" charset="0"/>
                      </a:endParaRPr>
                    </a:p>
                  </a:txBody>
                  <a:tcPr/>
                </a:tc>
                <a:tc>
                  <a:txBody>
                    <a:bodyPr/>
                    <a:lstStyle/>
                    <a:p>
                      <a:pPr>
                        <a:lnSpc>
                          <a:spcPct val="150000"/>
                        </a:lnSpc>
                      </a:pPr>
                      <a:r>
                        <a:rPr lang="en-US" sz="1600" dirty="0" smtClean="0">
                          <a:solidFill>
                            <a:schemeClr val="tx2"/>
                          </a:solidFill>
                          <a:latin typeface="Arial" pitchFamily="34" charset="0"/>
                          <a:cs typeface="Arial" pitchFamily="34" charset="0"/>
                        </a:rPr>
                        <a:t>080793</a:t>
                      </a:r>
                      <a:endParaRPr lang="en-US" sz="1600" dirty="0">
                        <a:solidFill>
                          <a:schemeClr val="tx2"/>
                        </a:solidFill>
                        <a:latin typeface="Arial" pitchFamily="34" charset="0"/>
                        <a:cs typeface="Arial" pitchFamily="34" charset="0"/>
                      </a:endParaRPr>
                    </a:p>
                  </a:txBody>
                  <a:tcPr/>
                </a:tc>
              </a:tr>
              <a:tr h="370840">
                <a:tc>
                  <a:txBody>
                    <a:bodyPr/>
                    <a:lstStyle/>
                    <a:p>
                      <a:pPr>
                        <a:lnSpc>
                          <a:spcPct val="150000"/>
                        </a:lnSpc>
                      </a:pPr>
                      <a:r>
                        <a:rPr lang="en-US" sz="1600" dirty="0" smtClean="0">
                          <a:solidFill>
                            <a:schemeClr val="tx2"/>
                          </a:solidFill>
                          <a:latin typeface="Arial" pitchFamily="34" charset="0"/>
                          <a:cs typeface="Arial" pitchFamily="34" charset="0"/>
                        </a:rPr>
                        <a:t>2</a:t>
                      </a:r>
                      <a:endParaRPr lang="en-US" sz="1600" dirty="0">
                        <a:solidFill>
                          <a:schemeClr val="tx2"/>
                        </a:solidFill>
                        <a:latin typeface="Arial" pitchFamily="34" charset="0"/>
                        <a:cs typeface="Arial" pitchFamily="34" charset="0"/>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dirty="0" err="1" smtClean="0">
                          <a:solidFill>
                            <a:schemeClr val="tx2"/>
                          </a:solidFill>
                          <a:latin typeface="Arial" pitchFamily="34" charset="0"/>
                          <a:cs typeface="Arial" pitchFamily="34" charset="0"/>
                        </a:rPr>
                        <a:t>Nguyễn</a:t>
                      </a:r>
                      <a:r>
                        <a:rPr lang="en-US" sz="1600" baseline="0" dirty="0" smtClean="0">
                          <a:solidFill>
                            <a:schemeClr val="tx2"/>
                          </a:solidFill>
                          <a:latin typeface="Arial" pitchFamily="34" charset="0"/>
                          <a:cs typeface="Arial" pitchFamily="34" charset="0"/>
                        </a:rPr>
                        <a:t> </a:t>
                      </a:r>
                      <a:r>
                        <a:rPr lang="en-US" sz="1600" baseline="0" dirty="0" err="1" smtClean="0">
                          <a:solidFill>
                            <a:schemeClr val="tx2"/>
                          </a:solidFill>
                          <a:latin typeface="Arial" pitchFamily="34" charset="0"/>
                          <a:cs typeface="Arial" pitchFamily="34" charset="0"/>
                        </a:rPr>
                        <a:t>Hoàng</a:t>
                      </a:r>
                      <a:r>
                        <a:rPr lang="en-US" sz="1600" baseline="0" dirty="0" smtClean="0">
                          <a:solidFill>
                            <a:schemeClr val="tx2"/>
                          </a:solidFill>
                          <a:latin typeface="Arial" pitchFamily="34" charset="0"/>
                          <a:cs typeface="Arial" pitchFamily="34" charset="0"/>
                        </a:rPr>
                        <a:t> </a:t>
                      </a:r>
                      <a:r>
                        <a:rPr lang="en-US" sz="1600" baseline="0" dirty="0" err="1" smtClean="0">
                          <a:solidFill>
                            <a:schemeClr val="tx2"/>
                          </a:solidFill>
                          <a:latin typeface="Arial" pitchFamily="34" charset="0"/>
                          <a:cs typeface="Arial" pitchFamily="34" charset="0"/>
                        </a:rPr>
                        <a:t>Hiệp</a:t>
                      </a:r>
                      <a:endParaRPr lang="en-US" sz="1600" dirty="0" smtClean="0">
                        <a:solidFill>
                          <a:schemeClr val="tx2"/>
                        </a:solidFill>
                        <a:latin typeface="Arial" pitchFamily="34" charset="0"/>
                        <a:cs typeface="Arial" pitchFamily="34" charset="0"/>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dirty="0" smtClean="0">
                          <a:solidFill>
                            <a:schemeClr val="tx2"/>
                          </a:solidFill>
                          <a:latin typeface="Arial" pitchFamily="34" charset="0"/>
                          <a:cs typeface="Arial" pitchFamily="34" charset="0"/>
                        </a:rPr>
                        <a:t>080825</a:t>
                      </a:r>
                    </a:p>
                  </a:txBody>
                  <a:tcPr/>
                </a:tc>
              </a:tr>
            </a:tbl>
          </a:graphicData>
        </a:graphic>
      </p:graphicFrame>
      <p:pic>
        <p:nvPicPr>
          <p:cNvPr id="5" name="Picture 2"/>
          <p:cNvPicPr>
            <a:picLocks noChangeAspect="1" noChangeArrowheads="1"/>
          </p:cNvPicPr>
          <p:nvPr/>
        </p:nvPicPr>
        <p:blipFill>
          <a:blip r:embed="rId2" cstate="print"/>
          <a:srcRect/>
          <a:stretch>
            <a:fillRect/>
          </a:stretch>
        </p:blipFill>
        <p:spPr bwMode="auto">
          <a:xfrm>
            <a:off x="5791200" y="1524000"/>
            <a:ext cx="1981200" cy="19812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Thiết</a:t>
            </a:r>
            <a:r>
              <a:rPr lang="en-US" dirty="0" smtClean="0"/>
              <a:t> </a:t>
            </a:r>
            <a:r>
              <a:rPr lang="en-US" dirty="0" err="1" smtClean="0"/>
              <a:t>kế</a:t>
            </a:r>
            <a:r>
              <a:rPr lang="en-US" dirty="0" smtClean="0"/>
              <a:t> </a:t>
            </a:r>
            <a:r>
              <a:rPr lang="en-US" dirty="0" err="1" smtClean="0"/>
              <a:t>chương</a:t>
            </a:r>
            <a:r>
              <a:rPr lang="en-US" dirty="0" smtClean="0"/>
              <a:t> </a:t>
            </a:r>
            <a:r>
              <a:rPr lang="en-US" dirty="0" err="1" smtClean="0"/>
              <a:t>trình</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180963495"/>
              </p:ext>
            </p:extLst>
          </p:nvPr>
        </p:nvGraphicFramePr>
        <p:xfrm>
          <a:off x="1676400" y="2971800"/>
          <a:ext cx="5795010" cy="1935480"/>
        </p:xfrm>
        <a:graphic>
          <a:graphicData uri="http://schemas.openxmlformats.org/drawingml/2006/table">
            <a:tbl>
              <a:tblPr firstRow="1" firstCol="1" bandRow="1"/>
              <a:tblGrid>
                <a:gridCol w="1931670"/>
                <a:gridCol w="1931670"/>
                <a:gridCol w="1931670"/>
              </a:tblGrid>
              <a:tr h="322580">
                <a:tc>
                  <a:txBody>
                    <a:bodyPr/>
                    <a:lstStyle/>
                    <a:p>
                      <a:pPr algn="just">
                        <a:lnSpc>
                          <a:spcPct val="150000"/>
                        </a:lnSpc>
                        <a:spcAft>
                          <a:spcPts val="0"/>
                        </a:spcAft>
                      </a:pPr>
                      <a:r>
                        <a:rPr lang="da-DK" sz="1300" b="1" dirty="0">
                          <a:solidFill>
                            <a:srgbClr val="FFFFFF"/>
                          </a:solidFill>
                          <a:effectLst/>
                          <a:latin typeface="Times New Roman"/>
                          <a:ea typeface="Calibri"/>
                          <a:cs typeface="Times New Roman"/>
                        </a:rPr>
                        <a:t>Name</a:t>
                      </a:r>
                      <a:endParaRPr lang="vi-VN" sz="1200" dirty="0">
                        <a:effectLst/>
                        <a:latin typeface="VNI-Centur"/>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just">
                        <a:lnSpc>
                          <a:spcPct val="150000"/>
                        </a:lnSpc>
                        <a:spcAft>
                          <a:spcPts val="0"/>
                        </a:spcAft>
                      </a:pPr>
                      <a:r>
                        <a:rPr lang="da-DK" sz="1300" b="1">
                          <a:solidFill>
                            <a:srgbClr val="FFFFFF"/>
                          </a:solidFill>
                          <a:effectLst/>
                          <a:latin typeface="Times New Roman"/>
                          <a:ea typeface="Calibri"/>
                          <a:cs typeface="Times New Roman"/>
                        </a:rPr>
                        <a:t>Description</a:t>
                      </a:r>
                      <a:endParaRPr lang="vi-VN" sz="1200">
                        <a:effectLst/>
                        <a:latin typeface="VNI-Centur"/>
                        <a:ea typeface="Times New Roman"/>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just">
                        <a:lnSpc>
                          <a:spcPct val="150000"/>
                        </a:lnSpc>
                        <a:spcAft>
                          <a:spcPts val="0"/>
                        </a:spcAft>
                      </a:pPr>
                      <a:r>
                        <a:rPr lang="da-DK" sz="1300" b="1">
                          <a:solidFill>
                            <a:srgbClr val="FFFFFF"/>
                          </a:solidFill>
                          <a:effectLst/>
                          <a:latin typeface="Times New Roman"/>
                          <a:ea typeface="Calibri"/>
                          <a:cs typeface="Times New Roman"/>
                        </a:rPr>
                        <a:t>Comment</a:t>
                      </a:r>
                      <a:endParaRPr lang="vi-VN" sz="1200">
                        <a:effectLst/>
                        <a:latin typeface="VNI-Centur"/>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1612900">
                <a:tc>
                  <a:txBody>
                    <a:bodyPr/>
                    <a:lstStyle/>
                    <a:p>
                      <a:pPr algn="just">
                        <a:lnSpc>
                          <a:spcPct val="150000"/>
                        </a:lnSpc>
                        <a:spcAft>
                          <a:spcPts val="0"/>
                        </a:spcAft>
                      </a:pPr>
                      <a:r>
                        <a:rPr lang="da-DK" sz="1300" dirty="0">
                          <a:effectLst/>
                          <a:latin typeface="Times New Roman"/>
                          <a:ea typeface="Calibri"/>
                          <a:cs typeface="Times New Roman"/>
                        </a:rPr>
                        <a:t>manganh</a:t>
                      </a:r>
                      <a:endParaRPr lang="vi-VN" sz="1200" dirty="0">
                        <a:effectLst/>
                        <a:latin typeface="VNI-Centur"/>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300">
                          <a:effectLst/>
                          <a:latin typeface="Times New Roman"/>
                          <a:ea typeface="Calibri"/>
                          <a:cs typeface="Times New Roman"/>
                        </a:rPr>
                        <a:t>nvarchar(50)</a:t>
                      </a:r>
                      <a:endParaRPr lang="vi-VN" sz="1200">
                        <a:effectLst/>
                        <a:latin typeface="VNI-Centur"/>
                        <a:ea typeface="Times New Roman"/>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300" dirty="0">
                          <a:effectLst/>
                          <a:latin typeface="Times New Roman"/>
                          <a:ea typeface="Calibri"/>
                          <a:cs typeface="Times New Roman"/>
                        </a:rPr>
                        <a:t>Mã ngành mà người dùng đã chọn. Ví dụ như: CNTT(ngành công nghệ thông tin), QTNL( ngành quản trị nhân lực)...</a:t>
                      </a:r>
                      <a:endParaRPr lang="vi-VN" sz="1200" dirty="0">
                        <a:effectLst/>
                        <a:latin typeface="VNI-Centur"/>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sp>
        <p:nvSpPr>
          <p:cNvPr id="4" name="Rectangle 1"/>
          <p:cNvSpPr>
            <a:spLocks noChangeArrowheads="1"/>
          </p:cNvSpPr>
          <p:nvPr/>
        </p:nvSpPr>
        <p:spPr bwMode="auto">
          <a:xfrm>
            <a:off x="609600" y="1277780"/>
            <a:ext cx="651973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a-DK" sz="1600" b="1" i="0" u="none" strike="noStrike" cap="none" normalizeH="0" baseline="0" dirty="0" smtClean="0" bmk="_Toc310001278">
                <a:ln>
                  <a:noFill/>
                </a:ln>
                <a:solidFill>
                  <a:srgbClr val="000000"/>
                </a:solidFill>
                <a:effectLst/>
                <a:latin typeface="Times New Roman" pitchFamily="18" charset="0"/>
                <a:ea typeface="Times New Roman" pitchFamily="18" charset="0"/>
                <a:cs typeface="Times New Roman" pitchFamily="18" charset="0"/>
              </a:rPr>
              <a:t>Tìm</a:t>
            </a:r>
            <a:r>
              <a:rPr kumimoji="0" lang="da-DK" sz="1600" b="1" i="0" u="none" strike="noStrike" cap="none" normalizeH="0" dirty="0" smtClean="0" bmk="_Toc310001278">
                <a:ln>
                  <a:noFill/>
                </a:ln>
                <a:solidFill>
                  <a:srgbClr val="000000"/>
                </a:solidFill>
                <a:effectLst/>
                <a:latin typeface="Times New Roman" pitchFamily="18" charset="0"/>
                <a:ea typeface="Times New Roman" pitchFamily="18" charset="0"/>
                <a:cs typeface="Times New Roman" pitchFamily="18" charset="0"/>
              </a:rPr>
              <a:t> kiếm theo ngành.</a:t>
            </a:r>
            <a:endParaRPr kumimoji="0" lang="da-DK" sz="1600" b="1" i="0" u="none" strike="noStrike" cap="none" normalizeH="0" baseline="0" dirty="0" smtClean="0" bmk="_Toc310001278">
              <a:ln>
                <a:noFill/>
              </a:ln>
              <a:solidFill>
                <a:srgbClr val="000000"/>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da-DK" sz="1600" b="1" dirty="0" bmk="_Toc310001278">
              <a:solidFill>
                <a:srgbClr val="000000"/>
              </a:solidFill>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da-DK" sz="1600" i="0" u="none" strike="noStrike" cap="none" normalizeH="0" baseline="0" dirty="0" smtClean="0" bmk="_Toc310001278">
                <a:ln>
                  <a:noFill/>
                </a:ln>
                <a:solidFill>
                  <a:srgbClr val="000000"/>
                </a:solidFill>
                <a:effectLst/>
                <a:latin typeface="Times New Roman" pitchFamily="18" charset="0"/>
                <a:ea typeface="Times New Roman" pitchFamily="18" charset="0"/>
                <a:cs typeface="Times New Roman" pitchFamily="18" charset="0"/>
              </a:rPr>
              <a:t>SearchByCategory(string manganh)</a:t>
            </a:r>
            <a:endParaRPr kumimoji="0" lang="vi-VN" sz="105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da-DK"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Tham số truyền vào: mã ngành chọn</a:t>
            </a:r>
            <a:endParaRPr kumimoji="0" lang="vi-VN"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da-DK"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Kết quả trả về: Danh sách các khóa học thuộc ngành học được chọn</a:t>
            </a:r>
            <a:endParaRPr kumimoji="0" lang="vi-VN"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2995123" y="5269468"/>
            <a:ext cx="2966453" cy="369332"/>
          </a:xfrm>
          <a:prstGeom prst="rect">
            <a:avLst/>
          </a:prstGeom>
        </p:spPr>
        <p:txBody>
          <a:bodyPr wrap="none">
            <a:spAutoFit/>
          </a:bodyPr>
          <a:lstStyle/>
          <a:p>
            <a:r>
              <a:rPr lang="da-DK" dirty="0">
                <a:solidFill>
                  <a:srgbClr val="000000"/>
                </a:solidFill>
                <a:latin typeface="Times New Roman"/>
                <a:ea typeface="Times New Roman"/>
              </a:rPr>
              <a:t>Table </a:t>
            </a:r>
            <a:r>
              <a:rPr lang="da-DK" dirty="0" smtClean="0">
                <a:solidFill>
                  <a:srgbClr val="000000"/>
                </a:solidFill>
                <a:latin typeface="Times New Roman"/>
                <a:ea typeface="Times New Roman"/>
              </a:rPr>
              <a:t>4</a:t>
            </a:r>
            <a:r>
              <a:rPr lang="da-DK" dirty="0">
                <a:solidFill>
                  <a:srgbClr val="000000"/>
                </a:solidFill>
                <a:latin typeface="Times New Roman"/>
                <a:ea typeface="Times New Roman"/>
              </a:rPr>
              <a:t>: Tìm kiếm theo ngành</a:t>
            </a:r>
            <a:endParaRPr lang="vi-VN" dirty="0"/>
          </a:p>
        </p:txBody>
      </p:sp>
    </p:spTree>
    <p:extLst>
      <p:ext uri="{BB962C8B-B14F-4D97-AF65-F5344CB8AC3E}">
        <p14:creationId xmlns:p14="http://schemas.microsoft.com/office/powerpoint/2010/main" val="1617544757"/>
      </p:ext>
    </p:extLst>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Thiết</a:t>
            </a:r>
            <a:r>
              <a:rPr lang="en-US" dirty="0" smtClean="0"/>
              <a:t> </a:t>
            </a:r>
            <a:r>
              <a:rPr lang="en-US" dirty="0" err="1" smtClean="0"/>
              <a:t>kế</a:t>
            </a:r>
            <a:r>
              <a:rPr lang="en-US" dirty="0" smtClean="0"/>
              <a:t> </a:t>
            </a:r>
            <a:r>
              <a:rPr lang="en-US" dirty="0" err="1" smtClean="0"/>
              <a:t>chương</a:t>
            </a:r>
            <a:r>
              <a:rPr lang="en-US" dirty="0" smtClean="0"/>
              <a:t> </a:t>
            </a:r>
            <a:r>
              <a:rPr lang="en-US" dirty="0" err="1" smtClean="0"/>
              <a:t>trình</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784533102"/>
              </p:ext>
            </p:extLst>
          </p:nvPr>
        </p:nvGraphicFramePr>
        <p:xfrm>
          <a:off x="1752600" y="2362200"/>
          <a:ext cx="5718810" cy="3863340"/>
        </p:xfrm>
        <a:graphic>
          <a:graphicData uri="http://schemas.openxmlformats.org/drawingml/2006/table">
            <a:tbl>
              <a:tblPr firstRow="1" firstCol="1" bandRow="1"/>
              <a:tblGrid>
                <a:gridCol w="1906270"/>
                <a:gridCol w="1906270"/>
                <a:gridCol w="1906270"/>
              </a:tblGrid>
              <a:tr h="0">
                <a:tc>
                  <a:txBody>
                    <a:bodyPr/>
                    <a:lstStyle/>
                    <a:p>
                      <a:pPr algn="just">
                        <a:lnSpc>
                          <a:spcPct val="150000"/>
                        </a:lnSpc>
                        <a:spcAft>
                          <a:spcPts val="0"/>
                        </a:spcAft>
                      </a:pPr>
                      <a:r>
                        <a:rPr lang="da-DK" sz="1300" b="1" dirty="0">
                          <a:solidFill>
                            <a:srgbClr val="FFFFFF"/>
                          </a:solidFill>
                          <a:effectLst/>
                          <a:latin typeface="Times New Roman"/>
                          <a:ea typeface="Calibri"/>
                          <a:cs typeface="Times New Roman"/>
                        </a:rPr>
                        <a:t>Name</a:t>
                      </a:r>
                      <a:endParaRPr lang="vi-VN" sz="1200" dirty="0">
                        <a:effectLst/>
                        <a:latin typeface="VNI-Centur"/>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just">
                        <a:lnSpc>
                          <a:spcPct val="150000"/>
                        </a:lnSpc>
                        <a:spcAft>
                          <a:spcPts val="0"/>
                        </a:spcAft>
                      </a:pPr>
                      <a:r>
                        <a:rPr lang="da-DK" sz="1300" b="1">
                          <a:solidFill>
                            <a:srgbClr val="FFFFFF"/>
                          </a:solidFill>
                          <a:effectLst/>
                          <a:latin typeface="Times New Roman"/>
                          <a:ea typeface="Calibri"/>
                          <a:cs typeface="Times New Roman"/>
                        </a:rPr>
                        <a:t>Description</a:t>
                      </a:r>
                      <a:endParaRPr lang="vi-VN" sz="1200">
                        <a:effectLst/>
                        <a:latin typeface="VNI-Centur"/>
                        <a:ea typeface="Times New Roman"/>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just">
                        <a:lnSpc>
                          <a:spcPct val="150000"/>
                        </a:lnSpc>
                        <a:spcAft>
                          <a:spcPts val="0"/>
                        </a:spcAft>
                      </a:pPr>
                      <a:r>
                        <a:rPr lang="da-DK" sz="1300" b="1">
                          <a:solidFill>
                            <a:srgbClr val="FFFFFF"/>
                          </a:solidFill>
                          <a:effectLst/>
                          <a:latin typeface="Times New Roman"/>
                          <a:ea typeface="Calibri"/>
                          <a:cs typeface="Times New Roman"/>
                        </a:rPr>
                        <a:t>Comment</a:t>
                      </a:r>
                      <a:endParaRPr lang="vi-VN" sz="1200">
                        <a:effectLst/>
                        <a:latin typeface="VNI-Centur"/>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0">
                <a:tc>
                  <a:txBody>
                    <a:bodyPr/>
                    <a:lstStyle/>
                    <a:p>
                      <a:pPr algn="just">
                        <a:lnSpc>
                          <a:spcPct val="150000"/>
                        </a:lnSpc>
                        <a:spcAft>
                          <a:spcPts val="0"/>
                        </a:spcAft>
                      </a:pPr>
                      <a:r>
                        <a:rPr lang="da-DK" sz="1300" b="1" dirty="0">
                          <a:effectLst/>
                          <a:latin typeface="Times New Roman"/>
                          <a:ea typeface="Calibri"/>
                          <a:cs typeface="Times New Roman"/>
                        </a:rPr>
                        <a:t>UserName</a:t>
                      </a:r>
                      <a:endParaRPr lang="vi-VN" sz="1200" dirty="0">
                        <a:effectLst/>
                        <a:latin typeface="VNI-Centur"/>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300">
                          <a:effectLst/>
                          <a:latin typeface="Times New Roman"/>
                          <a:ea typeface="Calibri"/>
                          <a:cs typeface="Times New Roman"/>
                        </a:rPr>
                        <a:t>nvarchar(50)</a:t>
                      </a:r>
                      <a:endParaRPr lang="vi-VN" sz="1200">
                        <a:effectLst/>
                        <a:latin typeface="VNI-Centur"/>
                        <a:ea typeface="Times New Roman"/>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300">
                          <a:effectLst/>
                          <a:latin typeface="Times New Roman"/>
                          <a:ea typeface="Calibri"/>
                          <a:cs typeface="Times New Roman"/>
                        </a:rPr>
                        <a:t>UserName đăng ký</a:t>
                      </a:r>
                      <a:endParaRPr lang="vi-VN" sz="1200">
                        <a:effectLst/>
                        <a:latin typeface="VNI-Centur"/>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0">
                <a:tc>
                  <a:txBody>
                    <a:bodyPr/>
                    <a:lstStyle/>
                    <a:p>
                      <a:pPr algn="just">
                        <a:lnSpc>
                          <a:spcPct val="150000"/>
                        </a:lnSpc>
                        <a:spcAft>
                          <a:spcPts val="0"/>
                        </a:spcAft>
                      </a:pPr>
                      <a:r>
                        <a:rPr lang="da-DK" sz="1300">
                          <a:effectLst/>
                          <a:latin typeface="Times New Roman"/>
                          <a:ea typeface="Calibri"/>
                          <a:cs typeface="Times New Roman"/>
                        </a:rPr>
                        <a:t>Password</a:t>
                      </a:r>
                      <a:endParaRPr lang="vi-VN" sz="1200">
                        <a:effectLst/>
                        <a:latin typeface="VNI-Centur"/>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300">
                          <a:effectLst/>
                          <a:latin typeface="Times New Roman"/>
                          <a:ea typeface="Calibri"/>
                          <a:cs typeface="Times New Roman"/>
                        </a:rPr>
                        <a:t>nvarchar(50)</a:t>
                      </a:r>
                      <a:endParaRPr lang="vi-VN" sz="1200">
                        <a:effectLst/>
                        <a:latin typeface="VNI-Centur"/>
                        <a:ea typeface="Times New Roman"/>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300">
                          <a:effectLst/>
                          <a:latin typeface="Times New Roman"/>
                          <a:ea typeface="Calibri"/>
                          <a:cs typeface="Times New Roman"/>
                        </a:rPr>
                        <a:t>Mật khẩu đăng ký.</a:t>
                      </a:r>
                      <a:endParaRPr lang="vi-VN" sz="1200">
                        <a:effectLst/>
                        <a:latin typeface="VNI-Centur"/>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0">
                <a:tc>
                  <a:txBody>
                    <a:bodyPr/>
                    <a:lstStyle/>
                    <a:p>
                      <a:pPr algn="just">
                        <a:lnSpc>
                          <a:spcPct val="150000"/>
                        </a:lnSpc>
                        <a:spcAft>
                          <a:spcPts val="0"/>
                        </a:spcAft>
                      </a:pPr>
                      <a:r>
                        <a:rPr lang="da-DK" sz="1300" dirty="0">
                          <a:effectLst/>
                          <a:latin typeface="Times New Roman"/>
                          <a:ea typeface="Calibri"/>
                          <a:cs typeface="Times New Roman"/>
                        </a:rPr>
                        <a:t>dienthoai</a:t>
                      </a:r>
                      <a:endParaRPr lang="vi-VN" sz="1200" dirty="0">
                        <a:effectLst/>
                        <a:latin typeface="VNI-Centur"/>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300">
                          <a:effectLst/>
                          <a:latin typeface="Times New Roman"/>
                          <a:ea typeface="Calibri"/>
                          <a:cs typeface="Times New Roman"/>
                        </a:rPr>
                        <a:t>Nchar(11)</a:t>
                      </a:r>
                      <a:endParaRPr lang="vi-VN" sz="1200">
                        <a:effectLst/>
                        <a:latin typeface="VNI-Centur"/>
                        <a:ea typeface="Times New Roman"/>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300">
                          <a:effectLst/>
                          <a:latin typeface="Times New Roman"/>
                          <a:ea typeface="Calibri"/>
                          <a:cs typeface="Times New Roman"/>
                        </a:rPr>
                        <a:t>Số điện thoại đăng ký, đây cũng là thông tin để người dùng có thể liên hệ được với nhau. Ví dụ khi đăng tin, người đăng sẽ để lại số điện thoại để người học liên lạc</a:t>
                      </a:r>
                      <a:endParaRPr lang="vi-VN" sz="1200">
                        <a:effectLst/>
                        <a:latin typeface="VNI-Centur"/>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0">
                <a:tc>
                  <a:txBody>
                    <a:bodyPr/>
                    <a:lstStyle/>
                    <a:p>
                      <a:pPr algn="just">
                        <a:lnSpc>
                          <a:spcPct val="150000"/>
                        </a:lnSpc>
                        <a:spcAft>
                          <a:spcPts val="0"/>
                        </a:spcAft>
                      </a:pPr>
                      <a:r>
                        <a:rPr lang="da-DK" sz="1300">
                          <a:effectLst/>
                          <a:latin typeface="Times New Roman"/>
                          <a:ea typeface="Calibri"/>
                          <a:cs typeface="Times New Roman"/>
                        </a:rPr>
                        <a:t>IsGV</a:t>
                      </a:r>
                      <a:endParaRPr lang="vi-VN" sz="1200">
                        <a:effectLst/>
                        <a:latin typeface="VNI-Centur"/>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300">
                          <a:effectLst/>
                          <a:latin typeface="Times New Roman"/>
                          <a:ea typeface="Calibri"/>
                          <a:cs typeface="Times New Roman"/>
                        </a:rPr>
                        <a:t>bool</a:t>
                      </a:r>
                      <a:endParaRPr lang="vi-VN" sz="1200">
                        <a:effectLst/>
                        <a:latin typeface="VNI-Centur"/>
                        <a:ea typeface="Times New Roman"/>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300" dirty="0">
                          <a:effectLst/>
                          <a:latin typeface="Times New Roman"/>
                          <a:ea typeface="Calibri"/>
                          <a:cs typeface="Times New Roman"/>
                        </a:rPr>
                        <a:t>Hệ thống dựa vào thông tin này để phân loại là giảng viên hay học viên.</a:t>
                      </a:r>
                      <a:endParaRPr lang="vi-VN" sz="1200" dirty="0">
                        <a:effectLst/>
                        <a:latin typeface="VNI-Centur"/>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sp>
        <p:nvSpPr>
          <p:cNvPr id="4" name="Rectangle 1"/>
          <p:cNvSpPr>
            <a:spLocks noChangeArrowheads="1"/>
          </p:cNvSpPr>
          <p:nvPr/>
        </p:nvSpPr>
        <p:spPr bwMode="auto">
          <a:xfrm>
            <a:off x="381000" y="1098322"/>
            <a:ext cx="569899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lang="da-DK" b="1" dirty="0" smtClean="0">
                <a:solidFill>
                  <a:srgbClr val="000000"/>
                </a:solidFill>
                <a:latin typeface="Arial" pitchFamily="34" charset="0"/>
                <a:ea typeface="Times New Roman" pitchFamily="18" charset="0"/>
                <a:cs typeface="Arial" pitchFamily="34" charset="0"/>
              </a:rPr>
              <a:t>Đăng ký tài khoản.</a:t>
            </a:r>
            <a:endParaRPr kumimoji="0" lang="da-DK"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lang="da-DK" sz="1600" dirty="0">
              <a:solidFill>
                <a:srgbClr val="000000"/>
              </a:solidFill>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0" lang="da-DK"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Tham số truyền vào: UserName, Password, dienthoai, IsGV</a:t>
            </a:r>
            <a:endParaRPr kumimoji="0" lang="vi-VN"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da-DK"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Kết quả trả về: mãng các đối tượng.</a:t>
            </a:r>
            <a:endParaRPr kumimoji="0" lang="vi-VN"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3585310" y="6248400"/>
            <a:ext cx="2008820" cy="457754"/>
          </a:xfrm>
          <a:prstGeom prst="rect">
            <a:avLst/>
          </a:prstGeom>
        </p:spPr>
        <p:txBody>
          <a:bodyPr wrap="none">
            <a:spAutoFit/>
          </a:bodyPr>
          <a:lstStyle/>
          <a:p>
            <a:pPr marL="228600" algn="ctr">
              <a:lnSpc>
                <a:spcPct val="150000"/>
              </a:lnSpc>
              <a:spcAft>
                <a:spcPts val="0"/>
              </a:spcAft>
            </a:pPr>
            <a:r>
              <a:rPr lang="da-DK" dirty="0">
                <a:solidFill>
                  <a:srgbClr val="000000"/>
                </a:solidFill>
                <a:latin typeface="Times New Roman"/>
                <a:ea typeface="Times New Roman"/>
                <a:cs typeface="Times New Roman"/>
              </a:rPr>
              <a:t>Table 5</a:t>
            </a:r>
            <a:r>
              <a:rPr lang="da-DK" dirty="0" smtClean="0">
                <a:solidFill>
                  <a:srgbClr val="000000"/>
                </a:solidFill>
                <a:latin typeface="Times New Roman"/>
                <a:ea typeface="Times New Roman"/>
                <a:cs typeface="Times New Roman"/>
              </a:rPr>
              <a:t>: </a:t>
            </a:r>
            <a:r>
              <a:rPr lang="da-DK" dirty="0">
                <a:solidFill>
                  <a:srgbClr val="000000"/>
                </a:solidFill>
                <a:latin typeface="Times New Roman"/>
                <a:ea typeface="Times New Roman"/>
                <a:cs typeface="Times New Roman"/>
              </a:rPr>
              <a:t>Đăng ký</a:t>
            </a:r>
            <a:endParaRPr lang="vi-VN" sz="1600" dirty="0">
              <a:effectLst/>
              <a:latin typeface="VNI-Centur"/>
              <a:ea typeface="Times New Roman"/>
              <a:cs typeface="Times New Roman"/>
            </a:endParaRPr>
          </a:p>
        </p:txBody>
      </p:sp>
    </p:spTree>
    <p:extLst>
      <p:ext uri="{BB962C8B-B14F-4D97-AF65-F5344CB8AC3E}">
        <p14:creationId xmlns:p14="http://schemas.microsoft.com/office/powerpoint/2010/main" val="1617544757"/>
      </p:ext>
    </p:extLst>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Thiết</a:t>
            </a:r>
            <a:r>
              <a:rPr lang="en-US" dirty="0" smtClean="0"/>
              <a:t> </a:t>
            </a:r>
            <a:r>
              <a:rPr lang="en-US" dirty="0" err="1" smtClean="0"/>
              <a:t>kế</a:t>
            </a:r>
            <a:r>
              <a:rPr lang="en-US" dirty="0" smtClean="0"/>
              <a:t> </a:t>
            </a:r>
            <a:r>
              <a:rPr lang="en-US" dirty="0" err="1" smtClean="0"/>
              <a:t>chương</a:t>
            </a:r>
            <a:r>
              <a:rPr lang="en-US" dirty="0" smtClean="0"/>
              <a:t> </a:t>
            </a:r>
            <a:r>
              <a:rPr lang="en-US" dirty="0" err="1" smtClean="0"/>
              <a:t>trình</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58244810"/>
              </p:ext>
            </p:extLst>
          </p:nvPr>
        </p:nvGraphicFramePr>
        <p:xfrm>
          <a:off x="1371600" y="3429000"/>
          <a:ext cx="5718810" cy="1485900"/>
        </p:xfrm>
        <a:graphic>
          <a:graphicData uri="http://schemas.openxmlformats.org/drawingml/2006/table">
            <a:tbl>
              <a:tblPr firstRow="1" firstCol="1" bandRow="1"/>
              <a:tblGrid>
                <a:gridCol w="1906270"/>
                <a:gridCol w="1906270"/>
                <a:gridCol w="1906270"/>
              </a:tblGrid>
              <a:tr h="0">
                <a:tc>
                  <a:txBody>
                    <a:bodyPr/>
                    <a:lstStyle/>
                    <a:p>
                      <a:pPr algn="just">
                        <a:lnSpc>
                          <a:spcPct val="150000"/>
                        </a:lnSpc>
                        <a:spcAft>
                          <a:spcPts val="0"/>
                        </a:spcAft>
                      </a:pPr>
                      <a:r>
                        <a:rPr lang="da-DK" sz="1300" b="1" dirty="0">
                          <a:solidFill>
                            <a:srgbClr val="FFFFFF"/>
                          </a:solidFill>
                          <a:effectLst/>
                          <a:latin typeface="Times New Roman"/>
                          <a:ea typeface="Calibri"/>
                          <a:cs typeface="Times New Roman"/>
                        </a:rPr>
                        <a:t>Name</a:t>
                      </a:r>
                      <a:endParaRPr lang="vi-VN" sz="1200" dirty="0">
                        <a:effectLst/>
                        <a:latin typeface="VNI-Centur"/>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just">
                        <a:lnSpc>
                          <a:spcPct val="150000"/>
                        </a:lnSpc>
                        <a:spcAft>
                          <a:spcPts val="0"/>
                        </a:spcAft>
                      </a:pPr>
                      <a:r>
                        <a:rPr lang="da-DK" sz="1300" b="1" dirty="0">
                          <a:solidFill>
                            <a:srgbClr val="FFFFFF"/>
                          </a:solidFill>
                          <a:effectLst/>
                          <a:latin typeface="Times New Roman"/>
                          <a:ea typeface="Calibri"/>
                          <a:cs typeface="Times New Roman"/>
                        </a:rPr>
                        <a:t>Description</a:t>
                      </a:r>
                      <a:endParaRPr lang="vi-VN" sz="1200" dirty="0">
                        <a:effectLst/>
                        <a:latin typeface="VNI-Centur"/>
                        <a:ea typeface="Times New Roman"/>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just">
                        <a:lnSpc>
                          <a:spcPct val="150000"/>
                        </a:lnSpc>
                        <a:spcAft>
                          <a:spcPts val="0"/>
                        </a:spcAft>
                      </a:pPr>
                      <a:r>
                        <a:rPr lang="da-DK" sz="1300" b="1">
                          <a:solidFill>
                            <a:srgbClr val="FFFFFF"/>
                          </a:solidFill>
                          <a:effectLst/>
                          <a:latin typeface="Times New Roman"/>
                          <a:ea typeface="Calibri"/>
                          <a:cs typeface="Times New Roman"/>
                        </a:rPr>
                        <a:t>Comment</a:t>
                      </a:r>
                      <a:endParaRPr lang="vi-VN" sz="1200">
                        <a:effectLst/>
                        <a:latin typeface="VNI-Centur"/>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0">
                <a:tc>
                  <a:txBody>
                    <a:bodyPr/>
                    <a:lstStyle/>
                    <a:p>
                      <a:pPr algn="just">
                        <a:lnSpc>
                          <a:spcPct val="150000"/>
                        </a:lnSpc>
                        <a:spcAft>
                          <a:spcPts val="0"/>
                        </a:spcAft>
                      </a:pPr>
                      <a:r>
                        <a:rPr lang="da-DK" sz="1300">
                          <a:effectLst/>
                          <a:latin typeface="Times New Roman"/>
                          <a:ea typeface="Calibri"/>
                          <a:cs typeface="Times New Roman"/>
                        </a:rPr>
                        <a:t>makh</a:t>
                      </a:r>
                      <a:endParaRPr lang="vi-VN" sz="1200">
                        <a:effectLst/>
                        <a:latin typeface="VNI-Centur"/>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300" dirty="0">
                          <a:effectLst/>
                          <a:latin typeface="Times New Roman"/>
                          <a:ea typeface="Calibri"/>
                          <a:cs typeface="Times New Roman"/>
                        </a:rPr>
                        <a:t>int</a:t>
                      </a:r>
                      <a:endParaRPr lang="vi-VN" sz="1200" dirty="0">
                        <a:effectLst/>
                        <a:latin typeface="VNI-Centur"/>
                        <a:ea typeface="Times New Roman"/>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300" dirty="0">
                          <a:effectLst/>
                          <a:latin typeface="Times New Roman"/>
                          <a:ea typeface="Calibri"/>
                          <a:cs typeface="Times New Roman"/>
                        </a:rPr>
                        <a:t>Admin chọn khóa học cần xóa, hệ thống sẽ xóa thông tin khóa học có mã tương ứng.</a:t>
                      </a:r>
                      <a:endParaRPr lang="vi-VN" sz="1200" dirty="0">
                        <a:effectLst/>
                        <a:latin typeface="VNI-Centur"/>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sp>
        <p:nvSpPr>
          <p:cNvPr id="6" name="Rectangle 5"/>
          <p:cNvSpPr/>
          <p:nvPr/>
        </p:nvSpPr>
        <p:spPr>
          <a:xfrm>
            <a:off x="609600" y="1143000"/>
            <a:ext cx="4572000" cy="1754326"/>
          </a:xfrm>
          <a:prstGeom prst="rect">
            <a:avLst/>
          </a:prstGeom>
        </p:spPr>
        <p:txBody>
          <a:bodyPr>
            <a:spAutoFit/>
          </a:bodyPr>
          <a:lstStyle/>
          <a:p>
            <a:pPr algn="just">
              <a:lnSpc>
                <a:spcPct val="150000"/>
              </a:lnSpc>
              <a:spcAft>
                <a:spcPts val="0"/>
              </a:spcAft>
            </a:pPr>
            <a:r>
              <a:rPr lang="da-DK" b="1" dirty="0">
                <a:solidFill>
                  <a:srgbClr val="000000"/>
                </a:solidFill>
                <a:latin typeface="Times New Roman"/>
                <a:ea typeface="Times New Roman"/>
                <a:cs typeface="Times New Roman"/>
              </a:rPr>
              <a:t>DeleteUser()</a:t>
            </a:r>
            <a:endParaRPr lang="vi-VN" sz="1600" dirty="0">
              <a:latin typeface="VNI-Centur"/>
              <a:ea typeface="Times New Roman"/>
              <a:cs typeface="Times New Roman"/>
            </a:endParaRPr>
          </a:p>
          <a:p>
            <a:pPr marL="342900" lvl="0" indent="-342900" algn="just">
              <a:lnSpc>
                <a:spcPct val="150000"/>
              </a:lnSpc>
              <a:spcAft>
                <a:spcPts val="0"/>
              </a:spcAft>
              <a:buFont typeface="Times New Roman"/>
              <a:buChar char="-"/>
            </a:pPr>
            <a:r>
              <a:rPr lang="da-DK" dirty="0">
                <a:solidFill>
                  <a:srgbClr val="000000"/>
                </a:solidFill>
                <a:latin typeface="Times New Roman"/>
                <a:ea typeface="Times New Roman"/>
                <a:cs typeface="Times New Roman"/>
              </a:rPr>
              <a:t>Tham số truyền vào: mã khóa học cần xóa</a:t>
            </a:r>
            <a:endParaRPr lang="vi-VN" sz="1600" dirty="0">
              <a:latin typeface="VNI-Centur"/>
              <a:ea typeface="Times New Roman"/>
              <a:cs typeface="Times New Roman"/>
            </a:endParaRPr>
          </a:p>
          <a:p>
            <a:r>
              <a:rPr lang="da-DK" dirty="0">
                <a:solidFill>
                  <a:srgbClr val="000000"/>
                </a:solidFill>
                <a:latin typeface="Times New Roman"/>
                <a:ea typeface="Times New Roman"/>
              </a:rPr>
              <a:t>Kết quả trả về: một datatable danh sách các khóa học đã được giảng viên tạo ra, trừ sinh User đã bị loại khỏi hệ thống</a:t>
            </a:r>
            <a:endParaRPr lang="vi-VN" dirty="0"/>
          </a:p>
        </p:txBody>
      </p:sp>
      <p:sp>
        <p:nvSpPr>
          <p:cNvPr id="7" name="Rectangle 6"/>
          <p:cNvSpPr/>
          <p:nvPr/>
        </p:nvSpPr>
        <p:spPr>
          <a:xfrm>
            <a:off x="3210761" y="5638800"/>
            <a:ext cx="2502545" cy="507831"/>
          </a:xfrm>
          <a:prstGeom prst="rect">
            <a:avLst/>
          </a:prstGeom>
        </p:spPr>
        <p:txBody>
          <a:bodyPr wrap="none">
            <a:spAutoFit/>
          </a:bodyPr>
          <a:lstStyle/>
          <a:p>
            <a:pPr marL="228600" algn="ctr">
              <a:lnSpc>
                <a:spcPct val="150000"/>
              </a:lnSpc>
              <a:spcAft>
                <a:spcPts val="0"/>
              </a:spcAft>
            </a:pPr>
            <a:r>
              <a:rPr lang="da-DK" dirty="0">
                <a:solidFill>
                  <a:srgbClr val="000000"/>
                </a:solidFill>
                <a:latin typeface="Times New Roman"/>
                <a:ea typeface="Times New Roman"/>
                <a:cs typeface="Times New Roman"/>
              </a:rPr>
              <a:t>Table </a:t>
            </a:r>
            <a:r>
              <a:rPr lang="da-DK" dirty="0" smtClean="0">
                <a:solidFill>
                  <a:srgbClr val="000000"/>
                </a:solidFill>
                <a:latin typeface="Times New Roman"/>
                <a:ea typeface="Times New Roman"/>
                <a:cs typeface="Times New Roman"/>
              </a:rPr>
              <a:t>6: </a:t>
            </a:r>
            <a:r>
              <a:rPr lang="da-DK" dirty="0">
                <a:solidFill>
                  <a:srgbClr val="000000"/>
                </a:solidFill>
                <a:latin typeface="Times New Roman"/>
                <a:ea typeface="Times New Roman"/>
                <a:cs typeface="Times New Roman"/>
              </a:rPr>
              <a:t>Xóa khóa học</a:t>
            </a:r>
            <a:endParaRPr lang="vi-VN" sz="1600" dirty="0">
              <a:effectLst/>
              <a:latin typeface="VNI-Centur"/>
              <a:ea typeface="Times New Roman"/>
              <a:cs typeface="Times New Roman"/>
            </a:endParaRPr>
          </a:p>
        </p:txBody>
      </p:sp>
    </p:spTree>
    <p:extLst>
      <p:ext uri="{BB962C8B-B14F-4D97-AF65-F5344CB8AC3E}">
        <p14:creationId xmlns:p14="http://schemas.microsoft.com/office/powerpoint/2010/main" val="1617544757"/>
      </p:ext>
    </p:extLst>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Thiết</a:t>
            </a:r>
            <a:r>
              <a:rPr lang="en-US" dirty="0" smtClean="0"/>
              <a:t> </a:t>
            </a:r>
            <a:r>
              <a:rPr lang="en-US" dirty="0" err="1" smtClean="0"/>
              <a:t>kế</a:t>
            </a:r>
            <a:r>
              <a:rPr lang="en-US" dirty="0" smtClean="0"/>
              <a:t> </a:t>
            </a:r>
            <a:r>
              <a:rPr lang="en-US" dirty="0" err="1" smtClean="0"/>
              <a:t>chương</a:t>
            </a:r>
            <a:r>
              <a:rPr lang="en-US" dirty="0" smtClean="0"/>
              <a:t> </a:t>
            </a:r>
            <a:r>
              <a:rPr lang="en-US" dirty="0" err="1" smtClean="0"/>
              <a:t>trình</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84996075"/>
              </p:ext>
            </p:extLst>
          </p:nvPr>
        </p:nvGraphicFramePr>
        <p:xfrm>
          <a:off x="1600200" y="2895600"/>
          <a:ext cx="5795010" cy="1574320"/>
        </p:xfrm>
        <a:graphic>
          <a:graphicData uri="http://schemas.openxmlformats.org/drawingml/2006/table">
            <a:tbl>
              <a:tblPr firstRow="1" firstCol="1" bandRow="1"/>
              <a:tblGrid>
                <a:gridCol w="1931670"/>
                <a:gridCol w="1931670"/>
                <a:gridCol w="1931670"/>
              </a:tblGrid>
              <a:tr h="289530">
                <a:tc>
                  <a:txBody>
                    <a:bodyPr/>
                    <a:lstStyle/>
                    <a:p>
                      <a:pPr algn="just">
                        <a:lnSpc>
                          <a:spcPct val="150000"/>
                        </a:lnSpc>
                        <a:spcAft>
                          <a:spcPts val="0"/>
                        </a:spcAft>
                      </a:pPr>
                      <a:r>
                        <a:rPr lang="da-DK" sz="1300" b="1" dirty="0">
                          <a:solidFill>
                            <a:srgbClr val="FFFFFF"/>
                          </a:solidFill>
                          <a:effectLst/>
                          <a:latin typeface="Times New Roman"/>
                          <a:ea typeface="Calibri"/>
                          <a:cs typeface="Times New Roman"/>
                        </a:rPr>
                        <a:t>Name</a:t>
                      </a:r>
                      <a:endParaRPr lang="vi-VN" sz="1200" dirty="0">
                        <a:effectLst/>
                        <a:latin typeface="VNI-Centur"/>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just">
                        <a:lnSpc>
                          <a:spcPct val="150000"/>
                        </a:lnSpc>
                        <a:spcAft>
                          <a:spcPts val="0"/>
                        </a:spcAft>
                      </a:pPr>
                      <a:r>
                        <a:rPr lang="da-DK" sz="1300" b="1">
                          <a:solidFill>
                            <a:srgbClr val="FFFFFF"/>
                          </a:solidFill>
                          <a:effectLst/>
                          <a:latin typeface="Times New Roman"/>
                          <a:ea typeface="Calibri"/>
                          <a:cs typeface="Times New Roman"/>
                        </a:rPr>
                        <a:t>Description</a:t>
                      </a:r>
                      <a:endParaRPr lang="vi-VN" sz="1200">
                        <a:effectLst/>
                        <a:latin typeface="VNI-Centur"/>
                        <a:ea typeface="Times New Roman"/>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just">
                        <a:lnSpc>
                          <a:spcPct val="150000"/>
                        </a:lnSpc>
                        <a:spcAft>
                          <a:spcPts val="0"/>
                        </a:spcAft>
                      </a:pPr>
                      <a:r>
                        <a:rPr lang="da-DK" sz="1300" b="1">
                          <a:solidFill>
                            <a:srgbClr val="FFFFFF"/>
                          </a:solidFill>
                          <a:effectLst/>
                          <a:latin typeface="Times New Roman"/>
                          <a:ea typeface="Calibri"/>
                          <a:cs typeface="Times New Roman"/>
                        </a:rPr>
                        <a:t>Comment</a:t>
                      </a:r>
                      <a:endParaRPr lang="vi-VN" sz="1200">
                        <a:effectLst/>
                        <a:latin typeface="VNI-Centur"/>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329203">
                <a:tc>
                  <a:txBody>
                    <a:bodyPr/>
                    <a:lstStyle/>
                    <a:p>
                      <a:pPr algn="just">
                        <a:lnSpc>
                          <a:spcPct val="150000"/>
                        </a:lnSpc>
                        <a:spcAft>
                          <a:spcPts val="0"/>
                        </a:spcAft>
                      </a:pPr>
                      <a:r>
                        <a:rPr lang="da-DK" sz="1300">
                          <a:effectLst/>
                          <a:latin typeface="Times New Roman"/>
                          <a:ea typeface="Calibri"/>
                          <a:cs typeface="Times New Roman"/>
                        </a:rPr>
                        <a:t>username</a:t>
                      </a:r>
                      <a:endParaRPr lang="vi-VN" sz="1200">
                        <a:effectLst/>
                        <a:latin typeface="VNI-Centur"/>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300">
                          <a:effectLst/>
                          <a:latin typeface="Times New Roman"/>
                          <a:ea typeface="Calibri"/>
                          <a:cs typeface="Times New Roman"/>
                        </a:rPr>
                        <a:t>nvarchar(10)</a:t>
                      </a:r>
                      <a:endParaRPr lang="vi-VN" sz="1200">
                        <a:effectLst/>
                        <a:latin typeface="VNI-Centur"/>
                        <a:ea typeface="Times New Roman"/>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300">
                          <a:effectLst/>
                          <a:latin typeface="Times New Roman"/>
                          <a:ea typeface="Calibri"/>
                          <a:cs typeface="Times New Roman"/>
                        </a:rPr>
                        <a:t>Tài khoản đăng nhập</a:t>
                      </a:r>
                      <a:endParaRPr lang="vi-VN" sz="1200">
                        <a:effectLst/>
                        <a:latin typeface="VNI-Centur"/>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29203">
                <a:tc>
                  <a:txBody>
                    <a:bodyPr/>
                    <a:lstStyle/>
                    <a:p>
                      <a:pPr algn="just">
                        <a:lnSpc>
                          <a:spcPct val="150000"/>
                        </a:lnSpc>
                        <a:spcAft>
                          <a:spcPts val="0"/>
                        </a:spcAft>
                      </a:pPr>
                      <a:r>
                        <a:rPr lang="da-DK" sz="1300">
                          <a:effectLst/>
                          <a:latin typeface="Times New Roman"/>
                          <a:ea typeface="Calibri"/>
                          <a:cs typeface="Times New Roman"/>
                        </a:rPr>
                        <a:t>Password</a:t>
                      </a:r>
                      <a:endParaRPr lang="vi-VN" sz="1200">
                        <a:effectLst/>
                        <a:latin typeface="VNI-Centur"/>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300" dirty="0">
                          <a:effectLst/>
                          <a:latin typeface="Times New Roman"/>
                          <a:ea typeface="Calibri"/>
                          <a:cs typeface="Times New Roman"/>
                        </a:rPr>
                        <a:t>nchar(10)</a:t>
                      </a:r>
                      <a:endParaRPr lang="vi-VN" sz="1200" dirty="0">
                        <a:effectLst/>
                        <a:latin typeface="VNI-Centur"/>
                        <a:ea typeface="Times New Roman"/>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300">
                          <a:effectLst/>
                          <a:latin typeface="Times New Roman"/>
                          <a:ea typeface="Calibri"/>
                          <a:cs typeface="Times New Roman"/>
                        </a:rPr>
                        <a:t>Mật khẩu đăng nhập</a:t>
                      </a:r>
                      <a:endParaRPr lang="vi-VN" sz="1200">
                        <a:effectLst/>
                        <a:latin typeface="VNI-Centur"/>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618734">
                <a:tc>
                  <a:txBody>
                    <a:bodyPr/>
                    <a:lstStyle/>
                    <a:p>
                      <a:pPr algn="just">
                        <a:lnSpc>
                          <a:spcPct val="150000"/>
                        </a:lnSpc>
                        <a:spcAft>
                          <a:spcPts val="0"/>
                        </a:spcAft>
                      </a:pPr>
                      <a:r>
                        <a:rPr lang="da-DK" sz="1300" dirty="0">
                          <a:effectLst/>
                          <a:latin typeface="Times New Roman"/>
                          <a:ea typeface="Calibri"/>
                          <a:cs typeface="Times New Roman"/>
                        </a:rPr>
                        <a:t>Result</a:t>
                      </a:r>
                      <a:endParaRPr lang="vi-VN" sz="1200" dirty="0">
                        <a:effectLst/>
                        <a:latin typeface="VNI-Centur"/>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300">
                          <a:effectLst/>
                          <a:latin typeface="Times New Roman"/>
                          <a:ea typeface="Calibri"/>
                          <a:cs typeface="Times New Roman"/>
                        </a:rPr>
                        <a:t>Int</a:t>
                      </a:r>
                      <a:endParaRPr lang="vi-VN" sz="1200">
                        <a:effectLst/>
                        <a:latin typeface="VNI-Centur"/>
                        <a:ea typeface="Times New Roman"/>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300" dirty="0">
                          <a:effectLst/>
                          <a:latin typeface="Times New Roman"/>
                          <a:ea typeface="Calibri"/>
                          <a:cs typeface="Times New Roman"/>
                        </a:rPr>
                        <a:t>Kết quả đăng nhập, thành công hoặc thất bại.</a:t>
                      </a:r>
                      <a:endParaRPr lang="vi-VN" sz="1200" dirty="0">
                        <a:effectLst/>
                        <a:latin typeface="VNI-Centur"/>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sp>
        <p:nvSpPr>
          <p:cNvPr id="4" name="Rectangle 1"/>
          <p:cNvSpPr>
            <a:spLocks noChangeArrowheads="1"/>
          </p:cNvSpPr>
          <p:nvPr/>
        </p:nvSpPr>
        <p:spPr bwMode="auto">
          <a:xfrm>
            <a:off x="304800" y="1156901"/>
            <a:ext cx="795121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lang="da-DK" b="1" dirty="0" smtClean="0">
                <a:solidFill>
                  <a:srgbClr val="000000"/>
                </a:solidFill>
                <a:latin typeface="Arial" pitchFamily="34" charset="0"/>
                <a:ea typeface="Times New Roman" pitchFamily="18" charset="0"/>
                <a:cs typeface="Arial" pitchFamily="34" charset="0"/>
              </a:rPr>
              <a:t>Đăng nhập vào hệ thống :</a:t>
            </a:r>
            <a:endParaRPr kumimoji="0" lang="da-DK"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lang="da-DK" sz="1600" dirty="0">
              <a:solidFill>
                <a:srgbClr val="000000"/>
              </a:solidFill>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0" lang="da-DK"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Tham số truyền vào: username, password</a:t>
            </a:r>
            <a:endParaRPr kumimoji="0" lang="vi-VN"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da-DK"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Kết quả trả về: kiểu dữ liệu bool. 1 là đăng nhập thành công, 0 là đăng nhập</a:t>
            </a:r>
            <a:r>
              <a:rPr kumimoji="0" lang="da-DK"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da-DK"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thất bại.</a:t>
            </a:r>
            <a:endParaRPr kumimoji="0" lang="vi-VN"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2948829" y="5029200"/>
            <a:ext cx="3246338" cy="507831"/>
          </a:xfrm>
          <a:prstGeom prst="rect">
            <a:avLst/>
          </a:prstGeom>
        </p:spPr>
        <p:txBody>
          <a:bodyPr wrap="none">
            <a:spAutoFit/>
          </a:bodyPr>
          <a:lstStyle/>
          <a:p>
            <a:pPr algn="ctr">
              <a:lnSpc>
                <a:spcPct val="150000"/>
              </a:lnSpc>
              <a:spcAft>
                <a:spcPts val="0"/>
              </a:spcAft>
            </a:pPr>
            <a:r>
              <a:rPr lang="da-DK" dirty="0">
                <a:solidFill>
                  <a:srgbClr val="000000"/>
                </a:solidFill>
                <a:latin typeface="Times New Roman"/>
                <a:ea typeface="Times New Roman"/>
                <a:cs typeface="Times New Roman"/>
              </a:rPr>
              <a:t>Table 7</a:t>
            </a:r>
            <a:r>
              <a:rPr lang="da-DK" dirty="0" smtClean="0">
                <a:solidFill>
                  <a:srgbClr val="000000"/>
                </a:solidFill>
                <a:latin typeface="Times New Roman"/>
                <a:ea typeface="Times New Roman"/>
                <a:cs typeface="Times New Roman"/>
              </a:rPr>
              <a:t>: </a:t>
            </a:r>
            <a:r>
              <a:rPr lang="da-DK" dirty="0">
                <a:solidFill>
                  <a:srgbClr val="000000"/>
                </a:solidFill>
                <a:latin typeface="Times New Roman"/>
                <a:ea typeface="Times New Roman"/>
                <a:cs typeface="Times New Roman"/>
              </a:rPr>
              <a:t>Đăng nhập vào hệ thống</a:t>
            </a:r>
            <a:endParaRPr lang="vi-VN" sz="1600" dirty="0">
              <a:effectLst/>
              <a:latin typeface="VNI-Centur"/>
              <a:ea typeface="Times New Roman"/>
              <a:cs typeface="Times New Roman"/>
            </a:endParaRPr>
          </a:p>
        </p:txBody>
      </p:sp>
    </p:spTree>
    <p:extLst>
      <p:ext uri="{BB962C8B-B14F-4D97-AF65-F5344CB8AC3E}">
        <p14:creationId xmlns:p14="http://schemas.microsoft.com/office/powerpoint/2010/main" val="4154612449"/>
      </p:ext>
    </p:extLst>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Thiết</a:t>
            </a:r>
            <a:r>
              <a:rPr lang="en-US" dirty="0" smtClean="0"/>
              <a:t> </a:t>
            </a:r>
            <a:r>
              <a:rPr lang="en-US" dirty="0" err="1" smtClean="0"/>
              <a:t>kế</a:t>
            </a:r>
            <a:r>
              <a:rPr lang="en-US" dirty="0" smtClean="0"/>
              <a:t> </a:t>
            </a:r>
            <a:r>
              <a:rPr lang="en-US" dirty="0" err="1" smtClean="0"/>
              <a:t>chương</a:t>
            </a:r>
            <a:r>
              <a:rPr lang="en-US" dirty="0" smtClean="0"/>
              <a:t> </a:t>
            </a:r>
            <a:r>
              <a:rPr lang="en-US" dirty="0" err="1" smtClean="0"/>
              <a:t>trình</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005559740"/>
              </p:ext>
            </p:extLst>
          </p:nvPr>
        </p:nvGraphicFramePr>
        <p:xfrm>
          <a:off x="1143000" y="2771600"/>
          <a:ext cx="7189722" cy="4048760"/>
        </p:xfrm>
        <a:graphic>
          <a:graphicData uri="http://schemas.openxmlformats.org/drawingml/2006/table">
            <a:tbl>
              <a:tblPr firstRow="1" firstCol="1" bandRow="1"/>
              <a:tblGrid>
                <a:gridCol w="2396574"/>
                <a:gridCol w="1713207"/>
                <a:gridCol w="3079941"/>
              </a:tblGrid>
              <a:tr h="210820">
                <a:tc>
                  <a:txBody>
                    <a:bodyPr/>
                    <a:lstStyle/>
                    <a:p>
                      <a:pPr algn="just">
                        <a:lnSpc>
                          <a:spcPct val="150000"/>
                        </a:lnSpc>
                        <a:spcAft>
                          <a:spcPts val="0"/>
                        </a:spcAft>
                      </a:pPr>
                      <a:r>
                        <a:rPr lang="da-DK" sz="1200" b="1" dirty="0">
                          <a:solidFill>
                            <a:srgbClr val="FFFFFF"/>
                          </a:solidFill>
                          <a:effectLst/>
                          <a:latin typeface="Times New Roman"/>
                          <a:ea typeface="Calibri"/>
                          <a:cs typeface="Times New Roman"/>
                        </a:rPr>
                        <a:t>Name</a:t>
                      </a:r>
                      <a:endParaRPr lang="vi-VN" sz="1100" dirty="0">
                        <a:effectLst/>
                        <a:latin typeface="VNI-Centur"/>
                        <a:ea typeface="Times New Roman"/>
                        <a:cs typeface="Times New Roman"/>
                      </a:endParaRPr>
                    </a:p>
                  </a:txBody>
                  <a:tcPr marL="60956" marR="60956"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just">
                        <a:lnSpc>
                          <a:spcPct val="150000"/>
                        </a:lnSpc>
                        <a:spcAft>
                          <a:spcPts val="0"/>
                        </a:spcAft>
                      </a:pPr>
                      <a:r>
                        <a:rPr lang="da-DK" sz="1200" b="1">
                          <a:solidFill>
                            <a:srgbClr val="FFFFFF"/>
                          </a:solidFill>
                          <a:effectLst/>
                          <a:latin typeface="Times New Roman"/>
                          <a:ea typeface="Calibri"/>
                          <a:cs typeface="Times New Roman"/>
                        </a:rPr>
                        <a:t>Description</a:t>
                      </a:r>
                      <a:endParaRPr lang="vi-VN" sz="1100">
                        <a:effectLst/>
                        <a:latin typeface="VNI-Centur"/>
                        <a:ea typeface="Times New Roman"/>
                        <a:cs typeface="Times New Roman"/>
                      </a:endParaRPr>
                    </a:p>
                  </a:txBody>
                  <a:tcPr marL="60956" marR="60956"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just">
                        <a:lnSpc>
                          <a:spcPct val="150000"/>
                        </a:lnSpc>
                        <a:spcAft>
                          <a:spcPts val="0"/>
                        </a:spcAft>
                      </a:pPr>
                      <a:r>
                        <a:rPr lang="da-DK" sz="1200" b="1">
                          <a:solidFill>
                            <a:srgbClr val="FFFFFF"/>
                          </a:solidFill>
                          <a:effectLst/>
                          <a:latin typeface="Times New Roman"/>
                          <a:ea typeface="Calibri"/>
                          <a:cs typeface="Times New Roman"/>
                        </a:rPr>
                        <a:t>Comment</a:t>
                      </a:r>
                      <a:endParaRPr lang="vi-VN" sz="1100">
                        <a:effectLst/>
                        <a:latin typeface="VNI-Centur"/>
                        <a:ea typeface="Times New Roman"/>
                        <a:cs typeface="Times New Roman"/>
                      </a:endParaRPr>
                    </a:p>
                  </a:txBody>
                  <a:tcPr marL="60956" marR="60956"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632460">
                <a:tc>
                  <a:txBody>
                    <a:bodyPr/>
                    <a:lstStyle/>
                    <a:p>
                      <a:pPr algn="just">
                        <a:lnSpc>
                          <a:spcPct val="150000"/>
                        </a:lnSpc>
                        <a:spcAft>
                          <a:spcPts val="0"/>
                        </a:spcAft>
                      </a:pPr>
                      <a:r>
                        <a:rPr lang="da-DK" sz="1200" dirty="0">
                          <a:effectLst/>
                          <a:latin typeface="Times New Roman"/>
                          <a:ea typeface="Calibri"/>
                          <a:cs typeface="Times New Roman"/>
                        </a:rPr>
                        <a:t>Tenkh</a:t>
                      </a:r>
                      <a:endParaRPr lang="vi-VN" sz="1100" dirty="0">
                        <a:effectLst/>
                        <a:latin typeface="VNI-Centur"/>
                        <a:ea typeface="Times New Roman"/>
                        <a:cs typeface="Times New Roman"/>
                      </a:endParaRPr>
                    </a:p>
                  </a:txBody>
                  <a:tcPr marL="60956" marR="60956"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200">
                          <a:effectLst/>
                          <a:latin typeface="Times New Roman"/>
                          <a:ea typeface="Calibri"/>
                          <a:cs typeface="Times New Roman"/>
                        </a:rPr>
                        <a:t>nvarchar(50)</a:t>
                      </a:r>
                      <a:endParaRPr lang="vi-VN" sz="1100">
                        <a:effectLst/>
                        <a:latin typeface="VNI-Centur"/>
                        <a:ea typeface="Times New Roman"/>
                        <a:cs typeface="Times New Roman"/>
                      </a:endParaRPr>
                    </a:p>
                  </a:txBody>
                  <a:tcPr marL="60956" marR="60956"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200">
                          <a:effectLst/>
                          <a:latin typeface="Times New Roman"/>
                          <a:ea typeface="Calibri"/>
                          <a:cs typeface="Times New Roman"/>
                        </a:rPr>
                        <a:t>Tên tiêu để khóa học để học viên biết thông tin tổng quát về khóa học.</a:t>
                      </a:r>
                      <a:endParaRPr lang="vi-VN" sz="1100">
                        <a:effectLst/>
                        <a:latin typeface="VNI-Centur"/>
                        <a:ea typeface="Times New Roman"/>
                        <a:cs typeface="Times New Roman"/>
                      </a:endParaRPr>
                    </a:p>
                  </a:txBody>
                  <a:tcPr marL="60956" marR="60956"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632460">
                <a:tc>
                  <a:txBody>
                    <a:bodyPr/>
                    <a:lstStyle/>
                    <a:p>
                      <a:pPr algn="just">
                        <a:lnSpc>
                          <a:spcPct val="150000"/>
                        </a:lnSpc>
                        <a:spcAft>
                          <a:spcPts val="0"/>
                        </a:spcAft>
                      </a:pPr>
                      <a:r>
                        <a:rPr lang="da-DK" sz="1200">
                          <a:effectLst/>
                          <a:latin typeface="Times New Roman"/>
                          <a:ea typeface="Calibri"/>
                          <a:cs typeface="Times New Roman"/>
                        </a:rPr>
                        <a:t>Manganh</a:t>
                      </a:r>
                      <a:endParaRPr lang="vi-VN" sz="1100">
                        <a:effectLst/>
                        <a:latin typeface="VNI-Centur"/>
                        <a:ea typeface="Times New Roman"/>
                        <a:cs typeface="Times New Roman"/>
                      </a:endParaRPr>
                    </a:p>
                  </a:txBody>
                  <a:tcPr marL="60956" marR="60956"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200">
                          <a:effectLst/>
                          <a:latin typeface="Times New Roman"/>
                          <a:ea typeface="Calibri"/>
                          <a:cs typeface="Times New Roman"/>
                        </a:rPr>
                        <a:t>nchar(10)</a:t>
                      </a:r>
                      <a:endParaRPr lang="vi-VN" sz="1100">
                        <a:effectLst/>
                        <a:latin typeface="VNI-Centur"/>
                        <a:ea typeface="Times New Roman"/>
                        <a:cs typeface="Times New Roman"/>
                      </a:endParaRPr>
                    </a:p>
                  </a:txBody>
                  <a:tcPr marL="60956" marR="60956"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200">
                          <a:effectLst/>
                          <a:latin typeface="Times New Roman"/>
                          <a:ea typeface="Calibri"/>
                          <a:cs typeface="Times New Roman"/>
                        </a:rPr>
                        <a:t>Ngành của khóa học, đây là thuộc tính chủ yếu để phân lĩnh vực của các khóa học</a:t>
                      </a:r>
                      <a:endParaRPr lang="vi-VN" sz="1100">
                        <a:effectLst/>
                        <a:latin typeface="VNI-Centur"/>
                        <a:ea typeface="Times New Roman"/>
                        <a:cs typeface="Times New Roman"/>
                      </a:endParaRPr>
                    </a:p>
                  </a:txBody>
                  <a:tcPr marL="60956" marR="60956"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421640">
                <a:tc>
                  <a:txBody>
                    <a:bodyPr/>
                    <a:lstStyle/>
                    <a:p>
                      <a:pPr algn="just">
                        <a:lnSpc>
                          <a:spcPct val="150000"/>
                        </a:lnSpc>
                        <a:spcAft>
                          <a:spcPts val="0"/>
                        </a:spcAft>
                      </a:pPr>
                      <a:r>
                        <a:rPr lang="da-DK" sz="1200">
                          <a:effectLst/>
                          <a:latin typeface="Times New Roman"/>
                          <a:ea typeface="Calibri"/>
                          <a:cs typeface="Times New Roman"/>
                        </a:rPr>
                        <a:t>batdau</a:t>
                      </a:r>
                      <a:endParaRPr lang="vi-VN" sz="1100">
                        <a:effectLst/>
                        <a:latin typeface="VNI-Centur"/>
                        <a:ea typeface="Times New Roman"/>
                        <a:cs typeface="Times New Roman"/>
                      </a:endParaRPr>
                    </a:p>
                  </a:txBody>
                  <a:tcPr marL="60956" marR="60956"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200">
                          <a:effectLst/>
                          <a:latin typeface="Times New Roman"/>
                          <a:ea typeface="Calibri"/>
                          <a:cs typeface="Times New Roman"/>
                        </a:rPr>
                        <a:t>datetime</a:t>
                      </a:r>
                      <a:endParaRPr lang="vi-VN" sz="1100">
                        <a:effectLst/>
                        <a:latin typeface="VNI-Centur"/>
                        <a:ea typeface="Times New Roman"/>
                        <a:cs typeface="Times New Roman"/>
                      </a:endParaRPr>
                    </a:p>
                  </a:txBody>
                  <a:tcPr marL="60956" marR="60956"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200">
                          <a:effectLst/>
                          <a:latin typeface="Times New Roman"/>
                          <a:ea typeface="Calibri"/>
                          <a:cs typeface="Times New Roman"/>
                        </a:rPr>
                        <a:t>Thời gian bắt đầu khóa học để học viên nộp đơn.</a:t>
                      </a:r>
                      <a:endParaRPr lang="vi-VN" sz="1100">
                        <a:effectLst/>
                        <a:latin typeface="VNI-Centur"/>
                        <a:ea typeface="Times New Roman"/>
                        <a:cs typeface="Times New Roman"/>
                      </a:endParaRPr>
                    </a:p>
                  </a:txBody>
                  <a:tcPr marL="60956" marR="60956"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632460">
                <a:tc>
                  <a:txBody>
                    <a:bodyPr/>
                    <a:lstStyle/>
                    <a:p>
                      <a:pPr algn="just">
                        <a:lnSpc>
                          <a:spcPct val="150000"/>
                        </a:lnSpc>
                        <a:spcAft>
                          <a:spcPts val="0"/>
                        </a:spcAft>
                      </a:pPr>
                      <a:r>
                        <a:rPr lang="da-DK" sz="1200" dirty="0">
                          <a:effectLst/>
                          <a:latin typeface="Times New Roman"/>
                          <a:ea typeface="Calibri"/>
                          <a:cs typeface="Times New Roman"/>
                        </a:rPr>
                        <a:t>ketthuc</a:t>
                      </a:r>
                      <a:endParaRPr lang="vi-VN" sz="1100" dirty="0">
                        <a:effectLst/>
                        <a:latin typeface="VNI-Centur"/>
                        <a:ea typeface="Times New Roman"/>
                        <a:cs typeface="Times New Roman"/>
                      </a:endParaRPr>
                    </a:p>
                  </a:txBody>
                  <a:tcPr marL="60956" marR="60956"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200">
                          <a:effectLst/>
                          <a:latin typeface="Times New Roman"/>
                          <a:ea typeface="Calibri"/>
                          <a:cs typeface="Times New Roman"/>
                        </a:rPr>
                        <a:t>datetime</a:t>
                      </a:r>
                      <a:endParaRPr lang="vi-VN" sz="1100">
                        <a:effectLst/>
                        <a:latin typeface="VNI-Centur"/>
                        <a:ea typeface="Times New Roman"/>
                        <a:cs typeface="Times New Roman"/>
                      </a:endParaRPr>
                    </a:p>
                  </a:txBody>
                  <a:tcPr marL="60956" marR="60956"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200">
                          <a:effectLst/>
                          <a:latin typeface="Times New Roman"/>
                          <a:ea typeface="Calibri"/>
                          <a:cs typeface="Times New Roman"/>
                        </a:rPr>
                        <a:t>Thời gian mà khóa học kết thúc. Thời gian học sẽ là(ketthuc-batdau)</a:t>
                      </a:r>
                      <a:endParaRPr lang="vi-VN" sz="1100">
                        <a:effectLst/>
                        <a:latin typeface="VNI-Centur"/>
                        <a:ea typeface="Times New Roman"/>
                        <a:cs typeface="Times New Roman"/>
                      </a:endParaRPr>
                    </a:p>
                  </a:txBody>
                  <a:tcPr marL="60956" marR="60956"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1054100">
                <a:tc>
                  <a:txBody>
                    <a:bodyPr/>
                    <a:lstStyle/>
                    <a:p>
                      <a:pPr algn="just">
                        <a:lnSpc>
                          <a:spcPct val="150000"/>
                        </a:lnSpc>
                        <a:spcAft>
                          <a:spcPts val="0"/>
                        </a:spcAft>
                      </a:pPr>
                      <a:r>
                        <a:rPr lang="da-DK" sz="1200">
                          <a:effectLst/>
                          <a:latin typeface="Times New Roman"/>
                          <a:ea typeface="Calibri"/>
                          <a:cs typeface="Times New Roman"/>
                        </a:rPr>
                        <a:t>chitiet</a:t>
                      </a:r>
                      <a:endParaRPr lang="vi-VN" sz="1100">
                        <a:effectLst/>
                        <a:latin typeface="VNI-Centur"/>
                        <a:ea typeface="Times New Roman"/>
                        <a:cs typeface="Times New Roman"/>
                      </a:endParaRPr>
                    </a:p>
                  </a:txBody>
                  <a:tcPr marL="60956" marR="60956"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200">
                          <a:effectLst/>
                          <a:latin typeface="Times New Roman"/>
                          <a:ea typeface="Calibri"/>
                          <a:cs typeface="Times New Roman"/>
                        </a:rPr>
                        <a:t>nvarchar(500)</a:t>
                      </a:r>
                      <a:endParaRPr lang="vi-VN" sz="1100">
                        <a:effectLst/>
                        <a:latin typeface="VNI-Centur"/>
                        <a:ea typeface="Times New Roman"/>
                        <a:cs typeface="Times New Roman"/>
                      </a:endParaRPr>
                    </a:p>
                  </a:txBody>
                  <a:tcPr marL="60956" marR="60956"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200">
                          <a:effectLst/>
                          <a:latin typeface="Times New Roman"/>
                          <a:ea typeface="Calibri"/>
                          <a:cs typeface="Times New Roman"/>
                        </a:rPr>
                        <a:t>Đây là nội dung chính về khóa học, giảng viên sẽ mô tả khóa học một cách chi tiết để học viên có thể nắm bắt hầu hết thông tin về khóa học.</a:t>
                      </a:r>
                      <a:endParaRPr lang="vi-VN" sz="1100">
                        <a:effectLst/>
                        <a:latin typeface="VNI-Centur"/>
                        <a:ea typeface="Times New Roman"/>
                        <a:cs typeface="Times New Roman"/>
                      </a:endParaRPr>
                    </a:p>
                  </a:txBody>
                  <a:tcPr marL="60956" marR="60956"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10820">
                <a:tc>
                  <a:txBody>
                    <a:bodyPr/>
                    <a:lstStyle/>
                    <a:p>
                      <a:pPr algn="just">
                        <a:lnSpc>
                          <a:spcPct val="150000"/>
                        </a:lnSpc>
                        <a:spcAft>
                          <a:spcPts val="0"/>
                        </a:spcAft>
                      </a:pPr>
                      <a:r>
                        <a:rPr lang="da-DK" sz="1200">
                          <a:effectLst/>
                          <a:latin typeface="Times New Roman"/>
                          <a:ea typeface="Calibri"/>
                          <a:cs typeface="Times New Roman"/>
                        </a:rPr>
                        <a:t>hocphi</a:t>
                      </a:r>
                      <a:endParaRPr lang="vi-VN" sz="1100">
                        <a:effectLst/>
                        <a:latin typeface="VNI-Centur"/>
                        <a:ea typeface="Times New Roman"/>
                        <a:cs typeface="Times New Roman"/>
                      </a:endParaRPr>
                    </a:p>
                  </a:txBody>
                  <a:tcPr marL="60956" marR="60956"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200">
                          <a:effectLst/>
                          <a:latin typeface="Times New Roman"/>
                          <a:ea typeface="Calibri"/>
                          <a:cs typeface="Times New Roman"/>
                        </a:rPr>
                        <a:t>int</a:t>
                      </a:r>
                      <a:endParaRPr lang="vi-VN" sz="1100">
                        <a:effectLst/>
                        <a:latin typeface="VNI-Centur"/>
                        <a:ea typeface="Times New Roman"/>
                        <a:cs typeface="Times New Roman"/>
                      </a:endParaRPr>
                    </a:p>
                  </a:txBody>
                  <a:tcPr marL="60956" marR="60956"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lnSpc>
                          <a:spcPct val="150000"/>
                        </a:lnSpc>
                        <a:spcAft>
                          <a:spcPts val="0"/>
                        </a:spcAft>
                      </a:pPr>
                      <a:r>
                        <a:rPr lang="da-DK" sz="1200" dirty="0">
                          <a:effectLst/>
                          <a:latin typeface="Times New Roman"/>
                          <a:ea typeface="Calibri"/>
                          <a:cs typeface="Times New Roman"/>
                        </a:rPr>
                        <a:t>Tiền học phí cho khóa học</a:t>
                      </a:r>
                      <a:endParaRPr lang="vi-VN" sz="1100" dirty="0">
                        <a:effectLst/>
                        <a:latin typeface="VNI-Centur"/>
                        <a:ea typeface="Times New Roman"/>
                        <a:cs typeface="Times New Roman"/>
                      </a:endParaRPr>
                    </a:p>
                  </a:txBody>
                  <a:tcPr marL="60956" marR="60956"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sp>
        <p:nvSpPr>
          <p:cNvPr id="4" name="Rectangle 3"/>
          <p:cNvSpPr/>
          <p:nvPr/>
        </p:nvSpPr>
        <p:spPr>
          <a:xfrm>
            <a:off x="914400" y="971107"/>
            <a:ext cx="6477000" cy="1800493"/>
          </a:xfrm>
          <a:prstGeom prst="rect">
            <a:avLst/>
          </a:prstGeom>
        </p:spPr>
        <p:txBody>
          <a:bodyPr wrap="square">
            <a:spAutoFit/>
          </a:bodyPr>
          <a:lstStyle/>
          <a:p>
            <a:pPr marL="342900" lvl="0" indent="-342900">
              <a:lnSpc>
                <a:spcPct val="150000"/>
              </a:lnSpc>
              <a:spcAft>
                <a:spcPts val="0"/>
              </a:spcAft>
              <a:buFont typeface="Times New Roman"/>
              <a:buChar char="-"/>
            </a:pPr>
            <a:r>
              <a:rPr lang="da-DK" b="1" dirty="0" smtClean="0">
                <a:solidFill>
                  <a:srgbClr val="000000"/>
                </a:solidFill>
                <a:latin typeface="Times New Roman"/>
                <a:ea typeface="Times New Roman"/>
              </a:rPr>
              <a:t>Thêm thông tin khoa học.</a:t>
            </a:r>
          </a:p>
          <a:p>
            <a:pPr marL="342900" lvl="0" indent="-342900">
              <a:lnSpc>
                <a:spcPct val="150000"/>
              </a:lnSpc>
              <a:spcAft>
                <a:spcPts val="0"/>
              </a:spcAft>
              <a:buFont typeface="Times New Roman"/>
              <a:buChar char="-"/>
            </a:pPr>
            <a:endParaRPr lang="da-DK" sz="1400" dirty="0" smtClean="0">
              <a:solidFill>
                <a:srgbClr val="000000"/>
              </a:solidFill>
              <a:latin typeface="Times New Roman"/>
              <a:ea typeface="Times New Roman"/>
            </a:endParaRPr>
          </a:p>
          <a:p>
            <a:pPr marL="342900" lvl="0" indent="-342900">
              <a:lnSpc>
                <a:spcPct val="150000"/>
              </a:lnSpc>
              <a:spcAft>
                <a:spcPts val="0"/>
              </a:spcAft>
              <a:buFont typeface="Times New Roman"/>
              <a:buChar char="-"/>
            </a:pPr>
            <a:r>
              <a:rPr lang="da-DK" sz="1400" dirty="0" smtClean="0">
                <a:solidFill>
                  <a:srgbClr val="000000"/>
                </a:solidFill>
                <a:latin typeface="Times New Roman"/>
                <a:ea typeface="Times New Roman"/>
              </a:rPr>
              <a:t>Tham </a:t>
            </a:r>
            <a:r>
              <a:rPr lang="da-DK" sz="1400" dirty="0">
                <a:solidFill>
                  <a:srgbClr val="000000"/>
                </a:solidFill>
                <a:latin typeface="Times New Roman"/>
                <a:ea typeface="Times New Roman"/>
              </a:rPr>
              <a:t>số truyền vào: Tên khóa học, mã ngành của khóa học, thời gian bắt đầu khóa học, thời gian kết thúc, chi tiết khóa học, học phí, mã người giảng viên đã đăng bài</a:t>
            </a:r>
            <a:endParaRPr lang="vi-VN" sz="1100" dirty="0">
              <a:latin typeface="Times New Roman"/>
              <a:ea typeface="Times New Roman"/>
            </a:endParaRPr>
          </a:p>
          <a:p>
            <a:pPr marL="342900" lvl="0" indent="-342900">
              <a:lnSpc>
                <a:spcPct val="150000"/>
              </a:lnSpc>
              <a:spcAft>
                <a:spcPts val="0"/>
              </a:spcAft>
              <a:buFont typeface="Times New Roman"/>
              <a:buChar char="-"/>
            </a:pPr>
            <a:r>
              <a:rPr lang="da-DK" sz="1400" dirty="0">
                <a:solidFill>
                  <a:srgbClr val="000000"/>
                </a:solidFill>
                <a:latin typeface="Times New Roman"/>
                <a:ea typeface="Times New Roman"/>
              </a:rPr>
              <a:t>Kết quả trả về: Khóa học được thêm vào hệ thống và các khóa học hiện tại</a:t>
            </a:r>
            <a:endParaRPr lang="vi-VN" sz="1100" dirty="0">
              <a:effectLst/>
              <a:latin typeface="Times New Roman"/>
              <a:ea typeface="Times New Roman"/>
            </a:endParaRPr>
          </a:p>
        </p:txBody>
      </p:sp>
    </p:spTree>
    <p:extLst>
      <p:ext uri="{BB962C8B-B14F-4D97-AF65-F5344CB8AC3E}">
        <p14:creationId xmlns:p14="http://schemas.microsoft.com/office/powerpoint/2010/main" val="3287235417"/>
      </p:ext>
    </p:extLst>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Thiết</a:t>
            </a:r>
            <a:r>
              <a:rPr lang="en-US" dirty="0" smtClean="0"/>
              <a:t> </a:t>
            </a:r>
            <a:r>
              <a:rPr lang="en-US" dirty="0" err="1" smtClean="0"/>
              <a:t>kế</a:t>
            </a:r>
            <a:r>
              <a:rPr lang="en-US" dirty="0" smtClean="0"/>
              <a:t> </a:t>
            </a:r>
            <a:r>
              <a:rPr lang="en-US" dirty="0" err="1" smtClean="0"/>
              <a:t>chương</a:t>
            </a:r>
            <a:r>
              <a:rPr lang="en-US" dirty="0" smtClean="0"/>
              <a:t> </a:t>
            </a:r>
            <a:r>
              <a:rPr lang="en-US" dirty="0" err="1" smtClean="0"/>
              <a:t>trình</a:t>
            </a:r>
            <a:endParaRPr lang="en-US" dirty="0"/>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05763"/>
            <a:ext cx="8610600" cy="5029200"/>
          </a:xfrm>
          <a:prstGeom prst="rect">
            <a:avLst/>
          </a:prstGeom>
          <a:noFill/>
          <a:ln>
            <a:noFill/>
          </a:ln>
        </p:spPr>
      </p:pic>
      <p:pic>
        <p:nvPicPr>
          <p:cNvPr id="7" name="Picture 2" descr="J:\Bin's doc\1- Tai lieu hoc tap Hoa Sen\!HK 10.1B\1. UI\Project\imgs\GeoChallenge pix\GeoGuruIcon.png">
            <a:hlinkClick r:id="rId3" action="ppaction://hlinksldjump"/>
          </p:cNvPr>
          <p:cNvPicPr>
            <a:picLocks noChangeAspect="1" noChangeArrowheads="1"/>
          </p:cNvPicPr>
          <p:nvPr/>
        </p:nvPicPr>
        <p:blipFill>
          <a:blip r:embed="rId4" cstate="print"/>
          <a:srcRect/>
          <a:stretch>
            <a:fillRect/>
          </a:stretch>
        </p:blipFill>
        <p:spPr bwMode="auto">
          <a:xfrm>
            <a:off x="8077200" y="5791200"/>
            <a:ext cx="1066800" cy="1066800"/>
          </a:xfrm>
          <a:prstGeom prst="rect">
            <a:avLst/>
          </a:prstGeom>
          <a:noFill/>
        </p:spPr>
      </p:pic>
      <p:sp>
        <p:nvSpPr>
          <p:cNvPr id="4" name="TextBox 3"/>
          <p:cNvSpPr txBox="1"/>
          <p:nvPr/>
        </p:nvSpPr>
        <p:spPr>
          <a:xfrm>
            <a:off x="542260" y="1143000"/>
            <a:ext cx="2124740" cy="400110"/>
          </a:xfrm>
          <a:prstGeom prst="rect">
            <a:avLst/>
          </a:prstGeom>
          <a:noFill/>
        </p:spPr>
        <p:txBody>
          <a:bodyPr wrap="square" rtlCol="0">
            <a:spAutoFit/>
          </a:bodyPr>
          <a:lstStyle/>
          <a:p>
            <a:r>
              <a:rPr lang="en-US" sz="2000" dirty="0" smtClean="0"/>
              <a:t>Database diagram</a:t>
            </a:r>
            <a:endParaRPr lang="vi-VN" sz="2000" dirty="0"/>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Hiện</a:t>
            </a:r>
            <a:r>
              <a:rPr lang="en-US" dirty="0" smtClean="0"/>
              <a:t> </a:t>
            </a:r>
            <a:r>
              <a:rPr lang="en-US" dirty="0" err="1" smtClean="0"/>
              <a:t>thực</a:t>
            </a:r>
            <a:r>
              <a:rPr lang="en-US" dirty="0" smtClean="0"/>
              <a:t> </a:t>
            </a:r>
            <a:r>
              <a:rPr lang="en-US" dirty="0" err="1" smtClean="0"/>
              <a:t>chương</a:t>
            </a:r>
            <a:r>
              <a:rPr lang="en-US" dirty="0" smtClean="0"/>
              <a:t> </a:t>
            </a:r>
            <a:r>
              <a:rPr lang="en-US" dirty="0" err="1" smtClean="0"/>
              <a:t>trình</a:t>
            </a:r>
            <a:endParaRPr lang="en-US" dirty="0"/>
          </a:p>
        </p:txBody>
      </p:sp>
      <p:sp>
        <p:nvSpPr>
          <p:cNvPr id="5" name="Text Placeholder 4"/>
          <p:cNvSpPr>
            <a:spLocks noGrp="1"/>
          </p:cNvSpPr>
          <p:nvPr>
            <p:ph type="body" idx="1"/>
          </p:nvPr>
        </p:nvSpPr>
        <p:spPr/>
        <p:txBody>
          <a:bodyPr/>
          <a:lstStyle/>
          <a:p>
            <a:r>
              <a:rPr lang="en-US" dirty="0" err="1" smtClean="0"/>
              <a:t>Phần</a:t>
            </a:r>
            <a:r>
              <a:rPr lang="en-US" dirty="0" smtClean="0"/>
              <a:t> 3</a:t>
            </a:r>
            <a:endParaRPr lang="en-US" dirty="0"/>
          </a:p>
        </p:txBody>
      </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Hiện</a:t>
            </a:r>
            <a:r>
              <a:rPr lang="en-US" dirty="0" smtClean="0"/>
              <a:t> </a:t>
            </a:r>
            <a:r>
              <a:rPr lang="en-US" dirty="0" err="1" smtClean="0"/>
              <a:t>thực</a:t>
            </a:r>
            <a:r>
              <a:rPr lang="en-US" dirty="0" smtClean="0"/>
              <a:t> </a:t>
            </a:r>
            <a:r>
              <a:rPr lang="en-US" dirty="0" err="1" smtClean="0"/>
              <a:t>chương</a:t>
            </a:r>
            <a:r>
              <a:rPr lang="en-US" dirty="0" smtClean="0"/>
              <a:t> </a:t>
            </a:r>
            <a:r>
              <a:rPr lang="en-US" dirty="0" err="1" smtClean="0"/>
              <a:t>trình</a:t>
            </a:r>
            <a:endParaRPr lang="en-US" dirty="0"/>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VNI-Centur"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905000"/>
            <a:ext cx="4246374" cy="24741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0" y="250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6"/>
          <p:cNvSpPr/>
          <p:nvPr/>
        </p:nvSpPr>
        <p:spPr>
          <a:xfrm>
            <a:off x="2380433" y="4724400"/>
            <a:ext cx="3730380" cy="369332"/>
          </a:xfrm>
          <a:prstGeom prst="rect">
            <a:avLst/>
          </a:prstGeom>
        </p:spPr>
        <p:txBody>
          <a:bodyPr wrap="none">
            <a:spAutoFit/>
          </a:bodyPr>
          <a:lstStyle/>
          <a:p>
            <a:r>
              <a:rPr lang="en-US" dirty="0" err="1"/>
              <a:t>Hình</a:t>
            </a:r>
            <a:r>
              <a:rPr lang="en-US" dirty="0"/>
              <a:t> </a:t>
            </a:r>
            <a:r>
              <a:rPr lang="en-US" dirty="0"/>
              <a:t>1</a:t>
            </a:r>
            <a:r>
              <a:rPr lang="en-US" dirty="0" smtClean="0"/>
              <a:t>: </a:t>
            </a:r>
            <a:r>
              <a:rPr lang="en-US" dirty="0"/>
              <a:t>Form </a:t>
            </a:r>
            <a:r>
              <a:rPr lang="en-US" dirty="0" err="1"/>
              <a:t>đăng</a:t>
            </a:r>
            <a:r>
              <a:rPr lang="en-US" dirty="0"/>
              <a:t> </a:t>
            </a:r>
            <a:r>
              <a:rPr lang="en-US" dirty="0" err="1"/>
              <a:t>nhập</a:t>
            </a:r>
            <a:r>
              <a:rPr lang="en-US" dirty="0"/>
              <a:t> </a:t>
            </a:r>
            <a:r>
              <a:rPr lang="en-US" dirty="0" err="1"/>
              <a:t>vào</a:t>
            </a:r>
            <a:r>
              <a:rPr lang="en-US" dirty="0"/>
              <a:t> </a:t>
            </a:r>
            <a:r>
              <a:rPr lang="en-US" dirty="0" err="1"/>
              <a:t>hệ</a:t>
            </a:r>
            <a:r>
              <a:rPr lang="en-US" dirty="0"/>
              <a:t> </a:t>
            </a:r>
            <a:r>
              <a:rPr lang="en-US" dirty="0" err="1"/>
              <a:t>thống</a:t>
            </a:r>
            <a:endParaRPr lang="vi-VN" dirty="0"/>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Hiện</a:t>
            </a:r>
            <a:r>
              <a:rPr lang="en-US" dirty="0" smtClean="0"/>
              <a:t> </a:t>
            </a:r>
            <a:r>
              <a:rPr lang="en-US" dirty="0" err="1" smtClean="0"/>
              <a:t>thực</a:t>
            </a:r>
            <a:r>
              <a:rPr lang="en-US" dirty="0" smtClean="0"/>
              <a:t> </a:t>
            </a:r>
            <a:r>
              <a:rPr lang="en-US" dirty="0" err="1" smtClean="0"/>
              <a:t>chương</a:t>
            </a:r>
            <a:r>
              <a:rPr lang="en-US" dirty="0" smtClean="0"/>
              <a:t> </a:t>
            </a:r>
            <a:r>
              <a:rPr lang="en-US" dirty="0" err="1" smtClean="0"/>
              <a:t>trình</a:t>
            </a:r>
            <a:endParaRPr lang="en-US" dirty="0"/>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077" y="1173126"/>
            <a:ext cx="6889845" cy="44386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0" y="4286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7"/>
          <p:cNvSpPr/>
          <p:nvPr/>
        </p:nvSpPr>
        <p:spPr>
          <a:xfrm>
            <a:off x="2551254" y="5715000"/>
            <a:ext cx="4041491" cy="410882"/>
          </a:xfrm>
          <a:prstGeom prst="rect">
            <a:avLst/>
          </a:prstGeom>
        </p:spPr>
        <p:txBody>
          <a:bodyPr wrap="none">
            <a:spAutoFit/>
          </a:bodyPr>
          <a:lstStyle/>
          <a:p>
            <a:pPr algn="ctr">
              <a:lnSpc>
                <a:spcPct val="115000"/>
              </a:lnSpc>
              <a:spcAft>
                <a:spcPts val="1000"/>
              </a:spcAft>
            </a:pPr>
            <a:r>
              <a:rPr lang="en-US" dirty="0" err="1">
                <a:solidFill>
                  <a:srgbClr val="000000"/>
                </a:solidFill>
                <a:latin typeface="Times New Roman"/>
                <a:ea typeface="Times New Roman"/>
                <a:cs typeface="Times New Roman"/>
              </a:rPr>
              <a:t>Hình</a:t>
            </a:r>
            <a:r>
              <a:rPr lang="en-US" dirty="0">
                <a:solidFill>
                  <a:srgbClr val="000000"/>
                </a:solidFill>
                <a:latin typeface="Times New Roman"/>
                <a:ea typeface="Times New Roman"/>
                <a:cs typeface="Times New Roman"/>
              </a:rPr>
              <a:t> 2</a:t>
            </a:r>
            <a:r>
              <a:rPr lang="en-US" dirty="0" smtClean="0">
                <a:solidFill>
                  <a:srgbClr val="000000"/>
                </a:solidFill>
                <a:latin typeface="Times New Roman"/>
                <a:ea typeface="Times New Roman"/>
                <a:cs typeface="Times New Roman"/>
              </a:rPr>
              <a:t>: </a:t>
            </a:r>
            <a:r>
              <a:rPr lang="en-US" dirty="0" err="1">
                <a:solidFill>
                  <a:srgbClr val="000000"/>
                </a:solidFill>
                <a:latin typeface="Times New Roman"/>
                <a:ea typeface="Times New Roman"/>
                <a:cs typeface="Times New Roman"/>
              </a:rPr>
              <a:t>Giao</a:t>
            </a:r>
            <a:r>
              <a:rPr lang="en-US" dirty="0">
                <a:solidFill>
                  <a:srgbClr val="000000"/>
                </a:solidFill>
                <a:latin typeface="Times New Roman"/>
                <a:ea typeface="Times New Roman"/>
                <a:cs typeface="Times New Roman"/>
              </a:rPr>
              <a:t> </a:t>
            </a:r>
            <a:r>
              <a:rPr lang="en-US" dirty="0" err="1">
                <a:solidFill>
                  <a:srgbClr val="000000"/>
                </a:solidFill>
                <a:latin typeface="Times New Roman"/>
                <a:ea typeface="Times New Roman"/>
                <a:cs typeface="Times New Roman"/>
              </a:rPr>
              <a:t>diện</a:t>
            </a:r>
            <a:r>
              <a:rPr lang="en-US" dirty="0">
                <a:solidFill>
                  <a:srgbClr val="000000"/>
                </a:solidFill>
                <a:latin typeface="Times New Roman"/>
                <a:ea typeface="Times New Roman"/>
                <a:cs typeface="Times New Roman"/>
              </a:rPr>
              <a:t> </a:t>
            </a:r>
            <a:r>
              <a:rPr lang="en-US" dirty="0" err="1">
                <a:solidFill>
                  <a:srgbClr val="000000"/>
                </a:solidFill>
                <a:latin typeface="Times New Roman"/>
                <a:ea typeface="Times New Roman"/>
                <a:cs typeface="Times New Roman"/>
              </a:rPr>
              <a:t>chính</a:t>
            </a:r>
            <a:r>
              <a:rPr lang="en-US" dirty="0">
                <a:solidFill>
                  <a:srgbClr val="000000"/>
                </a:solidFill>
                <a:latin typeface="Times New Roman"/>
                <a:ea typeface="Times New Roman"/>
                <a:cs typeface="Times New Roman"/>
              </a:rPr>
              <a:t> </a:t>
            </a:r>
            <a:r>
              <a:rPr lang="en-US" dirty="0" err="1">
                <a:solidFill>
                  <a:srgbClr val="000000"/>
                </a:solidFill>
                <a:latin typeface="Times New Roman"/>
                <a:ea typeface="Times New Roman"/>
                <a:cs typeface="Times New Roman"/>
              </a:rPr>
              <a:t>của</a:t>
            </a:r>
            <a:r>
              <a:rPr lang="en-US" dirty="0">
                <a:solidFill>
                  <a:srgbClr val="000000"/>
                </a:solidFill>
                <a:latin typeface="Times New Roman"/>
                <a:ea typeface="Times New Roman"/>
                <a:cs typeface="Times New Roman"/>
              </a:rPr>
              <a:t> </a:t>
            </a:r>
            <a:r>
              <a:rPr lang="en-US" dirty="0" err="1">
                <a:solidFill>
                  <a:srgbClr val="000000"/>
                </a:solidFill>
                <a:latin typeface="Times New Roman"/>
                <a:ea typeface="Times New Roman"/>
                <a:cs typeface="Times New Roman"/>
              </a:rPr>
              <a:t>chương</a:t>
            </a:r>
            <a:r>
              <a:rPr lang="en-US" dirty="0">
                <a:solidFill>
                  <a:srgbClr val="000000"/>
                </a:solidFill>
                <a:latin typeface="Times New Roman"/>
                <a:ea typeface="Times New Roman"/>
                <a:cs typeface="Times New Roman"/>
              </a:rPr>
              <a:t> </a:t>
            </a:r>
            <a:r>
              <a:rPr lang="en-US" dirty="0" err="1">
                <a:solidFill>
                  <a:srgbClr val="000000"/>
                </a:solidFill>
                <a:latin typeface="Times New Roman"/>
                <a:ea typeface="Times New Roman"/>
                <a:cs typeface="Times New Roman"/>
              </a:rPr>
              <a:t>trình</a:t>
            </a:r>
            <a:endParaRPr lang="vi-VN" sz="1600" dirty="0">
              <a:effectLst/>
              <a:latin typeface="VNI-Centur"/>
              <a:ea typeface="Times New Roman"/>
              <a:cs typeface="Times New Roman"/>
            </a:endParaRPr>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Hiện</a:t>
            </a:r>
            <a:r>
              <a:rPr lang="en-US" dirty="0" smtClean="0"/>
              <a:t> </a:t>
            </a:r>
            <a:r>
              <a:rPr lang="en-US" dirty="0" err="1" smtClean="0"/>
              <a:t>thực</a:t>
            </a:r>
            <a:r>
              <a:rPr lang="en-US" dirty="0" smtClean="0"/>
              <a:t> </a:t>
            </a:r>
            <a:r>
              <a:rPr lang="en-US" dirty="0" err="1" smtClean="0"/>
              <a:t>chương</a:t>
            </a:r>
            <a:r>
              <a:rPr lang="en-US" dirty="0" smtClean="0"/>
              <a:t> </a:t>
            </a:r>
            <a:r>
              <a:rPr lang="en-US" dirty="0" err="1" smtClean="0"/>
              <a:t>trình</a:t>
            </a:r>
            <a:endParaRPr lang="en-US" dirty="0"/>
          </a:p>
        </p:txBody>
      </p:sp>
      <p:sp>
        <p:nvSpPr>
          <p:cNvPr id="6"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141227"/>
            <a:ext cx="3648449" cy="455782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467157" y="5922335"/>
            <a:ext cx="3743332" cy="410882"/>
          </a:xfrm>
          <a:prstGeom prst="rect">
            <a:avLst/>
          </a:prstGeom>
        </p:spPr>
        <p:txBody>
          <a:bodyPr wrap="none">
            <a:spAutoFit/>
          </a:bodyPr>
          <a:lstStyle/>
          <a:p>
            <a:pPr algn="ctr">
              <a:lnSpc>
                <a:spcPct val="115000"/>
              </a:lnSpc>
              <a:spcAft>
                <a:spcPts val="1000"/>
              </a:spcAft>
            </a:pPr>
            <a:r>
              <a:rPr lang="en-US" dirty="0" err="1">
                <a:solidFill>
                  <a:srgbClr val="000000"/>
                </a:solidFill>
                <a:latin typeface="Times New Roman"/>
                <a:ea typeface="Times New Roman"/>
                <a:cs typeface="Times New Roman"/>
              </a:rPr>
              <a:t>Hình</a:t>
            </a:r>
            <a:r>
              <a:rPr lang="en-US" dirty="0">
                <a:solidFill>
                  <a:srgbClr val="000000"/>
                </a:solidFill>
                <a:latin typeface="Times New Roman"/>
                <a:ea typeface="Times New Roman"/>
                <a:cs typeface="Times New Roman"/>
              </a:rPr>
              <a:t> </a:t>
            </a:r>
            <a:r>
              <a:rPr lang="en-US" dirty="0" smtClean="0">
                <a:solidFill>
                  <a:srgbClr val="000000"/>
                </a:solidFill>
                <a:latin typeface="Times New Roman"/>
                <a:ea typeface="Times New Roman"/>
                <a:cs typeface="Times New Roman"/>
              </a:rPr>
              <a:t>3: Form </a:t>
            </a:r>
            <a:r>
              <a:rPr lang="en-US" dirty="0" err="1" smtClean="0">
                <a:solidFill>
                  <a:srgbClr val="000000"/>
                </a:solidFill>
                <a:latin typeface="Times New Roman"/>
                <a:ea typeface="Times New Roman"/>
                <a:cs typeface="Times New Roman"/>
              </a:rPr>
              <a:t>thêm</a:t>
            </a:r>
            <a:r>
              <a:rPr lang="en-US" dirty="0" smtClean="0">
                <a:solidFill>
                  <a:srgbClr val="000000"/>
                </a:solidFill>
                <a:latin typeface="Times New Roman"/>
                <a:ea typeface="Times New Roman"/>
                <a:cs typeface="Times New Roman"/>
              </a:rPr>
              <a:t> </a:t>
            </a:r>
            <a:r>
              <a:rPr lang="en-US" dirty="0" err="1" smtClean="0">
                <a:solidFill>
                  <a:srgbClr val="000000"/>
                </a:solidFill>
                <a:latin typeface="Times New Roman"/>
                <a:ea typeface="Times New Roman"/>
                <a:cs typeface="Times New Roman"/>
              </a:rPr>
              <a:t>thông</a:t>
            </a:r>
            <a:r>
              <a:rPr lang="en-US" dirty="0" smtClean="0">
                <a:solidFill>
                  <a:srgbClr val="000000"/>
                </a:solidFill>
                <a:latin typeface="Times New Roman"/>
                <a:ea typeface="Times New Roman"/>
                <a:cs typeface="Times New Roman"/>
              </a:rPr>
              <a:t> tin </a:t>
            </a:r>
            <a:r>
              <a:rPr lang="en-US" dirty="0" err="1" smtClean="0">
                <a:solidFill>
                  <a:srgbClr val="000000"/>
                </a:solidFill>
                <a:latin typeface="Times New Roman"/>
                <a:ea typeface="Times New Roman"/>
                <a:cs typeface="Times New Roman"/>
              </a:rPr>
              <a:t>khóa</a:t>
            </a:r>
            <a:r>
              <a:rPr lang="en-US" dirty="0" smtClean="0">
                <a:solidFill>
                  <a:srgbClr val="000000"/>
                </a:solidFill>
                <a:latin typeface="Times New Roman"/>
                <a:ea typeface="Times New Roman"/>
                <a:cs typeface="Times New Roman"/>
              </a:rPr>
              <a:t> </a:t>
            </a:r>
            <a:r>
              <a:rPr lang="en-US" dirty="0" err="1" smtClean="0">
                <a:solidFill>
                  <a:srgbClr val="000000"/>
                </a:solidFill>
                <a:latin typeface="Times New Roman"/>
                <a:ea typeface="Times New Roman"/>
                <a:cs typeface="Times New Roman"/>
              </a:rPr>
              <a:t>học</a:t>
            </a:r>
            <a:endParaRPr lang="vi-VN" sz="1600" dirty="0">
              <a:effectLst/>
              <a:latin typeface="VNI-Centur"/>
              <a:ea typeface="Times New Roman"/>
              <a:cs typeface="Times New Roman"/>
            </a:endParaRP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4" name="AutoShape 41"/>
          <p:cNvSpPr>
            <a:spLocks noChangeArrowheads="1"/>
          </p:cNvSpPr>
          <p:nvPr/>
        </p:nvSpPr>
        <p:spPr bwMode="ltGray">
          <a:xfrm rot="5400000">
            <a:off x="-2421733" y="1450974"/>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tx2">
                  <a:lumMod val="60000"/>
                  <a:lumOff val="40000"/>
                </a:schemeClr>
              </a:gs>
              <a:gs pos="50000">
                <a:schemeClr val="tx2">
                  <a:lumMod val="40000"/>
                  <a:lumOff val="60000"/>
                </a:schemeClr>
              </a:gs>
              <a:gs pos="100000">
                <a:srgbClr val="3333FF"/>
              </a:gs>
            </a:gsLst>
            <a:lin ang="0" scaled="1"/>
          </a:gradFill>
          <a:ln w="9525" algn="ctr">
            <a:noFill/>
            <a:miter lim="800000"/>
            <a:headEnd/>
            <a:tailEnd/>
          </a:ln>
          <a:effectLst/>
        </p:spPr>
        <p:txBody>
          <a:bodyPr wrap="none" anchor="ctr"/>
          <a:lstStyle/>
          <a:p>
            <a:endParaRPr lang="en-US"/>
          </a:p>
        </p:txBody>
      </p:sp>
      <p:sp>
        <p:nvSpPr>
          <p:cNvPr id="5" name="AutoShape 42"/>
          <p:cNvSpPr>
            <a:spLocks noChangeArrowheads="1"/>
          </p:cNvSpPr>
          <p:nvPr/>
        </p:nvSpPr>
        <p:spPr bwMode="ltGray">
          <a:xfrm rot="5400000" flipH="1">
            <a:off x="-2016125" y="1886742"/>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chemeClr val="accent1">
              <a:alpha val="36000"/>
            </a:schemeClr>
          </a:solidFill>
          <a:ln w="0" algn="ctr">
            <a:noFill/>
            <a:miter lim="800000"/>
            <a:headEnd/>
            <a:tailEnd/>
          </a:ln>
          <a:effectLst/>
        </p:spPr>
        <p:txBody>
          <a:bodyPr wrap="none" anchor="ctr"/>
          <a:lstStyle/>
          <a:p>
            <a:endParaRPr lang="en-US"/>
          </a:p>
        </p:txBody>
      </p:sp>
      <p:grpSp>
        <p:nvGrpSpPr>
          <p:cNvPr id="6" name="Group 31"/>
          <p:cNvGrpSpPr>
            <a:grpSpLocks/>
          </p:cNvGrpSpPr>
          <p:nvPr/>
        </p:nvGrpSpPr>
        <p:grpSpPr bwMode="auto">
          <a:xfrm>
            <a:off x="1524793" y="2088633"/>
            <a:ext cx="5307106" cy="630753"/>
            <a:chOff x="1152" y="1440"/>
            <a:chExt cx="3360" cy="478"/>
          </a:xfrm>
        </p:grpSpPr>
        <p:sp>
          <p:nvSpPr>
            <p:cNvPr id="7" name="AutoShape 32">
              <a:hlinkClick r:id="rId2" action="ppaction://hlinksldjump"/>
            </p:cNvPr>
            <p:cNvSpPr>
              <a:spLocks noChangeArrowheads="1"/>
            </p:cNvSpPr>
            <p:nvPr/>
          </p:nvSpPr>
          <p:spPr bwMode="gray">
            <a:xfrm>
              <a:off x="1382" y="1475"/>
              <a:ext cx="3130" cy="421"/>
            </a:xfrm>
            <a:prstGeom prst="roundRect">
              <a:avLst>
                <a:gd name="adj" fmla="val 50000"/>
              </a:avLst>
            </a:prstGeom>
            <a:solidFill>
              <a:schemeClr val="bg1"/>
            </a:solidFill>
            <a:ln w="38100" algn="ctr">
              <a:solidFill>
                <a:schemeClr val="accent6">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nvGrpSpPr>
            <p:cNvPr id="8" name="Group 33"/>
            <p:cNvGrpSpPr>
              <a:grpSpLocks/>
            </p:cNvGrpSpPr>
            <p:nvPr/>
          </p:nvGrpSpPr>
          <p:grpSpPr bwMode="auto">
            <a:xfrm>
              <a:off x="1152" y="1440"/>
              <a:ext cx="581" cy="468"/>
              <a:chOff x="720" y="960"/>
              <a:chExt cx="987" cy="795"/>
            </a:xfrm>
          </p:grpSpPr>
          <p:sp>
            <p:nvSpPr>
              <p:cNvPr id="11" name="Oval 34"/>
              <p:cNvSpPr>
                <a:spLocks noChangeArrowheads="1"/>
              </p:cNvSpPr>
              <p:nvPr/>
            </p:nvSpPr>
            <p:spPr bwMode="gray">
              <a:xfrm rot="1758052">
                <a:off x="747" y="987"/>
                <a:ext cx="960" cy="76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35"/>
              <p:cNvSpPr>
                <a:spLocks noChangeArrowheads="1"/>
              </p:cNvSpPr>
              <p:nvPr/>
            </p:nvSpPr>
            <p:spPr bwMode="gray">
              <a:xfrm rot="1758052">
                <a:off x="720" y="960"/>
                <a:ext cx="960" cy="768"/>
              </a:xfrm>
              <a:prstGeom prst="ellipse">
                <a:avLst/>
              </a:prstGeom>
              <a:gradFill rotWithShape="1">
                <a:gsLst>
                  <a:gs pos="0">
                    <a:schemeClr val="accent6"/>
                  </a:gs>
                  <a:gs pos="100000">
                    <a:schemeClr val="accent6">
                      <a:lumMod val="75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Oval 36"/>
              <p:cNvSpPr>
                <a:spLocks noChangeArrowheads="1"/>
              </p:cNvSpPr>
              <p:nvPr/>
            </p:nvSpPr>
            <p:spPr bwMode="gray">
              <a:xfrm>
                <a:off x="816" y="1008"/>
                <a:ext cx="432" cy="432"/>
              </a:xfrm>
              <a:prstGeom prst="ellipse">
                <a:avLst/>
              </a:prstGeom>
              <a:gradFill rotWithShape="1">
                <a:gsLst>
                  <a:gs pos="0">
                    <a:srgbClr val="FFFFFF">
                      <a:alpha val="50000"/>
                    </a:srgbClr>
                  </a:gs>
                  <a:gs pos="100000">
                    <a:srgbClr val="FFFFFF">
                      <a:gamma/>
                      <a:shade val="46275"/>
                      <a:invGamma/>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 name="Text Box 37"/>
            <p:cNvSpPr txBox="1">
              <a:spLocks noChangeArrowheads="1"/>
            </p:cNvSpPr>
            <p:nvPr/>
          </p:nvSpPr>
          <p:spPr bwMode="gray">
            <a:xfrm>
              <a:off x="1892" y="1498"/>
              <a:ext cx="983"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dirty="0" err="1"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rPr>
                <a:t>Lý</a:t>
              </a:r>
              <a:r>
                <a:rPr lang="en-US" sz="2400" b="1"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rPr>
                <a:t> </a:t>
              </a:r>
              <a:r>
                <a:rPr lang="en-US" sz="2400" b="1" dirty="0" err="1"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rPr>
                <a:t>thuyết</a:t>
              </a:r>
              <a:endParaRPr lang="en-US" sz="2400" b="1" dirty="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10" name="Text Box 38"/>
            <p:cNvSpPr txBox="1">
              <a:spLocks noChangeArrowheads="1"/>
            </p:cNvSpPr>
            <p:nvPr/>
          </p:nvSpPr>
          <p:spPr bwMode="gray">
            <a:xfrm>
              <a:off x="1322" y="1475"/>
              <a:ext cx="284"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3200" b="1" smtClean="0">
                  <a:solidFill>
                    <a:schemeClr val="bg1"/>
                  </a:solidFill>
                </a:rPr>
                <a:t>1</a:t>
              </a:r>
              <a:endParaRPr lang="en-US" sz="3200" b="1">
                <a:solidFill>
                  <a:schemeClr val="bg1"/>
                </a:solidFill>
              </a:endParaRPr>
            </a:p>
          </p:txBody>
        </p:sp>
      </p:grpSp>
      <p:grpSp>
        <p:nvGrpSpPr>
          <p:cNvPr id="14" name="Group 39"/>
          <p:cNvGrpSpPr>
            <a:grpSpLocks/>
          </p:cNvGrpSpPr>
          <p:nvPr/>
        </p:nvGrpSpPr>
        <p:grpSpPr bwMode="auto">
          <a:xfrm>
            <a:off x="1932687" y="3079233"/>
            <a:ext cx="5307106" cy="630753"/>
            <a:chOff x="1152" y="1440"/>
            <a:chExt cx="3360" cy="478"/>
          </a:xfrm>
        </p:grpSpPr>
        <p:sp>
          <p:nvSpPr>
            <p:cNvPr id="15" name="AutoShape 40">
              <a:hlinkClick r:id="rId3" action="ppaction://hlinksldjump"/>
            </p:cNvPr>
            <p:cNvSpPr>
              <a:spLocks noChangeArrowheads="1"/>
            </p:cNvSpPr>
            <p:nvPr/>
          </p:nvSpPr>
          <p:spPr bwMode="gray">
            <a:xfrm>
              <a:off x="1382" y="1475"/>
              <a:ext cx="3130" cy="421"/>
            </a:xfrm>
            <a:prstGeom prst="roundRect">
              <a:avLst>
                <a:gd name="adj" fmla="val 50000"/>
              </a:avLst>
            </a:prstGeom>
            <a:solidFill>
              <a:schemeClr val="bg1"/>
            </a:solidFill>
            <a:ln w="38100"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nvGrpSpPr>
            <p:cNvPr id="16" name="Group 41"/>
            <p:cNvGrpSpPr>
              <a:grpSpLocks/>
            </p:cNvGrpSpPr>
            <p:nvPr/>
          </p:nvGrpSpPr>
          <p:grpSpPr bwMode="auto">
            <a:xfrm>
              <a:off x="1152" y="1440"/>
              <a:ext cx="581" cy="468"/>
              <a:chOff x="720" y="960"/>
              <a:chExt cx="987" cy="795"/>
            </a:xfrm>
          </p:grpSpPr>
          <p:sp>
            <p:nvSpPr>
              <p:cNvPr id="19" name="Oval 42"/>
              <p:cNvSpPr>
                <a:spLocks noChangeArrowheads="1"/>
              </p:cNvSpPr>
              <p:nvPr/>
            </p:nvSpPr>
            <p:spPr bwMode="gray">
              <a:xfrm rot="1758052">
                <a:off x="747" y="987"/>
                <a:ext cx="960" cy="76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43"/>
              <p:cNvSpPr>
                <a:spLocks noChangeArrowheads="1"/>
              </p:cNvSpPr>
              <p:nvPr/>
            </p:nvSpPr>
            <p:spPr bwMode="gray">
              <a:xfrm rot="1758052">
                <a:off x="720" y="960"/>
                <a:ext cx="960" cy="768"/>
              </a:xfrm>
              <a:prstGeom prst="ellipse">
                <a:avLst/>
              </a:prstGeom>
              <a:gradFill rotWithShape="1">
                <a:gsLst>
                  <a:gs pos="0">
                    <a:schemeClr val="accent1">
                      <a:lumMod val="60000"/>
                      <a:lumOff val="40000"/>
                    </a:schemeClr>
                  </a:gs>
                  <a:gs pos="100000">
                    <a:schemeClr val="hlink">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Oval 44"/>
              <p:cNvSpPr>
                <a:spLocks noChangeArrowheads="1"/>
              </p:cNvSpPr>
              <p:nvPr/>
            </p:nvSpPr>
            <p:spPr bwMode="gray">
              <a:xfrm>
                <a:off x="816" y="1008"/>
                <a:ext cx="432" cy="432"/>
              </a:xfrm>
              <a:prstGeom prst="ellipse">
                <a:avLst/>
              </a:prstGeom>
              <a:gradFill rotWithShape="1">
                <a:gsLst>
                  <a:gs pos="0">
                    <a:srgbClr val="FFFFFF">
                      <a:alpha val="50000"/>
                    </a:srgbClr>
                  </a:gs>
                  <a:gs pos="100000">
                    <a:srgbClr val="FFFFFF">
                      <a:gamma/>
                      <a:shade val="46275"/>
                      <a:invGamma/>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 name="Text Box 45"/>
            <p:cNvSpPr txBox="1">
              <a:spLocks noChangeArrowheads="1"/>
            </p:cNvSpPr>
            <p:nvPr/>
          </p:nvSpPr>
          <p:spPr bwMode="gray">
            <a:xfrm>
              <a:off x="1914" y="1506"/>
              <a:ext cx="2501"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400" b="1" dirty="0" err="1" smtClean="0">
                  <a:solidFill>
                    <a:srgbClr val="3333FF"/>
                  </a:solidFill>
                  <a:effectLst>
                    <a:outerShdw blurRad="38100" dist="38100" dir="2700000" algn="tl">
                      <a:srgbClr val="000000">
                        <a:alpha val="43137"/>
                      </a:srgbClr>
                    </a:outerShdw>
                  </a:effectLst>
                  <a:latin typeface="Arial" pitchFamily="34" charset="0"/>
                  <a:cs typeface="Arial" pitchFamily="34" charset="0"/>
                </a:rPr>
                <a:t>Thiết</a:t>
              </a:r>
              <a:r>
                <a:rPr lang="en-US" sz="2400" b="1" dirty="0" smtClean="0">
                  <a:solidFill>
                    <a:srgbClr val="3333FF"/>
                  </a:solidFill>
                  <a:effectLst>
                    <a:outerShdw blurRad="38100" dist="38100" dir="2700000" algn="tl">
                      <a:srgbClr val="000000">
                        <a:alpha val="43137"/>
                      </a:srgbClr>
                    </a:outerShdw>
                  </a:effectLst>
                  <a:latin typeface="Arial" pitchFamily="34" charset="0"/>
                  <a:cs typeface="Arial" pitchFamily="34" charset="0"/>
                </a:rPr>
                <a:t> </a:t>
              </a:r>
              <a:r>
                <a:rPr lang="en-US" sz="2400" b="1" dirty="0" err="1" smtClean="0">
                  <a:solidFill>
                    <a:srgbClr val="3333FF"/>
                  </a:solidFill>
                  <a:effectLst>
                    <a:outerShdw blurRad="38100" dist="38100" dir="2700000" algn="tl">
                      <a:srgbClr val="000000">
                        <a:alpha val="43137"/>
                      </a:srgbClr>
                    </a:outerShdw>
                  </a:effectLst>
                  <a:latin typeface="Arial" pitchFamily="34" charset="0"/>
                  <a:cs typeface="Arial" pitchFamily="34" charset="0"/>
                </a:rPr>
                <a:t>kế</a:t>
              </a:r>
              <a:r>
                <a:rPr lang="en-US" sz="2400" b="1" dirty="0" smtClean="0">
                  <a:solidFill>
                    <a:srgbClr val="3333FF"/>
                  </a:solidFill>
                  <a:effectLst>
                    <a:outerShdw blurRad="38100" dist="38100" dir="2700000" algn="tl">
                      <a:srgbClr val="000000">
                        <a:alpha val="43137"/>
                      </a:srgbClr>
                    </a:outerShdw>
                  </a:effectLst>
                  <a:latin typeface="Arial" pitchFamily="34" charset="0"/>
                  <a:cs typeface="Arial" pitchFamily="34" charset="0"/>
                </a:rPr>
                <a:t> </a:t>
              </a:r>
              <a:r>
                <a:rPr lang="en-US" sz="2400" b="1" dirty="0" err="1" smtClean="0">
                  <a:solidFill>
                    <a:srgbClr val="3333FF"/>
                  </a:solidFill>
                  <a:effectLst>
                    <a:outerShdw blurRad="38100" dist="38100" dir="2700000" algn="tl">
                      <a:srgbClr val="000000">
                        <a:alpha val="43137"/>
                      </a:srgbClr>
                    </a:outerShdw>
                  </a:effectLst>
                  <a:latin typeface="Arial" pitchFamily="34" charset="0"/>
                  <a:cs typeface="Arial" pitchFamily="34" charset="0"/>
                </a:rPr>
                <a:t>chương</a:t>
              </a:r>
              <a:r>
                <a:rPr lang="en-US" sz="2400" b="1" dirty="0" smtClean="0">
                  <a:solidFill>
                    <a:srgbClr val="3333FF"/>
                  </a:solidFill>
                  <a:effectLst>
                    <a:outerShdw blurRad="38100" dist="38100" dir="2700000" algn="tl">
                      <a:srgbClr val="000000">
                        <a:alpha val="43137"/>
                      </a:srgbClr>
                    </a:outerShdw>
                  </a:effectLst>
                  <a:latin typeface="Arial" pitchFamily="34" charset="0"/>
                  <a:cs typeface="Arial" pitchFamily="34" charset="0"/>
                </a:rPr>
                <a:t> </a:t>
              </a:r>
              <a:r>
                <a:rPr lang="en-US" sz="2400" b="1" dirty="0" err="1" smtClean="0">
                  <a:solidFill>
                    <a:srgbClr val="3333FF"/>
                  </a:solidFill>
                  <a:effectLst>
                    <a:outerShdw blurRad="38100" dist="38100" dir="2700000" algn="tl">
                      <a:srgbClr val="000000">
                        <a:alpha val="43137"/>
                      </a:srgbClr>
                    </a:outerShdw>
                  </a:effectLst>
                  <a:latin typeface="Arial" pitchFamily="34" charset="0"/>
                  <a:cs typeface="Arial" pitchFamily="34" charset="0"/>
                </a:rPr>
                <a:t>trình</a:t>
              </a:r>
              <a:endParaRPr lang="en-US" sz="2400" b="1" dirty="0">
                <a:solidFill>
                  <a:srgbClr val="3333FF"/>
                </a:solidFill>
                <a:effectLst>
                  <a:outerShdw blurRad="38100" dist="38100" dir="2700000" algn="tl">
                    <a:srgbClr val="000000">
                      <a:alpha val="43137"/>
                    </a:srgbClr>
                  </a:outerShdw>
                </a:effectLst>
                <a:latin typeface="Arial" pitchFamily="34" charset="0"/>
                <a:cs typeface="Arial" pitchFamily="34" charset="0"/>
              </a:endParaRPr>
            </a:p>
          </p:txBody>
        </p:sp>
        <p:sp>
          <p:nvSpPr>
            <p:cNvPr id="18" name="Text Box 46"/>
            <p:cNvSpPr txBox="1">
              <a:spLocks noChangeArrowheads="1"/>
            </p:cNvSpPr>
            <p:nvPr/>
          </p:nvSpPr>
          <p:spPr bwMode="gray">
            <a:xfrm>
              <a:off x="1322" y="1475"/>
              <a:ext cx="284"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3200" b="1" smtClean="0">
                  <a:solidFill>
                    <a:schemeClr val="bg1"/>
                  </a:solidFill>
                </a:rPr>
                <a:t>2</a:t>
              </a:r>
              <a:endParaRPr lang="en-US" sz="3200" b="1">
                <a:solidFill>
                  <a:schemeClr val="bg1"/>
                </a:solidFill>
              </a:endParaRPr>
            </a:p>
          </p:txBody>
        </p:sp>
      </p:grpSp>
      <p:grpSp>
        <p:nvGrpSpPr>
          <p:cNvPr id="22" name="Group 47"/>
          <p:cNvGrpSpPr>
            <a:grpSpLocks/>
          </p:cNvGrpSpPr>
          <p:nvPr/>
        </p:nvGrpSpPr>
        <p:grpSpPr bwMode="auto">
          <a:xfrm>
            <a:off x="1981993" y="3993633"/>
            <a:ext cx="5307106" cy="630753"/>
            <a:chOff x="1152" y="1440"/>
            <a:chExt cx="3360" cy="478"/>
          </a:xfrm>
        </p:grpSpPr>
        <p:sp>
          <p:nvSpPr>
            <p:cNvPr id="23" name="AutoShape 48">
              <a:hlinkClick r:id="rId4" action="ppaction://hlinksldjump"/>
            </p:cNvPr>
            <p:cNvSpPr>
              <a:spLocks noChangeArrowheads="1"/>
            </p:cNvSpPr>
            <p:nvPr/>
          </p:nvSpPr>
          <p:spPr bwMode="gray">
            <a:xfrm>
              <a:off x="1382" y="1475"/>
              <a:ext cx="3130" cy="421"/>
            </a:xfrm>
            <a:prstGeom prst="roundRect">
              <a:avLst>
                <a:gd name="adj" fmla="val 50000"/>
              </a:avLst>
            </a:prstGeom>
            <a:solidFill>
              <a:schemeClr val="bg1"/>
            </a:solidFill>
            <a:ln w="38100" algn="ctr">
              <a:solidFill>
                <a:srgbClr val="00B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nvGrpSpPr>
            <p:cNvPr id="24" name="Group 49"/>
            <p:cNvGrpSpPr>
              <a:grpSpLocks/>
            </p:cNvGrpSpPr>
            <p:nvPr/>
          </p:nvGrpSpPr>
          <p:grpSpPr bwMode="auto">
            <a:xfrm>
              <a:off x="1152" y="1440"/>
              <a:ext cx="581" cy="468"/>
              <a:chOff x="720" y="960"/>
              <a:chExt cx="987" cy="795"/>
            </a:xfrm>
          </p:grpSpPr>
          <p:sp>
            <p:nvSpPr>
              <p:cNvPr id="27" name="Oval 50"/>
              <p:cNvSpPr>
                <a:spLocks noChangeArrowheads="1"/>
              </p:cNvSpPr>
              <p:nvPr/>
            </p:nvSpPr>
            <p:spPr bwMode="gray">
              <a:xfrm rot="1758052">
                <a:off x="747" y="987"/>
                <a:ext cx="960" cy="76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51"/>
              <p:cNvSpPr>
                <a:spLocks noChangeArrowheads="1"/>
              </p:cNvSpPr>
              <p:nvPr/>
            </p:nvSpPr>
            <p:spPr bwMode="gray">
              <a:xfrm rot="1758052">
                <a:off x="720" y="960"/>
                <a:ext cx="960" cy="768"/>
              </a:xfrm>
              <a:prstGeom prst="ellipse">
                <a:avLst/>
              </a:prstGeom>
              <a:gradFill rotWithShape="1">
                <a:gsLst>
                  <a:gs pos="0">
                    <a:srgbClr val="92D050"/>
                  </a:gs>
                  <a:gs pos="100000">
                    <a:srgbClr val="00B050"/>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Oval 52"/>
              <p:cNvSpPr>
                <a:spLocks noChangeArrowheads="1"/>
              </p:cNvSpPr>
              <p:nvPr/>
            </p:nvSpPr>
            <p:spPr bwMode="gray">
              <a:xfrm>
                <a:off x="816" y="1008"/>
                <a:ext cx="432" cy="432"/>
              </a:xfrm>
              <a:prstGeom prst="ellipse">
                <a:avLst/>
              </a:prstGeom>
              <a:gradFill rotWithShape="1">
                <a:gsLst>
                  <a:gs pos="0">
                    <a:srgbClr val="FFFFFF">
                      <a:alpha val="50000"/>
                    </a:srgbClr>
                  </a:gs>
                  <a:gs pos="100000">
                    <a:srgbClr val="FFFFFF">
                      <a:gamma/>
                      <a:shade val="46275"/>
                      <a:invGamma/>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 name="Text Box 53"/>
            <p:cNvSpPr txBox="1">
              <a:spLocks noChangeArrowheads="1"/>
            </p:cNvSpPr>
            <p:nvPr/>
          </p:nvSpPr>
          <p:spPr bwMode="gray">
            <a:xfrm>
              <a:off x="1881" y="1507"/>
              <a:ext cx="1026"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dirty="0" err="1" smtClean="0">
                  <a:solidFill>
                    <a:srgbClr val="00CC00"/>
                  </a:solidFill>
                  <a:effectLst>
                    <a:outerShdw blurRad="38100" dist="38100" dir="2700000" algn="tl">
                      <a:srgbClr val="000000">
                        <a:alpha val="43137"/>
                      </a:srgbClr>
                    </a:outerShdw>
                  </a:effectLst>
                  <a:latin typeface="Arial" pitchFamily="34" charset="0"/>
                  <a:cs typeface="Arial" pitchFamily="34" charset="0"/>
                </a:rPr>
                <a:t>Hiện</a:t>
              </a:r>
              <a:r>
                <a:rPr lang="en-US" sz="2400" b="1" dirty="0" smtClean="0">
                  <a:solidFill>
                    <a:srgbClr val="00CC00"/>
                  </a:solidFill>
                  <a:effectLst>
                    <a:outerShdw blurRad="38100" dist="38100" dir="2700000" algn="tl">
                      <a:srgbClr val="000000">
                        <a:alpha val="43137"/>
                      </a:srgbClr>
                    </a:outerShdw>
                  </a:effectLst>
                  <a:latin typeface="Arial" pitchFamily="34" charset="0"/>
                  <a:cs typeface="Arial" pitchFamily="34" charset="0"/>
                </a:rPr>
                <a:t> </a:t>
              </a:r>
              <a:r>
                <a:rPr lang="en-US" sz="2400" b="1" dirty="0" err="1" smtClean="0">
                  <a:solidFill>
                    <a:srgbClr val="00CC00"/>
                  </a:solidFill>
                  <a:effectLst>
                    <a:outerShdw blurRad="38100" dist="38100" dir="2700000" algn="tl">
                      <a:srgbClr val="000000">
                        <a:alpha val="43137"/>
                      </a:srgbClr>
                    </a:outerShdw>
                  </a:effectLst>
                  <a:latin typeface="Arial" pitchFamily="34" charset="0"/>
                  <a:cs typeface="Arial" pitchFamily="34" charset="0"/>
                </a:rPr>
                <a:t>thực</a:t>
              </a:r>
              <a:endParaRPr lang="en-US" sz="2400" b="1" dirty="0">
                <a:solidFill>
                  <a:srgbClr val="00CC00"/>
                </a:solidFill>
                <a:effectLst>
                  <a:outerShdw blurRad="38100" dist="38100" dir="2700000" algn="tl">
                    <a:srgbClr val="000000">
                      <a:alpha val="43137"/>
                    </a:srgbClr>
                  </a:outerShdw>
                </a:effectLst>
                <a:latin typeface="Arial" pitchFamily="34" charset="0"/>
                <a:cs typeface="Arial" pitchFamily="34" charset="0"/>
              </a:endParaRPr>
            </a:p>
          </p:txBody>
        </p:sp>
        <p:sp>
          <p:nvSpPr>
            <p:cNvPr id="26" name="Text Box 54"/>
            <p:cNvSpPr txBox="1">
              <a:spLocks noChangeArrowheads="1"/>
            </p:cNvSpPr>
            <p:nvPr/>
          </p:nvSpPr>
          <p:spPr bwMode="gray">
            <a:xfrm>
              <a:off x="1322" y="1475"/>
              <a:ext cx="284"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3200" b="1" smtClean="0">
                  <a:solidFill>
                    <a:schemeClr val="bg1"/>
                  </a:solidFill>
                </a:rPr>
                <a:t>3</a:t>
              </a:r>
              <a:endParaRPr lang="en-US" sz="3200" b="1">
                <a:solidFill>
                  <a:schemeClr val="bg1"/>
                </a:solidFill>
              </a:endParaRPr>
            </a:p>
          </p:txBody>
        </p:sp>
      </p:grpSp>
      <p:grpSp>
        <p:nvGrpSpPr>
          <p:cNvPr id="30" name="Group 47"/>
          <p:cNvGrpSpPr>
            <a:grpSpLocks/>
          </p:cNvGrpSpPr>
          <p:nvPr/>
        </p:nvGrpSpPr>
        <p:grpSpPr bwMode="auto">
          <a:xfrm>
            <a:off x="1677193" y="4908033"/>
            <a:ext cx="5307106" cy="630753"/>
            <a:chOff x="1152" y="1440"/>
            <a:chExt cx="3360" cy="478"/>
          </a:xfrm>
        </p:grpSpPr>
        <p:sp>
          <p:nvSpPr>
            <p:cNvPr id="31" name="AutoShape 48">
              <a:hlinkClick r:id="rId5" action="ppaction://hlinksldjump"/>
            </p:cNvPr>
            <p:cNvSpPr>
              <a:spLocks noChangeArrowheads="1"/>
            </p:cNvSpPr>
            <p:nvPr/>
          </p:nvSpPr>
          <p:spPr bwMode="gray">
            <a:xfrm>
              <a:off x="1382" y="1475"/>
              <a:ext cx="3130" cy="421"/>
            </a:xfrm>
            <a:prstGeom prst="roundRect">
              <a:avLst>
                <a:gd name="adj" fmla="val 50000"/>
              </a:avLst>
            </a:prstGeom>
            <a:solidFill>
              <a:schemeClr val="bg1"/>
            </a:solidFill>
            <a:ln w="38100" algn="ctr">
              <a:solidFill>
                <a:srgbClr val="FF66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nvGrpSpPr>
            <p:cNvPr id="32" name="Group 49"/>
            <p:cNvGrpSpPr>
              <a:grpSpLocks/>
            </p:cNvGrpSpPr>
            <p:nvPr/>
          </p:nvGrpSpPr>
          <p:grpSpPr bwMode="auto">
            <a:xfrm>
              <a:off x="1152" y="1440"/>
              <a:ext cx="581" cy="468"/>
              <a:chOff x="720" y="960"/>
              <a:chExt cx="987" cy="795"/>
            </a:xfrm>
          </p:grpSpPr>
          <p:sp>
            <p:nvSpPr>
              <p:cNvPr id="35" name="Oval 50"/>
              <p:cNvSpPr>
                <a:spLocks noChangeArrowheads="1"/>
              </p:cNvSpPr>
              <p:nvPr/>
            </p:nvSpPr>
            <p:spPr bwMode="gray">
              <a:xfrm rot="1758052">
                <a:off x="747" y="987"/>
                <a:ext cx="960" cy="76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51"/>
              <p:cNvSpPr>
                <a:spLocks noChangeArrowheads="1"/>
              </p:cNvSpPr>
              <p:nvPr/>
            </p:nvSpPr>
            <p:spPr bwMode="gray">
              <a:xfrm rot="1758052">
                <a:off x="720" y="960"/>
                <a:ext cx="960" cy="768"/>
              </a:xfrm>
              <a:prstGeom prst="ellipse">
                <a:avLst/>
              </a:prstGeom>
              <a:gradFill rotWithShape="1">
                <a:gsLst>
                  <a:gs pos="1000">
                    <a:srgbClr val="FF7C80"/>
                  </a:gs>
                  <a:gs pos="100000">
                    <a:srgbClr val="FF66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52"/>
              <p:cNvSpPr>
                <a:spLocks noChangeArrowheads="1"/>
              </p:cNvSpPr>
              <p:nvPr/>
            </p:nvSpPr>
            <p:spPr bwMode="gray">
              <a:xfrm>
                <a:off x="816" y="1008"/>
                <a:ext cx="432" cy="432"/>
              </a:xfrm>
              <a:prstGeom prst="ellipse">
                <a:avLst/>
              </a:prstGeom>
              <a:gradFill rotWithShape="1">
                <a:gsLst>
                  <a:gs pos="0">
                    <a:srgbClr val="FFFFFF">
                      <a:alpha val="50000"/>
                    </a:srgbClr>
                  </a:gs>
                  <a:gs pos="100000">
                    <a:srgbClr val="FFFFFF">
                      <a:gamma/>
                      <a:shade val="46275"/>
                      <a:invGamma/>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 name="Text Box 53">
              <a:hlinkClick r:id="" action="ppaction://noaction"/>
            </p:cNvPr>
            <p:cNvSpPr txBox="1">
              <a:spLocks noChangeArrowheads="1"/>
            </p:cNvSpPr>
            <p:nvPr/>
          </p:nvSpPr>
          <p:spPr bwMode="gray">
            <a:xfrm>
              <a:off x="1885" y="1507"/>
              <a:ext cx="1716"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dirty="0" err="1" smtClean="0">
                  <a:solidFill>
                    <a:srgbClr val="FF33CC"/>
                  </a:solidFill>
                  <a:effectLst>
                    <a:outerShdw blurRad="38100" dist="38100" dir="2700000" algn="tl">
                      <a:srgbClr val="000000">
                        <a:alpha val="43137"/>
                      </a:srgbClr>
                    </a:outerShdw>
                  </a:effectLst>
                  <a:latin typeface="Arial" pitchFamily="34" charset="0"/>
                  <a:cs typeface="Arial" pitchFamily="34" charset="0"/>
                </a:rPr>
                <a:t>Hướng</a:t>
              </a:r>
              <a:r>
                <a:rPr lang="en-US" sz="2400" b="1" dirty="0" smtClean="0">
                  <a:solidFill>
                    <a:srgbClr val="FF33CC"/>
                  </a:solidFill>
                  <a:effectLst>
                    <a:outerShdw blurRad="38100" dist="38100" dir="2700000" algn="tl">
                      <a:srgbClr val="000000">
                        <a:alpha val="43137"/>
                      </a:srgbClr>
                    </a:outerShdw>
                  </a:effectLst>
                  <a:latin typeface="Arial" pitchFamily="34" charset="0"/>
                  <a:cs typeface="Arial" pitchFamily="34" charset="0"/>
                </a:rPr>
                <a:t> </a:t>
              </a:r>
              <a:r>
                <a:rPr lang="en-US" sz="2400" b="1" dirty="0" err="1" smtClean="0">
                  <a:solidFill>
                    <a:srgbClr val="FF33CC"/>
                  </a:solidFill>
                  <a:effectLst>
                    <a:outerShdw blurRad="38100" dist="38100" dir="2700000" algn="tl">
                      <a:srgbClr val="000000">
                        <a:alpha val="43137"/>
                      </a:srgbClr>
                    </a:outerShdw>
                  </a:effectLst>
                  <a:latin typeface="Arial" pitchFamily="34" charset="0"/>
                  <a:cs typeface="Arial" pitchFamily="34" charset="0"/>
                </a:rPr>
                <a:t>phát</a:t>
              </a:r>
              <a:r>
                <a:rPr lang="en-US" sz="2400" b="1" dirty="0" smtClean="0">
                  <a:solidFill>
                    <a:srgbClr val="FF33CC"/>
                  </a:solidFill>
                  <a:effectLst>
                    <a:outerShdw blurRad="38100" dist="38100" dir="2700000" algn="tl">
                      <a:srgbClr val="000000">
                        <a:alpha val="43137"/>
                      </a:srgbClr>
                    </a:outerShdw>
                  </a:effectLst>
                  <a:latin typeface="Arial" pitchFamily="34" charset="0"/>
                  <a:cs typeface="Arial" pitchFamily="34" charset="0"/>
                </a:rPr>
                <a:t> </a:t>
              </a:r>
              <a:r>
                <a:rPr lang="en-US" sz="2400" b="1" dirty="0" err="1" smtClean="0">
                  <a:solidFill>
                    <a:srgbClr val="FF33CC"/>
                  </a:solidFill>
                  <a:effectLst>
                    <a:outerShdw blurRad="38100" dist="38100" dir="2700000" algn="tl">
                      <a:srgbClr val="000000">
                        <a:alpha val="43137"/>
                      </a:srgbClr>
                    </a:outerShdw>
                  </a:effectLst>
                  <a:latin typeface="Arial" pitchFamily="34" charset="0"/>
                  <a:cs typeface="Arial" pitchFamily="34" charset="0"/>
                </a:rPr>
                <a:t>triển</a:t>
              </a:r>
              <a:endParaRPr lang="en-US" sz="2400" b="1" dirty="0" smtClean="0">
                <a:solidFill>
                  <a:srgbClr val="FF33CC"/>
                </a:solidFill>
                <a:effectLst>
                  <a:outerShdw blurRad="38100" dist="38100" dir="2700000" algn="tl">
                    <a:srgbClr val="000000">
                      <a:alpha val="43137"/>
                    </a:srgbClr>
                  </a:outerShdw>
                </a:effectLst>
                <a:latin typeface="Arial" pitchFamily="34" charset="0"/>
                <a:cs typeface="Arial" pitchFamily="34" charset="0"/>
              </a:endParaRPr>
            </a:p>
          </p:txBody>
        </p:sp>
        <p:sp>
          <p:nvSpPr>
            <p:cNvPr id="34" name="Text Box 54"/>
            <p:cNvSpPr txBox="1">
              <a:spLocks noChangeArrowheads="1"/>
            </p:cNvSpPr>
            <p:nvPr/>
          </p:nvSpPr>
          <p:spPr bwMode="gray">
            <a:xfrm>
              <a:off x="1340" y="1475"/>
              <a:ext cx="249"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3200" b="1" smtClean="0">
                  <a:solidFill>
                    <a:schemeClr val="bg1"/>
                  </a:solidFill>
                </a:rPr>
                <a:t>4</a:t>
              </a:r>
              <a:endParaRPr lang="en-US" sz="3200" b="1">
                <a:solidFill>
                  <a:schemeClr val="bg1"/>
                </a:solidFill>
              </a:endParaRPr>
            </a:p>
          </p:txBody>
        </p:sp>
      </p:gr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Hiện</a:t>
            </a:r>
            <a:r>
              <a:rPr lang="en-US" dirty="0" smtClean="0"/>
              <a:t> </a:t>
            </a:r>
            <a:r>
              <a:rPr lang="en-US" dirty="0" err="1" smtClean="0"/>
              <a:t>thực</a:t>
            </a:r>
            <a:r>
              <a:rPr lang="en-US" dirty="0" smtClean="0"/>
              <a:t> </a:t>
            </a:r>
            <a:r>
              <a:rPr lang="en-US" dirty="0" err="1" smtClean="0"/>
              <a:t>chương</a:t>
            </a:r>
            <a:r>
              <a:rPr lang="en-US" dirty="0" smtClean="0"/>
              <a:t> </a:t>
            </a:r>
            <a:r>
              <a:rPr lang="en-US" dirty="0" err="1" smtClean="0"/>
              <a:t>trình</a:t>
            </a:r>
            <a:endParaRPr 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VNI-Centur"/>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0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919" y="1160720"/>
            <a:ext cx="5286162" cy="466769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426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6"/>
          <p:cNvSpPr/>
          <p:nvPr/>
        </p:nvSpPr>
        <p:spPr>
          <a:xfrm>
            <a:off x="2677362" y="5851572"/>
            <a:ext cx="3572453" cy="410882"/>
          </a:xfrm>
          <a:prstGeom prst="rect">
            <a:avLst/>
          </a:prstGeom>
        </p:spPr>
        <p:txBody>
          <a:bodyPr wrap="none">
            <a:spAutoFit/>
          </a:bodyPr>
          <a:lstStyle/>
          <a:p>
            <a:pPr algn="ctr">
              <a:lnSpc>
                <a:spcPct val="115000"/>
              </a:lnSpc>
              <a:spcAft>
                <a:spcPts val="1000"/>
              </a:spcAft>
            </a:pPr>
            <a:r>
              <a:rPr lang="en-US" dirty="0" err="1">
                <a:solidFill>
                  <a:srgbClr val="000000"/>
                </a:solidFill>
                <a:latin typeface="Times New Roman"/>
                <a:ea typeface="Times New Roman"/>
                <a:cs typeface="Times New Roman"/>
              </a:rPr>
              <a:t>Hình</a:t>
            </a:r>
            <a:r>
              <a:rPr lang="en-US" dirty="0">
                <a:solidFill>
                  <a:srgbClr val="000000"/>
                </a:solidFill>
                <a:latin typeface="Times New Roman"/>
                <a:ea typeface="Times New Roman"/>
                <a:cs typeface="Times New Roman"/>
              </a:rPr>
              <a:t> </a:t>
            </a:r>
            <a:r>
              <a:rPr lang="en-US" dirty="0" smtClean="0">
                <a:solidFill>
                  <a:srgbClr val="000000"/>
                </a:solidFill>
                <a:latin typeface="Times New Roman"/>
                <a:ea typeface="Times New Roman"/>
                <a:cs typeface="Times New Roman"/>
              </a:rPr>
              <a:t>4</a:t>
            </a:r>
            <a:r>
              <a:rPr lang="en-US" dirty="0">
                <a:solidFill>
                  <a:srgbClr val="000000"/>
                </a:solidFill>
                <a:latin typeface="Times New Roman"/>
                <a:ea typeface="Times New Roman"/>
                <a:cs typeface="Times New Roman"/>
              </a:rPr>
              <a:t>: </a:t>
            </a:r>
            <a:r>
              <a:rPr lang="en-US" dirty="0" err="1">
                <a:solidFill>
                  <a:srgbClr val="000000"/>
                </a:solidFill>
                <a:latin typeface="Times New Roman"/>
                <a:ea typeface="Times New Roman"/>
                <a:cs typeface="Times New Roman"/>
              </a:rPr>
              <a:t>Tìm</a:t>
            </a:r>
            <a:r>
              <a:rPr lang="en-US" dirty="0">
                <a:solidFill>
                  <a:srgbClr val="000000"/>
                </a:solidFill>
                <a:latin typeface="Times New Roman"/>
                <a:ea typeface="Times New Roman"/>
                <a:cs typeface="Times New Roman"/>
              </a:rPr>
              <a:t> </a:t>
            </a:r>
            <a:r>
              <a:rPr lang="en-US" dirty="0" err="1">
                <a:solidFill>
                  <a:srgbClr val="000000"/>
                </a:solidFill>
                <a:latin typeface="Times New Roman"/>
                <a:ea typeface="Times New Roman"/>
                <a:cs typeface="Times New Roman"/>
              </a:rPr>
              <a:t>kiếm</a:t>
            </a:r>
            <a:r>
              <a:rPr lang="en-US" dirty="0">
                <a:solidFill>
                  <a:srgbClr val="000000"/>
                </a:solidFill>
                <a:latin typeface="Times New Roman"/>
                <a:ea typeface="Times New Roman"/>
                <a:cs typeface="Times New Roman"/>
              </a:rPr>
              <a:t> </a:t>
            </a:r>
            <a:r>
              <a:rPr lang="en-US" dirty="0" err="1">
                <a:solidFill>
                  <a:srgbClr val="000000"/>
                </a:solidFill>
                <a:latin typeface="Times New Roman"/>
                <a:ea typeface="Times New Roman"/>
                <a:cs typeface="Times New Roman"/>
              </a:rPr>
              <a:t>thông</a:t>
            </a:r>
            <a:r>
              <a:rPr lang="en-US" dirty="0">
                <a:solidFill>
                  <a:srgbClr val="000000"/>
                </a:solidFill>
                <a:latin typeface="Times New Roman"/>
                <a:ea typeface="Times New Roman"/>
                <a:cs typeface="Times New Roman"/>
              </a:rPr>
              <a:t> tin </a:t>
            </a:r>
            <a:r>
              <a:rPr lang="en-US" dirty="0" err="1">
                <a:solidFill>
                  <a:srgbClr val="000000"/>
                </a:solidFill>
                <a:latin typeface="Times New Roman"/>
                <a:ea typeface="Times New Roman"/>
                <a:cs typeface="Times New Roman"/>
              </a:rPr>
              <a:t>theo</a:t>
            </a:r>
            <a:r>
              <a:rPr lang="en-US" dirty="0">
                <a:solidFill>
                  <a:srgbClr val="000000"/>
                </a:solidFill>
                <a:latin typeface="Times New Roman"/>
                <a:ea typeface="Times New Roman"/>
                <a:cs typeface="Times New Roman"/>
              </a:rPr>
              <a:t> key</a:t>
            </a:r>
            <a:endParaRPr lang="vi-VN" sz="1600" dirty="0">
              <a:effectLst/>
              <a:latin typeface="VNI-Centur"/>
              <a:ea typeface="Times New Roman"/>
              <a:cs typeface="Times New Roman"/>
            </a:endParaRP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Hiện</a:t>
            </a:r>
            <a:r>
              <a:rPr lang="en-US" dirty="0" smtClean="0"/>
              <a:t> </a:t>
            </a:r>
            <a:r>
              <a:rPr lang="en-US" dirty="0" err="1" smtClean="0"/>
              <a:t>thực</a:t>
            </a:r>
            <a:r>
              <a:rPr lang="en-US" dirty="0" smtClean="0"/>
              <a:t> </a:t>
            </a:r>
            <a:r>
              <a:rPr lang="en-US" dirty="0" err="1" smtClean="0"/>
              <a:t>chương</a:t>
            </a:r>
            <a:r>
              <a:rPr lang="en-US" dirty="0" smtClean="0"/>
              <a:t> </a:t>
            </a:r>
            <a:r>
              <a:rPr lang="en-US" dirty="0" err="1" smtClean="0"/>
              <a:t>trình</a:t>
            </a:r>
            <a:endParaRPr 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VNI-Centur"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286917"/>
            <a:ext cx="6117410" cy="44404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3609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5"/>
          <p:cNvSpPr/>
          <p:nvPr/>
        </p:nvSpPr>
        <p:spPr>
          <a:xfrm>
            <a:off x="2797190" y="5761197"/>
            <a:ext cx="3563796" cy="410882"/>
          </a:xfrm>
          <a:prstGeom prst="rect">
            <a:avLst/>
          </a:prstGeom>
        </p:spPr>
        <p:txBody>
          <a:bodyPr wrap="none">
            <a:spAutoFit/>
          </a:bodyPr>
          <a:lstStyle/>
          <a:p>
            <a:pPr algn="ctr">
              <a:lnSpc>
                <a:spcPct val="115000"/>
              </a:lnSpc>
              <a:spcAft>
                <a:spcPts val="1000"/>
              </a:spcAft>
            </a:pPr>
            <a:r>
              <a:rPr lang="en-US" dirty="0" err="1">
                <a:solidFill>
                  <a:srgbClr val="000000"/>
                </a:solidFill>
                <a:latin typeface="Times New Roman"/>
                <a:ea typeface="Times New Roman"/>
                <a:cs typeface="Times New Roman"/>
              </a:rPr>
              <a:t>Hình</a:t>
            </a:r>
            <a:r>
              <a:rPr lang="en-US" dirty="0">
                <a:solidFill>
                  <a:srgbClr val="000000"/>
                </a:solidFill>
                <a:latin typeface="Times New Roman"/>
                <a:ea typeface="Times New Roman"/>
                <a:cs typeface="Times New Roman"/>
              </a:rPr>
              <a:t> </a:t>
            </a:r>
            <a:r>
              <a:rPr lang="en-US" dirty="0" smtClean="0">
                <a:solidFill>
                  <a:srgbClr val="000000"/>
                </a:solidFill>
                <a:latin typeface="Times New Roman"/>
                <a:ea typeface="Times New Roman"/>
                <a:cs typeface="Times New Roman"/>
              </a:rPr>
              <a:t>5</a:t>
            </a:r>
            <a:r>
              <a:rPr lang="en-US" dirty="0">
                <a:solidFill>
                  <a:srgbClr val="000000"/>
                </a:solidFill>
                <a:latin typeface="Times New Roman"/>
                <a:ea typeface="Times New Roman"/>
                <a:cs typeface="Times New Roman"/>
              </a:rPr>
              <a:t>: </a:t>
            </a:r>
            <a:r>
              <a:rPr lang="en-US" dirty="0" err="1">
                <a:solidFill>
                  <a:srgbClr val="000000"/>
                </a:solidFill>
                <a:latin typeface="Times New Roman"/>
                <a:ea typeface="Times New Roman"/>
                <a:cs typeface="Times New Roman"/>
              </a:rPr>
              <a:t>Liệt</a:t>
            </a:r>
            <a:r>
              <a:rPr lang="en-US" dirty="0">
                <a:solidFill>
                  <a:srgbClr val="000000"/>
                </a:solidFill>
                <a:latin typeface="Times New Roman"/>
                <a:ea typeface="Times New Roman"/>
                <a:cs typeface="Times New Roman"/>
              </a:rPr>
              <a:t> </a:t>
            </a:r>
            <a:r>
              <a:rPr lang="en-US" dirty="0" err="1">
                <a:solidFill>
                  <a:srgbClr val="000000"/>
                </a:solidFill>
                <a:latin typeface="Times New Roman"/>
                <a:ea typeface="Times New Roman"/>
                <a:cs typeface="Times New Roman"/>
              </a:rPr>
              <a:t>kê</a:t>
            </a:r>
            <a:r>
              <a:rPr lang="en-US" dirty="0">
                <a:solidFill>
                  <a:srgbClr val="000000"/>
                </a:solidFill>
                <a:latin typeface="Times New Roman"/>
                <a:ea typeface="Times New Roman"/>
                <a:cs typeface="Times New Roman"/>
              </a:rPr>
              <a:t> </a:t>
            </a:r>
            <a:r>
              <a:rPr lang="en-US" dirty="0" err="1">
                <a:solidFill>
                  <a:srgbClr val="000000"/>
                </a:solidFill>
                <a:latin typeface="Times New Roman"/>
                <a:ea typeface="Times New Roman"/>
                <a:cs typeface="Times New Roman"/>
              </a:rPr>
              <a:t>khóa</a:t>
            </a:r>
            <a:r>
              <a:rPr lang="en-US" dirty="0">
                <a:solidFill>
                  <a:srgbClr val="000000"/>
                </a:solidFill>
                <a:latin typeface="Times New Roman"/>
                <a:ea typeface="Times New Roman"/>
                <a:cs typeface="Times New Roman"/>
              </a:rPr>
              <a:t> </a:t>
            </a:r>
            <a:r>
              <a:rPr lang="en-US" dirty="0" err="1">
                <a:solidFill>
                  <a:srgbClr val="000000"/>
                </a:solidFill>
                <a:latin typeface="Times New Roman"/>
                <a:ea typeface="Times New Roman"/>
                <a:cs typeface="Times New Roman"/>
              </a:rPr>
              <a:t>học</a:t>
            </a:r>
            <a:r>
              <a:rPr lang="en-US" dirty="0">
                <a:solidFill>
                  <a:srgbClr val="000000"/>
                </a:solidFill>
                <a:latin typeface="Times New Roman"/>
                <a:ea typeface="Times New Roman"/>
                <a:cs typeface="Times New Roman"/>
              </a:rPr>
              <a:t> </a:t>
            </a:r>
            <a:r>
              <a:rPr lang="en-US" dirty="0" err="1">
                <a:solidFill>
                  <a:srgbClr val="000000"/>
                </a:solidFill>
                <a:latin typeface="Times New Roman"/>
                <a:ea typeface="Times New Roman"/>
                <a:cs typeface="Times New Roman"/>
              </a:rPr>
              <a:t>theo</a:t>
            </a:r>
            <a:r>
              <a:rPr lang="en-US" dirty="0">
                <a:solidFill>
                  <a:srgbClr val="000000"/>
                </a:solidFill>
                <a:latin typeface="Times New Roman"/>
                <a:ea typeface="Times New Roman"/>
                <a:cs typeface="Times New Roman"/>
              </a:rPr>
              <a:t> </a:t>
            </a:r>
            <a:r>
              <a:rPr lang="en-US" dirty="0" err="1">
                <a:solidFill>
                  <a:srgbClr val="000000"/>
                </a:solidFill>
                <a:latin typeface="Times New Roman"/>
                <a:ea typeface="Times New Roman"/>
                <a:cs typeface="Times New Roman"/>
              </a:rPr>
              <a:t>ngành</a:t>
            </a:r>
            <a:endParaRPr lang="vi-VN" sz="1600" dirty="0">
              <a:effectLst/>
              <a:latin typeface="VNI-Centur"/>
              <a:ea typeface="Times New Roman"/>
              <a:cs typeface="Times New Roman"/>
            </a:endParaRPr>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Hiện</a:t>
            </a:r>
            <a:r>
              <a:rPr lang="en-US" dirty="0" smtClean="0"/>
              <a:t> </a:t>
            </a:r>
            <a:r>
              <a:rPr lang="en-US" dirty="0" err="1" smtClean="0"/>
              <a:t>thực</a:t>
            </a:r>
            <a:r>
              <a:rPr lang="en-US" dirty="0" smtClean="0"/>
              <a:t> </a:t>
            </a:r>
            <a:r>
              <a:rPr lang="en-US" dirty="0" err="1" smtClean="0"/>
              <a:t>chương</a:t>
            </a:r>
            <a:r>
              <a:rPr lang="en-US" dirty="0" smtClean="0"/>
              <a:t> </a:t>
            </a:r>
            <a:r>
              <a:rPr lang="en-US" dirty="0" err="1" smtClean="0"/>
              <a:t>trình</a:t>
            </a:r>
            <a:endParaRPr 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VNI-Centur"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1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295" y="1266825"/>
            <a:ext cx="6329410" cy="4114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3324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5"/>
          <p:cNvSpPr/>
          <p:nvPr/>
        </p:nvSpPr>
        <p:spPr>
          <a:xfrm>
            <a:off x="3081847" y="5638800"/>
            <a:ext cx="2980303" cy="410882"/>
          </a:xfrm>
          <a:prstGeom prst="rect">
            <a:avLst/>
          </a:prstGeom>
        </p:spPr>
        <p:txBody>
          <a:bodyPr wrap="none">
            <a:spAutoFit/>
          </a:bodyPr>
          <a:lstStyle/>
          <a:p>
            <a:pPr algn="ctr">
              <a:lnSpc>
                <a:spcPct val="115000"/>
              </a:lnSpc>
              <a:spcAft>
                <a:spcPts val="1000"/>
              </a:spcAft>
            </a:pPr>
            <a:r>
              <a:rPr lang="en-US" dirty="0" err="1">
                <a:solidFill>
                  <a:srgbClr val="000000"/>
                </a:solidFill>
                <a:latin typeface="Times New Roman"/>
                <a:ea typeface="Times New Roman"/>
                <a:cs typeface="Times New Roman"/>
              </a:rPr>
              <a:t>Hình</a:t>
            </a:r>
            <a:r>
              <a:rPr lang="en-US" dirty="0">
                <a:solidFill>
                  <a:srgbClr val="000000"/>
                </a:solidFill>
                <a:latin typeface="Times New Roman"/>
                <a:ea typeface="Times New Roman"/>
                <a:cs typeface="Times New Roman"/>
              </a:rPr>
              <a:t> </a:t>
            </a:r>
            <a:r>
              <a:rPr lang="en-US" dirty="0" smtClean="0">
                <a:solidFill>
                  <a:srgbClr val="000000"/>
                </a:solidFill>
                <a:latin typeface="Times New Roman"/>
                <a:ea typeface="Times New Roman"/>
                <a:cs typeface="Times New Roman"/>
              </a:rPr>
              <a:t>6</a:t>
            </a:r>
            <a:r>
              <a:rPr lang="en-US" dirty="0">
                <a:solidFill>
                  <a:srgbClr val="000000"/>
                </a:solidFill>
                <a:latin typeface="Times New Roman"/>
                <a:ea typeface="Times New Roman"/>
                <a:cs typeface="Times New Roman"/>
              </a:rPr>
              <a:t>: </a:t>
            </a:r>
            <a:r>
              <a:rPr lang="en-US" dirty="0" err="1">
                <a:solidFill>
                  <a:srgbClr val="000000"/>
                </a:solidFill>
                <a:latin typeface="Times New Roman"/>
                <a:ea typeface="Times New Roman"/>
                <a:cs typeface="Times New Roman"/>
              </a:rPr>
              <a:t>Xem</a:t>
            </a:r>
            <a:r>
              <a:rPr lang="en-US" dirty="0">
                <a:solidFill>
                  <a:srgbClr val="000000"/>
                </a:solidFill>
                <a:latin typeface="Times New Roman"/>
                <a:ea typeface="Times New Roman"/>
                <a:cs typeface="Times New Roman"/>
              </a:rPr>
              <a:t> chi </a:t>
            </a:r>
            <a:r>
              <a:rPr lang="en-US" dirty="0" err="1">
                <a:solidFill>
                  <a:srgbClr val="000000"/>
                </a:solidFill>
                <a:latin typeface="Times New Roman"/>
                <a:ea typeface="Times New Roman"/>
                <a:cs typeface="Times New Roman"/>
              </a:rPr>
              <a:t>tiết</a:t>
            </a:r>
            <a:r>
              <a:rPr lang="en-US" dirty="0">
                <a:solidFill>
                  <a:srgbClr val="000000"/>
                </a:solidFill>
                <a:latin typeface="Times New Roman"/>
                <a:ea typeface="Times New Roman"/>
                <a:cs typeface="Times New Roman"/>
              </a:rPr>
              <a:t> </a:t>
            </a:r>
            <a:r>
              <a:rPr lang="en-US" dirty="0" err="1">
                <a:solidFill>
                  <a:srgbClr val="000000"/>
                </a:solidFill>
                <a:latin typeface="Times New Roman"/>
                <a:ea typeface="Times New Roman"/>
                <a:cs typeface="Times New Roman"/>
              </a:rPr>
              <a:t>khóa</a:t>
            </a:r>
            <a:r>
              <a:rPr lang="en-US" dirty="0">
                <a:solidFill>
                  <a:srgbClr val="000000"/>
                </a:solidFill>
                <a:latin typeface="Times New Roman"/>
                <a:ea typeface="Times New Roman"/>
                <a:cs typeface="Times New Roman"/>
              </a:rPr>
              <a:t> </a:t>
            </a:r>
            <a:r>
              <a:rPr lang="en-US" dirty="0" err="1">
                <a:solidFill>
                  <a:srgbClr val="000000"/>
                </a:solidFill>
                <a:latin typeface="Times New Roman"/>
                <a:ea typeface="Times New Roman"/>
                <a:cs typeface="Times New Roman"/>
              </a:rPr>
              <a:t>học</a:t>
            </a:r>
            <a:endParaRPr lang="vi-VN" sz="1600" dirty="0">
              <a:effectLst/>
              <a:latin typeface="VNI-Centur"/>
              <a:ea typeface="Times New Roman"/>
              <a:cs typeface="Times New Roman"/>
            </a:endParaRPr>
          </a:p>
        </p:txBody>
      </p:sp>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Hiện</a:t>
            </a:r>
            <a:r>
              <a:rPr lang="en-US" dirty="0" smtClean="0"/>
              <a:t> </a:t>
            </a:r>
            <a:r>
              <a:rPr lang="en-US" dirty="0" err="1" smtClean="0"/>
              <a:t>thực</a:t>
            </a:r>
            <a:r>
              <a:rPr lang="en-US" dirty="0" smtClean="0"/>
              <a:t> </a:t>
            </a:r>
            <a:r>
              <a:rPr lang="en-US" dirty="0" err="1" smtClean="0"/>
              <a:t>chương</a:t>
            </a:r>
            <a:r>
              <a:rPr lang="en-US" dirty="0" smtClean="0"/>
              <a:t> </a:t>
            </a:r>
            <a:r>
              <a:rPr lang="en-US" dirty="0" err="1" smtClean="0"/>
              <a:t>trình</a:t>
            </a:r>
            <a:endParaRPr lang="en-US" dirty="0"/>
          </a:p>
        </p:txBody>
      </p:sp>
      <p:pic>
        <p:nvPicPr>
          <p:cNvPr id="7" name="Picture 2" descr="J:\Bin's doc\1- Tai lieu hoc tap Hoa Sen\!HK 10.1B\1. UI\Project\imgs\GeoChallenge pix\GeoGuruIcon.png">
            <a:hlinkClick r:id="rId2" action="ppaction://hlinksldjump"/>
          </p:cNvPr>
          <p:cNvPicPr>
            <a:picLocks noChangeAspect="1" noChangeArrowheads="1"/>
          </p:cNvPicPr>
          <p:nvPr/>
        </p:nvPicPr>
        <p:blipFill>
          <a:blip r:embed="rId3" cstate="print"/>
          <a:srcRect/>
          <a:stretch>
            <a:fillRect/>
          </a:stretch>
        </p:blipFill>
        <p:spPr bwMode="auto">
          <a:xfrm>
            <a:off x="8077200" y="5791200"/>
            <a:ext cx="1066800" cy="1066800"/>
          </a:xfrm>
          <a:prstGeom prst="rect">
            <a:avLst/>
          </a:prstGeom>
          <a:noFill/>
        </p:spPr>
      </p:pic>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VNI-Centur"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7169"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219200"/>
            <a:ext cx="6284814"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134562" y="5926244"/>
            <a:ext cx="2220480" cy="410882"/>
          </a:xfrm>
          <a:prstGeom prst="rect">
            <a:avLst/>
          </a:prstGeom>
        </p:spPr>
        <p:txBody>
          <a:bodyPr wrap="none">
            <a:spAutoFit/>
          </a:bodyPr>
          <a:lstStyle/>
          <a:p>
            <a:pPr algn="ctr">
              <a:lnSpc>
                <a:spcPct val="115000"/>
              </a:lnSpc>
              <a:spcAft>
                <a:spcPts val="1000"/>
              </a:spcAft>
            </a:pPr>
            <a:r>
              <a:rPr lang="en-US" dirty="0" err="1">
                <a:solidFill>
                  <a:srgbClr val="000000"/>
                </a:solidFill>
                <a:latin typeface="Times New Roman"/>
                <a:ea typeface="Times New Roman"/>
                <a:cs typeface="Times New Roman"/>
              </a:rPr>
              <a:t>Hình</a:t>
            </a:r>
            <a:r>
              <a:rPr lang="en-US" dirty="0">
                <a:solidFill>
                  <a:srgbClr val="000000"/>
                </a:solidFill>
                <a:latin typeface="Times New Roman"/>
                <a:ea typeface="Times New Roman"/>
                <a:cs typeface="Times New Roman"/>
              </a:rPr>
              <a:t> </a:t>
            </a:r>
            <a:r>
              <a:rPr lang="en-US" dirty="0" smtClean="0">
                <a:solidFill>
                  <a:srgbClr val="000000"/>
                </a:solidFill>
                <a:latin typeface="Times New Roman"/>
                <a:ea typeface="Times New Roman"/>
                <a:cs typeface="Times New Roman"/>
              </a:rPr>
              <a:t>7</a:t>
            </a:r>
            <a:r>
              <a:rPr lang="en-US" dirty="0">
                <a:solidFill>
                  <a:srgbClr val="000000"/>
                </a:solidFill>
                <a:latin typeface="Times New Roman"/>
                <a:ea typeface="Times New Roman"/>
                <a:cs typeface="Times New Roman"/>
              </a:rPr>
              <a:t>: </a:t>
            </a:r>
            <a:r>
              <a:rPr lang="en-US" dirty="0" err="1">
                <a:solidFill>
                  <a:srgbClr val="000000"/>
                </a:solidFill>
                <a:latin typeface="Times New Roman"/>
                <a:ea typeface="Times New Roman"/>
                <a:cs typeface="Times New Roman"/>
              </a:rPr>
              <a:t>Lưu</a:t>
            </a:r>
            <a:r>
              <a:rPr lang="en-US" dirty="0">
                <a:solidFill>
                  <a:srgbClr val="000000"/>
                </a:solidFill>
                <a:latin typeface="Times New Roman"/>
                <a:ea typeface="Times New Roman"/>
                <a:cs typeface="Times New Roman"/>
              </a:rPr>
              <a:t> </a:t>
            </a:r>
            <a:r>
              <a:rPr lang="en-US" dirty="0" err="1">
                <a:solidFill>
                  <a:srgbClr val="000000"/>
                </a:solidFill>
                <a:latin typeface="Times New Roman"/>
                <a:ea typeface="Times New Roman"/>
                <a:cs typeface="Times New Roman"/>
              </a:rPr>
              <a:t>khóa</a:t>
            </a:r>
            <a:r>
              <a:rPr lang="en-US" dirty="0">
                <a:solidFill>
                  <a:srgbClr val="000000"/>
                </a:solidFill>
                <a:latin typeface="Times New Roman"/>
                <a:ea typeface="Times New Roman"/>
                <a:cs typeface="Times New Roman"/>
              </a:rPr>
              <a:t> </a:t>
            </a:r>
            <a:r>
              <a:rPr lang="en-US" dirty="0" err="1">
                <a:solidFill>
                  <a:srgbClr val="000000"/>
                </a:solidFill>
                <a:latin typeface="Times New Roman"/>
                <a:ea typeface="Times New Roman"/>
                <a:cs typeface="Times New Roman"/>
              </a:rPr>
              <a:t>học</a:t>
            </a:r>
            <a:endParaRPr lang="vi-VN" sz="1600" dirty="0">
              <a:effectLst/>
              <a:latin typeface="VNI-Centur"/>
              <a:ea typeface="Times New Roman"/>
              <a:cs typeface="Times New Roman"/>
            </a:endParaRPr>
          </a:p>
        </p:txBody>
      </p:sp>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Hiện</a:t>
            </a:r>
            <a:r>
              <a:rPr lang="en-US" dirty="0" smtClean="0"/>
              <a:t> </a:t>
            </a:r>
            <a:r>
              <a:rPr lang="en-US" dirty="0" err="1" smtClean="0"/>
              <a:t>thực</a:t>
            </a:r>
            <a:r>
              <a:rPr lang="en-US" dirty="0" smtClean="0"/>
              <a:t> </a:t>
            </a:r>
            <a:r>
              <a:rPr lang="en-US" dirty="0" err="1" smtClean="0"/>
              <a:t>chương</a:t>
            </a:r>
            <a:r>
              <a:rPr lang="en-US" dirty="0" smtClean="0"/>
              <a:t> </a:t>
            </a:r>
            <a:r>
              <a:rPr lang="en-US" dirty="0" err="1" smtClean="0"/>
              <a:t>trình</a:t>
            </a:r>
            <a:endParaRPr lang="en-US" dirty="0"/>
          </a:p>
        </p:txBody>
      </p:sp>
      <p:pic>
        <p:nvPicPr>
          <p:cNvPr id="7" name="Picture 2" descr="J:\Bin's doc\1- Tai lieu hoc tap Hoa Sen\!HK 10.1B\1. UI\Project\imgs\GeoChallenge pix\GeoGuruIcon.png">
            <a:hlinkClick r:id="rId2" action="ppaction://hlinksldjump"/>
          </p:cNvPr>
          <p:cNvPicPr>
            <a:picLocks noChangeAspect="1" noChangeArrowheads="1"/>
          </p:cNvPicPr>
          <p:nvPr/>
        </p:nvPicPr>
        <p:blipFill>
          <a:blip r:embed="rId3" cstate="print"/>
          <a:srcRect/>
          <a:stretch>
            <a:fillRect/>
          </a:stretch>
        </p:blipFill>
        <p:spPr bwMode="auto">
          <a:xfrm>
            <a:off x="8077200" y="5791200"/>
            <a:ext cx="1066800" cy="1066800"/>
          </a:xfrm>
          <a:prstGeom prst="rect">
            <a:avLst/>
          </a:prstGeom>
          <a:noFill/>
        </p:spPr>
      </p:pic>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fontAlgn="base">
              <a:spcBef>
                <a:spcPct val="0"/>
              </a:spcBef>
              <a:spcAft>
                <a:spcPct val="0"/>
              </a:spcAft>
            </a:pPr>
            <a:r>
              <a:rPr lang="en-US" sz="1200" smtClean="0">
                <a:solidFill>
                  <a:prstClr val="black"/>
                </a:solidFill>
                <a:latin typeface="VNI-Centur" charset="0"/>
                <a:ea typeface="Times New Roman" pitchFamily="18" charset="0"/>
                <a:cs typeface="Times New Roman" pitchFamily="18" charset="0"/>
              </a:rPr>
              <a:t>                                  </a:t>
            </a:r>
            <a:endParaRPr lang="en-US" smtClean="0">
              <a:solidFill>
                <a:prstClr val="black"/>
              </a:solidFill>
              <a:latin typeface="Arial" pitchFamily="34" charset="0"/>
              <a:cs typeface="Arial" pitchFamily="34" charset="0"/>
            </a:endParaRPr>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VNI-Centur"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8193"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219200"/>
            <a:ext cx="6711262" cy="4267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3533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7"/>
          <p:cNvSpPr/>
          <p:nvPr/>
        </p:nvSpPr>
        <p:spPr>
          <a:xfrm>
            <a:off x="3134562" y="5638800"/>
            <a:ext cx="2640466" cy="410882"/>
          </a:xfrm>
          <a:prstGeom prst="rect">
            <a:avLst/>
          </a:prstGeom>
        </p:spPr>
        <p:txBody>
          <a:bodyPr wrap="none">
            <a:spAutoFit/>
          </a:bodyPr>
          <a:lstStyle/>
          <a:p>
            <a:pPr algn="ctr">
              <a:lnSpc>
                <a:spcPct val="115000"/>
              </a:lnSpc>
              <a:spcAft>
                <a:spcPts val="1000"/>
              </a:spcAft>
            </a:pPr>
            <a:r>
              <a:rPr lang="en-US" dirty="0" err="1">
                <a:solidFill>
                  <a:srgbClr val="000000"/>
                </a:solidFill>
                <a:latin typeface="Times New Roman"/>
                <a:ea typeface="Times New Roman"/>
                <a:cs typeface="Times New Roman"/>
              </a:rPr>
              <a:t>Hình</a:t>
            </a:r>
            <a:r>
              <a:rPr lang="en-US" dirty="0">
                <a:solidFill>
                  <a:srgbClr val="000000"/>
                </a:solidFill>
                <a:latin typeface="Times New Roman"/>
                <a:ea typeface="Times New Roman"/>
                <a:cs typeface="Times New Roman"/>
              </a:rPr>
              <a:t> 8</a:t>
            </a:r>
            <a:r>
              <a:rPr lang="en-US" dirty="0" smtClean="0">
                <a:solidFill>
                  <a:srgbClr val="000000"/>
                </a:solidFill>
                <a:latin typeface="Times New Roman"/>
                <a:ea typeface="Times New Roman"/>
                <a:cs typeface="Times New Roman"/>
              </a:rPr>
              <a:t>: </a:t>
            </a:r>
            <a:r>
              <a:rPr lang="en-US" dirty="0" err="1">
                <a:solidFill>
                  <a:srgbClr val="000000"/>
                </a:solidFill>
                <a:latin typeface="Times New Roman"/>
                <a:ea typeface="Times New Roman"/>
                <a:cs typeface="Times New Roman"/>
              </a:rPr>
              <a:t>Đăng</a:t>
            </a:r>
            <a:r>
              <a:rPr lang="en-US" dirty="0">
                <a:solidFill>
                  <a:srgbClr val="000000"/>
                </a:solidFill>
                <a:latin typeface="Times New Roman"/>
                <a:ea typeface="Times New Roman"/>
                <a:cs typeface="Times New Roman"/>
              </a:rPr>
              <a:t> </a:t>
            </a:r>
            <a:r>
              <a:rPr lang="en-US" dirty="0" err="1">
                <a:solidFill>
                  <a:srgbClr val="000000"/>
                </a:solidFill>
                <a:latin typeface="Times New Roman"/>
                <a:ea typeface="Times New Roman"/>
                <a:cs typeface="Times New Roman"/>
              </a:rPr>
              <a:t>ký</a:t>
            </a:r>
            <a:r>
              <a:rPr lang="en-US" dirty="0">
                <a:solidFill>
                  <a:srgbClr val="000000"/>
                </a:solidFill>
                <a:latin typeface="Times New Roman"/>
                <a:ea typeface="Times New Roman"/>
                <a:cs typeface="Times New Roman"/>
              </a:rPr>
              <a:t> </a:t>
            </a:r>
            <a:r>
              <a:rPr lang="en-US" dirty="0" err="1">
                <a:solidFill>
                  <a:srgbClr val="000000"/>
                </a:solidFill>
                <a:latin typeface="Times New Roman"/>
                <a:ea typeface="Times New Roman"/>
                <a:cs typeface="Times New Roman"/>
              </a:rPr>
              <a:t>tài</a:t>
            </a:r>
            <a:r>
              <a:rPr lang="en-US" dirty="0">
                <a:solidFill>
                  <a:srgbClr val="000000"/>
                </a:solidFill>
                <a:latin typeface="Times New Roman"/>
                <a:ea typeface="Times New Roman"/>
                <a:cs typeface="Times New Roman"/>
              </a:rPr>
              <a:t> </a:t>
            </a:r>
            <a:r>
              <a:rPr lang="en-US" dirty="0" err="1">
                <a:solidFill>
                  <a:srgbClr val="000000"/>
                </a:solidFill>
                <a:latin typeface="Times New Roman"/>
                <a:ea typeface="Times New Roman"/>
                <a:cs typeface="Times New Roman"/>
              </a:rPr>
              <a:t>khoản</a:t>
            </a:r>
            <a:endParaRPr lang="vi-VN" sz="1600" dirty="0">
              <a:effectLst/>
              <a:latin typeface="VNI-Centur"/>
              <a:ea typeface="Times New Roman"/>
              <a:cs typeface="Times New Roman"/>
            </a:endParaRPr>
          </a:p>
        </p:txBody>
      </p:sp>
    </p:spTree>
    <p:extLst>
      <p:ext uri="{BB962C8B-B14F-4D97-AF65-F5344CB8AC3E}">
        <p14:creationId xmlns:p14="http://schemas.microsoft.com/office/powerpoint/2010/main" val="1112204247"/>
      </p:ext>
    </p:extLst>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5" name="Text Placeholder 4"/>
          <p:cNvSpPr>
            <a:spLocks noGrp="1"/>
          </p:cNvSpPr>
          <p:nvPr>
            <p:ph type="body" idx="1"/>
          </p:nvPr>
        </p:nvSpPr>
        <p:spPr/>
        <p:txBody>
          <a:bodyPr/>
          <a:lstStyle/>
          <a:p>
            <a:r>
              <a:rPr lang="en-US" dirty="0" smtClean="0"/>
              <a:t>PHẦN 4</a:t>
            </a:r>
            <a:endParaRPr lang="en-US" dirty="0"/>
          </a:p>
        </p:txBody>
      </p:sp>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5" name="Content Placeholder 4"/>
          <p:cNvSpPr>
            <a:spLocks noGrp="1"/>
          </p:cNvSpPr>
          <p:nvPr>
            <p:ph idx="1"/>
          </p:nvPr>
        </p:nvSpPr>
        <p:spPr>
          <a:xfrm>
            <a:off x="457200" y="1371600"/>
            <a:ext cx="8229600" cy="5105400"/>
          </a:xfrm>
        </p:spPr>
        <p:txBody>
          <a:bodyPr>
            <a:normAutofit fontScale="47500" lnSpcReduction="20000"/>
          </a:bodyPr>
          <a:lstStyle/>
          <a:p>
            <a:r>
              <a:rPr lang="en-US" dirty="0" err="1" smtClean="0"/>
              <a:t>Những</a:t>
            </a:r>
            <a:r>
              <a:rPr lang="en-US" dirty="0" smtClean="0"/>
              <a:t> </a:t>
            </a:r>
            <a:r>
              <a:rPr lang="en-US" dirty="0" err="1" smtClean="0"/>
              <a:t>điều</a:t>
            </a:r>
            <a:r>
              <a:rPr lang="en-US" dirty="0" smtClean="0"/>
              <a:t> </a:t>
            </a:r>
            <a:r>
              <a:rPr lang="en-US" dirty="0" err="1" smtClean="0"/>
              <a:t>đạt</a:t>
            </a:r>
            <a:r>
              <a:rPr lang="en-US" dirty="0" smtClean="0"/>
              <a:t> </a:t>
            </a:r>
            <a:r>
              <a:rPr lang="en-US" dirty="0" err="1" smtClean="0"/>
              <a:t>được</a:t>
            </a:r>
            <a:r>
              <a:rPr lang="en-US" dirty="0" smtClean="0"/>
              <a:t> :</a:t>
            </a:r>
          </a:p>
          <a:p>
            <a:pPr lvl="0"/>
            <a:r>
              <a:rPr lang="en-US" sz="2600" dirty="0" smtClean="0"/>
              <a:t>Project </a:t>
            </a:r>
            <a:r>
              <a:rPr lang="en-US" sz="2600" dirty="0" err="1"/>
              <a:t>hoàn</a:t>
            </a:r>
            <a:r>
              <a:rPr lang="en-US" sz="2600" dirty="0"/>
              <a:t> </a:t>
            </a:r>
            <a:r>
              <a:rPr lang="en-US" sz="2600" dirty="0" err="1"/>
              <a:t>thành</a:t>
            </a:r>
            <a:r>
              <a:rPr lang="en-US" sz="2600" dirty="0"/>
              <a:t> </a:t>
            </a:r>
            <a:r>
              <a:rPr lang="en-US" sz="2600" dirty="0" err="1"/>
              <a:t>một</a:t>
            </a:r>
            <a:r>
              <a:rPr lang="en-US" sz="2600" dirty="0"/>
              <a:t> </a:t>
            </a:r>
            <a:r>
              <a:rPr lang="en-US" sz="2600" dirty="0" err="1"/>
              <a:t>cách</a:t>
            </a:r>
            <a:r>
              <a:rPr lang="en-US" sz="2600" dirty="0"/>
              <a:t> </a:t>
            </a:r>
            <a:r>
              <a:rPr lang="en-US" sz="2600" dirty="0" err="1"/>
              <a:t>thành</a:t>
            </a:r>
            <a:r>
              <a:rPr lang="en-US" sz="2600" dirty="0"/>
              <a:t> </a:t>
            </a:r>
            <a:r>
              <a:rPr lang="en-US" sz="2600" dirty="0" err="1"/>
              <a:t>công</a:t>
            </a:r>
            <a:r>
              <a:rPr lang="en-US" sz="2600" dirty="0"/>
              <a:t>, </a:t>
            </a:r>
            <a:r>
              <a:rPr lang="en-US" sz="2600" dirty="0" err="1"/>
              <a:t>đáp</a:t>
            </a:r>
            <a:r>
              <a:rPr lang="en-US" sz="2600" dirty="0"/>
              <a:t> </a:t>
            </a:r>
            <a:r>
              <a:rPr lang="en-US" sz="2600" dirty="0" err="1"/>
              <a:t>ứng</a:t>
            </a:r>
            <a:r>
              <a:rPr lang="en-US" sz="2600" dirty="0"/>
              <a:t> </a:t>
            </a:r>
            <a:r>
              <a:rPr lang="en-US" sz="2600" dirty="0" err="1"/>
              <a:t>tương</a:t>
            </a:r>
            <a:r>
              <a:rPr lang="en-US" sz="2600" dirty="0"/>
              <a:t> </a:t>
            </a:r>
            <a:r>
              <a:rPr lang="en-US" sz="2600" dirty="0" err="1"/>
              <a:t>đối</a:t>
            </a:r>
            <a:r>
              <a:rPr lang="en-US" sz="2600" dirty="0"/>
              <a:t> </a:t>
            </a:r>
            <a:r>
              <a:rPr lang="en-US" sz="2600" dirty="0" err="1"/>
              <a:t>đầy</a:t>
            </a:r>
            <a:r>
              <a:rPr lang="en-US" sz="2600" dirty="0"/>
              <a:t> </a:t>
            </a:r>
            <a:r>
              <a:rPr lang="en-US" sz="2600" dirty="0" err="1"/>
              <a:t>đủ</a:t>
            </a:r>
            <a:r>
              <a:rPr lang="en-US" sz="2600" dirty="0"/>
              <a:t> </a:t>
            </a:r>
            <a:r>
              <a:rPr lang="en-US" sz="2600" dirty="0" err="1"/>
              <a:t>các</a:t>
            </a:r>
            <a:r>
              <a:rPr lang="en-US" sz="2600" dirty="0"/>
              <a:t> </a:t>
            </a:r>
            <a:r>
              <a:rPr lang="en-US" sz="2600" dirty="0" err="1"/>
              <a:t>mục</a:t>
            </a:r>
            <a:r>
              <a:rPr lang="en-US" sz="2600" dirty="0"/>
              <a:t> </a:t>
            </a:r>
            <a:r>
              <a:rPr lang="en-US" sz="2600" dirty="0" err="1"/>
              <a:t>tiêu</a:t>
            </a:r>
            <a:r>
              <a:rPr lang="en-US" sz="2600" dirty="0"/>
              <a:t> </a:t>
            </a:r>
            <a:r>
              <a:rPr lang="en-US" sz="2600" dirty="0" err="1"/>
              <a:t>đã</a:t>
            </a:r>
            <a:r>
              <a:rPr lang="en-US" sz="2600" dirty="0"/>
              <a:t> </a:t>
            </a:r>
            <a:r>
              <a:rPr lang="en-US" sz="2600" dirty="0" err="1"/>
              <a:t>đề</a:t>
            </a:r>
            <a:r>
              <a:rPr lang="en-US" sz="2600" dirty="0"/>
              <a:t> </a:t>
            </a:r>
            <a:r>
              <a:rPr lang="en-US" sz="2600" dirty="0" err="1"/>
              <a:t>ra</a:t>
            </a:r>
            <a:r>
              <a:rPr lang="en-US" sz="2600" dirty="0"/>
              <a:t>, </a:t>
            </a:r>
            <a:r>
              <a:rPr lang="en-US" sz="2600" dirty="0" err="1"/>
              <a:t>giúp</a:t>
            </a:r>
            <a:r>
              <a:rPr lang="en-US" sz="2600" dirty="0"/>
              <a:t> </a:t>
            </a:r>
            <a:r>
              <a:rPr lang="en-US" sz="2600" dirty="0" err="1"/>
              <a:t>cung</a:t>
            </a:r>
            <a:r>
              <a:rPr lang="en-US" sz="2600" dirty="0"/>
              <a:t> </a:t>
            </a:r>
            <a:r>
              <a:rPr lang="en-US" sz="2600" dirty="0" err="1"/>
              <a:t>cấp</a:t>
            </a:r>
            <a:r>
              <a:rPr lang="en-US" sz="2600" dirty="0"/>
              <a:t> </a:t>
            </a:r>
            <a:r>
              <a:rPr lang="en-US" sz="2600" dirty="0" err="1"/>
              <a:t>thông</a:t>
            </a:r>
            <a:r>
              <a:rPr lang="en-US" sz="2600" dirty="0"/>
              <a:t> tin </a:t>
            </a:r>
            <a:r>
              <a:rPr lang="en-US" sz="2600" dirty="0" err="1"/>
              <a:t>các</a:t>
            </a:r>
            <a:r>
              <a:rPr lang="en-US" sz="2600" dirty="0"/>
              <a:t> </a:t>
            </a:r>
            <a:r>
              <a:rPr lang="en-US" sz="2600" dirty="0" err="1"/>
              <a:t>khóa</a:t>
            </a:r>
            <a:r>
              <a:rPr lang="en-US" sz="2600" dirty="0"/>
              <a:t> </a:t>
            </a:r>
            <a:r>
              <a:rPr lang="en-US" sz="2600" dirty="0" err="1"/>
              <a:t>học</a:t>
            </a:r>
            <a:r>
              <a:rPr lang="en-US" sz="2600" dirty="0"/>
              <a:t> </a:t>
            </a:r>
            <a:r>
              <a:rPr lang="en-US" sz="2600" dirty="0" err="1"/>
              <a:t>một</a:t>
            </a:r>
            <a:r>
              <a:rPr lang="en-US" sz="2600" dirty="0"/>
              <a:t> </a:t>
            </a:r>
            <a:r>
              <a:rPr lang="en-US" sz="2600" dirty="0" err="1"/>
              <a:t>cách</a:t>
            </a:r>
            <a:r>
              <a:rPr lang="en-US" sz="2600" dirty="0"/>
              <a:t> </a:t>
            </a:r>
            <a:r>
              <a:rPr lang="en-US" sz="2600" dirty="0" err="1"/>
              <a:t>khá</a:t>
            </a:r>
            <a:r>
              <a:rPr lang="en-US" sz="2600" dirty="0"/>
              <a:t> </a:t>
            </a:r>
            <a:r>
              <a:rPr lang="en-US" sz="2600" dirty="0" err="1"/>
              <a:t>linh</a:t>
            </a:r>
            <a:r>
              <a:rPr lang="en-US" sz="2600" dirty="0"/>
              <a:t> </a:t>
            </a:r>
            <a:r>
              <a:rPr lang="en-US" sz="2600" dirty="0" err="1"/>
              <a:t>hoạt</a:t>
            </a:r>
            <a:r>
              <a:rPr lang="en-US" sz="2600" dirty="0"/>
              <a:t>, </a:t>
            </a:r>
            <a:r>
              <a:rPr lang="en-US" sz="2600" dirty="0" err="1"/>
              <a:t>chính</a:t>
            </a:r>
            <a:r>
              <a:rPr lang="en-US" sz="2600" dirty="0"/>
              <a:t> </a:t>
            </a:r>
            <a:r>
              <a:rPr lang="en-US" sz="2600" dirty="0" err="1"/>
              <a:t>xác</a:t>
            </a:r>
            <a:r>
              <a:rPr lang="en-US" sz="2600" dirty="0"/>
              <a:t>.</a:t>
            </a:r>
            <a:endParaRPr lang="vi-VN" sz="2600" dirty="0"/>
          </a:p>
          <a:p>
            <a:pPr lvl="0"/>
            <a:r>
              <a:rPr lang="en-US" sz="2600" dirty="0"/>
              <a:t>Project </a:t>
            </a:r>
            <a:r>
              <a:rPr lang="en-US" sz="2600" dirty="0" err="1"/>
              <a:t>được</a:t>
            </a:r>
            <a:r>
              <a:rPr lang="en-US" sz="2600" dirty="0"/>
              <a:t> code </a:t>
            </a:r>
            <a:r>
              <a:rPr lang="en-US" sz="2600" dirty="0" err="1"/>
              <a:t>tương</a:t>
            </a:r>
            <a:r>
              <a:rPr lang="en-US" sz="2600" dirty="0"/>
              <a:t> </a:t>
            </a:r>
            <a:r>
              <a:rPr lang="en-US" sz="2600" dirty="0" err="1"/>
              <a:t>đối</a:t>
            </a:r>
            <a:r>
              <a:rPr lang="en-US" sz="2600" dirty="0"/>
              <a:t> </a:t>
            </a:r>
            <a:r>
              <a:rPr lang="en-US" sz="2600" dirty="0" err="1"/>
              <a:t>chặc</a:t>
            </a:r>
            <a:r>
              <a:rPr lang="en-US" sz="2600" dirty="0"/>
              <a:t> </a:t>
            </a:r>
            <a:r>
              <a:rPr lang="en-US" sz="2600" dirty="0" err="1"/>
              <a:t>chẽ</a:t>
            </a:r>
            <a:r>
              <a:rPr lang="en-US" sz="2600" dirty="0"/>
              <a:t>, </a:t>
            </a:r>
            <a:r>
              <a:rPr lang="en-US" sz="2600" dirty="0" err="1"/>
              <a:t>hầu</a:t>
            </a:r>
            <a:r>
              <a:rPr lang="en-US" sz="2600" dirty="0"/>
              <a:t> </a:t>
            </a:r>
            <a:r>
              <a:rPr lang="en-US" sz="2600" dirty="0" err="1"/>
              <a:t>như</a:t>
            </a:r>
            <a:r>
              <a:rPr lang="en-US" sz="2600" dirty="0"/>
              <a:t> </a:t>
            </a:r>
            <a:r>
              <a:rPr lang="en-US" sz="2600" dirty="0" err="1"/>
              <a:t>không</a:t>
            </a:r>
            <a:r>
              <a:rPr lang="en-US" sz="2600" dirty="0"/>
              <a:t> </a:t>
            </a:r>
            <a:r>
              <a:rPr lang="en-US" sz="2600" dirty="0" err="1"/>
              <a:t>có</a:t>
            </a:r>
            <a:r>
              <a:rPr lang="en-US" sz="2600" dirty="0"/>
              <a:t> </a:t>
            </a:r>
            <a:r>
              <a:rPr lang="en-US" sz="2600" dirty="0" err="1"/>
              <a:t>lỗi</a:t>
            </a:r>
            <a:r>
              <a:rPr lang="en-US" sz="2600" dirty="0"/>
              <a:t> </a:t>
            </a:r>
            <a:r>
              <a:rPr lang="en-US" sz="2600" dirty="0" err="1"/>
              <a:t>xãy</a:t>
            </a:r>
            <a:r>
              <a:rPr lang="en-US" sz="2600" dirty="0"/>
              <a:t> </a:t>
            </a:r>
            <a:r>
              <a:rPr lang="en-US" sz="2600" dirty="0" err="1"/>
              <a:t>ra</a:t>
            </a:r>
            <a:r>
              <a:rPr lang="en-US" sz="2600" dirty="0"/>
              <a:t> </a:t>
            </a:r>
            <a:r>
              <a:rPr lang="en-US" sz="2600" dirty="0" err="1"/>
              <a:t>và</a:t>
            </a:r>
            <a:r>
              <a:rPr lang="en-US" sz="2600" dirty="0"/>
              <a:t> </a:t>
            </a:r>
            <a:r>
              <a:rPr lang="en-US" sz="2600" dirty="0" err="1"/>
              <a:t>tính</a:t>
            </a:r>
            <a:r>
              <a:rPr lang="en-US" sz="2600" dirty="0"/>
              <a:t> </a:t>
            </a:r>
            <a:r>
              <a:rPr lang="en-US" sz="2600" dirty="0" err="1"/>
              <a:t>tái</a:t>
            </a:r>
            <a:r>
              <a:rPr lang="en-US" sz="2600" dirty="0"/>
              <a:t> </a:t>
            </a:r>
            <a:r>
              <a:rPr lang="en-US" sz="2600" dirty="0" err="1"/>
              <a:t>sử</a:t>
            </a:r>
            <a:r>
              <a:rPr lang="en-US" sz="2600" dirty="0"/>
              <a:t> </a:t>
            </a:r>
            <a:r>
              <a:rPr lang="en-US" sz="2600" dirty="0" err="1"/>
              <a:t>dụng</a:t>
            </a:r>
            <a:r>
              <a:rPr lang="en-US" sz="2600" dirty="0"/>
              <a:t> </a:t>
            </a:r>
            <a:r>
              <a:rPr lang="en-US" sz="2600" dirty="0" err="1"/>
              <a:t>cao</a:t>
            </a:r>
            <a:r>
              <a:rPr lang="en-US" sz="2600" dirty="0"/>
              <a:t>.</a:t>
            </a:r>
            <a:endParaRPr lang="vi-VN" sz="2600" dirty="0"/>
          </a:p>
          <a:p>
            <a:pPr lvl="0"/>
            <a:r>
              <a:rPr lang="en-US" sz="2600" dirty="0"/>
              <a:t>Project </a:t>
            </a:r>
            <a:r>
              <a:rPr lang="en-US" sz="2600" dirty="0" err="1"/>
              <a:t>thân</a:t>
            </a:r>
            <a:r>
              <a:rPr lang="en-US" sz="2600" dirty="0"/>
              <a:t> </a:t>
            </a:r>
            <a:r>
              <a:rPr lang="en-US" sz="2600" dirty="0" err="1"/>
              <a:t>thiện</a:t>
            </a:r>
            <a:r>
              <a:rPr lang="en-US" sz="2600" dirty="0"/>
              <a:t> </a:t>
            </a:r>
            <a:r>
              <a:rPr lang="en-US" sz="2600" dirty="0" err="1"/>
              <a:t>với</a:t>
            </a:r>
            <a:r>
              <a:rPr lang="en-US" sz="2600" dirty="0"/>
              <a:t> </a:t>
            </a:r>
            <a:r>
              <a:rPr lang="en-US" sz="2600" dirty="0" err="1"/>
              <a:t>người</a:t>
            </a:r>
            <a:r>
              <a:rPr lang="en-US" sz="2600" dirty="0"/>
              <a:t> </a:t>
            </a:r>
            <a:r>
              <a:rPr lang="en-US" sz="2600" dirty="0" err="1"/>
              <a:t>dùng</a:t>
            </a:r>
            <a:r>
              <a:rPr lang="en-US" sz="2600" dirty="0"/>
              <a:t> </a:t>
            </a:r>
            <a:r>
              <a:rPr lang="en-US" sz="2600" dirty="0" err="1"/>
              <a:t>và</a:t>
            </a:r>
            <a:r>
              <a:rPr lang="en-US" sz="2600" dirty="0"/>
              <a:t> </a:t>
            </a:r>
            <a:r>
              <a:rPr lang="en-US" sz="2600" dirty="0" err="1"/>
              <a:t>dễ</a:t>
            </a:r>
            <a:r>
              <a:rPr lang="en-US" sz="2600" dirty="0"/>
              <a:t> </a:t>
            </a:r>
            <a:r>
              <a:rPr lang="en-US" sz="2600" dirty="0" err="1"/>
              <a:t>dàng</a:t>
            </a:r>
            <a:r>
              <a:rPr lang="en-US" sz="2600" dirty="0"/>
              <a:t> </a:t>
            </a:r>
            <a:r>
              <a:rPr lang="en-US" sz="2600" dirty="0" err="1"/>
              <a:t>tiếp</a:t>
            </a:r>
            <a:r>
              <a:rPr lang="en-US" sz="2600" dirty="0"/>
              <a:t> </a:t>
            </a:r>
            <a:r>
              <a:rPr lang="en-US" sz="2600" dirty="0" err="1"/>
              <a:t>cận</a:t>
            </a:r>
            <a:endParaRPr lang="vi-VN" sz="2600" dirty="0"/>
          </a:p>
          <a:p>
            <a:pPr lvl="0"/>
            <a:r>
              <a:rPr lang="en-US" sz="2600" dirty="0" err="1"/>
              <a:t>Năng</a:t>
            </a:r>
            <a:r>
              <a:rPr lang="en-US" sz="2600" dirty="0"/>
              <a:t> </a:t>
            </a:r>
            <a:r>
              <a:rPr lang="en-US" sz="2600" dirty="0" err="1"/>
              <a:t>cao</a:t>
            </a:r>
            <a:r>
              <a:rPr lang="en-US" sz="2600" dirty="0"/>
              <a:t> </a:t>
            </a:r>
            <a:r>
              <a:rPr lang="en-US" sz="2600" dirty="0" err="1"/>
              <a:t>phong</a:t>
            </a:r>
            <a:r>
              <a:rPr lang="en-US" sz="2600" dirty="0"/>
              <a:t> </a:t>
            </a:r>
            <a:r>
              <a:rPr lang="en-US" sz="2600" dirty="0" err="1"/>
              <a:t>cách</a:t>
            </a:r>
            <a:r>
              <a:rPr lang="en-US" sz="2600" dirty="0"/>
              <a:t> </a:t>
            </a:r>
            <a:r>
              <a:rPr lang="en-US" sz="2600" dirty="0" err="1"/>
              <a:t>làm</a:t>
            </a:r>
            <a:r>
              <a:rPr lang="en-US" sz="2600" dirty="0"/>
              <a:t> </a:t>
            </a:r>
            <a:r>
              <a:rPr lang="en-US" sz="2600" dirty="0" err="1"/>
              <a:t>việc</a:t>
            </a:r>
            <a:r>
              <a:rPr lang="en-US" sz="2600" dirty="0"/>
              <a:t> </a:t>
            </a:r>
            <a:r>
              <a:rPr lang="en-US" sz="2600" dirty="0" err="1" smtClean="0"/>
              <a:t>nhóm</a:t>
            </a:r>
            <a:endParaRPr lang="en-US" dirty="0" smtClean="0"/>
          </a:p>
          <a:p>
            <a:r>
              <a:rPr lang="en-US" dirty="0" err="1" smtClean="0"/>
              <a:t>Những</a:t>
            </a:r>
            <a:r>
              <a:rPr lang="en-US" dirty="0" smtClean="0"/>
              <a:t> </a:t>
            </a:r>
            <a:r>
              <a:rPr lang="en-US" dirty="0" err="1" smtClean="0"/>
              <a:t>điều</a:t>
            </a:r>
            <a:r>
              <a:rPr lang="en-US" dirty="0" smtClean="0"/>
              <a:t> </a:t>
            </a:r>
            <a:r>
              <a:rPr lang="en-US" dirty="0" err="1" smtClean="0"/>
              <a:t>chưa</a:t>
            </a:r>
            <a:r>
              <a:rPr lang="en-US" dirty="0" smtClean="0"/>
              <a:t> </a:t>
            </a:r>
            <a:r>
              <a:rPr lang="en-US" dirty="0" err="1" smtClean="0"/>
              <a:t>đạt</a:t>
            </a:r>
            <a:r>
              <a:rPr lang="en-US" dirty="0" smtClean="0"/>
              <a:t> </a:t>
            </a:r>
            <a:r>
              <a:rPr lang="en-US" dirty="0" err="1" smtClean="0"/>
              <a:t>được</a:t>
            </a:r>
            <a:r>
              <a:rPr lang="en-US" dirty="0" smtClean="0"/>
              <a:t> : </a:t>
            </a:r>
          </a:p>
          <a:p>
            <a:pPr lvl="0"/>
            <a:r>
              <a:rPr lang="en-US" sz="2800" dirty="0"/>
              <a:t>Do </a:t>
            </a:r>
            <a:r>
              <a:rPr lang="en-US" sz="2800" dirty="0" err="1"/>
              <a:t>chưa</a:t>
            </a:r>
            <a:r>
              <a:rPr lang="en-US" sz="2800" dirty="0"/>
              <a:t> </a:t>
            </a:r>
            <a:r>
              <a:rPr lang="en-US" sz="2800" dirty="0" err="1"/>
              <a:t>có</a:t>
            </a:r>
            <a:r>
              <a:rPr lang="en-US" sz="2800" dirty="0"/>
              <a:t> </a:t>
            </a:r>
            <a:r>
              <a:rPr lang="en-US" sz="2800" dirty="0" err="1"/>
              <a:t>nhiều</a:t>
            </a:r>
            <a:r>
              <a:rPr lang="en-US" sz="2800" dirty="0"/>
              <a:t> </a:t>
            </a:r>
            <a:r>
              <a:rPr lang="en-US" sz="2800" dirty="0" err="1"/>
              <a:t>kinh</a:t>
            </a:r>
            <a:r>
              <a:rPr lang="en-US" sz="2800" dirty="0"/>
              <a:t> </a:t>
            </a:r>
            <a:r>
              <a:rPr lang="en-US" sz="2800" dirty="0" err="1"/>
              <a:t>nghiệm</a:t>
            </a:r>
            <a:r>
              <a:rPr lang="en-US" sz="2800" dirty="0"/>
              <a:t> </a:t>
            </a:r>
            <a:r>
              <a:rPr lang="en-US" sz="2800" dirty="0" err="1" smtClean="0"/>
              <a:t>va</a:t>
            </a:r>
            <a:r>
              <a:rPr lang="en-US" sz="2800" dirty="0" smtClean="0"/>
              <a:t>̀ </a:t>
            </a:r>
            <a:r>
              <a:rPr lang="en-US" sz="2800" dirty="0" err="1"/>
              <a:t>chạm</a:t>
            </a:r>
            <a:r>
              <a:rPr lang="en-US" sz="2800" dirty="0"/>
              <a:t> </a:t>
            </a:r>
            <a:r>
              <a:rPr lang="en-US" sz="2800" dirty="0" err="1"/>
              <a:t>thực</a:t>
            </a:r>
            <a:r>
              <a:rPr lang="en-US" sz="2800" dirty="0"/>
              <a:t> </a:t>
            </a:r>
            <a:r>
              <a:rPr lang="en-US" sz="2800" dirty="0" err="1"/>
              <a:t>tế</a:t>
            </a:r>
            <a:r>
              <a:rPr lang="en-US" sz="2800" dirty="0"/>
              <a:t>, </a:t>
            </a:r>
            <a:r>
              <a:rPr lang="en-US" sz="2800" dirty="0" err="1"/>
              <a:t>chưa</a:t>
            </a:r>
            <a:r>
              <a:rPr lang="en-US" sz="2800" dirty="0"/>
              <a:t> </a:t>
            </a:r>
            <a:r>
              <a:rPr lang="en-US" sz="2800" dirty="0" err="1"/>
              <a:t>nắm</a:t>
            </a:r>
            <a:r>
              <a:rPr lang="en-US" sz="2800" dirty="0"/>
              <a:t> </a:t>
            </a:r>
            <a:r>
              <a:rPr lang="en-US" sz="2800" dirty="0" err="1"/>
              <a:t>bắt</a:t>
            </a:r>
            <a:r>
              <a:rPr lang="en-US" sz="2800" dirty="0"/>
              <a:t> </a:t>
            </a:r>
            <a:r>
              <a:rPr lang="en-US" sz="2800" dirty="0" err="1"/>
              <a:t>được</a:t>
            </a:r>
            <a:r>
              <a:rPr lang="en-US" sz="2800" dirty="0"/>
              <a:t> </a:t>
            </a:r>
            <a:r>
              <a:rPr lang="en-US" sz="2800" dirty="0" err="1"/>
              <a:t>các</a:t>
            </a:r>
            <a:r>
              <a:rPr lang="en-US" sz="2800" dirty="0"/>
              <a:t> project </a:t>
            </a:r>
            <a:r>
              <a:rPr lang="en-US" sz="2800" dirty="0" err="1"/>
              <a:t>thực</a:t>
            </a:r>
            <a:r>
              <a:rPr lang="en-US" sz="2800" dirty="0"/>
              <a:t> </a:t>
            </a:r>
            <a:r>
              <a:rPr lang="en-US" sz="2800" dirty="0" err="1"/>
              <a:t>tế</a:t>
            </a:r>
            <a:r>
              <a:rPr lang="en-US" sz="2800" dirty="0"/>
              <a:t> </a:t>
            </a:r>
            <a:r>
              <a:rPr lang="en-US" sz="2800" dirty="0" err="1"/>
              <a:t>có</a:t>
            </a:r>
            <a:r>
              <a:rPr lang="en-US" sz="2800" dirty="0"/>
              <a:t> </a:t>
            </a:r>
            <a:r>
              <a:rPr lang="en-US" sz="2800" dirty="0" err="1"/>
              <a:t>sử</a:t>
            </a:r>
            <a:r>
              <a:rPr lang="en-US" sz="2800" dirty="0"/>
              <a:t> </a:t>
            </a:r>
            <a:r>
              <a:rPr lang="en-US" sz="2800" dirty="0" err="1"/>
              <a:t>dụng</a:t>
            </a:r>
            <a:r>
              <a:rPr lang="en-US" sz="2800" dirty="0"/>
              <a:t> WCF </a:t>
            </a:r>
            <a:r>
              <a:rPr lang="en-US" sz="2800" dirty="0" err="1"/>
              <a:t>mà</a:t>
            </a:r>
            <a:r>
              <a:rPr lang="en-US" sz="2800" dirty="0"/>
              <a:t> </a:t>
            </a:r>
            <a:r>
              <a:rPr lang="en-US" sz="2800" dirty="0" err="1"/>
              <a:t>các</a:t>
            </a:r>
            <a:r>
              <a:rPr lang="en-US" sz="2800" dirty="0"/>
              <a:t> </a:t>
            </a:r>
            <a:r>
              <a:rPr lang="en-US" sz="2800" dirty="0" err="1"/>
              <a:t>doanh</a:t>
            </a:r>
            <a:r>
              <a:rPr lang="en-US" sz="2800" dirty="0"/>
              <a:t> </a:t>
            </a:r>
            <a:r>
              <a:rPr lang="en-US" sz="2800" dirty="0" err="1"/>
              <a:t>nghiệp</a:t>
            </a:r>
            <a:r>
              <a:rPr lang="en-US" sz="2800" dirty="0"/>
              <a:t> </a:t>
            </a:r>
            <a:r>
              <a:rPr lang="en-US" sz="2800" dirty="0" err="1"/>
              <a:t>đang</a:t>
            </a:r>
            <a:r>
              <a:rPr lang="en-US" sz="2800" dirty="0"/>
              <a:t> </a:t>
            </a:r>
            <a:r>
              <a:rPr lang="en-US" sz="2800" dirty="0" err="1"/>
              <a:t>sử</a:t>
            </a:r>
            <a:r>
              <a:rPr lang="en-US" sz="2800" dirty="0"/>
              <a:t> </a:t>
            </a:r>
            <a:r>
              <a:rPr lang="en-US" sz="2800" dirty="0" err="1"/>
              <a:t>dụng</a:t>
            </a:r>
            <a:r>
              <a:rPr lang="en-US" sz="2800" dirty="0"/>
              <a:t> </a:t>
            </a:r>
            <a:r>
              <a:rPr lang="en-US" sz="2800" dirty="0" err="1"/>
              <a:t>nên</a:t>
            </a:r>
            <a:r>
              <a:rPr lang="en-US" sz="2800" dirty="0"/>
              <a:t> project </a:t>
            </a:r>
            <a:r>
              <a:rPr lang="en-US" sz="2800" dirty="0" err="1"/>
              <a:t>của</a:t>
            </a:r>
            <a:r>
              <a:rPr lang="en-US" sz="2800" dirty="0"/>
              <a:t> </a:t>
            </a:r>
            <a:r>
              <a:rPr lang="en-US" sz="2800" dirty="0" err="1"/>
              <a:t>nhóm</a:t>
            </a:r>
            <a:r>
              <a:rPr lang="en-US" sz="2800" dirty="0"/>
              <a:t> </a:t>
            </a:r>
            <a:r>
              <a:rPr lang="en-US" sz="2800" dirty="0" err="1"/>
              <a:t>phát</a:t>
            </a:r>
            <a:r>
              <a:rPr lang="en-US" sz="2800" dirty="0"/>
              <a:t> </a:t>
            </a:r>
            <a:r>
              <a:rPr lang="en-US" sz="2800" dirty="0" err="1"/>
              <a:t>triễn</a:t>
            </a:r>
            <a:r>
              <a:rPr lang="en-US" sz="2800" dirty="0"/>
              <a:t> </a:t>
            </a:r>
            <a:r>
              <a:rPr lang="en-US" sz="2800" dirty="0" err="1"/>
              <a:t>cũng</a:t>
            </a:r>
            <a:r>
              <a:rPr lang="en-US" sz="2800" dirty="0"/>
              <a:t> </a:t>
            </a:r>
            <a:r>
              <a:rPr lang="en-US" sz="2800" dirty="0" err="1"/>
              <a:t>chỉ</a:t>
            </a:r>
            <a:r>
              <a:rPr lang="en-US" sz="2800" dirty="0"/>
              <a:t> </a:t>
            </a:r>
            <a:r>
              <a:rPr lang="en-US" sz="2800" dirty="0" err="1"/>
              <a:t>mang</a:t>
            </a:r>
            <a:r>
              <a:rPr lang="en-US" sz="2800" dirty="0"/>
              <a:t> </a:t>
            </a:r>
            <a:r>
              <a:rPr lang="en-US" sz="2800" dirty="0" err="1"/>
              <a:t>tính</a:t>
            </a:r>
            <a:r>
              <a:rPr lang="en-US" sz="2800" dirty="0"/>
              <a:t> </a:t>
            </a:r>
            <a:r>
              <a:rPr lang="en-US" sz="2800" dirty="0" err="1"/>
              <a:t>lý</a:t>
            </a:r>
            <a:r>
              <a:rPr lang="en-US" sz="2800" dirty="0"/>
              <a:t> </a:t>
            </a:r>
            <a:r>
              <a:rPr lang="en-US" sz="2800" dirty="0" err="1"/>
              <a:t>thuyết</a:t>
            </a:r>
            <a:r>
              <a:rPr lang="en-US" sz="2800" dirty="0"/>
              <a:t> </a:t>
            </a:r>
            <a:r>
              <a:rPr lang="en-US" sz="2800" dirty="0" err="1"/>
              <a:t>và</a:t>
            </a:r>
            <a:r>
              <a:rPr lang="en-US" sz="2800" dirty="0"/>
              <a:t> </a:t>
            </a:r>
            <a:r>
              <a:rPr lang="en-US" sz="2800" dirty="0" err="1"/>
              <a:t>rất</a:t>
            </a:r>
            <a:r>
              <a:rPr lang="en-US" sz="2800" dirty="0"/>
              <a:t> </a:t>
            </a:r>
            <a:r>
              <a:rPr lang="en-US" sz="2800" dirty="0" err="1"/>
              <a:t>thiếu</a:t>
            </a:r>
            <a:r>
              <a:rPr lang="en-US" sz="2800" dirty="0"/>
              <a:t> </a:t>
            </a:r>
            <a:r>
              <a:rPr lang="en-US" sz="2800" dirty="0" err="1"/>
              <a:t>tính</a:t>
            </a:r>
            <a:r>
              <a:rPr lang="en-US" sz="2800" dirty="0"/>
              <a:t> </a:t>
            </a:r>
            <a:r>
              <a:rPr lang="en-US" sz="2800" dirty="0" err="1"/>
              <a:t>thực</a:t>
            </a:r>
            <a:r>
              <a:rPr lang="en-US" sz="2800" dirty="0"/>
              <a:t> </a:t>
            </a:r>
            <a:r>
              <a:rPr lang="en-US" sz="2800" dirty="0" err="1"/>
              <a:t>tiễn</a:t>
            </a:r>
            <a:r>
              <a:rPr lang="en-US" sz="2800" dirty="0"/>
              <a:t>.</a:t>
            </a:r>
            <a:endParaRPr lang="vi-VN" sz="2800" dirty="0"/>
          </a:p>
          <a:p>
            <a:pPr lvl="0"/>
            <a:r>
              <a:rPr lang="en-US" sz="2800" dirty="0" err="1"/>
              <a:t>Phần</a:t>
            </a:r>
            <a:r>
              <a:rPr lang="en-US" sz="2800" dirty="0"/>
              <a:t> </a:t>
            </a:r>
            <a:r>
              <a:rPr lang="en-US" sz="2800" dirty="0" err="1"/>
              <a:t>mềm</a:t>
            </a:r>
            <a:r>
              <a:rPr lang="en-US" sz="2800" dirty="0"/>
              <a:t> </a:t>
            </a:r>
            <a:r>
              <a:rPr lang="en-US" sz="2800" dirty="0" err="1"/>
              <a:t>còn</a:t>
            </a:r>
            <a:r>
              <a:rPr lang="en-US" sz="2800" dirty="0"/>
              <a:t> </a:t>
            </a:r>
            <a:r>
              <a:rPr lang="en-US" sz="2800" dirty="0" err="1"/>
              <a:t>nhiều</a:t>
            </a:r>
            <a:r>
              <a:rPr lang="en-US" sz="2800" dirty="0"/>
              <a:t> </a:t>
            </a:r>
            <a:r>
              <a:rPr lang="en-US" sz="2800" dirty="0" err="1"/>
              <a:t>các</a:t>
            </a:r>
            <a:r>
              <a:rPr lang="en-US" sz="2800" dirty="0"/>
              <a:t> </a:t>
            </a:r>
            <a:r>
              <a:rPr lang="en-US" sz="2800" dirty="0" err="1"/>
              <a:t>chức</a:t>
            </a:r>
            <a:r>
              <a:rPr lang="en-US" sz="2800" dirty="0"/>
              <a:t> </a:t>
            </a:r>
            <a:r>
              <a:rPr lang="en-US" sz="2800" dirty="0" err="1"/>
              <a:t>năng</a:t>
            </a:r>
            <a:r>
              <a:rPr lang="en-US" sz="2800" dirty="0"/>
              <a:t>, </a:t>
            </a:r>
            <a:r>
              <a:rPr lang="en-US" sz="2800" dirty="0" err="1"/>
              <a:t>các</a:t>
            </a:r>
            <a:r>
              <a:rPr lang="en-US" sz="2800" dirty="0"/>
              <a:t> </a:t>
            </a:r>
            <a:r>
              <a:rPr lang="en-US" sz="2800" dirty="0" err="1"/>
              <a:t>thành</a:t>
            </a:r>
            <a:r>
              <a:rPr lang="en-US" sz="2800" dirty="0"/>
              <a:t> </a:t>
            </a:r>
            <a:r>
              <a:rPr lang="en-US" sz="2800" dirty="0" err="1"/>
              <a:t>phần</a:t>
            </a:r>
            <a:r>
              <a:rPr lang="en-US" sz="2800" dirty="0"/>
              <a:t> </a:t>
            </a:r>
            <a:r>
              <a:rPr lang="en-US" sz="2800" dirty="0" err="1"/>
              <a:t>thực</a:t>
            </a:r>
            <a:r>
              <a:rPr lang="en-US" sz="2800" dirty="0"/>
              <a:t> </a:t>
            </a:r>
            <a:r>
              <a:rPr lang="en-US" sz="2800" dirty="0" err="1"/>
              <a:t>tế</a:t>
            </a:r>
            <a:r>
              <a:rPr lang="en-US" sz="2800" dirty="0"/>
              <a:t> </a:t>
            </a:r>
            <a:r>
              <a:rPr lang="en-US" sz="2800" dirty="0" err="1"/>
              <a:t>mà</a:t>
            </a:r>
            <a:r>
              <a:rPr lang="en-US" sz="2800" dirty="0"/>
              <a:t> </a:t>
            </a:r>
            <a:r>
              <a:rPr lang="en-US" sz="2800" dirty="0" err="1"/>
              <a:t>nhóm</a:t>
            </a:r>
            <a:r>
              <a:rPr lang="en-US" sz="2800" dirty="0"/>
              <a:t> </a:t>
            </a:r>
            <a:r>
              <a:rPr lang="en-US" sz="2800" dirty="0" err="1"/>
              <a:t>chưa</a:t>
            </a:r>
            <a:r>
              <a:rPr lang="en-US" sz="2800" dirty="0"/>
              <a:t> </a:t>
            </a:r>
            <a:r>
              <a:rPr lang="en-US" sz="2800" dirty="0" err="1"/>
              <a:t>phát</a:t>
            </a:r>
            <a:r>
              <a:rPr lang="en-US" sz="2800" dirty="0"/>
              <a:t> </a:t>
            </a:r>
            <a:r>
              <a:rPr lang="en-US" sz="2800" dirty="0" err="1"/>
              <a:t>triễn</a:t>
            </a:r>
            <a:r>
              <a:rPr lang="en-US" sz="2800" dirty="0"/>
              <a:t>. </a:t>
            </a:r>
            <a:r>
              <a:rPr lang="en-US" sz="2800" dirty="0" err="1"/>
              <a:t>hoặc</a:t>
            </a:r>
            <a:r>
              <a:rPr lang="en-US" sz="2800" dirty="0"/>
              <a:t> </a:t>
            </a:r>
            <a:r>
              <a:rPr lang="en-US" sz="2800" dirty="0" err="1"/>
              <a:t>phát</a:t>
            </a:r>
            <a:r>
              <a:rPr lang="en-US" sz="2800" dirty="0"/>
              <a:t> </a:t>
            </a:r>
            <a:r>
              <a:rPr lang="en-US" sz="2800" dirty="0" err="1"/>
              <a:t>triễn</a:t>
            </a:r>
            <a:r>
              <a:rPr lang="en-US" sz="2800" dirty="0"/>
              <a:t> </a:t>
            </a:r>
            <a:r>
              <a:rPr lang="en-US" sz="2800" dirty="0" err="1"/>
              <a:t>còn</a:t>
            </a:r>
            <a:r>
              <a:rPr lang="en-US" sz="2800" dirty="0"/>
              <a:t> </a:t>
            </a:r>
            <a:r>
              <a:rPr lang="en-US" sz="2800" dirty="0" err="1"/>
              <a:t>thiếu</a:t>
            </a:r>
            <a:r>
              <a:rPr lang="en-US" sz="2800" dirty="0"/>
              <a:t> </a:t>
            </a:r>
            <a:r>
              <a:rPr lang="en-US" sz="2800" dirty="0" err="1"/>
              <a:t>tình</a:t>
            </a:r>
            <a:r>
              <a:rPr lang="en-US" sz="2800" dirty="0"/>
              <a:t> </a:t>
            </a:r>
            <a:r>
              <a:rPr lang="en-US" sz="2800" dirty="0" err="1"/>
              <a:t>khoa</a:t>
            </a:r>
            <a:r>
              <a:rPr lang="en-US" sz="2800" dirty="0"/>
              <a:t> </a:t>
            </a:r>
            <a:r>
              <a:rPr lang="en-US" sz="2800" dirty="0" err="1"/>
              <a:t>học</a:t>
            </a:r>
            <a:endParaRPr lang="vi-VN" sz="2800" dirty="0"/>
          </a:p>
          <a:p>
            <a:pPr lvl="0"/>
            <a:r>
              <a:rPr lang="en-US" sz="2800" dirty="0" err="1"/>
              <a:t>Tinh</a:t>
            </a:r>
            <a:r>
              <a:rPr lang="en-US" sz="2800" dirty="0"/>
              <a:t> </a:t>
            </a:r>
            <a:r>
              <a:rPr lang="en-US" sz="2800" dirty="0" err="1"/>
              <a:t>thần</a:t>
            </a:r>
            <a:r>
              <a:rPr lang="en-US" sz="2800" dirty="0"/>
              <a:t> </a:t>
            </a:r>
            <a:r>
              <a:rPr lang="en-US" sz="2800" dirty="0" err="1"/>
              <a:t>làm</a:t>
            </a:r>
            <a:r>
              <a:rPr lang="en-US" sz="2800" dirty="0"/>
              <a:t> </a:t>
            </a:r>
            <a:r>
              <a:rPr lang="en-US" sz="2800" dirty="0" err="1"/>
              <a:t>việc</a:t>
            </a:r>
            <a:r>
              <a:rPr lang="en-US" sz="2800" dirty="0"/>
              <a:t> </a:t>
            </a:r>
            <a:r>
              <a:rPr lang="en-US" sz="2800" dirty="0" err="1"/>
              <a:t>nhóm</a:t>
            </a:r>
            <a:r>
              <a:rPr lang="en-US" sz="2800" dirty="0"/>
              <a:t> </a:t>
            </a:r>
            <a:r>
              <a:rPr lang="en-US" sz="2800" dirty="0" err="1"/>
              <a:t>không</a:t>
            </a:r>
            <a:r>
              <a:rPr lang="en-US" sz="2800" dirty="0"/>
              <a:t> </a:t>
            </a:r>
            <a:r>
              <a:rPr lang="en-US" sz="2800" dirty="0" err="1"/>
              <a:t>cao</a:t>
            </a:r>
            <a:r>
              <a:rPr lang="en-US" sz="2800" dirty="0"/>
              <a:t>, </a:t>
            </a:r>
            <a:r>
              <a:rPr lang="en-US" sz="2800" dirty="0" err="1"/>
              <a:t>khả</a:t>
            </a:r>
            <a:r>
              <a:rPr lang="en-US" sz="2800" dirty="0"/>
              <a:t> </a:t>
            </a:r>
            <a:r>
              <a:rPr lang="en-US" sz="2800" dirty="0" err="1"/>
              <a:t>năng</a:t>
            </a:r>
            <a:r>
              <a:rPr lang="en-US" sz="2800" dirty="0"/>
              <a:t> </a:t>
            </a:r>
            <a:r>
              <a:rPr lang="en-US" sz="2800" dirty="0" err="1"/>
              <a:t>làm</a:t>
            </a:r>
            <a:r>
              <a:rPr lang="en-US" sz="2800" dirty="0"/>
              <a:t> </a:t>
            </a:r>
            <a:r>
              <a:rPr lang="en-US" sz="2800" dirty="0" err="1"/>
              <a:t>việc</a:t>
            </a:r>
            <a:r>
              <a:rPr lang="en-US" sz="2800" dirty="0"/>
              <a:t> </a:t>
            </a:r>
            <a:r>
              <a:rPr lang="en-US" sz="2800" dirty="0" err="1"/>
              <a:t>theo</a:t>
            </a:r>
            <a:r>
              <a:rPr lang="en-US" sz="2800" dirty="0"/>
              <a:t> </a:t>
            </a:r>
            <a:r>
              <a:rPr lang="en-US" sz="2800" dirty="0" err="1"/>
              <a:t>nhóm</a:t>
            </a:r>
            <a:r>
              <a:rPr lang="en-US" sz="2800" dirty="0"/>
              <a:t> </a:t>
            </a:r>
            <a:r>
              <a:rPr lang="en-US" sz="2800" dirty="0" err="1"/>
              <a:t>còn</a:t>
            </a:r>
            <a:r>
              <a:rPr lang="en-US" sz="2800" dirty="0"/>
              <a:t> </a:t>
            </a:r>
            <a:r>
              <a:rPr lang="en-US" sz="2800" dirty="0" err="1"/>
              <a:t>thấp</a:t>
            </a:r>
            <a:r>
              <a:rPr lang="en-US" sz="2800" dirty="0"/>
              <a:t>, </a:t>
            </a:r>
            <a:r>
              <a:rPr lang="en-US" sz="2800" dirty="0" err="1"/>
              <a:t>khả</a:t>
            </a:r>
            <a:r>
              <a:rPr lang="en-US" sz="2800" dirty="0"/>
              <a:t> </a:t>
            </a:r>
            <a:r>
              <a:rPr lang="en-US" sz="2800" dirty="0" err="1"/>
              <a:t>năng</a:t>
            </a:r>
            <a:r>
              <a:rPr lang="en-US" sz="2800" dirty="0"/>
              <a:t> </a:t>
            </a:r>
            <a:r>
              <a:rPr lang="en-US" sz="2800" dirty="0" err="1"/>
              <a:t>trình</a:t>
            </a:r>
            <a:r>
              <a:rPr lang="en-US" sz="2800" dirty="0"/>
              <a:t> </a:t>
            </a:r>
            <a:r>
              <a:rPr lang="en-US" sz="2800" dirty="0" err="1"/>
              <a:t>bày</a:t>
            </a:r>
            <a:r>
              <a:rPr lang="en-US" sz="2800" dirty="0"/>
              <a:t> ý </a:t>
            </a:r>
            <a:r>
              <a:rPr lang="en-US" sz="2800" dirty="0" err="1"/>
              <a:t>kiến</a:t>
            </a:r>
            <a:r>
              <a:rPr lang="en-US" sz="2800" dirty="0"/>
              <a:t> </a:t>
            </a:r>
            <a:r>
              <a:rPr lang="en-US" sz="2800" dirty="0" err="1"/>
              <a:t>còn</a:t>
            </a:r>
            <a:r>
              <a:rPr lang="en-US" sz="2800" dirty="0"/>
              <a:t> </a:t>
            </a:r>
            <a:r>
              <a:rPr lang="en-US" sz="2800" dirty="0" err="1"/>
              <a:t>nhiều</a:t>
            </a:r>
            <a:r>
              <a:rPr lang="en-US" sz="2800" dirty="0"/>
              <a:t> </a:t>
            </a:r>
            <a:r>
              <a:rPr lang="en-US" sz="2800" dirty="0" err="1"/>
              <a:t>hạn</a:t>
            </a:r>
            <a:r>
              <a:rPr lang="en-US" sz="2800" dirty="0"/>
              <a:t> </a:t>
            </a:r>
            <a:r>
              <a:rPr lang="en-US" sz="2800" dirty="0" err="1"/>
              <a:t>chế</a:t>
            </a:r>
            <a:r>
              <a:rPr lang="en-US" sz="2800" dirty="0"/>
              <a:t>. </a:t>
            </a:r>
            <a:r>
              <a:rPr lang="en-US" sz="2800" dirty="0" err="1"/>
              <a:t>Chủ</a:t>
            </a:r>
            <a:r>
              <a:rPr lang="en-US" sz="2800" dirty="0"/>
              <a:t> </a:t>
            </a:r>
            <a:r>
              <a:rPr lang="en-US" sz="2800" dirty="0" err="1"/>
              <a:t>yếu</a:t>
            </a:r>
            <a:r>
              <a:rPr lang="en-US" sz="2800" dirty="0"/>
              <a:t> </a:t>
            </a:r>
            <a:r>
              <a:rPr lang="en-US" sz="2800" dirty="0" err="1"/>
              <a:t>vẫn</a:t>
            </a:r>
            <a:r>
              <a:rPr lang="en-US" sz="2800" dirty="0"/>
              <a:t> </a:t>
            </a:r>
            <a:r>
              <a:rPr lang="en-US" sz="2800" dirty="0" err="1"/>
              <a:t>theo</a:t>
            </a:r>
            <a:r>
              <a:rPr lang="en-US" sz="2800" dirty="0"/>
              <a:t> </a:t>
            </a:r>
            <a:r>
              <a:rPr lang="en-US" sz="2800" dirty="0" err="1"/>
              <a:t>lối</a:t>
            </a:r>
            <a:r>
              <a:rPr lang="en-US" sz="2800" dirty="0"/>
              <a:t> </a:t>
            </a:r>
            <a:r>
              <a:rPr lang="en-US" sz="2800" dirty="0" err="1"/>
              <a:t>cũ</a:t>
            </a:r>
            <a:r>
              <a:rPr lang="en-US" sz="2800" dirty="0"/>
              <a:t> </a:t>
            </a:r>
            <a:r>
              <a:rPr lang="en-US" sz="2800" dirty="0" err="1"/>
              <a:t>là</a:t>
            </a:r>
            <a:r>
              <a:rPr lang="en-US" sz="2800" dirty="0"/>
              <a:t> </a:t>
            </a:r>
            <a:r>
              <a:rPr lang="en-US" sz="2800" dirty="0" err="1"/>
              <a:t>phát</a:t>
            </a:r>
            <a:r>
              <a:rPr lang="en-US" sz="2800" dirty="0"/>
              <a:t> </a:t>
            </a:r>
            <a:r>
              <a:rPr lang="en-US" sz="2800" dirty="0" err="1"/>
              <a:t>triễn</a:t>
            </a:r>
            <a:r>
              <a:rPr lang="en-US" sz="2800" dirty="0"/>
              <a:t> </a:t>
            </a:r>
            <a:r>
              <a:rPr lang="en-US" sz="2800" dirty="0" err="1"/>
              <a:t>độc</a:t>
            </a:r>
            <a:r>
              <a:rPr lang="en-US" sz="2800" dirty="0"/>
              <a:t> </a:t>
            </a:r>
            <a:r>
              <a:rPr lang="en-US" sz="2800" dirty="0" err="1"/>
              <a:t>lập</a:t>
            </a:r>
            <a:r>
              <a:rPr lang="en-US" sz="2800" dirty="0"/>
              <a:t>.</a:t>
            </a:r>
            <a:endParaRPr lang="vi-VN" sz="2800" dirty="0"/>
          </a:p>
          <a:p>
            <a:pPr lvl="0"/>
            <a:r>
              <a:rPr lang="en-US" sz="2800" dirty="0" err="1"/>
              <a:t>Xắp</a:t>
            </a:r>
            <a:r>
              <a:rPr lang="en-US" sz="2800" dirty="0"/>
              <a:t> </a:t>
            </a:r>
            <a:r>
              <a:rPr lang="en-US" sz="2800" dirty="0" err="1"/>
              <a:t>xếp</a:t>
            </a:r>
            <a:r>
              <a:rPr lang="en-US" sz="2800" dirty="0"/>
              <a:t> </a:t>
            </a:r>
            <a:r>
              <a:rPr lang="en-US" sz="2800" dirty="0" err="1"/>
              <a:t>thời</a:t>
            </a:r>
            <a:r>
              <a:rPr lang="en-US" sz="2800" dirty="0"/>
              <a:t> </a:t>
            </a:r>
            <a:r>
              <a:rPr lang="en-US" sz="2800" dirty="0" err="1"/>
              <a:t>gian</a:t>
            </a:r>
            <a:r>
              <a:rPr lang="en-US" sz="2800" dirty="0"/>
              <a:t> </a:t>
            </a:r>
            <a:r>
              <a:rPr lang="en-US" sz="2800" dirty="0" err="1"/>
              <a:t>chưa</a:t>
            </a:r>
            <a:r>
              <a:rPr lang="en-US" sz="2800" dirty="0"/>
              <a:t> </a:t>
            </a:r>
            <a:r>
              <a:rPr lang="en-US" sz="2800" dirty="0" err="1"/>
              <a:t>hợp</a:t>
            </a:r>
            <a:r>
              <a:rPr lang="en-US" sz="2800" dirty="0"/>
              <a:t> </a:t>
            </a:r>
            <a:r>
              <a:rPr lang="en-US" sz="2800" dirty="0" err="1"/>
              <a:t>lý</a:t>
            </a:r>
            <a:r>
              <a:rPr lang="en-US" sz="2800" dirty="0"/>
              <a:t>, </a:t>
            </a:r>
            <a:r>
              <a:rPr lang="en-US" sz="2800" dirty="0" err="1"/>
              <a:t>phần</a:t>
            </a:r>
            <a:r>
              <a:rPr lang="en-US" sz="2800" dirty="0"/>
              <a:t> </a:t>
            </a:r>
            <a:r>
              <a:rPr lang="en-US" sz="2800" dirty="0" err="1"/>
              <a:t>mềm</a:t>
            </a:r>
            <a:r>
              <a:rPr lang="en-US" sz="2800" dirty="0"/>
              <a:t> </a:t>
            </a:r>
            <a:r>
              <a:rPr lang="en-US" sz="2800" dirty="0" err="1"/>
              <a:t>không</a:t>
            </a:r>
            <a:r>
              <a:rPr lang="en-US" sz="2800" dirty="0"/>
              <a:t> </a:t>
            </a:r>
            <a:r>
              <a:rPr lang="en-US" sz="2800" dirty="0" err="1"/>
              <a:t>được</a:t>
            </a:r>
            <a:r>
              <a:rPr lang="en-US" sz="2800" dirty="0"/>
              <a:t> </a:t>
            </a:r>
            <a:r>
              <a:rPr lang="en-US" sz="2800" dirty="0" err="1"/>
              <a:t>phát</a:t>
            </a:r>
            <a:r>
              <a:rPr lang="en-US" sz="2800" dirty="0"/>
              <a:t> </a:t>
            </a:r>
            <a:r>
              <a:rPr lang="en-US" sz="2800" dirty="0" err="1"/>
              <a:t>triễn</a:t>
            </a:r>
            <a:r>
              <a:rPr lang="en-US" sz="2800" dirty="0"/>
              <a:t> </a:t>
            </a:r>
            <a:r>
              <a:rPr lang="en-US" sz="2800" dirty="0" err="1"/>
              <a:t>một</a:t>
            </a:r>
            <a:r>
              <a:rPr lang="en-US" sz="2800" dirty="0"/>
              <a:t> </a:t>
            </a:r>
            <a:r>
              <a:rPr lang="en-US" sz="2800" dirty="0" err="1"/>
              <a:t>cách</a:t>
            </a:r>
            <a:r>
              <a:rPr lang="en-US" sz="2800" dirty="0"/>
              <a:t> </a:t>
            </a:r>
            <a:r>
              <a:rPr lang="en-US" sz="2800" dirty="0" err="1"/>
              <a:t>đều</a:t>
            </a:r>
            <a:r>
              <a:rPr lang="en-US" sz="2800" dirty="0"/>
              <a:t> </a:t>
            </a:r>
            <a:r>
              <a:rPr lang="en-US" sz="2800" dirty="0" err="1"/>
              <a:t>đặn</a:t>
            </a:r>
            <a:r>
              <a:rPr lang="en-US" sz="2800" dirty="0"/>
              <a:t> </a:t>
            </a:r>
            <a:r>
              <a:rPr lang="en-US" sz="2800" dirty="0" err="1"/>
              <a:t>mà</a:t>
            </a:r>
            <a:r>
              <a:rPr lang="en-US" sz="2800" dirty="0"/>
              <a:t> </a:t>
            </a:r>
            <a:r>
              <a:rPr lang="en-US" sz="2800" dirty="0" err="1"/>
              <a:t>mang</a:t>
            </a:r>
            <a:r>
              <a:rPr lang="en-US" sz="2800" dirty="0"/>
              <a:t> </a:t>
            </a:r>
            <a:r>
              <a:rPr lang="en-US" sz="2800" dirty="0" err="1"/>
              <a:t>tính</a:t>
            </a:r>
            <a:r>
              <a:rPr lang="en-US" sz="2800" dirty="0"/>
              <a:t> </a:t>
            </a:r>
            <a:r>
              <a:rPr lang="en-US" sz="2800" dirty="0" err="1"/>
              <a:t>chạy</a:t>
            </a:r>
            <a:r>
              <a:rPr lang="en-US" sz="2800" dirty="0"/>
              <a:t> </a:t>
            </a:r>
            <a:r>
              <a:rPr lang="en-US" sz="2800" dirty="0" err="1"/>
              <a:t>nước</a:t>
            </a:r>
            <a:r>
              <a:rPr lang="en-US" sz="2800" dirty="0"/>
              <a:t> </a:t>
            </a:r>
            <a:r>
              <a:rPr lang="en-US" sz="2800" dirty="0" err="1"/>
              <a:t>rút</a:t>
            </a:r>
            <a:r>
              <a:rPr lang="en-US" sz="2800" dirty="0"/>
              <a:t> </a:t>
            </a:r>
            <a:r>
              <a:rPr lang="en-US" sz="2800" dirty="0" err="1"/>
              <a:t>về</a:t>
            </a:r>
            <a:r>
              <a:rPr lang="en-US" sz="2800" dirty="0"/>
              <a:t> </a:t>
            </a:r>
            <a:r>
              <a:rPr lang="en-US" sz="2800" dirty="0" err="1"/>
              <a:t>sau</a:t>
            </a:r>
            <a:r>
              <a:rPr lang="en-US" sz="2800" dirty="0"/>
              <a:t>.</a:t>
            </a:r>
            <a:endParaRPr lang="vi-VN" sz="2800" dirty="0"/>
          </a:p>
          <a:p>
            <a:endParaRPr 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5" name="Content Placeholder 4"/>
          <p:cNvSpPr>
            <a:spLocks noGrp="1"/>
          </p:cNvSpPr>
          <p:nvPr>
            <p:ph idx="1"/>
          </p:nvPr>
        </p:nvSpPr>
        <p:spPr>
          <a:xfrm>
            <a:off x="457200" y="1371600"/>
            <a:ext cx="8229600" cy="5105400"/>
          </a:xfrm>
        </p:spPr>
        <p:txBody>
          <a:bodyPr>
            <a:normAutofit/>
          </a:bodyPr>
          <a:lstStyle/>
          <a:p>
            <a:endParaRPr lang="en-US" dirty="0"/>
          </a:p>
        </p:txBody>
      </p:sp>
    </p:spTree>
    <p:extLst>
      <p:ext uri="{BB962C8B-B14F-4D97-AF65-F5344CB8AC3E}">
        <p14:creationId xmlns:p14="http://schemas.microsoft.com/office/powerpoint/2010/main" val="33960153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normAutofit/>
          </a:bodyPr>
          <a:lstStyle/>
          <a:p>
            <a:pPr lvl="0"/>
            <a:r>
              <a:rPr lang="en-AU" sz="1800" dirty="0">
                <a:hlinkClick r:id="rId2"/>
              </a:rPr>
              <a:t>http://msdn.microsoft.com</a:t>
            </a:r>
            <a:endParaRPr lang="vi-VN" sz="1800" dirty="0"/>
          </a:p>
          <a:p>
            <a:pPr lvl="0"/>
            <a:r>
              <a:rPr lang="en-AU" sz="1800" u="sng" dirty="0">
                <a:hlinkClick r:id="rId3"/>
              </a:rPr>
              <a:t>http://msdn.microsoft.com/en-us/library/ms731082.aspx</a:t>
            </a:r>
            <a:endParaRPr lang="vi-VN" sz="1800" dirty="0"/>
          </a:p>
          <a:p>
            <a:pPr lvl="0"/>
            <a:r>
              <a:rPr lang="en-AU" sz="1800" dirty="0"/>
              <a:t>http://www.tocdo.vn/showthread.php?t=5530</a:t>
            </a:r>
            <a:endParaRPr lang="vi-VN" sz="1800" dirty="0"/>
          </a:p>
          <a:p>
            <a:pPr marL="0" indent="0">
              <a:buNone/>
            </a:pPr>
            <a:endParaRPr lang="en-US" sz="1800" dirty="0"/>
          </a:p>
        </p:txBody>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5" name="Text Placeholder 4"/>
          <p:cNvSpPr>
            <a:spLocks noGrp="1"/>
          </p:cNvSpPr>
          <p:nvPr>
            <p:ph type="body" idx="1"/>
          </p:nvPr>
        </p:nvSpPr>
        <p:spPr/>
        <p:txBody>
          <a:bodyPr/>
          <a:lstStyle/>
          <a:p>
            <a:r>
              <a:rPr lang="en-US" dirty="0" smtClean="0"/>
              <a:t>THE END</a:t>
            </a:r>
            <a:endParaRPr lang="en-US" dirty="0"/>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Lý</a:t>
            </a:r>
            <a:r>
              <a:rPr lang="en-US" dirty="0" smtClean="0"/>
              <a:t> </a:t>
            </a:r>
            <a:r>
              <a:rPr lang="en-US" dirty="0" err="1" smtClean="0"/>
              <a:t>thuyết</a:t>
            </a:r>
            <a:endParaRPr lang="en-US" dirty="0"/>
          </a:p>
        </p:txBody>
      </p:sp>
      <p:sp>
        <p:nvSpPr>
          <p:cNvPr id="5" name="Text Placeholder 4"/>
          <p:cNvSpPr>
            <a:spLocks noGrp="1"/>
          </p:cNvSpPr>
          <p:nvPr>
            <p:ph type="body" idx="1"/>
          </p:nvPr>
        </p:nvSpPr>
        <p:spPr/>
        <p:txBody>
          <a:bodyPr/>
          <a:lstStyle/>
          <a:p>
            <a:r>
              <a:rPr lang="en-US" dirty="0" err="1" smtClean="0"/>
              <a:t>Phần</a:t>
            </a:r>
            <a:r>
              <a:rPr lang="en-US" dirty="0" smtClean="0"/>
              <a:t> 1</a:t>
            </a:r>
            <a:endParaRPr lang="en-US" dirty="0"/>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Lý</a:t>
            </a:r>
            <a:r>
              <a:rPr lang="en-US" dirty="0" smtClean="0"/>
              <a:t> </a:t>
            </a:r>
            <a:r>
              <a:rPr lang="en-US" dirty="0" err="1" smtClean="0"/>
              <a:t>thuyết</a:t>
            </a:r>
            <a:r>
              <a:rPr lang="en-US" dirty="0" smtClean="0"/>
              <a:t> – </a:t>
            </a:r>
            <a:r>
              <a:rPr lang="en-US" dirty="0" err="1" smtClean="0"/>
              <a:t>Giới</a:t>
            </a:r>
            <a:r>
              <a:rPr lang="en-US" dirty="0" smtClean="0"/>
              <a:t> </a:t>
            </a:r>
            <a:r>
              <a:rPr lang="en-US" dirty="0" err="1" smtClean="0"/>
              <a:t>thiệu</a:t>
            </a:r>
            <a:endParaRPr lang="en-US" dirty="0"/>
          </a:p>
        </p:txBody>
      </p:sp>
      <p:sp>
        <p:nvSpPr>
          <p:cNvPr id="5" name="Content Placeholder 4"/>
          <p:cNvSpPr>
            <a:spLocks noGrp="1"/>
          </p:cNvSpPr>
          <p:nvPr>
            <p:ph idx="1"/>
          </p:nvPr>
        </p:nvSpPr>
        <p:spPr/>
        <p:txBody>
          <a:bodyPr>
            <a:normAutofit lnSpcReduction="10000"/>
          </a:bodyPr>
          <a:lstStyle/>
          <a:p>
            <a:pPr lvl="0"/>
            <a:r>
              <a:rPr lang="da-DK" dirty="0"/>
              <a:t>WCF  là một mô hình  lập  trình cho phép nhà phát  triển xây dựng các giải pháp dịch vụ đảm bảo tính ổn định, và bảo mật và thậm chí là đảm bảo giao dịch</a:t>
            </a:r>
            <a:r>
              <a:rPr lang="da-DK" dirty="0" smtClean="0"/>
              <a:t>.</a:t>
            </a:r>
          </a:p>
          <a:p>
            <a:pPr lvl="0"/>
            <a:r>
              <a:rPr lang="da-DK" dirty="0" smtClean="0"/>
              <a:t>Tính năng của WCF :</a:t>
            </a:r>
          </a:p>
          <a:p>
            <a:pPr lvl="1"/>
            <a:r>
              <a:rPr lang="en-US" dirty="0"/>
              <a:t>Transaction</a:t>
            </a:r>
            <a:endParaRPr lang="vi-VN" dirty="0"/>
          </a:p>
          <a:p>
            <a:pPr lvl="1"/>
            <a:r>
              <a:rPr lang="en-US" dirty="0" err="1" smtClean="0"/>
              <a:t>Sercurity</a:t>
            </a:r>
            <a:endParaRPr lang="vi-VN" dirty="0"/>
          </a:p>
          <a:p>
            <a:pPr lvl="1"/>
            <a:r>
              <a:rPr lang="en-US" dirty="0" smtClean="0"/>
              <a:t>Hosting</a:t>
            </a:r>
            <a:endParaRPr lang="vi-VN" dirty="0"/>
          </a:p>
          <a:p>
            <a:pPr lvl="1"/>
            <a:endParaRPr lang="vi-V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000" y="1219201"/>
            <a:ext cx="5029200" cy="5334000"/>
          </a:xfrm>
          <a:prstGeom prst="rect">
            <a:avLst/>
          </a:prstGeom>
          <a:noFill/>
          <a:ln>
            <a:noFill/>
          </a:ln>
        </p:spPr>
      </p:pic>
      <p:sp>
        <p:nvSpPr>
          <p:cNvPr id="9" name="Content Placeholder 4"/>
          <p:cNvSpPr txBox="1">
            <a:spLocks/>
          </p:cNvSpPr>
          <p:nvPr/>
        </p:nvSpPr>
        <p:spPr>
          <a:xfrm>
            <a:off x="453656" y="1219201"/>
            <a:ext cx="4118344" cy="68580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0"/>
              </a:spcBef>
              <a:spcAft>
                <a:spcPts val="1800"/>
              </a:spcAft>
              <a:buFont typeface="Wingdings" pitchFamily="2" charset="2"/>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100000"/>
              </a:lnSpc>
              <a:spcBef>
                <a:spcPts val="0"/>
              </a:spcBef>
              <a:spcAft>
                <a:spcPts val="180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100000"/>
              </a:lnSpc>
              <a:spcBef>
                <a:spcPts val="0"/>
              </a:spcBef>
              <a:spcAft>
                <a:spcPts val="1800"/>
              </a:spcAft>
              <a:buFont typeface="Wingdings" pitchFamily="2" charset="2"/>
              <a:buChar char="ü"/>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100000"/>
              </a:lnSpc>
              <a:spcBef>
                <a:spcPts val="0"/>
              </a:spcBef>
              <a:spcAft>
                <a:spcPts val="180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100000"/>
              </a:lnSpc>
              <a:spcBef>
                <a:spcPts val="0"/>
              </a:spcBef>
              <a:spcAft>
                <a:spcPts val="180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a:t>Kiến</a:t>
            </a:r>
            <a:r>
              <a:rPr lang="en-US" dirty="0"/>
              <a:t> </a:t>
            </a:r>
            <a:r>
              <a:rPr lang="en-US" dirty="0" err="1"/>
              <a:t>trúc</a:t>
            </a:r>
            <a:r>
              <a:rPr lang="en-US" dirty="0"/>
              <a:t> WCF</a:t>
            </a:r>
            <a:endParaRPr lang="vi-VN" b="1" dirty="0"/>
          </a:p>
        </p:txBody>
      </p:sp>
      <p:sp>
        <p:nvSpPr>
          <p:cNvPr id="5" name="Title 3"/>
          <p:cNvSpPr txBox="1">
            <a:spLocks/>
          </p:cNvSpPr>
          <p:nvPr/>
        </p:nvSpPr>
        <p:spPr>
          <a:xfrm>
            <a:off x="492642" y="163032"/>
            <a:ext cx="8534400" cy="808038"/>
          </a:xfrm>
          <a:prstGeom prst="rect">
            <a:avLst/>
          </a:prstGeom>
        </p:spPr>
        <p:txBody>
          <a:bodyPr vert="horz" lIns="91440" tIns="45720" rIns="91440" bIns="45720" rtlCol="0" anchor="ctr">
            <a:normAutofit/>
            <a:scene3d>
              <a:camera prst="orthographicFront"/>
              <a:lightRig rig="soft" dir="t">
                <a:rot lat="0" lon="0" rev="10800000"/>
              </a:lightRig>
            </a:scene3d>
            <a:sp3d>
              <a:bevelT w="27940" h="12700"/>
              <a:contourClr>
                <a:srgbClr val="DDDDDD"/>
              </a:contourClr>
            </a:sp3d>
          </a:bodyPr>
          <a:lstStyle>
            <a:lvl1pPr algn="l" defTabSz="914400" rtl="0" eaLnBrk="1" latinLnBrk="0" hangingPunct="1">
              <a:spcBef>
                <a:spcPct val="0"/>
              </a:spcBef>
              <a:buNone/>
              <a:defRPr sz="4400" b="1" kern="1200" cap="none" spc="150">
                <a:ln w="11430"/>
                <a:solidFill>
                  <a:srgbClr val="F8F8F8"/>
                </a:solidFill>
                <a:effectLst>
                  <a:outerShdw blurRad="25400" algn="tl" rotWithShape="0">
                    <a:srgbClr val="000000">
                      <a:alpha val="43000"/>
                    </a:srgbClr>
                  </a:outerShdw>
                </a:effectLst>
                <a:latin typeface="Arial" pitchFamily="34" charset="0"/>
                <a:ea typeface="+mj-ea"/>
                <a:cs typeface="Arial" pitchFamily="34" charset="0"/>
              </a:defRPr>
            </a:lvl1pPr>
          </a:lstStyle>
          <a:p>
            <a:r>
              <a:rPr lang="en-US" dirty="0" err="1" smtClean="0"/>
              <a:t>Lý</a:t>
            </a:r>
            <a:r>
              <a:rPr lang="en-US" dirty="0" smtClean="0"/>
              <a:t> </a:t>
            </a:r>
            <a:r>
              <a:rPr lang="en-US" dirty="0" err="1" smtClean="0"/>
              <a:t>thuyết</a:t>
            </a:r>
            <a:r>
              <a:rPr lang="en-US" dirty="0" smtClean="0"/>
              <a:t> – </a:t>
            </a:r>
            <a:r>
              <a:rPr lang="en-US" dirty="0" err="1" smtClean="0"/>
              <a:t>Giới</a:t>
            </a:r>
            <a:r>
              <a:rPr lang="en-US" dirty="0" smtClean="0"/>
              <a:t> </a:t>
            </a:r>
            <a:r>
              <a:rPr lang="en-US" dirty="0" err="1" smtClean="0"/>
              <a:t>thiệu</a:t>
            </a:r>
            <a:endParaRPr 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4"/>
          <p:cNvSpPr txBox="1">
            <a:spLocks/>
          </p:cNvSpPr>
          <p:nvPr/>
        </p:nvSpPr>
        <p:spPr>
          <a:xfrm>
            <a:off x="457200" y="1066801"/>
            <a:ext cx="8153400" cy="76200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lnSpc>
                <a:spcPct val="100000"/>
              </a:lnSpc>
              <a:spcBef>
                <a:spcPts val="0"/>
              </a:spcBef>
              <a:spcAft>
                <a:spcPts val="1800"/>
              </a:spcAft>
              <a:buFont typeface="Wingdings" pitchFamily="2" charset="2"/>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100000"/>
              </a:lnSpc>
              <a:spcBef>
                <a:spcPts val="0"/>
              </a:spcBef>
              <a:spcAft>
                <a:spcPts val="180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100000"/>
              </a:lnSpc>
              <a:spcBef>
                <a:spcPts val="0"/>
              </a:spcBef>
              <a:spcAft>
                <a:spcPts val="1800"/>
              </a:spcAft>
              <a:buFont typeface="Wingdings" pitchFamily="2" charset="2"/>
              <a:buChar char="ü"/>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100000"/>
              </a:lnSpc>
              <a:spcBef>
                <a:spcPts val="0"/>
              </a:spcBef>
              <a:spcAft>
                <a:spcPts val="180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100000"/>
              </a:lnSpc>
              <a:spcBef>
                <a:spcPts val="0"/>
              </a:spcBef>
              <a:spcAft>
                <a:spcPts val="180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a-DK" dirty="0" smtClean="0"/>
              <a:t>Phương </a:t>
            </a:r>
            <a:r>
              <a:rPr lang="da-DK" dirty="0" smtClean="0"/>
              <a:t>pháp hướng đối tượng</a:t>
            </a:r>
          </a:p>
          <a:p>
            <a:r>
              <a:rPr lang="da-DK" dirty="0" smtClean="0"/>
              <a:t>Service Model</a:t>
            </a:r>
          </a:p>
        </p:txBody>
      </p:sp>
      <p:graphicFrame>
        <p:nvGraphicFramePr>
          <p:cNvPr id="5" name="Table 4"/>
          <p:cNvGraphicFramePr>
            <a:graphicFrameLocks noGrp="1"/>
          </p:cNvGraphicFramePr>
          <p:nvPr>
            <p:extLst>
              <p:ext uri="{D42A27DB-BD31-4B8C-83A1-F6EECF244321}">
                <p14:modId xmlns:p14="http://schemas.microsoft.com/office/powerpoint/2010/main" val="3117357252"/>
              </p:ext>
            </p:extLst>
          </p:nvPr>
        </p:nvGraphicFramePr>
        <p:xfrm>
          <a:off x="990600" y="1981200"/>
          <a:ext cx="7317740" cy="4495801"/>
        </p:xfrm>
        <a:graphic>
          <a:graphicData uri="http://schemas.openxmlformats.org/drawingml/2006/table">
            <a:tbl>
              <a:tblPr firstRow="1" firstCol="1" bandRow="1">
                <a:tableStyleId>{5C22544A-7EE6-4342-B048-85BDC9FD1C3A}</a:tableStyleId>
              </a:tblPr>
              <a:tblGrid>
                <a:gridCol w="2501555"/>
                <a:gridCol w="4816185"/>
              </a:tblGrid>
              <a:tr h="241988">
                <a:tc>
                  <a:txBody>
                    <a:bodyPr/>
                    <a:lstStyle/>
                    <a:p>
                      <a:pPr algn="just">
                        <a:lnSpc>
                          <a:spcPct val="115000"/>
                        </a:lnSpc>
                        <a:spcAft>
                          <a:spcPts val="0"/>
                        </a:spcAft>
                      </a:pPr>
                      <a:r>
                        <a:rPr lang="en-US" sz="1200" dirty="0">
                          <a:effectLst/>
                        </a:rPr>
                        <a:t>Class</a:t>
                      </a:r>
                      <a:endParaRPr lang="vi-VN" sz="1200" dirty="0">
                        <a:effectLst/>
                        <a:latin typeface="VNI-Centur"/>
                        <a:ea typeface="Times New Roman"/>
                        <a:cs typeface="Times New Roman"/>
                      </a:endParaRPr>
                    </a:p>
                  </a:txBody>
                  <a:tcPr marL="68580" marR="68580" marT="0" marB="0" anchor="ctr"/>
                </a:tc>
                <a:tc>
                  <a:txBody>
                    <a:bodyPr/>
                    <a:lstStyle/>
                    <a:p>
                      <a:pPr algn="just">
                        <a:lnSpc>
                          <a:spcPct val="115000"/>
                        </a:lnSpc>
                        <a:spcAft>
                          <a:spcPts val="0"/>
                        </a:spcAft>
                      </a:pPr>
                      <a:r>
                        <a:rPr lang="en-US" sz="1200">
                          <a:effectLst/>
                        </a:rPr>
                        <a:t>Description</a:t>
                      </a:r>
                      <a:endParaRPr lang="vi-VN" sz="1200">
                        <a:effectLst/>
                        <a:latin typeface="VNI-Centur"/>
                        <a:ea typeface="Times New Roman"/>
                        <a:cs typeface="Times New Roman"/>
                      </a:endParaRPr>
                    </a:p>
                  </a:txBody>
                  <a:tcPr marL="68580" marR="68580" marT="0" marB="0" anchor="ctr"/>
                </a:tc>
              </a:tr>
              <a:tr h="497532">
                <a:tc>
                  <a:txBody>
                    <a:bodyPr/>
                    <a:lstStyle/>
                    <a:p>
                      <a:pPr algn="just">
                        <a:lnSpc>
                          <a:spcPct val="115000"/>
                        </a:lnSpc>
                        <a:spcAft>
                          <a:spcPts val="0"/>
                        </a:spcAft>
                      </a:pPr>
                      <a:r>
                        <a:rPr lang="en-US" sz="1200" dirty="0" err="1">
                          <a:effectLst/>
                        </a:rPr>
                        <a:t>BasicHTTPBinding</a:t>
                      </a:r>
                      <a:r>
                        <a:rPr lang="en-US" sz="1200" dirty="0">
                          <a:effectLst/>
                        </a:rPr>
                        <a:t>  </a:t>
                      </a:r>
                      <a:endParaRPr lang="vi-VN" sz="1200" dirty="0">
                        <a:effectLst/>
                      </a:endParaRPr>
                    </a:p>
                    <a:p>
                      <a:pPr algn="just">
                        <a:lnSpc>
                          <a:spcPct val="115000"/>
                        </a:lnSpc>
                        <a:spcAft>
                          <a:spcPts val="0"/>
                        </a:spcAft>
                      </a:pPr>
                      <a:r>
                        <a:rPr lang="en-US" sz="1200" dirty="0">
                          <a:effectLst/>
                        </a:rPr>
                        <a:t> </a:t>
                      </a:r>
                      <a:endParaRPr lang="vi-VN" sz="1200" dirty="0">
                        <a:effectLst/>
                        <a:latin typeface="VNI-Centur"/>
                        <a:ea typeface="Times New Roman"/>
                        <a:cs typeface="Times New Roman"/>
                      </a:endParaRPr>
                    </a:p>
                  </a:txBody>
                  <a:tcPr marL="68580" marR="68580" marT="0" marB="0" anchor="ctr"/>
                </a:tc>
                <a:tc>
                  <a:txBody>
                    <a:bodyPr/>
                    <a:lstStyle/>
                    <a:p>
                      <a:pPr algn="just">
                        <a:lnSpc>
                          <a:spcPct val="115000"/>
                        </a:lnSpc>
                        <a:spcAft>
                          <a:spcPts val="0"/>
                        </a:spcAft>
                      </a:pPr>
                      <a:r>
                        <a:rPr lang="en-US" sz="1200">
                          <a:effectLst/>
                        </a:rPr>
                        <a:t>Là binding mà các điểm cuối dịch vụ có thể sử dụng để liên lạc với các ứng dụng khách và dịch vụ web (ASMX)</a:t>
                      </a:r>
                      <a:endParaRPr lang="vi-VN" sz="1200">
                        <a:effectLst/>
                        <a:latin typeface="VNI-Centur"/>
                        <a:ea typeface="Times New Roman"/>
                        <a:cs typeface="Times New Roman"/>
                      </a:endParaRPr>
                    </a:p>
                  </a:txBody>
                  <a:tcPr marL="68580" marR="68580" marT="0" marB="0" anchor="ctr"/>
                </a:tc>
              </a:tr>
              <a:tr h="754561">
                <a:tc>
                  <a:txBody>
                    <a:bodyPr/>
                    <a:lstStyle/>
                    <a:p>
                      <a:pPr algn="just">
                        <a:lnSpc>
                          <a:spcPct val="115000"/>
                        </a:lnSpc>
                        <a:spcAft>
                          <a:spcPts val="0"/>
                        </a:spcAft>
                      </a:pPr>
                      <a:r>
                        <a:rPr lang="en-US" sz="1200">
                          <a:effectLst/>
                        </a:rPr>
                        <a:t>NetNamedPipeBinding  </a:t>
                      </a:r>
                      <a:endParaRPr lang="vi-VN" sz="1200">
                        <a:effectLst/>
                      </a:endParaRPr>
                    </a:p>
                    <a:p>
                      <a:pPr algn="just">
                        <a:lnSpc>
                          <a:spcPct val="115000"/>
                        </a:lnSpc>
                        <a:spcAft>
                          <a:spcPts val="0"/>
                        </a:spcAft>
                      </a:pPr>
                      <a:r>
                        <a:rPr lang="en-US" sz="1200">
                          <a:effectLst/>
                        </a:rPr>
                        <a:t> </a:t>
                      </a:r>
                      <a:endParaRPr lang="vi-VN" sz="1200">
                        <a:effectLst/>
                        <a:latin typeface="VNI-Centur"/>
                        <a:ea typeface="Times New Roman"/>
                        <a:cs typeface="Times New Roman"/>
                      </a:endParaRPr>
                    </a:p>
                  </a:txBody>
                  <a:tcPr marL="68580" marR="68580" marT="0" marB="0" anchor="ctr"/>
                </a:tc>
                <a:tc>
                  <a:txBody>
                    <a:bodyPr/>
                    <a:lstStyle/>
                    <a:p>
                      <a:pPr algn="just">
                        <a:lnSpc>
                          <a:spcPct val="115000"/>
                        </a:lnSpc>
                        <a:spcAft>
                          <a:spcPts val="0"/>
                        </a:spcAft>
                      </a:pPr>
                      <a:r>
                        <a:rPr lang="en-US" sz="1200">
                          <a:effectLst/>
                        </a:rPr>
                        <a:t>Là binding mà các điểm cuối dịch vụ có thể sử dụng để liên lạc với các ứng dụng khách/dịch vụ trên cùng một máy</a:t>
                      </a:r>
                      <a:endParaRPr lang="vi-VN" sz="1200">
                        <a:effectLst/>
                        <a:latin typeface="VNI-Centur"/>
                        <a:ea typeface="Times New Roman"/>
                        <a:cs typeface="Times New Roman"/>
                      </a:endParaRPr>
                    </a:p>
                  </a:txBody>
                  <a:tcPr marL="68580" marR="68580" marT="0" marB="0" anchor="ctr"/>
                </a:tc>
              </a:tr>
              <a:tr h="497532">
                <a:tc>
                  <a:txBody>
                    <a:bodyPr/>
                    <a:lstStyle/>
                    <a:p>
                      <a:pPr algn="just">
                        <a:lnSpc>
                          <a:spcPct val="115000"/>
                        </a:lnSpc>
                        <a:spcAft>
                          <a:spcPts val="0"/>
                        </a:spcAft>
                      </a:pPr>
                      <a:r>
                        <a:rPr lang="en-US" sz="1200">
                          <a:effectLst/>
                        </a:rPr>
                        <a:t>EndpointAddress</a:t>
                      </a:r>
                      <a:endParaRPr lang="vi-VN" sz="1200">
                        <a:effectLst/>
                        <a:latin typeface="VNI-Centur"/>
                        <a:ea typeface="Times New Roman"/>
                        <a:cs typeface="Times New Roman"/>
                      </a:endParaRPr>
                    </a:p>
                  </a:txBody>
                  <a:tcPr marL="68580" marR="68580" marT="0" marB="0" anchor="ctr"/>
                </a:tc>
                <a:tc>
                  <a:txBody>
                    <a:bodyPr/>
                    <a:lstStyle/>
                    <a:p>
                      <a:pPr algn="just">
                        <a:lnSpc>
                          <a:spcPct val="115000"/>
                        </a:lnSpc>
                        <a:spcAft>
                          <a:spcPts val="0"/>
                        </a:spcAft>
                      </a:pPr>
                      <a:r>
                        <a:rPr lang="en-US" sz="1200">
                          <a:effectLst/>
                        </a:rPr>
                        <a:t>Lớp biểu diễn địa chỉ duy nhất được cung cấp và truy xuất được cho máy khách để liên lạc với điểm cuối dịch vụ</a:t>
                      </a:r>
                      <a:endParaRPr lang="vi-VN" sz="1200">
                        <a:effectLst/>
                        <a:latin typeface="VNI-Centur"/>
                        <a:ea typeface="Times New Roman"/>
                        <a:cs typeface="Times New Roman"/>
                      </a:endParaRPr>
                    </a:p>
                  </a:txBody>
                  <a:tcPr marL="68580" marR="68580" marT="0" marB="0" anchor="ctr"/>
                </a:tc>
              </a:tr>
              <a:tr h="1011592">
                <a:tc>
                  <a:txBody>
                    <a:bodyPr/>
                    <a:lstStyle/>
                    <a:p>
                      <a:pPr algn="just">
                        <a:lnSpc>
                          <a:spcPct val="115000"/>
                        </a:lnSpc>
                        <a:spcAft>
                          <a:spcPts val="0"/>
                        </a:spcAft>
                      </a:pPr>
                      <a:r>
                        <a:rPr lang="en-US" sz="1200">
                          <a:effectLst/>
                        </a:rPr>
                        <a:t>ChannelFactory  </a:t>
                      </a:r>
                      <a:endParaRPr lang="vi-VN" sz="1200">
                        <a:effectLst/>
                      </a:endParaRPr>
                    </a:p>
                    <a:p>
                      <a:pPr algn="just">
                        <a:lnSpc>
                          <a:spcPct val="115000"/>
                        </a:lnSpc>
                        <a:spcAft>
                          <a:spcPts val="0"/>
                        </a:spcAft>
                      </a:pPr>
                      <a:r>
                        <a:rPr lang="en-US" sz="1200">
                          <a:effectLst/>
                        </a:rPr>
                        <a:t> </a:t>
                      </a:r>
                      <a:endParaRPr lang="vi-VN" sz="1200">
                        <a:effectLst/>
                        <a:latin typeface="VNI-Centur"/>
                        <a:ea typeface="Times New Roman"/>
                        <a:cs typeface="Times New Roman"/>
                      </a:endParaRPr>
                    </a:p>
                  </a:txBody>
                  <a:tcPr marL="68580" marR="68580" marT="0" marB="0" anchor="ctr"/>
                </a:tc>
                <a:tc>
                  <a:txBody>
                    <a:bodyPr/>
                    <a:lstStyle/>
                    <a:p>
                      <a:pPr algn="just">
                        <a:lnSpc>
                          <a:spcPct val="115000"/>
                        </a:lnSpc>
                        <a:spcAft>
                          <a:spcPts val="0"/>
                        </a:spcAft>
                      </a:pPr>
                      <a:r>
                        <a:rPr lang="en-US" sz="1200">
                          <a:effectLst/>
                        </a:rPr>
                        <a:t>Là phương pháp trong đó các kiểu kênh khác nhau được tạo ra và quản lý, và đưa tới cho các ứng dụng khách để gửi bản tin tới các điểm cuối </a:t>
                      </a:r>
                      <a:endParaRPr lang="vi-VN" sz="1200">
                        <a:effectLst/>
                      </a:endParaRPr>
                    </a:p>
                    <a:p>
                      <a:pPr algn="just">
                        <a:lnSpc>
                          <a:spcPct val="115000"/>
                        </a:lnSpc>
                        <a:spcAft>
                          <a:spcPts val="0"/>
                        </a:spcAft>
                      </a:pPr>
                      <a:r>
                        <a:rPr lang="en-US" sz="1200">
                          <a:effectLst/>
                        </a:rPr>
                        <a:t> </a:t>
                      </a:r>
                      <a:endParaRPr lang="vi-VN" sz="1200">
                        <a:effectLst/>
                        <a:latin typeface="VNI-Centur"/>
                        <a:ea typeface="Times New Roman"/>
                        <a:cs typeface="Times New Roman"/>
                      </a:endParaRPr>
                    </a:p>
                  </a:txBody>
                  <a:tcPr marL="68580" marR="68580" marT="0" marB="0" anchor="ctr"/>
                </a:tc>
              </a:tr>
              <a:tr h="497532">
                <a:tc>
                  <a:txBody>
                    <a:bodyPr/>
                    <a:lstStyle/>
                    <a:p>
                      <a:pPr algn="just">
                        <a:lnSpc>
                          <a:spcPct val="115000"/>
                        </a:lnSpc>
                        <a:spcAft>
                          <a:spcPts val="0"/>
                        </a:spcAft>
                      </a:pPr>
                      <a:r>
                        <a:rPr lang="en-US" sz="1200">
                          <a:effectLst/>
                        </a:rPr>
                        <a:t>Identity  </a:t>
                      </a:r>
                      <a:endParaRPr lang="vi-VN" sz="1200">
                        <a:effectLst/>
                      </a:endParaRPr>
                    </a:p>
                    <a:p>
                      <a:pPr algn="just">
                        <a:lnSpc>
                          <a:spcPct val="115000"/>
                        </a:lnSpc>
                        <a:spcAft>
                          <a:spcPts val="0"/>
                        </a:spcAft>
                      </a:pPr>
                      <a:r>
                        <a:rPr lang="en-US" sz="1200">
                          <a:effectLst/>
                        </a:rPr>
                        <a:t> </a:t>
                      </a:r>
                      <a:endParaRPr lang="vi-VN" sz="1200">
                        <a:effectLst/>
                        <a:latin typeface="VNI-Centur"/>
                        <a:ea typeface="Times New Roman"/>
                        <a:cs typeface="Times New Roman"/>
                      </a:endParaRPr>
                    </a:p>
                  </a:txBody>
                  <a:tcPr marL="68580" marR="68580" marT="0" marB="0" anchor="ctr"/>
                </a:tc>
                <a:tc>
                  <a:txBody>
                    <a:bodyPr/>
                    <a:lstStyle/>
                    <a:p>
                      <a:pPr algn="just">
                        <a:lnSpc>
                          <a:spcPct val="115000"/>
                        </a:lnSpc>
                        <a:spcAft>
                          <a:spcPts val="0"/>
                        </a:spcAft>
                      </a:pPr>
                      <a:r>
                        <a:rPr lang="en-US" sz="1200">
                          <a:effectLst/>
                        </a:rPr>
                        <a:t>Cách mà một định danh được xác định, cho phép xác thực giữa các điểm cuối khi trao đổi bản tin</a:t>
                      </a:r>
                      <a:endParaRPr lang="vi-VN" sz="1200">
                        <a:effectLst/>
                        <a:latin typeface="VNI-Centur"/>
                        <a:ea typeface="Times New Roman"/>
                        <a:cs typeface="Times New Roman"/>
                      </a:endParaRPr>
                    </a:p>
                  </a:txBody>
                  <a:tcPr marL="68580" marR="68580" marT="0" marB="0" anchor="ctr"/>
                </a:tc>
              </a:tr>
              <a:tr h="497532">
                <a:tc>
                  <a:txBody>
                    <a:bodyPr/>
                    <a:lstStyle/>
                    <a:p>
                      <a:pPr algn="just">
                        <a:lnSpc>
                          <a:spcPct val="115000"/>
                        </a:lnSpc>
                        <a:spcAft>
                          <a:spcPts val="0"/>
                        </a:spcAft>
                      </a:pPr>
                      <a:r>
                        <a:rPr lang="en-US" sz="1200">
                          <a:effectLst/>
                        </a:rPr>
                        <a:t>MessageHeader  </a:t>
                      </a:r>
                      <a:endParaRPr lang="vi-VN" sz="1200">
                        <a:effectLst/>
                      </a:endParaRPr>
                    </a:p>
                    <a:p>
                      <a:pPr algn="just">
                        <a:lnSpc>
                          <a:spcPct val="115000"/>
                        </a:lnSpc>
                        <a:spcAft>
                          <a:spcPts val="0"/>
                        </a:spcAft>
                      </a:pPr>
                      <a:r>
                        <a:rPr lang="en-US" sz="1200">
                          <a:effectLst/>
                        </a:rPr>
                        <a:t> </a:t>
                      </a:r>
                      <a:endParaRPr lang="vi-VN" sz="1200">
                        <a:effectLst/>
                        <a:latin typeface="VNI-Centur"/>
                        <a:ea typeface="Times New Roman"/>
                        <a:cs typeface="Times New Roman"/>
                      </a:endParaRPr>
                    </a:p>
                  </a:txBody>
                  <a:tcPr marL="68580" marR="68580" marT="0" marB="0" anchor="ctr"/>
                </a:tc>
                <a:tc>
                  <a:txBody>
                    <a:bodyPr/>
                    <a:lstStyle/>
                    <a:p>
                      <a:pPr algn="just">
                        <a:lnSpc>
                          <a:spcPct val="115000"/>
                        </a:lnSpc>
                        <a:spcAft>
                          <a:spcPts val="0"/>
                        </a:spcAft>
                      </a:pPr>
                      <a:r>
                        <a:rPr lang="en-US" sz="1200">
                          <a:effectLst/>
                        </a:rPr>
                        <a:t>Biểu diễn nội dung của một đầu đề bản tin SOAP</a:t>
                      </a:r>
                      <a:endParaRPr lang="vi-VN" sz="1200">
                        <a:effectLst/>
                        <a:latin typeface="VNI-Centur"/>
                        <a:ea typeface="Times New Roman"/>
                        <a:cs typeface="Times New Roman"/>
                      </a:endParaRPr>
                    </a:p>
                  </a:txBody>
                  <a:tcPr marL="68580" marR="68580" marT="0" marB="0" anchor="ctr"/>
                </a:tc>
              </a:tr>
              <a:tr h="497532">
                <a:tc>
                  <a:txBody>
                    <a:bodyPr/>
                    <a:lstStyle/>
                    <a:p>
                      <a:pPr algn="just">
                        <a:lnSpc>
                          <a:spcPct val="115000"/>
                        </a:lnSpc>
                        <a:spcAft>
                          <a:spcPts val="0"/>
                        </a:spcAft>
                      </a:pPr>
                      <a:r>
                        <a:rPr lang="en-US" sz="1200" dirty="0" err="1">
                          <a:effectLst/>
                        </a:rPr>
                        <a:t>ServiceHost</a:t>
                      </a:r>
                      <a:r>
                        <a:rPr lang="en-US" sz="1200" dirty="0">
                          <a:effectLst/>
                        </a:rPr>
                        <a:t>  </a:t>
                      </a:r>
                      <a:endParaRPr lang="vi-VN" sz="1200" dirty="0">
                        <a:effectLst/>
                        <a:latin typeface="VNI-Centur"/>
                        <a:ea typeface="Times New Roman"/>
                        <a:cs typeface="Times New Roman"/>
                      </a:endParaRPr>
                    </a:p>
                  </a:txBody>
                  <a:tcPr marL="68580" marR="68580" marT="0" marB="0" anchor="ctr"/>
                </a:tc>
                <a:tc>
                  <a:txBody>
                    <a:bodyPr/>
                    <a:lstStyle/>
                    <a:p>
                      <a:pPr algn="just">
                        <a:lnSpc>
                          <a:spcPct val="115000"/>
                        </a:lnSpc>
                        <a:spcAft>
                          <a:spcPts val="0"/>
                        </a:spcAft>
                      </a:pPr>
                      <a:r>
                        <a:rPr lang="en-US" sz="1200" dirty="0" err="1">
                          <a:effectLst/>
                        </a:rPr>
                        <a:t>Phương</a:t>
                      </a:r>
                      <a:r>
                        <a:rPr lang="en-US" sz="1200" dirty="0">
                          <a:effectLst/>
                        </a:rPr>
                        <a:t> </a:t>
                      </a:r>
                      <a:r>
                        <a:rPr lang="en-US" sz="1200" dirty="0" err="1">
                          <a:effectLst/>
                        </a:rPr>
                        <a:t>pháp</a:t>
                      </a:r>
                      <a:r>
                        <a:rPr lang="en-US" sz="1200" dirty="0">
                          <a:effectLst/>
                        </a:rPr>
                        <a:t> </a:t>
                      </a:r>
                      <a:r>
                        <a:rPr lang="en-US" sz="1200" dirty="0" err="1">
                          <a:effectLst/>
                        </a:rPr>
                        <a:t>cung</a:t>
                      </a:r>
                      <a:r>
                        <a:rPr lang="en-US" sz="1200" dirty="0">
                          <a:effectLst/>
                        </a:rPr>
                        <a:t> </a:t>
                      </a:r>
                      <a:r>
                        <a:rPr lang="en-US" sz="1200" dirty="0" err="1">
                          <a:effectLst/>
                        </a:rPr>
                        <a:t>cấp</a:t>
                      </a:r>
                      <a:r>
                        <a:rPr lang="en-US" sz="1200" dirty="0">
                          <a:effectLst/>
                        </a:rPr>
                        <a:t> </a:t>
                      </a:r>
                      <a:r>
                        <a:rPr lang="en-US" sz="1200" dirty="0" err="1">
                          <a:effectLst/>
                        </a:rPr>
                        <a:t>vật</a:t>
                      </a:r>
                      <a:r>
                        <a:rPr lang="en-US" sz="1200" dirty="0">
                          <a:effectLst/>
                        </a:rPr>
                        <a:t> </a:t>
                      </a:r>
                      <a:r>
                        <a:rPr lang="en-US" sz="1200" dirty="0" err="1">
                          <a:effectLst/>
                        </a:rPr>
                        <a:t>chứa</a:t>
                      </a:r>
                      <a:r>
                        <a:rPr lang="en-US" sz="1200" dirty="0">
                          <a:effectLst/>
                        </a:rPr>
                        <a:t> </a:t>
                      </a:r>
                      <a:r>
                        <a:rPr lang="en-US" sz="1200" dirty="0" err="1">
                          <a:effectLst/>
                        </a:rPr>
                        <a:t>cho</a:t>
                      </a:r>
                      <a:r>
                        <a:rPr lang="en-US" sz="1200" dirty="0">
                          <a:effectLst/>
                        </a:rPr>
                        <a:t> </a:t>
                      </a:r>
                      <a:r>
                        <a:rPr lang="en-US" sz="1200" dirty="0" err="1">
                          <a:effectLst/>
                        </a:rPr>
                        <a:t>các</a:t>
                      </a:r>
                      <a:r>
                        <a:rPr lang="en-US" sz="1200" dirty="0">
                          <a:effectLst/>
                        </a:rPr>
                        <a:t> </a:t>
                      </a:r>
                      <a:r>
                        <a:rPr lang="en-US" sz="1200" dirty="0" err="1">
                          <a:effectLst/>
                        </a:rPr>
                        <a:t>dịch</a:t>
                      </a:r>
                      <a:r>
                        <a:rPr lang="en-US" sz="1200" dirty="0">
                          <a:effectLst/>
                        </a:rPr>
                        <a:t> </a:t>
                      </a:r>
                      <a:r>
                        <a:rPr lang="en-US" sz="1200" dirty="0" err="1">
                          <a:effectLst/>
                        </a:rPr>
                        <a:t>vụ</a:t>
                      </a:r>
                      <a:r>
                        <a:rPr lang="en-US" sz="1200" dirty="0">
                          <a:effectLst/>
                        </a:rPr>
                        <a:t> </a:t>
                      </a:r>
                      <a:endParaRPr lang="vi-VN" sz="1200" dirty="0">
                        <a:effectLst/>
                      </a:endParaRPr>
                    </a:p>
                    <a:p>
                      <a:pPr algn="just">
                        <a:lnSpc>
                          <a:spcPct val="115000"/>
                        </a:lnSpc>
                        <a:spcAft>
                          <a:spcPts val="0"/>
                        </a:spcAft>
                      </a:pPr>
                      <a:r>
                        <a:rPr lang="en-US" sz="1200" dirty="0">
                          <a:effectLst/>
                        </a:rPr>
                        <a:t> </a:t>
                      </a:r>
                      <a:endParaRPr lang="vi-VN" sz="1200" dirty="0">
                        <a:effectLst/>
                        <a:latin typeface="VNI-Centur"/>
                        <a:ea typeface="Times New Roman"/>
                        <a:cs typeface="Times New Roman"/>
                      </a:endParaRPr>
                    </a:p>
                  </a:txBody>
                  <a:tcPr marL="68580" marR="68580" marT="0" marB="0" anchor="ctr"/>
                </a:tc>
              </a:tr>
            </a:tbl>
          </a:graphicData>
        </a:graphic>
      </p:graphicFrame>
      <p:sp>
        <p:nvSpPr>
          <p:cNvPr id="6" name="Title 3"/>
          <p:cNvSpPr txBox="1">
            <a:spLocks/>
          </p:cNvSpPr>
          <p:nvPr/>
        </p:nvSpPr>
        <p:spPr>
          <a:xfrm>
            <a:off x="492642" y="163032"/>
            <a:ext cx="8534400" cy="808038"/>
          </a:xfrm>
          <a:prstGeom prst="rect">
            <a:avLst/>
          </a:prstGeom>
        </p:spPr>
        <p:txBody>
          <a:bodyPr vert="horz" lIns="91440" tIns="45720" rIns="91440" bIns="45720" rtlCol="0" anchor="ctr">
            <a:normAutofit/>
            <a:scene3d>
              <a:camera prst="orthographicFront"/>
              <a:lightRig rig="soft" dir="t">
                <a:rot lat="0" lon="0" rev="10800000"/>
              </a:lightRig>
            </a:scene3d>
            <a:sp3d>
              <a:bevelT w="27940" h="12700"/>
              <a:contourClr>
                <a:srgbClr val="DDDDDD"/>
              </a:contourClr>
            </a:sp3d>
          </a:bodyPr>
          <a:lstStyle>
            <a:lvl1pPr algn="l" defTabSz="914400" rtl="0" eaLnBrk="1" latinLnBrk="0" hangingPunct="1">
              <a:spcBef>
                <a:spcPct val="0"/>
              </a:spcBef>
              <a:buNone/>
              <a:defRPr sz="4400" b="1" kern="1200" cap="none" spc="150">
                <a:ln w="11430"/>
                <a:solidFill>
                  <a:srgbClr val="F8F8F8"/>
                </a:solidFill>
                <a:effectLst>
                  <a:outerShdw blurRad="25400" algn="tl" rotWithShape="0">
                    <a:srgbClr val="000000">
                      <a:alpha val="43000"/>
                    </a:srgbClr>
                  </a:outerShdw>
                </a:effectLst>
                <a:latin typeface="Arial" pitchFamily="34" charset="0"/>
                <a:ea typeface="+mj-ea"/>
                <a:cs typeface="Arial" pitchFamily="34" charset="0"/>
              </a:defRPr>
            </a:lvl1pPr>
          </a:lstStyle>
          <a:p>
            <a:r>
              <a:rPr lang="en-US" dirty="0" err="1" smtClean="0"/>
              <a:t>Lý</a:t>
            </a:r>
            <a:r>
              <a:rPr lang="en-US" dirty="0" smtClean="0"/>
              <a:t> </a:t>
            </a:r>
            <a:r>
              <a:rPr lang="en-US" dirty="0" err="1" smtClean="0"/>
              <a:t>thuyết</a:t>
            </a:r>
            <a:r>
              <a:rPr lang="en-US" dirty="0" smtClean="0"/>
              <a:t> – </a:t>
            </a:r>
            <a:r>
              <a:rPr lang="en-US" dirty="0" err="1" smtClean="0"/>
              <a:t>Giới</a:t>
            </a:r>
            <a:r>
              <a:rPr lang="en-US" dirty="0" smtClean="0"/>
              <a:t> </a:t>
            </a:r>
            <a:r>
              <a:rPr lang="en-US" dirty="0" err="1" smtClean="0"/>
              <a:t>thiệu</a:t>
            </a:r>
            <a:endParaRPr lang="en-US" dirty="0"/>
          </a:p>
        </p:txBody>
      </p:sp>
    </p:spTree>
    <p:extLst>
      <p:ext uri="{BB962C8B-B14F-4D97-AF65-F5344CB8AC3E}">
        <p14:creationId xmlns:p14="http://schemas.microsoft.com/office/powerpoint/2010/main" val="381716761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txBox="1">
            <a:spLocks/>
          </p:cNvSpPr>
          <p:nvPr/>
        </p:nvSpPr>
        <p:spPr>
          <a:xfrm>
            <a:off x="414670" y="1307807"/>
            <a:ext cx="8153400" cy="597193"/>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0"/>
              </a:spcBef>
              <a:spcAft>
                <a:spcPts val="1800"/>
              </a:spcAft>
              <a:buFont typeface="Wingdings" pitchFamily="2" charset="2"/>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100000"/>
              </a:lnSpc>
              <a:spcBef>
                <a:spcPts val="0"/>
              </a:spcBef>
              <a:spcAft>
                <a:spcPts val="180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100000"/>
              </a:lnSpc>
              <a:spcBef>
                <a:spcPts val="0"/>
              </a:spcBef>
              <a:spcAft>
                <a:spcPts val="1800"/>
              </a:spcAft>
              <a:buFont typeface="Wingdings" pitchFamily="2" charset="2"/>
              <a:buChar char="ü"/>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100000"/>
              </a:lnSpc>
              <a:spcBef>
                <a:spcPts val="0"/>
              </a:spcBef>
              <a:spcAft>
                <a:spcPts val="180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100000"/>
              </a:lnSpc>
              <a:spcBef>
                <a:spcPts val="0"/>
              </a:spcBef>
              <a:spcAft>
                <a:spcPts val="180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a-DK" sz="2000" dirty="0" smtClean="0"/>
              <a:t>Để định nghĩa mô hình dịch vụ sử dụng các lớp sau</a:t>
            </a:r>
          </a:p>
        </p:txBody>
      </p:sp>
      <p:graphicFrame>
        <p:nvGraphicFramePr>
          <p:cNvPr id="3" name="Table 2"/>
          <p:cNvGraphicFramePr>
            <a:graphicFrameLocks noGrp="1"/>
          </p:cNvGraphicFramePr>
          <p:nvPr>
            <p:extLst>
              <p:ext uri="{D42A27DB-BD31-4B8C-83A1-F6EECF244321}">
                <p14:modId xmlns:p14="http://schemas.microsoft.com/office/powerpoint/2010/main" val="53080274"/>
              </p:ext>
            </p:extLst>
          </p:nvPr>
        </p:nvGraphicFramePr>
        <p:xfrm>
          <a:off x="838200" y="1828800"/>
          <a:ext cx="7506970" cy="4851880"/>
        </p:xfrm>
        <a:graphic>
          <a:graphicData uri="http://schemas.openxmlformats.org/drawingml/2006/table">
            <a:tbl>
              <a:tblPr firstRow="1" firstCol="1" bandRow="1">
                <a:tableStyleId>{5C22544A-7EE6-4342-B048-85BDC9FD1C3A}</a:tableStyleId>
              </a:tblPr>
              <a:tblGrid>
                <a:gridCol w="2566243"/>
                <a:gridCol w="4940727"/>
              </a:tblGrid>
              <a:tr h="360110">
                <a:tc>
                  <a:txBody>
                    <a:bodyPr/>
                    <a:lstStyle/>
                    <a:p>
                      <a:pPr algn="just">
                        <a:lnSpc>
                          <a:spcPct val="115000"/>
                        </a:lnSpc>
                        <a:spcAft>
                          <a:spcPts val="0"/>
                        </a:spcAft>
                      </a:pPr>
                      <a:r>
                        <a:rPr lang="en-US" sz="1200">
                          <a:effectLst/>
                        </a:rPr>
                        <a:t>Class</a:t>
                      </a:r>
                      <a:endParaRPr lang="vi-VN" sz="1200">
                        <a:effectLst/>
                        <a:latin typeface="VNI-Centur"/>
                        <a:ea typeface="Times New Roman"/>
                        <a:cs typeface="Times New Roman"/>
                      </a:endParaRPr>
                    </a:p>
                  </a:txBody>
                  <a:tcPr marL="68580" marR="68580" marT="0" marB="0" anchor="ctr"/>
                </a:tc>
                <a:tc>
                  <a:txBody>
                    <a:bodyPr/>
                    <a:lstStyle/>
                    <a:p>
                      <a:pPr algn="just">
                        <a:lnSpc>
                          <a:spcPct val="115000"/>
                        </a:lnSpc>
                        <a:spcAft>
                          <a:spcPts val="0"/>
                        </a:spcAft>
                      </a:pPr>
                      <a:r>
                        <a:rPr lang="en-US" sz="1200">
                          <a:effectLst/>
                        </a:rPr>
                        <a:t>Description</a:t>
                      </a:r>
                      <a:endParaRPr lang="vi-VN" sz="1200">
                        <a:effectLst/>
                        <a:latin typeface="VNI-Centur"/>
                        <a:ea typeface="Times New Roman"/>
                        <a:cs typeface="Times New Roman"/>
                      </a:endParaRPr>
                    </a:p>
                  </a:txBody>
                  <a:tcPr marL="68580" marR="68580" marT="0" marB="0" anchor="ctr"/>
                </a:tc>
              </a:tr>
              <a:tr h="1129826">
                <a:tc>
                  <a:txBody>
                    <a:bodyPr/>
                    <a:lstStyle/>
                    <a:p>
                      <a:pPr algn="just">
                        <a:lnSpc>
                          <a:spcPct val="115000"/>
                        </a:lnSpc>
                        <a:spcAft>
                          <a:spcPts val="0"/>
                        </a:spcAft>
                      </a:pPr>
                      <a:r>
                        <a:rPr lang="en-US" sz="1200">
                          <a:effectLst/>
                        </a:rPr>
                        <a:t>AddressHeader  </a:t>
                      </a:r>
                      <a:endParaRPr lang="vi-VN" sz="1200">
                        <a:effectLst/>
                      </a:endParaRPr>
                    </a:p>
                    <a:p>
                      <a:pPr algn="just">
                        <a:lnSpc>
                          <a:spcPct val="115000"/>
                        </a:lnSpc>
                        <a:spcAft>
                          <a:spcPts val="0"/>
                        </a:spcAft>
                      </a:pPr>
                      <a:r>
                        <a:rPr lang="en-US" sz="1200">
                          <a:effectLst/>
                        </a:rPr>
                        <a:t> </a:t>
                      </a:r>
                      <a:endParaRPr lang="vi-VN" sz="1200">
                        <a:effectLst/>
                      </a:endParaRPr>
                    </a:p>
                    <a:p>
                      <a:pPr algn="just">
                        <a:lnSpc>
                          <a:spcPct val="115000"/>
                        </a:lnSpc>
                        <a:spcAft>
                          <a:spcPts val="0"/>
                        </a:spcAft>
                      </a:pPr>
                      <a:r>
                        <a:rPr lang="en-US" sz="1200">
                          <a:effectLst/>
                        </a:rPr>
                        <a:t> </a:t>
                      </a:r>
                      <a:endParaRPr lang="vi-VN" sz="1200">
                        <a:effectLst/>
                        <a:latin typeface="VNI-Centur"/>
                        <a:ea typeface="Times New Roman"/>
                        <a:cs typeface="Times New Roman"/>
                      </a:endParaRPr>
                    </a:p>
                  </a:txBody>
                  <a:tcPr marL="68580" marR="68580" marT="0" marB="0" anchor="ctr"/>
                </a:tc>
                <a:tc>
                  <a:txBody>
                    <a:bodyPr/>
                    <a:lstStyle/>
                    <a:p>
                      <a:pPr algn="just">
                        <a:lnSpc>
                          <a:spcPct val="115000"/>
                        </a:lnSpc>
                        <a:spcAft>
                          <a:spcPts val="0"/>
                        </a:spcAft>
                      </a:pPr>
                      <a:r>
                        <a:rPr lang="en-US" sz="1200">
                          <a:effectLst/>
                        </a:rPr>
                        <a:t>Phần đầu đề chưa thông tin địa chỉ được sử dụng để xác định và liên lạc với một điểm cuối</a:t>
                      </a:r>
                      <a:endParaRPr lang="vi-VN" sz="1200">
                        <a:effectLst/>
                        <a:latin typeface="VNI-Centur"/>
                        <a:ea typeface="Times New Roman"/>
                        <a:cs typeface="Times New Roman"/>
                      </a:endParaRPr>
                    </a:p>
                  </a:txBody>
                  <a:tcPr marL="68580" marR="68580" marT="0" marB="0" anchor="ctr"/>
                </a:tc>
              </a:tr>
              <a:tr h="744968">
                <a:tc>
                  <a:txBody>
                    <a:bodyPr/>
                    <a:lstStyle/>
                    <a:p>
                      <a:pPr algn="just">
                        <a:lnSpc>
                          <a:spcPct val="115000"/>
                        </a:lnSpc>
                        <a:spcAft>
                          <a:spcPts val="0"/>
                        </a:spcAft>
                      </a:pPr>
                      <a:r>
                        <a:rPr lang="en-US" sz="1200">
                          <a:effectLst/>
                        </a:rPr>
                        <a:t>Binding  </a:t>
                      </a:r>
                      <a:endParaRPr lang="vi-VN" sz="1200">
                        <a:effectLst/>
                        <a:latin typeface="VNI-Centur"/>
                        <a:ea typeface="Times New Roman"/>
                        <a:cs typeface="Times New Roman"/>
                      </a:endParaRPr>
                    </a:p>
                  </a:txBody>
                  <a:tcPr marL="68580" marR="68580" marT="0" marB="0" anchor="ctr"/>
                </a:tc>
                <a:tc>
                  <a:txBody>
                    <a:bodyPr/>
                    <a:lstStyle/>
                    <a:p>
                      <a:pPr algn="just">
                        <a:lnSpc>
                          <a:spcPct val="115000"/>
                        </a:lnSpc>
                        <a:spcAft>
                          <a:spcPts val="0"/>
                        </a:spcAft>
                      </a:pPr>
                      <a:r>
                        <a:rPr lang="en-US" sz="1200">
                          <a:effectLst/>
                        </a:rPr>
                        <a:t>Tập hợp các thành phần binding, mỗi binding định nghĩa cách mà một điểm cuối liên lạc với thế giới bên ngoài </a:t>
                      </a:r>
                      <a:endParaRPr lang="vi-VN" sz="1200">
                        <a:effectLst/>
                        <a:latin typeface="VNI-Centur"/>
                        <a:ea typeface="Times New Roman"/>
                        <a:cs typeface="Times New Roman"/>
                      </a:endParaRPr>
                    </a:p>
                  </a:txBody>
                  <a:tcPr marL="68580" marR="68580" marT="0" marB="0" anchor="ctr"/>
                </a:tc>
              </a:tr>
              <a:tr h="744968">
                <a:tc>
                  <a:txBody>
                    <a:bodyPr/>
                    <a:lstStyle/>
                    <a:p>
                      <a:pPr algn="just">
                        <a:lnSpc>
                          <a:spcPct val="115000"/>
                        </a:lnSpc>
                        <a:spcAft>
                          <a:spcPts val="0"/>
                        </a:spcAft>
                      </a:pPr>
                      <a:r>
                        <a:rPr lang="en-US" sz="1200">
                          <a:effectLst/>
                        </a:rPr>
                        <a:t>BindingContext  </a:t>
                      </a:r>
                      <a:endParaRPr lang="vi-VN" sz="1200">
                        <a:effectLst/>
                        <a:latin typeface="VNI-Centur"/>
                        <a:ea typeface="Times New Roman"/>
                        <a:cs typeface="Times New Roman"/>
                      </a:endParaRPr>
                    </a:p>
                  </a:txBody>
                  <a:tcPr marL="68580" marR="68580" marT="0" marB="0" anchor="ctr"/>
                </a:tc>
                <a:tc>
                  <a:txBody>
                    <a:bodyPr/>
                    <a:lstStyle/>
                    <a:p>
                      <a:pPr algn="just">
                        <a:lnSpc>
                          <a:spcPct val="115000"/>
                        </a:lnSpc>
                        <a:spcAft>
                          <a:spcPts val="0"/>
                        </a:spcAft>
                      </a:pPr>
                      <a:r>
                        <a:rPr lang="en-US" sz="1200">
                          <a:effectLst/>
                        </a:rPr>
                        <a:t>Cung cấp địa chỉ và thông tin binding cần thiết cho việc xây dựng kênh </a:t>
                      </a:r>
                      <a:endParaRPr lang="vi-VN" sz="1200">
                        <a:effectLst/>
                        <a:latin typeface="VNI-Centur"/>
                        <a:ea typeface="Times New Roman"/>
                        <a:cs typeface="Times New Roman"/>
                      </a:endParaRPr>
                    </a:p>
                  </a:txBody>
                  <a:tcPr marL="68580" marR="68580" marT="0" marB="0" anchor="ctr"/>
                </a:tc>
              </a:tr>
              <a:tr h="744968">
                <a:tc>
                  <a:txBody>
                    <a:bodyPr/>
                    <a:lstStyle/>
                    <a:p>
                      <a:pPr algn="just">
                        <a:lnSpc>
                          <a:spcPct val="115000"/>
                        </a:lnSpc>
                        <a:spcAft>
                          <a:spcPts val="0"/>
                        </a:spcAft>
                      </a:pPr>
                      <a:r>
                        <a:rPr lang="en-US" sz="1200">
                          <a:effectLst/>
                        </a:rPr>
                        <a:t>CustomBinding  </a:t>
                      </a:r>
                      <a:endParaRPr lang="vi-VN" sz="1200">
                        <a:effectLst/>
                        <a:latin typeface="VNI-Centur"/>
                        <a:ea typeface="Times New Roman"/>
                        <a:cs typeface="Times New Roman"/>
                      </a:endParaRPr>
                    </a:p>
                  </a:txBody>
                  <a:tcPr marL="68580" marR="68580" marT="0" marB="0" anchor="ctr"/>
                </a:tc>
                <a:tc>
                  <a:txBody>
                    <a:bodyPr/>
                    <a:lstStyle/>
                    <a:p>
                      <a:pPr algn="just">
                        <a:lnSpc>
                          <a:spcPct val="115000"/>
                        </a:lnSpc>
                        <a:spcAft>
                          <a:spcPts val="0"/>
                        </a:spcAft>
                      </a:pPr>
                      <a:r>
                        <a:rPr lang="en-US" sz="1200">
                          <a:effectLst/>
                        </a:rPr>
                        <a:t>Sử dụng để định nghĩa và xây dựng một tuỳ biến binding từ một tập các thành phần binding </a:t>
                      </a:r>
                      <a:endParaRPr lang="vi-VN" sz="1200">
                        <a:effectLst/>
                        <a:latin typeface="VNI-Centur"/>
                        <a:ea typeface="Times New Roman"/>
                        <a:cs typeface="Times New Roman"/>
                      </a:endParaRPr>
                    </a:p>
                  </a:txBody>
                  <a:tcPr marL="68580" marR="68580" marT="0" marB="0" anchor="ctr"/>
                </a:tc>
              </a:tr>
              <a:tr h="360110">
                <a:tc>
                  <a:txBody>
                    <a:bodyPr/>
                    <a:lstStyle/>
                    <a:p>
                      <a:pPr algn="just">
                        <a:lnSpc>
                          <a:spcPct val="115000"/>
                        </a:lnSpc>
                        <a:spcAft>
                          <a:spcPts val="0"/>
                        </a:spcAft>
                      </a:pPr>
                      <a:r>
                        <a:rPr lang="en-US" sz="1200">
                          <a:effectLst/>
                        </a:rPr>
                        <a:t>Message  </a:t>
                      </a:r>
                      <a:endParaRPr lang="vi-VN" sz="1200">
                        <a:effectLst/>
                        <a:latin typeface="VNI-Centur"/>
                        <a:ea typeface="Times New Roman"/>
                        <a:cs typeface="Times New Roman"/>
                      </a:endParaRPr>
                    </a:p>
                  </a:txBody>
                  <a:tcPr marL="68580" marR="68580" marT="0" marB="0" anchor="ctr"/>
                </a:tc>
                <a:tc>
                  <a:txBody>
                    <a:bodyPr/>
                    <a:lstStyle/>
                    <a:p>
                      <a:pPr algn="just">
                        <a:lnSpc>
                          <a:spcPct val="115000"/>
                        </a:lnSpc>
                        <a:spcAft>
                          <a:spcPts val="0"/>
                        </a:spcAft>
                      </a:pPr>
                      <a:r>
                        <a:rPr lang="en-US" sz="1200">
                          <a:effectLst/>
                        </a:rPr>
                        <a:t>Một đơn vị của liên lạc giữa các điểm cuối</a:t>
                      </a:r>
                      <a:endParaRPr lang="vi-VN" sz="1200">
                        <a:effectLst/>
                        <a:latin typeface="VNI-Centur"/>
                        <a:ea typeface="Times New Roman"/>
                        <a:cs typeface="Times New Roman"/>
                      </a:endParaRPr>
                    </a:p>
                  </a:txBody>
                  <a:tcPr marL="68580" marR="68580" marT="0" marB="0" anchor="ctr"/>
                </a:tc>
              </a:tr>
              <a:tr h="766930">
                <a:tc>
                  <a:txBody>
                    <a:bodyPr/>
                    <a:lstStyle/>
                    <a:p>
                      <a:pPr algn="just">
                        <a:lnSpc>
                          <a:spcPct val="115000"/>
                        </a:lnSpc>
                        <a:spcAft>
                          <a:spcPts val="0"/>
                        </a:spcAft>
                      </a:pPr>
                      <a:r>
                        <a:rPr lang="en-US" sz="1200">
                          <a:effectLst/>
                        </a:rPr>
                        <a:t>MessageHeader  </a:t>
                      </a:r>
                      <a:endParaRPr lang="vi-VN" sz="1200">
                        <a:effectLst/>
                      </a:endParaRPr>
                    </a:p>
                    <a:p>
                      <a:pPr algn="just">
                        <a:lnSpc>
                          <a:spcPct val="115000"/>
                        </a:lnSpc>
                        <a:spcAft>
                          <a:spcPts val="0"/>
                        </a:spcAft>
                      </a:pPr>
                      <a:r>
                        <a:rPr lang="en-US" sz="1200">
                          <a:effectLst/>
                        </a:rPr>
                        <a:t> </a:t>
                      </a:r>
                      <a:endParaRPr lang="vi-VN" sz="1200">
                        <a:effectLst/>
                        <a:latin typeface="VNI-Centur"/>
                        <a:ea typeface="Times New Roman"/>
                        <a:cs typeface="Times New Roman"/>
                      </a:endParaRPr>
                    </a:p>
                  </a:txBody>
                  <a:tcPr marL="68580" marR="68580" marT="0" marB="0" anchor="ctr"/>
                </a:tc>
                <a:tc>
                  <a:txBody>
                    <a:bodyPr/>
                    <a:lstStyle/>
                    <a:p>
                      <a:pPr algn="just">
                        <a:lnSpc>
                          <a:spcPct val="115000"/>
                        </a:lnSpc>
                        <a:spcAft>
                          <a:spcPts val="0"/>
                        </a:spcAft>
                      </a:pPr>
                      <a:r>
                        <a:rPr lang="en-US" sz="1200" dirty="0" err="1">
                          <a:effectLst/>
                        </a:rPr>
                        <a:t>Nội</a:t>
                      </a:r>
                      <a:r>
                        <a:rPr lang="en-US" sz="1200" dirty="0">
                          <a:effectLst/>
                        </a:rPr>
                        <a:t> dung </a:t>
                      </a:r>
                      <a:r>
                        <a:rPr lang="en-US" sz="1200" dirty="0" err="1">
                          <a:effectLst/>
                        </a:rPr>
                        <a:t>của</a:t>
                      </a:r>
                      <a:r>
                        <a:rPr lang="en-US" sz="1200" dirty="0">
                          <a:effectLst/>
                        </a:rPr>
                        <a:t> </a:t>
                      </a:r>
                      <a:r>
                        <a:rPr lang="en-US" sz="1200" dirty="0" err="1">
                          <a:effectLst/>
                        </a:rPr>
                        <a:t>đầu</a:t>
                      </a:r>
                      <a:r>
                        <a:rPr lang="en-US" sz="1200" dirty="0">
                          <a:effectLst/>
                        </a:rPr>
                        <a:t> </a:t>
                      </a:r>
                      <a:r>
                        <a:rPr lang="en-US" sz="1200" dirty="0" err="1">
                          <a:effectLst/>
                        </a:rPr>
                        <a:t>đề</a:t>
                      </a:r>
                      <a:r>
                        <a:rPr lang="en-US" sz="1200" dirty="0">
                          <a:effectLst/>
                        </a:rPr>
                        <a:t> </a:t>
                      </a:r>
                      <a:r>
                        <a:rPr lang="en-US" sz="1200" dirty="0" err="1">
                          <a:effectLst/>
                        </a:rPr>
                        <a:t>bản</a:t>
                      </a:r>
                      <a:r>
                        <a:rPr lang="en-US" sz="1200" dirty="0">
                          <a:effectLst/>
                        </a:rPr>
                        <a:t> tin SOAP</a:t>
                      </a:r>
                      <a:endParaRPr lang="vi-VN" sz="1200" dirty="0">
                        <a:effectLst/>
                        <a:latin typeface="VNI-Centur"/>
                        <a:ea typeface="Times New Roman"/>
                        <a:cs typeface="Times New Roman"/>
                      </a:endParaRPr>
                    </a:p>
                  </a:txBody>
                  <a:tcPr marL="68580" marR="68580" marT="0" marB="0" anchor="ctr"/>
                </a:tc>
              </a:tr>
            </a:tbl>
          </a:graphicData>
        </a:graphic>
      </p:graphicFrame>
      <p:sp>
        <p:nvSpPr>
          <p:cNvPr id="6" name="Title 3"/>
          <p:cNvSpPr txBox="1">
            <a:spLocks/>
          </p:cNvSpPr>
          <p:nvPr/>
        </p:nvSpPr>
        <p:spPr>
          <a:xfrm>
            <a:off x="492642" y="163032"/>
            <a:ext cx="8534400" cy="808038"/>
          </a:xfrm>
          <a:prstGeom prst="rect">
            <a:avLst/>
          </a:prstGeom>
        </p:spPr>
        <p:txBody>
          <a:bodyPr vert="horz" lIns="91440" tIns="45720" rIns="91440" bIns="45720" rtlCol="0" anchor="ctr">
            <a:normAutofit/>
            <a:scene3d>
              <a:camera prst="orthographicFront"/>
              <a:lightRig rig="soft" dir="t">
                <a:rot lat="0" lon="0" rev="10800000"/>
              </a:lightRig>
            </a:scene3d>
            <a:sp3d>
              <a:bevelT w="27940" h="12700"/>
              <a:contourClr>
                <a:srgbClr val="DDDDDD"/>
              </a:contourClr>
            </a:sp3d>
          </a:bodyPr>
          <a:lstStyle>
            <a:lvl1pPr algn="l" defTabSz="914400" rtl="0" eaLnBrk="1" latinLnBrk="0" hangingPunct="1">
              <a:spcBef>
                <a:spcPct val="0"/>
              </a:spcBef>
              <a:buNone/>
              <a:defRPr sz="4400" b="1" kern="1200" cap="none" spc="150">
                <a:ln w="11430"/>
                <a:solidFill>
                  <a:srgbClr val="F8F8F8"/>
                </a:solidFill>
                <a:effectLst>
                  <a:outerShdw blurRad="25400" algn="tl" rotWithShape="0">
                    <a:srgbClr val="000000">
                      <a:alpha val="43000"/>
                    </a:srgbClr>
                  </a:outerShdw>
                </a:effectLst>
                <a:latin typeface="Arial" pitchFamily="34" charset="0"/>
                <a:ea typeface="+mj-ea"/>
                <a:cs typeface="Arial" pitchFamily="34" charset="0"/>
              </a:defRPr>
            </a:lvl1pPr>
          </a:lstStyle>
          <a:p>
            <a:r>
              <a:rPr lang="en-US" dirty="0" err="1" smtClean="0"/>
              <a:t>Lý</a:t>
            </a:r>
            <a:r>
              <a:rPr lang="en-US" dirty="0" smtClean="0"/>
              <a:t> </a:t>
            </a:r>
            <a:r>
              <a:rPr lang="en-US" dirty="0" err="1" smtClean="0"/>
              <a:t>thuyết</a:t>
            </a:r>
            <a:r>
              <a:rPr lang="en-US" dirty="0" smtClean="0"/>
              <a:t> – </a:t>
            </a:r>
            <a:r>
              <a:rPr lang="en-US" dirty="0" err="1" smtClean="0"/>
              <a:t>Giới</a:t>
            </a:r>
            <a:r>
              <a:rPr lang="en-US" dirty="0" smtClean="0"/>
              <a:t> </a:t>
            </a:r>
            <a:r>
              <a:rPr lang="en-US" dirty="0" err="1" smtClean="0"/>
              <a:t>thiệu</a:t>
            </a:r>
            <a:endParaRPr 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txBox="1">
            <a:spLocks/>
          </p:cNvSpPr>
          <p:nvPr/>
        </p:nvSpPr>
        <p:spPr>
          <a:xfrm>
            <a:off x="414670" y="1307807"/>
            <a:ext cx="8153400" cy="1435393"/>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0"/>
              </a:spcBef>
              <a:spcAft>
                <a:spcPts val="1800"/>
              </a:spcAft>
              <a:buFont typeface="Wingdings" pitchFamily="2" charset="2"/>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100000"/>
              </a:lnSpc>
              <a:spcBef>
                <a:spcPts val="0"/>
              </a:spcBef>
              <a:spcAft>
                <a:spcPts val="180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100000"/>
              </a:lnSpc>
              <a:spcBef>
                <a:spcPts val="0"/>
              </a:spcBef>
              <a:spcAft>
                <a:spcPts val="1800"/>
              </a:spcAft>
              <a:buFont typeface="Wingdings" pitchFamily="2" charset="2"/>
              <a:buChar char="ü"/>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100000"/>
              </a:lnSpc>
              <a:spcBef>
                <a:spcPts val="0"/>
              </a:spcBef>
              <a:spcAft>
                <a:spcPts val="180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100000"/>
              </a:lnSpc>
              <a:spcBef>
                <a:spcPts val="0"/>
              </a:spcBef>
              <a:spcAft>
                <a:spcPts val="180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2" indent="-342900">
              <a:buFont typeface="Wingdings" pitchFamily="2" charset="2"/>
              <a:buChar char="§"/>
            </a:pPr>
            <a:r>
              <a:rPr lang="da-DK" sz="2000" b="1" dirty="0"/>
              <a:t>Address </a:t>
            </a:r>
            <a:r>
              <a:rPr lang="da-DK" sz="2000" b="1" dirty="0" smtClean="0"/>
              <a:t>type: </a:t>
            </a:r>
            <a:r>
              <a:rPr lang="en-US" sz="1800" dirty="0" smtClean="0"/>
              <a:t>MEX Address, </a:t>
            </a:r>
            <a:r>
              <a:rPr lang="en-US" sz="1800" dirty="0" err="1" smtClean="0"/>
              <a:t>BaseAddress</a:t>
            </a:r>
            <a:r>
              <a:rPr lang="en-US" sz="1800" dirty="0" smtClean="0"/>
              <a:t>, Endpoint Address </a:t>
            </a:r>
            <a:r>
              <a:rPr lang="da-DK" sz="2000" b="1" dirty="0" smtClean="0"/>
              <a:t>Binding: </a:t>
            </a:r>
            <a:r>
              <a:rPr lang="en-US" sz="2000" dirty="0" smtClean="0"/>
              <a:t>Encoding, Transport, Protocol</a:t>
            </a:r>
            <a:endParaRPr lang="vi-VN" sz="2000" dirty="0"/>
          </a:p>
          <a:p>
            <a:pPr marL="342900" lvl="2" indent="-342900">
              <a:buFont typeface="Wingdings" pitchFamily="2" charset="2"/>
              <a:buChar char="§"/>
            </a:pPr>
            <a:endParaRPr lang="vi-VN" sz="2000" dirty="0"/>
          </a:p>
        </p:txBody>
      </p:sp>
      <p:graphicFrame>
        <p:nvGraphicFramePr>
          <p:cNvPr id="4" name="Table 3"/>
          <p:cNvGraphicFramePr>
            <a:graphicFrameLocks noGrp="1"/>
          </p:cNvGraphicFramePr>
          <p:nvPr>
            <p:extLst>
              <p:ext uri="{D42A27DB-BD31-4B8C-83A1-F6EECF244321}">
                <p14:modId xmlns:p14="http://schemas.microsoft.com/office/powerpoint/2010/main" val="2446671081"/>
              </p:ext>
            </p:extLst>
          </p:nvPr>
        </p:nvGraphicFramePr>
        <p:xfrm>
          <a:off x="990600" y="2286000"/>
          <a:ext cx="7315198" cy="4330639"/>
        </p:xfrm>
        <a:graphic>
          <a:graphicData uri="http://schemas.openxmlformats.org/drawingml/2006/table">
            <a:tbl>
              <a:tblPr firstRow="1" firstCol="1" bandRow="1">
                <a:tableStyleId>{5C22544A-7EE6-4342-B048-85BDC9FD1C3A}</a:tableStyleId>
              </a:tblPr>
              <a:tblGrid>
                <a:gridCol w="2107468"/>
                <a:gridCol w="1170815"/>
                <a:gridCol w="1170815"/>
                <a:gridCol w="1478924"/>
                <a:gridCol w="653876"/>
                <a:gridCol w="733300"/>
              </a:tblGrid>
              <a:tr h="1071727">
                <a:tc>
                  <a:txBody>
                    <a:bodyPr/>
                    <a:lstStyle/>
                    <a:p>
                      <a:pPr algn="ctr">
                        <a:lnSpc>
                          <a:spcPct val="115000"/>
                        </a:lnSpc>
                        <a:spcAft>
                          <a:spcPts val="0"/>
                        </a:spcAft>
                      </a:pPr>
                      <a:r>
                        <a:rPr lang="en-US" sz="1200" dirty="0">
                          <a:effectLst/>
                        </a:rPr>
                        <a:t>Binding</a:t>
                      </a:r>
                      <a:endParaRPr lang="vi-VN" sz="1200" dirty="0">
                        <a:effectLst/>
                        <a:latin typeface="VNI-Centur"/>
                        <a:ea typeface="Times New Roman"/>
                        <a:cs typeface="Times New Roman"/>
                      </a:endParaRPr>
                    </a:p>
                  </a:txBody>
                  <a:tcPr marL="68580" marR="68580" marT="0" marB="0" anchor="ctr"/>
                </a:tc>
                <a:tc>
                  <a:txBody>
                    <a:bodyPr/>
                    <a:lstStyle/>
                    <a:p>
                      <a:pPr algn="ctr">
                        <a:lnSpc>
                          <a:spcPct val="115000"/>
                        </a:lnSpc>
                        <a:spcAft>
                          <a:spcPts val="0"/>
                        </a:spcAft>
                      </a:pPr>
                      <a:r>
                        <a:rPr lang="en-US" sz="1200">
                          <a:effectLst/>
                        </a:rPr>
                        <a:t>Tính làm việc liên môi trường</a:t>
                      </a:r>
                      <a:endParaRPr lang="vi-VN" sz="1200">
                        <a:effectLst/>
                        <a:latin typeface="VNI-Centur"/>
                        <a:ea typeface="Times New Roman"/>
                        <a:cs typeface="Times New Roman"/>
                      </a:endParaRPr>
                    </a:p>
                  </a:txBody>
                  <a:tcPr marL="68580" marR="68580" marT="0" marB="0" anchor="ctr"/>
                </a:tc>
                <a:tc>
                  <a:txBody>
                    <a:bodyPr/>
                    <a:lstStyle/>
                    <a:p>
                      <a:pPr algn="ctr">
                        <a:lnSpc>
                          <a:spcPct val="115000"/>
                        </a:lnSpc>
                        <a:spcAft>
                          <a:spcPts val="0"/>
                        </a:spcAft>
                      </a:pPr>
                      <a:r>
                        <a:rPr lang="en-US" sz="1200">
                          <a:effectLst/>
                        </a:rPr>
                        <a:t>Bảo mật</a:t>
                      </a:r>
                      <a:endParaRPr lang="vi-VN" sz="1200">
                        <a:effectLst/>
                        <a:latin typeface="VNI-Centur"/>
                        <a:ea typeface="Times New Roman"/>
                        <a:cs typeface="Times New Roman"/>
                      </a:endParaRPr>
                    </a:p>
                  </a:txBody>
                  <a:tcPr marL="68580" marR="68580" marT="0" marB="0" anchor="ctr"/>
                </a:tc>
                <a:tc>
                  <a:txBody>
                    <a:bodyPr/>
                    <a:lstStyle/>
                    <a:p>
                      <a:pPr algn="ctr">
                        <a:lnSpc>
                          <a:spcPct val="115000"/>
                        </a:lnSpc>
                        <a:spcAft>
                          <a:spcPts val="0"/>
                        </a:spcAft>
                      </a:pPr>
                      <a:r>
                        <a:rPr lang="en-US" sz="1200">
                          <a:effectLst/>
                        </a:rPr>
                        <a:t>Phiên</a:t>
                      </a:r>
                      <a:endParaRPr lang="vi-VN" sz="1200">
                        <a:effectLst/>
                        <a:latin typeface="VNI-Centur"/>
                        <a:ea typeface="Times New Roman"/>
                        <a:cs typeface="Times New Roman"/>
                      </a:endParaRPr>
                    </a:p>
                  </a:txBody>
                  <a:tcPr marL="68580" marR="68580" marT="0" marB="0" anchor="ctr"/>
                </a:tc>
                <a:tc>
                  <a:txBody>
                    <a:bodyPr/>
                    <a:lstStyle/>
                    <a:p>
                      <a:pPr algn="ctr">
                        <a:lnSpc>
                          <a:spcPct val="115000"/>
                        </a:lnSpc>
                        <a:spcAft>
                          <a:spcPts val="0"/>
                        </a:spcAft>
                      </a:pPr>
                      <a:r>
                        <a:rPr lang="en-US" sz="1200">
                          <a:effectLst/>
                        </a:rPr>
                        <a:t>Giao dịch</a:t>
                      </a:r>
                      <a:endParaRPr lang="vi-VN" sz="1200">
                        <a:effectLst/>
                        <a:latin typeface="VNI-Centur"/>
                        <a:ea typeface="Times New Roman"/>
                        <a:cs typeface="Times New Roman"/>
                      </a:endParaRPr>
                    </a:p>
                  </a:txBody>
                  <a:tcPr marL="68580" marR="68580" marT="0" marB="0" anchor="ctr"/>
                </a:tc>
                <a:tc>
                  <a:txBody>
                    <a:bodyPr/>
                    <a:lstStyle/>
                    <a:p>
                      <a:pPr algn="just">
                        <a:lnSpc>
                          <a:spcPct val="115000"/>
                        </a:lnSpc>
                        <a:spcAft>
                          <a:spcPts val="0"/>
                        </a:spcAft>
                      </a:pPr>
                      <a:r>
                        <a:rPr lang="vi-VN" sz="1200">
                          <a:effectLst/>
                        </a:rPr>
                        <a:t> </a:t>
                      </a:r>
                      <a:endParaRPr lang="vi-VN" sz="1200">
                        <a:effectLst/>
                        <a:latin typeface="VNI-Centur"/>
                        <a:ea typeface="Times New Roman"/>
                        <a:cs typeface="Times New Roman"/>
                      </a:endParaRPr>
                    </a:p>
                  </a:txBody>
                  <a:tcPr marL="0" marR="0" marT="0" marB="0" anchor="ctr"/>
                </a:tc>
              </a:tr>
              <a:tr h="1098268">
                <a:tc>
                  <a:txBody>
                    <a:bodyPr/>
                    <a:lstStyle/>
                    <a:p>
                      <a:pPr algn="just">
                        <a:lnSpc>
                          <a:spcPct val="115000"/>
                        </a:lnSpc>
                        <a:spcAft>
                          <a:spcPts val="0"/>
                        </a:spcAft>
                      </a:pPr>
                      <a:r>
                        <a:rPr lang="en-US" sz="1200">
                          <a:effectLst/>
                        </a:rPr>
                        <a:t>BasicHttpBinding  </a:t>
                      </a:r>
                      <a:endParaRPr lang="vi-VN" sz="1200">
                        <a:effectLst/>
                      </a:endParaRPr>
                    </a:p>
                    <a:p>
                      <a:pPr algn="just">
                        <a:lnSpc>
                          <a:spcPct val="115000"/>
                        </a:lnSpc>
                        <a:spcAft>
                          <a:spcPts val="0"/>
                        </a:spcAft>
                      </a:pPr>
                      <a:r>
                        <a:rPr lang="en-US" sz="1200">
                          <a:effectLst/>
                        </a:rPr>
                        <a:t> </a:t>
                      </a:r>
                      <a:endParaRPr lang="vi-VN" sz="120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en-US" sz="1200">
                          <a:effectLst/>
                        </a:rPr>
                        <a:t>Basic Profile 1.1 </a:t>
                      </a:r>
                      <a:endParaRPr lang="vi-VN" sz="1200">
                        <a:effectLst/>
                      </a:endParaRPr>
                    </a:p>
                    <a:p>
                      <a:pPr algn="just">
                        <a:lnSpc>
                          <a:spcPct val="115000"/>
                        </a:lnSpc>
                        <a:spcAft>
                          <a:spcPts val="0"/>
                        </a:spcAft>
                      </a:pPr>
                      <a:r>
                        <a:rPr lang="en-US" sz="1200">
                          <a:effectLst/>
                        </a:rPr>
                        <a:t> </a:t>
                      </a:r>
                      <a:endParaRPr lang="vi-VN" sz="120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en-US" sz="1200" dirty="0">
                          <a:effectLst/>
                        </a:rPr>
                        <a:t>(none), transport, Message </a:t>
                      </a:r>
                      <a:endParaRPr lang="vi-VN" sz="1200" dirty="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en-US" sz="1200">
                          <a:effectLst/>
                        </a:rPr>
                        <a:t>(None)  </a:t>
                      </a:r>
                      <a:endParaRPr lang="vi-VN" sz="120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en-US" sz="1200">
                          <a:effectLst/>
                        </a:rPr>
                        <a:t>(None)</a:t>
                      </a:r>
                      <a:endParaRPr lang="vi-VN" sz="120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vi-VN" sz="1200">
                          <a:effectLst/>
                        </a:rPr>
                        <a:t> </a:t>
                      </a:r>
                      <a:endParaRPr lang="vi-VN" sz="1200">
                        <a:effectLst/>
                        <a:latin typeface="VNI-Centur"/>
                        <a:ea typeface="Times New Roman"/>
                        <a:cs typeface="Times New Roman"/>
                      </a:endParaRPr>
                    </a:p>
                  </a:txBody>
                  <a:tcPr marL="0" marR="0" marT="0" marB="0" anchor="ctr"/>
                </a:tc>
              </a:tr>
              <a:tr h="819214">
                <a:tc>
                  <a:txBody>
                    <a:bodyPr/>
                    <a:lstStyle/>
                    <a:p>
                      <a:pPr algn="just">
                        <a:lnSpc>
                          <a:spcPct val="115000"/>
                        </a:lnSpc>
                        <a:spcAft>
                          <a:spcPts val="0"/>
                        </a:spcAft>
                      </a:pPr>
                      <a:r>
                        <a:rPr lang="en-US" sz="1200">
                          <a:effectLst/>
                        </a:rPr>
                        <a:t>WSHttpBinding  </a:t>
                      </a:r>
                      <a:endParaRPr lang="vi-VN" sz="1200">
                        <a:effectLst/>
                      </a:endParaRPr>
                    </a:p>
                    <a:p>
                      <a:pPr algn="just">
                        <a:lnSpc>
                          <a:spcPct val="115000"/>
                        </a:lnSpc>
                        <a:spcAft>
                          <a:spcPts val="0"/>
                        </a:spcAft>
                      </a:pPr>
                      <a:r>
                        <a:rPr lang="en-US" sz="1200">
                          <a:effectLst/>
                        </a:rPr>
                        <a:t> </a:t>
                      </a:r>
                      <a:endParaRPr lang="vi-VN" sz="120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en-US" sz="1200">
                          <a:effectLst/>
                        </a:rPr>
                        <a:t>WS  </a:t>
                      </a:r>
                      <a:endParaRPr lang="vi-VN" sz="120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en-US" sz="1200">
                          <a:effectLst/>
                        </a:rPr>
                        <a:t>Transport, </a:t>
                      </a:r>
                      <a:endParaRPr lang="vi-VN" sz="1200">
                        <a:effectLst/>
                      </a:endParaRPr>
                    </a:p>
                    <a:p>
                      <a:pPr algn="just">
                        <a:lnSpc>
                          <a:spcPct val="115000"/>
                        </a:lnSpc>
                        <a:spcAft>
                          <a:spcPts val="0"/>
                        </a:spcAft>
                      </a:pPr>
                      <a:r>
                        <a:rPr lang="en-US" sz="1200">
                          <a:effectLst/>
                        </a:rPr>
                        <a:t>(Message), Mixed </a:t>
                      </a:r>
                      <a:endParaRPr lang="vi-VN" sz="120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en-US" sz="1200">
                          <a:effectLst/>
                        </a:rPr>
                        <a:t>(None),Transport, </a:t>
                      </a:r>
                      <a:endParaRPr lang="vi-VN" sz="1200">
                        <a:effectLst/>
                      </a:endParaRPr>
                    </a:p>
                    <a:p>
                      <a:pPr algn="just">
                        <a:lnSpc>
                          <a:spcPct val="115000"/>
                        </a:lnSpc>
                        <a:spcAft>
                          <a:spcPts val="0"/>
                        </a:spcAft>
                      </a:pPr>
                      <a:r>
                        <a:rPr lang="en-US" sz="1200">
                          <a:effectLst/>
                        </a:rPr>
                        <a:t>Reliable  </a:t>
                      </a:r>
                      <a:endParaRPr lang="vi-VN" sz="1200">
                        <a:effectLst/>
                      </a:endParaRPr>
                    </a:p>
                    <a:p>
                      <a:pPr algn="just">
                        <a:lnSpc>
                          <a:spcPct val="115000"/>
                        </a:lnSpc>
                        <a:spcAft>
                          <a:spcPts val="0"/>
                        </a:spcAft>
                      </a:pPr>
                      <a:r>
                        <a:rPr lang="en-US" sz="1200">
                          <a:effectLst/>
                        </a:rPr>
                        <a:t> </a:t>
                      </a:r>
                      <a:endParaRPr lang="vi-VN" sz="120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en-US" sz="1200">
                          <a:effectLst/>
                        </a:rPr>
                        <a:t>(None), Y7es</a:t>
                      </a:r>
                      <a:endParaRPr lang="vi-VN" sz="120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vi-VN" sz="1200">
                          <a:effectLst/>
                        </a:rPr>
                        <a:t> </a:t>
                      </a:r>
                      <a:endParaRPr lang="vi-VN" sz="1200">
                        <a:effectLst/>
                        <a:latin typeface="VNI-Centur"/>
                        <a:ea typeface="Times New Roman"/>
                        <a:cs typeface="Times New Roman"/>
                      </a:endParaRPr>
                    </a:p>
                  </a:txBody>
                  <a:tcPr marL="0" marR="0" marT="0" marB="0" anchor="ctr"/>
                </a:tc>
              </a:tr>
              <a:tr h="540161">
                <a:tc>
                  <a:txBody>
                    <a:bodyPr/>
                    <a:lstStyle/>
                    <a:p>
                      <a:pPr algn="just">
                        <a:lnSpc>
                          <a:spcPct val="115000"/>
                        </a:lnSpc>
                        <a:spcAft>
                          <a:spcPts val="0"/>
                        </a:spcAft>
                      </a:pPr>
                      <a:r>
                        <a:rPr lang="en-US" sz="1200">
                          <a:effectLst/>
                        </a:rPr>
                        <a:t>NetTcpBinding  </a:t>
                      </a:r>
                      <a:endParaRPr lang="vi-VN" sz="1200">
                        <a:effectLst/>
                      </a:endParaRPr>
                    </a:p>
                    <a:p>
                      <a:pPr algn="just">
                        <a:lnSpc>
                          <a:spcPct val="115000"/>
                        </a:lnSpc>
                        <a:spcAft>
                          <a:spcPts val="0"/>
                        </a:spcAft>
                      </a:pPr>
                      <a:r>
                        <a:rPr lang="en-US" sz="1200">
                          <a:effectLst/>
                        </a:rPr>
                        <a:t> </a:t>
                      </a:r>
                      <a:endParaRPr lang="vi-VN" sz="120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en-US" sz="1200">
                          <a:effectLst/>
                        </a:rPr>
                        <a:t>.NET  </a:t>
                      </a:r>
                      <a:endParaRPr lang="vi-VN" sz="120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en-US" sz="1200">
                          <a:effectLst/>
                        </a:rPr>
                        <a:t>(Transport), </a:t>
                      </a:r>
                      <a:endParaRPr lang="vi-VN" sz="1200">
                        <a:effectLst/>
                      </a:endParaRPr>
                    </a:p>
                    <a:p>
                      <a:pPr algn="just">
                        <a:lnSpc>
                          <a:spcPct val="115000"/>
                        </a:lnSpc>
                        <a:spcAft>
                          <a:spcPts val="0"/>
                        </a:spcAft>
                      </a:pPr>
                      <a:r>
                        <a:rPr lang="en-US" sz="1200">
                          <a:effectLst/>
                        </a:rPr>
                        <a:t>Message </a:t>
                      </a:r>
                      <a:endParaRPr lang="vi-VN" sz="120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en-US" sz="1200">
                          <a:effectLst/>
                        </a:rPr>
                        <a:t>Reliable, </a:t>
                      </a:r>
                      <a:endParaRPr lang="vi-VN" sz="1200">
                        <a:effectLst/>
                      </a:endParaRPr>
                    </a:p>
                    <a:p>
                      <a:pPr algn="just">
                        <a:lnSpc>
                          <a:spcPct val="115000"/>
                        </a:lnSpc>
                        <a:spcAft>
                          <a:spcPts val="0"/>
                        </a:spcAft>
                      </a:pPr>
                      <a:r>
                        <a:rPr lang="en-US" sz="1200">
                          <a:effectLst/>
                        </a:rPr>
                        <a:t>(Transport) </a:t>
                      </a:r>
                      <a:endParaRPr lang="vi-VN" sz="120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en-US" sz="1200">
                          <a:effectLst/>
                        </a:rPr>
                        <a:t>(none), Yes</a:t>
                      </a:r>
                      <a:endParaRPr lang="vi-VN" sz="120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vi-VN" sz="1200">
                          <a:effectLst/>
                        </a:rPr>
                        <a:t> </a:t>
                      </a:r>
                      <a:endParaRPr lang="vi-VN" sz="1200">
                        <a:effectLst/>
                        <a:latin typeface="VNI-Centur"/>
                        <a:ea typeface="Times New Roman"/>
                        <a:cs typeface="Times New Roman"/>
                      </a:endParaRPr>
                    </a:p>
                  </a:txBody>
                  <a:tcPr marL="0" marR="0" marT="0" marB="0" anchor="ctr"/>
                </a:tc>
              </a:tr>
              <a:tr h="261108">
                <a:tc>
                  <a:txBody>
                    <a:bodyPr/>
                    <a:lstStyle/>
                    <a:p>
                      <a:pPr algn="just">
                        <a:lnSpc>
                          <a:spcPct val="115000"/>
                        </a:lnSpc>
                        <a:spcAft>
                          <a:spcPts val="0"/>
                        </a:spcAft>
                      </a:pPr>
                      <a:r>
                        <a:rPr lang="en-US" sz="1200">
                          <a:effectLst/>
                        </a:rPr>
                        <a:t>NetPeerTcpBinding  </a:t>
                      </a:r>
                      <a:endParaRPr lang="vi-VN" sz="120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en-US" sz="1200">
                          <a:effectLst/>
                        </a:rPr>
                        <a:t>Peer  </a:t>
                      </a:r>
                      <a:endParaRPr lang="vi-VN" sz="120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en-US" sz="1200">
                          <a:effectLst/>
                        </a:rPr>
                        <a:t>(Transport)  </a:t>
                      </a:r>
                      <a:endParaRPr lang="vi-VN" sz="120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en-US" sz="1200">
                          <a:effectLst/>
                        </a:rPr>
                        <a:t>(None)  </a:t>
                      </a:r>
                      <a:endParaRPr lang="vi-VN" sz="120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en-US" sz="1200">
                          <a:effectLst/>
                        </a:rPr>
                        <a:t>None</a:t>
                      </a:r>
                      <a:endParaRPr lang="vi-VN" sz="120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vi-VN" sz="1200">
                          <a:effectLst/>
                        </a:rPr>
                        <a:t> </a:t>
                      </a:r>
                      <a:endParaRPr lang="vi-VN" sz="1200">
                        <a:effectLst/>
                        <a:latin typeface="VNI-Centur"/>
                        <a:ea typeface="Times New Roman"/>
                        <a:cs typeface="Times New Roman"/>
                      </a:endParaRPr>
                    </a:p>
                  </a:txBody>
                  <a:tcPr marL="0" marR="0" marT="0" marB="0" anchor="ctr"/>
                </a:tc>
              </a:tr>
              <a:tr h="540161">
                <a:tc>
                  <a:txBody>
                    <a:bodyPr/>
                    <a:lstStyle/>
                    <a:p>
                      <a:pPr algn="just">
                        <a:lnSpc>
                          <a:spcPct val="115000"/>
                        </a:lnSpc>
                        <a:spcAft>
                          <a:spcPts val="0"/>
                        </a:spcAft>
                      </a:pPr>
                      <a:r>
                        <a:rPr lang="en-US" sz="1200">
                          <a:effectLst/>
                        </a:rPr>
                        <a:t>MsmqIntegrationBinding  </a:t>
                      </a:r>
                      <a:endParaRPr lang="vi-VN" sz="120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en-US" sz="1200">
                          <a:effectLst/>
                        </a:rPr>
                        <a:t>MSMQ  </a:t>
                      </a:r>
                      <a:endParaRPr lang="vi-VN" sz="120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en-US" sz="1200">
                          <a:effectLst/>
                        </a:rPr>
                        <a:t>(Transport)  </a:t>
                      </a:r>
                      <a:endParaRPr lang="vi-VN" sz="120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en-US" sz="1200">
                          <a:effectLst/>
                        </a:rPr>
                        <a:t>(None)  </a:t>
                      </a:r>
                      <a:endParaRPr lang="vi-VN" sz="120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en-US" sz="1200">
                          <a:effectLst/>
                        </a:rPr>
                        <a:t>(none), Yes</a:t>
                      </a:r>
                      <a:endParaRPr lang="vi-VN" sz="1200">
                        <a:effectLst/>
                        <a:latin typeface="VNI-Centur"/>
                        <a:ea typeface="Times New Roman"/>
                        <a:cs typeface="Times New Roman"/>
                      </a:endParaRPr>
                    </a:p>
                  </a:txBody>
                  <a:tcPr marL="68580" marR="68580" marT="0" marB="0"/>
                </a:tc>
                <a:tc>
                  <a:txBody>
                    <a:bodyPr/>
                    <a:lstStyle/>
                    <a:p>
                      <a:pPr algn="just">
                        <a:lnSpc>
                          <a:spcPct val="115000"/>
                        </a:lnSpc>
                        <a:spcAft>
                          <a:spcPts val="0"/>
                        </a:spcAft>
                      </a:pPr>
                      <a:r>
                        <a:rPr lang="en-US" sz="1200" dirty="0">
                          <a:effectLst/>
                        </a:rPr>
                        <a:t> </a:t>
                      </a:r>
                      <a:endParaRPr lang="vi-VN" sz="1200" dirty="0">
                        <a:effectLst/>
                        <a:latin typeface="VNI-Centur"/>
                        <a:ea typeface="Times New Roman"/>
                        <a:cs typeface="Times New Roman"/>
                      </a:endParaRPr>
                    </a:p>
                  </a:txBody>
                  <a:tcPr marL="68580" marR="68580" marT="0" marB="0"/>
                </a:tc>
              </a:tr>
            </a:tbl>
          </a:graphicData>
        </a:graphic>
      </p:graphicFrame>
      <p:sp>
        <p:nvSpPr>
          <p:cNvPr id="6" name="Title 3"/>
          <p:cNvSpPr txBox="1">
            <a:spLocks/>
          </p:cNvSpPr>
          <p:nvPr/>
        </p:nvSpPr>
        <p:spPr>
          <a:xfrm>
            <a:off x="492642" y="163032"/>
            <a:ext cx="8534400" cy="808038"/>
          </a:xfrm>
          <a:prstGeom prst="rect">
            <a:avLst/>
          </a:prstGeom>
        </p:spPr>
        <p:txBody>
          <a:bodyPr vert="horz" lIns="91440" tIns="45720" rIns="91440" bIns="45720" rtlCol="0" anchor="ctr">
            <a:normAutofit/>
            <a:scene3d>
              <a:camera prst="orthographicFront"/>
              <a:lightRig rig="soft" dir="t">
                <a:rot lat="0" lon="0" rev="10800000"/>
              </a:lightRig>
            </a:scene3d>
            <a:sp3d>
              <a:bevelT w="27940" h="12700"/>
              <a:contourClr>
                <a:srgbClr val="DDDDDD"/>
              </a:contourClr>
            </a:sp3d>
          </a:bodyPr>
          <a:lstStyle>
            <a:lvl1pPr algn="l" defTabSz="914400" rtl="0" eaLnBrk="1" latinLnBrk="0" hangingPunct="1">
              <a:spcBef>
                <a:spcPct val="0"/>
              </a:spcBef>
              <a:buNone/>
              <a:defRPr sz="4400" b="1" kern="1200" cap="none" spc="150">
                <a:ln w="11430"/>
                <a:solidFill>
                  <a:srgbClr val="F8F8F8"/>
                </a:solidFill>
                <a:effectLst>
                  <a:outerShdw blurRad="25400" algn="tl" rotWithShape="0">
                    <a:srgbClr val="000000">
                      <a:alpha val="43000"/>
                    </a:srgbClr>
                  </a:outerShdw>
                </a:effectLst>
                <a:latin typeface="Arial" pitchFamily="34" charset="0"/>
                <a:ea typeface="+mj-ea"/>
                <a:cs typeface="Arial" pitchFamily="34" charset="0"/>
              </a:defRPr>
            </a:lvl1pPr>
          </a:lstStyle>
          <a:p>
            <a:r>
              <a:rPr lang="en-US" dirty="0" err="1" smtClean="0"/>
              <a:t>Lý</a:t>
            </a:r>
            <a:r>
              <a:rPr lang="en-US" dirty="0" smtClean="0"/>
              <a:t> </a:t>
            </a:r>
            <a:r>
              <a:rPr lang="en-US" dirty="0" err="1" smtClean="0"/>
              <a:t>thuyết</a:t>
            </a:r>
            <a:r>
              <a:rPr lang="en-US" dirty="0" smtClean="0"/>
              <a:t> – </a:t>
            </a:r>
            <a:r>
              <a:rPr lang="en-US" dirty="0" err="1" smtClean="0"/>
              <a:t>Giới</a:t>
            </a:r>
            <a:r>
              <a:rPr lang="en-US" dirty="0" smtClean="0"/>
              <a:t> </a:t>
            </a:r>
            <a:r>
              <a:rPr lang="en-US" dirty="0" err="1" smtClean="0"/>
              <a:t>thiệu</a:t>
            </a:r>
            <a:endParaRPr lang="en-US" dirty="0"/>
          </a:p>
        </p:txBody>
      </p:sp>
    </p:spTree>
    <p:extLst>
      <p:ext uri="{BB962C8B-B14F-4D97-AF65-F5344CB8AC3E}">
        <p14:creationId xmlns:p14="http://schemas.microsoft.com/office/powerpoint/2010/main" val="346102805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660</TotalTime>
  <Words>2435</Words>
  <Application>Microsoft Office PowerPoint</Application>
  <PresentationFormat>On-screen Show (4:3)</PresentationFormat>
  <Paragraphs>380</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Đề tài: Xây dựng wed service cho phép xem thông tin khoá học ngắn hạn</vt:lpstr>
      <vt:lpstr>Giới thiệu</vt:lpstr>
      <vt:lpstr>Nội dung</vt:lpstr>
      <vt:lpstr>Lý thuyết</vt:lpstr>
      <vt:lpstr>Lý thuyết – Giới thiệu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Thiết kế chương trình</vt:lpstr>
      <vt:lpstr>Thiết kế chương trình</vt:lpstr>
      <vt:lpstr>Thiết kế chương trình</vt:lpstr>
      <vt:lpstr>Thiết kế chương trình</vt:lpstr>
      <vt:lpstr>Thiết kế chương trình</vt:lpstr>
      <vt:lpstr>Thiết kế chương trình</vt:lpstr>
      <vt:lpstr>Thiết kế chương trình</vt:lpstr>
      <vt:lpstr>Thiết kế chương trình</vt:lpstr>
      <vt:lpstr>Thiết kế chương trình</vt:lpstr>
      <vt:lpstr>Thiết kế chương trình</vt:lpstr>
      <vt:lpstr>Thiết kế chương trình</vt:lpstr>
      <vt:lpstr>Thiết kế chương trình</vt:lpstr>
      <vt:lpstr>Hiện thực chương trình</vt:lpstr>
      <vt:lpstr>Hiện thực chương trình</vt:lpstr>
      <vt:lpstr>Hiện thực chương trình</vt:lpstr>
      <vt:lpstr>Hiện thực chương trình</vt:lpstr>
      <vt:lpstr>Hiện thực chương trình</vt:lpstr>
      <vt:lpstr>Hiện thực chương trình</vt:lpstr>
      <vt:lpstr>Hiện thực chương trình</vt:lpstr>
      <vt:lpstr>Hiện thực chương trình</vt:lpstr>
      <vt:lpstr>Hiện thực chương trình</vt:lpstr>
      <vt:lpstr>Hướng phát triển</vt:lpstr>
      <vt:lpstr>Hướng phát triển</vt:lpstr>
      <vt:lpstr>Hướng phát triển</vt:lpstr>
      <vt:lpstr>Tài liệu tham khảo</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hiep</cp:lastModifiedBy>
  <cp:revision>156</cp:revision>
  <dcterms:created xsi:type="dcterms:W3CDTF">2006-08-16T00:00:00Z</dcterms:created>
  <dcterms:modified xsi:type="dcterms:W3CDTF">2011-12-18T23:21:38Z</dcterms:modified>
</cp:coreProperties>
</file>