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23"/>
  </p:notesMasterIdLst>
  <p:sldIdLst>
    <p:sldId id="341" r:id="rId5"/>
    <p:sldId id="340" r:id="rId6"/>
    <p:sldId id="258" r:id="rId7"/>
    <p:sldId id="268" r:id="rId8"/>
    <p:sldId id="337" r:id="rId9"/>
    <p:sldId id="336" r:id="rId10"/>
    <p:sldId id="335" r:id="rId11"/>
    <p:sldId id="342" r:id="rId12"/>
    <p:sldId id="333" r:id="rId13"/>
    <p:sldId id="331" r:id="rId14"/>
    <p:sldId id="350" r:id="rId15"/>
    <p:sldId id="328" r:id="rId16"/>
    <p:sldId id="351" r:id="rId17"/>
    <p:sldId id="326" r:id="rId18"/>
    <p:sldId id="325" r:id="rId19"/>
    <p:sldId id="324" r:id="rId20"/>
    <p:sldId id="323" r:id="rId21"/>
    <p:sldId id="322" r:id="rId22"/>
  </p:sldIdLst>
  <p:sldSz cx="9144000" cy="5143500" type="screen16x9"/>
  <p:notesSz cx="6858000" cy="9144000"/>
  <p:embeddedFontLst>
    <p:embeddedFont>
      <p:font typeface="Anaheim" panose="02000503000000000000" pitchFamily="2" charset="77"/>
      <p:regular r:id="rId24"/>
    </p:embeddedFont>
    <p:embeddedFont>
      <p:font typeface="Bebas Neue" panose="020B0606020202050201" pitchFamily="34" charset="77"/>
      <p:regular r:id="rId25"/>
    </p:embeddedFont>
    <p:embeddedFont>
      <p:font typeface="Calibri" panose="020F0502020204030204" pitchFamily="34" charset="0"/>
      <p:regular r:id="rId26"/>
      <p:bold r:id="rId27"/>
      <p:italic r:id="rId28"/>
      <p:boldItalic r:id="rId29"/>
    </p:embeddedFont>
    <p:embeddedFont>
      <p:font typeface="Comfortaa" pitchFamily="2" charset="0"/>
      <p:regular r:id="rId30"/>
      <p:bold r:id="rId31"/>
    </p:embeddedFont>
    <p:embeddedFont>
      <p:font typeface="Lora" pitchFamily="2" charset="77"/>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EBC17-E070-D6A2-5E54-31BB479A4FF7}" v="34" dt="2023-04-14T18:24:58.724"/>
    <p1510:client id="{3962C0D6-00F1-64EA-67F5-DCF303A12D26}" v="11" dt="2023-04-14T15:37:34.907"/>
    <p1510:client id="{5C93107F-FF0C-DCB9-BED3-35F14913CFFF}" v="67" dt="2023-04-14T15:18:18.760"/>
    <p1510:client id="{95869D96-BE53-F24A-9486-061AD184CCC1}" v="1350" dt="2023-04-15T01:50:31.849"/>
    <p1510:client id="{EAE4824E-4EE5-4F31-9262-CC6555D5CD13}" v="260" dt="2023-04-15T04:03:18.152"/>
  </p1510:revLst>
</p1510:revInfo>
</file>

<file path=ppt/tableStyles.xml><?xml version="1.0" encoding="utf-8"?>
<a:tblStyleLst xmlns:a="http://schemas.openxmlformats.org/drawingml/2006/main" def="{BACD2331-9E58-4E62-80C6-044E7615CA3B}">
  <a:tblStyle styleId="{BACD2331-9E58-4E62-80C6-044E7615CA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417"/>
    <p:restoredTop sz="80604" autoAdjust="0"/>
  </p:normalViewPr>
  <p:slideViewPr>
    <p:cSldViewPr snapToGrid="0">
      <p:cViewPr varScale="1">
        <p:scale>
          <a:sx n="66" d="100"/>
          <a:sy n="66" d="100"/>
        </p:scale>
        <p:origin x="192"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7.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wikipedia.org/wiki/C%C3%B4ng_ngh%E1%BB%87" TargetMode="External"/><Relationship Id="rId7" Type="http://schemas.openxmlformats.org/officeDocument/2006/relationships/hyperlink" Target="https://bkhost.vn/blog/bandwidth-bang-thong/"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wikipedia.org/wiki/Internet" TargetMode="External"/><Relationship Id="rId5" Type="http://schemas.openxmlformats.org/officeDocument/2006/relationships/hyperlink" Target="https://vi.wikipedia.org/wiki/TCP/IP" TargetMode="External"/><Relationship Id="rId4" Type="http://schemas.openxmlformats.org/officeDocument/2006/relationships/hyperlink" Target="https://vi.wikipedia.org/wiki/M%E1%BA%A1ng_m%C3%A1y_t%C3%ADnh"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khost.vn/hostin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bkhost.vn/blog/cr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orldfone.vn/bai-viet/nhung-dieu-ban-phai-biet-ve-voip-va-sip"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voip24h.vn/dich-vu-sip-trunking/" TargetMode="External"/><Relationship Id="rId4" Type="http://schemas.openxmlformats.org/officeDocument/2006/relationships/hyperlink" Target="https://voip24h.vn/san-pham/tong-dai-ip/"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4c66b83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4c66b83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2232f01766_1_17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2232f01766_1_17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a:latin typeface="Anaheim"/>
                <a:ea typeface="Anaheim"/>
                <a:cs typeface="Anaheim"/>
                <a:sym typeface="Anaheim"/>
              </a:rPr>
              <a:t>1. Asterisk</a:t>
            </a:r>
          </a:p>
          <a:p>
            <a:pPr marL="0" lvl="0" indent="0" rtl="0">
              <a:spcBef>
                <a:spcPts val="0"/>
              </a:spcBef>
              <a:spcAft>
                <a:spcPts val="0"/>
              </a:spcAft>
              <a:buNone/>
            </a:pPr>
            <a:r>
              <a:rPr lang="en-US" sz="1100">
                <a:latin typeface="Anaheim"/>
                <a:ea typeface="Anaheim"/>
                <a:cs typeface="Anaheim"/>
                <a:sym typeface="Anaheim"/>
              </a:rPr>
              <a:t>- </a:t>
            </a:r>
            <a:r>
              <a:rPr lang="vi-VN" sz="1100">
                <a:latin typeface="Anaheim"/>
                <a:ea typeface="Anaheim"/>
                <a:cs typeface="Anaheim"/>
                <a:sym typeface="Anaheim"/>
              </a:rPr>
              <a:t>Là tổng đài điện thoại viết dưới dạng phần mềm mã nguồn mở.</a:t>
            </a:r>
          </a:p>
          <a:p>
            <a:pPr marL="0" lvl="0" indent="0" rtl="0">
              <a:spcBef>
                <a:spcPts val="0"/>
              </a:spcBef>
              <a:spcAft>
                <a:spcPts val="0"/>
              </a:spcAft>
              <a:buNone/>
            </a:pPr>
            <a:r>
              <a:rPr lang="en-US" sz="1100">
                <a:latin typeface="Anaheim"/>
                <a:ea typeface="Anaheim"/>
                <a:cs typeface="Anaheim"/>
                <a:sym typeface="Anaheim"/>
              </a:rPr>
              <a:t>- </a:t>
            </a:r>
            <a:r>
              <a:rPr lang="vi-VN" sz="1100">
                <a:latin typeface="Anaheim"/>
                <a:ea typeface="Anaheim"/>
                <a:cs typeface="Anaheim"/>
                <a:sym typeface="Anaheim"/>
              </a:rPr>
              <a:t>Cung cấp mọi tính năng của một tổng đài điện thoại ( như hội đàm, thư thoại, gọi hội nghị, phân luồng cuôc gọi,…)</a:t>
            </a:r>
          </a:p>
          <a:p>
            <a:pPr marL="171450" lvl="0" indent="-171450" rtl="0">
              <a:spcBef>
                <a:spcPts val="0"/>
              </a:spcBef>
              <a:spcAft>
                <a:spcPts val="0"/>
              </a:spcAft>
              <a:buFontTx/>
              <a:buChar char="-"/>
            </a:pPr>
            <a:r>
              <a:rPr lang="vi-VN" sz="1100">
                <a:latin typeface="Anaheim"/>
                <a:ea typeface="Anaheim"/>
                <a:cs typeface="Anaheim"/>
                <a:sym typeface="Anaheim"/>
              </a:rPr>
              <a:t>Chỉ cần máy tính cài sẵn hệ điều hành và phần mềm Asterisk là đã có thể thiết lập tổng đài Asterisk với nhiều tính năng độc đáo  </a:t>
            </a:r>
            <a:endParaRPr lang="en-US" sz="1100">
              <a:latin typeface="Anaheim"/>
              <a:ea typeface="Anaheim"/>
              <a:cs typeface="Anaheim"/>
              <a:sym typeface="Anaheim"/>
            </a:endParaRPr>
          </a:p>
          <a:p>
            <a:pPr marL="171450" lvl="0" indent="-171450" rtl="0">
              <a:spcBef>
                <a:spcPts val="0"/>
              </a:spcBef>
              <a:spcAft>
                <a:spcPts val="0"/>
              </a:spcAft>
              <a:buFontTx/>
              <a:buChar char="-"/>
            </a:pPr>
            <a:r>
              <a:rPr lang="en-US" sz="1100">
                <a:latin typeface="Anaheim"/>
                <a:ea typeface="Anaheim"/>
                <a:cs typeface="Anaheim"/>
                <a:sym typeface="Anaheim"/>
              </a:rPr>
              <a:t>(</a:t>
            </a:r>
            <a:r>
              <a:rPr lang="en-US" b="0" i="0" err="1">
                <a:solidFill>
                  <a:srgbClr val="000000"/>
                </a:solidFill>
                <a:effectLst/>
                <a:latin typeface="Arial" panose="020B0604020202020204" pitchFamily="34" charset="0"/>
              </a:rPr>
              <a:t>Phần</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mềm</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này</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là</a:t>
            </a:r>
            <a:r>
              <a:rPr lang="en-US" b="0"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nền</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tảng</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chính</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để</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triển</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khai</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hệ</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thống</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tổng</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đài</a:t>
            </a:r>
            <a:r>
              <a:rPr lang="en-US" b="1" i="0">
                <a:solidFill>
                  <a:srgbClr val="000000"/>
                </a:solidFill>
                <a:effectLst/>
                <a:latin typeface="Arial" panose="020B0604020202020204" pitchFamily="34" charset="0"/>
              </a:rPr>
              <a:t> IP PBX</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cho</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doanh</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nghiệp</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Với</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vai</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trò</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đảm</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nhận</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việc</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giao</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tiếp</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với</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hầu</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hết</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giao</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thức</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của</a:t>
            </a:r>
            <a:r>
              <a:rPr lang="en-US" b="0" i="0">
                <a:solidFill>
                  <a:srgbClr val="000000"/>
                </a:solidFill>
                <a:effectLst/>
                <a:latin typeface="Arial" panose="020B0604020202020204" pitchFamily="34" charset="0"/>
              </a:rPr>
              <a:t> </a:t>
            </a:r>
            <a:r>
              <a:rPr lang="en-US" b="0" i="0" u="none" strike="noStrike">
                <a:solidFill>
                  <a:srgbClr val="0000FF"/>
                </a:solidFill>
                <a:effectLst/>
                <a:latin typeface="Arial" panose="020B0604020202020204" pitchFamily="34" charset="0"/>
              </a:rPr>
              <a:t>VoIP)</a:t>
            </a:r>
          </a:p>
          <a:p>
            <a:pPr marL="171450" lvl="0" indent="-171450" rtl="0">
              <a:spcBef>
                <a:spcPts val="0"/>
              </a:spcBef>
              <a:spcAft>
                <a:spcPts val="0"/>
              </a:spcAft>
              <a:buFontTx/>
              <a:buChar char="-"/>
            </a:pPr>
            <a:r>
              <a:rPr lang="en-US" b="0" i="0">
                <a:solidFill>
                  <a:srgbClr val="000000"/>
                </a:solidFill>
                <a:effectLst/>
                <a:latin typeface="Arial" panose="020B0604020202020204" pitchFamily="34" charset="0"/>
              </a:rPr>
              <a:t> </a:t>
            </a:r>
            <a:r>
              <a:rPr lang="en-US" b="1" i="0">
                <a:solidFill>
                  <a:srgbClr val="000000"/>
                </a:solidFill>
                <a:effectLst/>
                <a:latin typeface="Arial" panose="020B0604020202020204" pitchFamily="34" charset="0"/>
              </a:rPr>
              <a:t>Asterisk</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linh</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động</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khi</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kết</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nối</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vô</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tuyến</a:t>
            </a:r>
            <a:r>
              <a:rPr lang="en-US" b="0" i="0">
                <a:solidFill>
                  <a:srgbClr val="000000"/>
                </a:solidFill>
                <a:effectLst/>
                <a:latin typeface="Arial" panose="020B0604020202020204" pitchFamily="34" charset="0"/>
              </a:rPr>
              <a:t> (analog) hay </a:t>
            </a:r>
            <a:r>
              <a:rPr lang="en-US" b="0" i="0" err="1">
                <a:solidFill>
                  <a:srgbClr val="000000"/>
                </a:solidFill>
                <a:effectLst/>
                <a:latin typeface="Arial" panose="020B0604020202020204" pitchFamily="34" charset="0"/>
              </a:rPr>
              <a:t>kỹ</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thuật</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số</a:t>
            </a:r>
            <a:r>
              <a:rPr lang="en-US" b="0" i="0">
                <a:solidFill>
                  <a:srgbClr val="000000"/>
                </a:solidFill>
                <a:effectLst/>
                <a:latin typeface="Arial" panose="020B0604020202020204" pitchFamily="34" charset="0"/>
              </a:rPr>
              <a:t> (digital) </a:t>
            </a:r>
          </a:p>
          <a:p>
            <a:pPr marL="171450" lvl="0" indent="-171450" rtl="0">
              <a:spcBef>
                <a:spcPts val="0"/>
              </a:spcBef>
              <a:spcAft>
                <a:spcPts val="0"/>
              </a:spcAft>
              <a:buFontTx/>
              <a:buChar char="-"/>
            </a:pPr>
            <a:r>
              <a:rPr lang="vi-VN" b="0" i="0">
                <a:solidFill>
                  <a:srgbClr val="000000"/>
                </a:solidFill>
                <a:effectLst/>
                <a:latin typeface="Arial" panose="020B0604020202020204" pitchFamily="34" charset="0"/>
              </a:rPr>
              <a:t>Asterisk hỗ trợ nhiều giao thức như SIP, IAX, Analog/ISDN line…</a:t>
            </a:r>
            <a:endParaRPr lang="en-US" b="0" i="0">
              <a:solidFill>
                <a:srgbClr val="000000"/>
              </a:solidFill>
              <a:effectLst/>
              <a:latin typeface="Arial" panose="020B0604020202020204" pitchFamily="34" charset="0"/>
            </a:endParaRPr>
          </a:p>
          <a:p>
            <a:pPr marL="171450" lvl="0" indent="-171450" rtl="0">
              <a:spcBef>
                <a:spcPts val="0"/>
              </a:spcBef>
              <a:spcAft>
                <a:spcPts val="0"/>
              </a:spcAft>
              <a:buFontTx/>
              <a:buChar char="-"/>
            </a:pPr>
            <a:endParaRPr lang="vi-VN" sz="1100">
              <a:latin typeface="Anaheim"/>
              <a:ea typeface="Anaheim"/>
              <a:cs typeface="Anaheim"/>
              <a:sym typeface="Anaheim"/>
            </a:endParaRPr>
          </a:p>
          <a:p>
            <a:pPr marL="171450" lvl="0" indent="-171450" algn="l" rtl="0">
              <a:spcBef>
                <a:spcPts val="0"/>
              </a:spcBef>
              <a:spcAft>
                <a:spcPts val="0"/>
              </a:spcAft>
              <a:buFontTx/>
              <a:buChar char="-"/>
            </a:pPr>
            <a:r>
              <a:rPr lang="en-US" err="1"/>
              <a:t>Phương</a:t>
            </a:r>
            <a:r>
              <a:rPr lang="en-US"/>
              <a:t> </a:t>
            </a:r>
            <a:r>
              <a:rPr lang="en-US" err="1"/>
              <a:t>thức</a:t>
            </a:r>
            <a:r>
              <a:rPr lang="en-US"/>
              <a:t> </a:t>
            </a:r>
            <a:r>
              <a:rPr lang="en-US" err="1"/>
              <a:t>hoạt</a:t>
            </a:r>
            <a:r>
              <a:rPr lang="en-US"/>
              <a:t> </a:t>
            </a:r>
            <a:r>
              <a:rPr lang="en-US" err="1"/>
              <a:t>động</a:t>
            </a:r>
            <a:r>
              <a:rPr lang="en-US"/>
              <a:t>:</a:t>
            </a:r>
          </a:p>
          <a:p>
            <a:pPr marL="0" lvl="0" indent="0" algn="l" rtl="0">
              <a:spcBef>
                <a:spcPts val="0"/>
              </a:spcBef>
              <a:spcAft>
                <a:spcPts val="0"/>
              </a:spcAft>
              <a:buFontTx/>
              <a:buNone/>
            </a:pPr>
            <a:r>
              <a:rPr lang="en-US"/>
              <a:t>+ </a:t>
            </a:r>
            <a:r>
              <a:rPr lang="en-US" err="1"/>
              <a:t>máy</a:t>
            </a:r>
            <a:r>
              <a:rPr lang="en-US"/>
              <a:t> </a:t>
            </a:r>
            <a:r>
              <a:rPr lang="en-US" err="1"/>
              <a:t>chủ</a:t>
            </a:r>
            <a:r>
              <a:rPr lang="en-US"/>
              <a:t> IP-PBX ( </a:t>
            </a:r>
            <a:r>
              <a:rPr lang="en-US" err="1"/>
              <a:t>là</a:t>
            </a:r>
            <a:r>
              <a:rPr lang="en-US"/>
              <a:t> </a:t>
            </a:r>
            <a:r>
              <a:rPr lang="vi-VN" b="0" i="0">
                <a:solidFill>
                  <a:srgbClr val="000000"/>
                </a:solidFill>
                <a:effectLst/>
                <a:latin typeface="Arial" panose="020B0604020202020204" pitchFamily="34" charset="0"/>
              </a:rPr>
              <a:t>hệ thống tổng đài nội bộ sử dụng giao thức Internet Protocol chuyên được dùng để kết nối thoại trên nền internet cho nội bộ doanh nghiệp hay các chi nhánh với nhau nhằm tối ưu chi</a:t>
            </a:r>
            <a:r>
              <a:rPr lang="en-US" b="0" i="0">
                <a:solidFill>
                  <a:srgbClr val="000000"/>
                </a:solidFill>
                <a:effectLst/>
                <a:latin typeface="Arial" panose="020B0604020202020204" pitchFamily="34" charset="0"/>
              </a:rPr>
              <a:t>)</a:t>
            </a:r>
            <a:r>
              <a:rPr lang="en-US"/>
              <a:t>: </a:t>
            </a:r>
            <a:r>
              <a:rPr lang="en-US" err="1"/>
              <a:t>hoạt</a:t>
            </a:r>
            <a:r>
              <a:rPr lang="en-US"/>
              <a:t> </a:t>
            </a:r>
            <a:r>
              <a:rPr lang="en-US" err="1"/>
              <a:t>động</a:t>
            </a:r>
            <a:r>
              <a:rPr lang="en-US"/>
              <a:t> </a:t>
            </a:r>
            <a:r>
              <a:rPr lang="en-US" err="1"/>
              <a:t>trên</a:t>
            </a:r>
            <a:r>
              <a:rPr lang="en-US"/>
              <a:t> </a:t>
            </a:r>
            <a:r>
              <a:rPr lang="en-US" err="1"/>
              <a:t>hđh</a:t>
            </a:r>
            <a:r>
              <a:rPr lang="en-US"/>
              <a:t> </a:t>
            </a:r>
            <a:r>
              <a:rPr lang="en-US" err="1"/>
              <a:t>mã</a:t>
            </a:r>
            <a:r>
              <a:rPr lang="en-US"/>
              <a:t> </a:t>
            </a:r>
            <a:r>
              <a:rPr lang="en-US" err="1"/>
              <a:t>nguồn</a:t>
            </a:r>
            <a:r>
              <a:rPr lang="en-US"/>
              <a:t> </a:t>
            </a:r>
            <a:r>
              <a:rPr lang="en-US" err="1"/>
              <a:t>mở</a:t>
            </a:r>
            <a:r>
              <a:rPr lang="en-US"/>
              <a:t>. C</a:t>
            </a:r>
            <a:r>
              <a:rPr lang="vi-VN" b="0" i="0">
                <a:solidFill>
                  <a:srgbClr val="000000"/>
                </a:solidFill>
                <a:effectLst/>
                <a:latin typeface="Roboto" panose="02000000000000000000" pitchFamily="2" charset="0"/>
              </a:rPr>
              <a:t>ác ứng dụng tổng đài gồm thiết lập kết nối thiết bị đầu cuối, ứng dụng quản lý, giám sát mã nguồn mở tương tác với Asterisk. Máy chủ quản lý các cuộc gọi ra vào hệ thống, giám sát lưu lượng, tình trạng và báo cáo với người dùng.</a:t>
            </a:r>
            <a:endParaRPr lang="en-US" b="0" i="0">
              <a:solidFill>
                <a:srgbClr val="000000"/>
              </a:solidFill>
              <a:effectLst/>
              <a:latin typeface="Roboto" panose="02000000000000000000" pitchFamily="2" charset="0"/>
            </a:endParaRPr>
          </a:p>
          <a:p>
            <a:pPr marL="0" lvl="0" indent="0" algn="l" rtl="0">
              <a:spcBef>
                <a:spcPts val="0"/>
              </a:spcBef>
              <a:spcAft>
                <a:spcPts val="0"/>
              </a:spcAft>
              <a:buFontTx/>
              <a:buNone/>
            </a:pPr>
            <a:r>
              <a:rPr lang="en-US" b="0" i="0">
                <a:solidFill>
                  <a:srgbClr val="000000"/>
                </a:solidFill>
                <a:effectLst/>
                <a:latin typeface="Roboto" panose="02000000000000000000" pitchFamily="2" charset="0"/>
              </a:rPr>
              <a:t>+ Voice Gateway: </a:t>
            </a:r>
            <a:r>
              <a:rPr lang="en-US" b="0" i="0" err="1">
                <a:solidFill>
                  <a:srgbClr val="000000"/>
                </a:solidFill>
                <a:effectLst/>
                <a:latin typeface="Roboto" panose="02000000000000000000" pitchFamily="2" charset="0"/>
              </a:rPr>
              <a:t>trung</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gian</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giữa</a:t>
            </a:r>
            <a:r>
              <a:rPr lang="en-US" b="0" i="0">
                <a:solidFill>
                  <a:srgbClr val="000000"/>
                </a:solidFill>
                <a:effectLst/>
                <a:latin typeface="Roboto" panose="02000000000000000000" pitchFamily="2" charset="0"/>
              </a:rPr>
              <a:t> PBX </a:t>
            </a:r>
            <a:r>
              <a:rPr lang="en-US" b="0" i="0" err="1">
                <a:solidFill>
                  <a:srgbClr val="000000"/>
                </a:solidFill>
                <a:effectLst/>
                <a:latin typeface="Roboto" panose="02000000000000000000" pitchFamily="2" charset="0"/>
              </a:rPr>
              <a:t>với</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thiết</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bị</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đầu</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cuối</a:t>
            </a:r>
            <a:endParaRPr lang="en-US" b="0" i="0">
              <a:solidFill>
                <a:srgbClr val="000000"/>
              </a:solidFill>
              <a:effectLst/>
              <a:latin typeface="Roboto" panose="02000000000000000000" pitchFamily="2" charset="0"/>
            </a:endParaRPr>
          </a:p>
          <a:p>
            <a:pPr marL="0" lvl="0" indent="0" algn="l" rtl="0">
              <a:spcBef>
                <a:spcPts val="0"/>
              </a:spcBef>
              <a:spcAft>
                <a:spcPts val="0"/>
              </a:spcAft>
              <a:buFontTx/>
              <a:buNone/>
            </a:pP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thiết</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bị</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đầu</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cuối</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các</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thiết</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bị</a:t>
            </a:r>
            <a:r>
              <a:rPr lang="en-US" b="0" i="0">
                <a:solidFill>
                  <a:srgbClr val="000000"/>
                </a:solidFill>
                <a:effectLst/>
                <a:latin typeface="Roboto" panose="02000000000000000000" pitchFamily="2" charset="0"/>
              </a:rPr>
              <a:t> dung </a:t>
            </a:r>
            <a:r>
              <a:rPr lang="en-US" b="0" i="0" err="1">
                <a:solidFill>
                  <a:srgbClr val="000000"/>
                </a:solidFill>
                <a:effectLst/>
                <a:latin typeface="Roboto" panose="02000000000000000000" pitchFamily="2" charset="0"/>
              </a:rPr>
              <a:t>để</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liên</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lạc</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như</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điện</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thoại</a:t>
            </a:r>
            <a:r>
              <a:rPr lang="en-US" b="0" i="0">
                <a:solidFill>
                  <a:srgbClr val="000000"/>
                </a:solidFill>
                <a:effectLst/>
                <a:latin typeface="Roboto" panose="02000000000000000000" pitchFamily="2" charset="0"/>
              </a:rPr>
              <a:t>, laptop, </a:t>
            </a:r>
            <a:r>
              <a:rPr lang="en-US" b="0" i="0" err="1">
                <a:solidFill>
                  <a:srgbClr val="000000"/>
                </a:solidFill>
                <a:effectLst/>
                <a:latin typeface="Roboto" panose="02000000000000000000" pitchFamily="2" charset="0"/>
              </a:rPr>
              <a:t>máy</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tính</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bảng</a:t>
            </a:r>
            <a:r>
              <a:rPr lang="en-US" b="0" i="0">
                <a:solidFill>
                  <a:srgbClr val="000000"/>
                </a:solidFill>
                <a:effectLst/>
                <a:latin typeface="Roboto" panose="02000000000000000000" pitchFamily="2" charset="0"/>
              </a:rPr>
              <a:t>,…..</a:t>
            </a:r>
          </a:p>
          <a:p>
            <a:pPr marL="0" lvl="0" indent="0" algn="l" rtl="0">
              <a:spcBef>
                <a:spcPts val="0"/>
              </a:spcBef>
              <a:spcAft>
                <a:spcPts val="0"/>
              </a:spcAft>
              <a:buFontTx/>
              <a:buNone/>
            </a:pPr>
            <a:r>
              <a:rPr lang="en-US" b="0" i="0">
                <a:solidFill>
                  <a:srgbClr val="000000"/>
                </a:solidFill>
                <a:effectLst/>
                <a:latin typeface="Roboto" panose="02000000000000000000" pitchFamily="2" charset="0"/>
              </a:rPr>
              <a:t>2. </a:t>
            </a:r>
            <a:r>
              <a:rPr lang="en-US" b="0" i="0" err="1">
                <a:solidFill>
                  <a:srgbClr val="000000"/>
                </a:solidFill>
                <a:effectLst/>
                <a:latin typeface="Roboto" panose="02000000000000000000" pitchFamily="2" charset="0"/>
              </a:rPr>
              <a:t>FreePBX</a:t>
            </a:r>
            <a:endParaRPr lang="en-US" b="0" i="0">
              <a:solidFill>
                <a:srgbClr val="000000"/>
              </a:solidFill>
              <a:effectLst/>
              <a:latin typeface="Roboto" panose="02000000000000000000" pitchFamily="2" charset="0"/>
            </a:endParaRPr>
          </a:p>
          <a:p>
            <a:pPr marL="0" lvl="0" indent="0" algn="l" rtl="0">
              <a:spcBef>
                <a:spcPts val="0"/>
              </a:spcBef>
              <a:spcAft>
                <a:spcPts val="0"/>
              </a:spcAft>
              <a:buFontTx/>
              <a:buNone/>
            </a:pPr>
            <a:r>
              <a:rPr lang="en-US" b="0" i="0">
                <a:solidFill>
                  <a:srgbClr val="4E4852"/>
                </a:solidFill>
                <a:effectLst/>
                <a:latin typeface="Lora" pitchFamily="2" charset="0"/>
              </a:rPr>
              <a:t> </a:t>
            </a:r>
            <a:r>
              <a:rPr lang="en-US" b="0" i="0" err="1">
                <a:solidFill>
                  <a:srgbClr val="4E4852"/>
                </a:solidFill>
                <a:effectLst/>
                <a:latin typeface="Lora" pitchFamily="2" charset="0"/>
              </a:rPr>
              <a:t>Cấu</a:t>
            </a:r>
            <a:r>
              <a:rPr lang="en-US" b="0" i="0">
                <a:solidFill>
                  <a:srgbClr val="4E4852"/>
                </a:solidFill>
                <a:effectLst/>
                <a:latin typeface="Lora" pitchFamily="2" charset="0"/>
              </a:rPr>
              <a:t> </a:t>
            </a:r>
            <a:r>
              <a:rPr lang="en-US" b="0" i="0" err="1">
                <a:solidFill>
                  <a:srgbClr val="4E4852"/>
                </a:solidFill>
                <a:effectLst/>
                <a:latin typeface="Lora" pitchFamily="2" charset="0"/>
              </a:rPr>
              <a:t>hình</a:t>
            </a:r>
            <a:r>
              <a:rPr lang="en-US" b="0" i="0">
                <a:solidFill>
                  <a:srgbClr val="4E4852"/>
                </a:solidFill>
                <a:effectLst/>
                <a:latin typeface="Lora" pitchFamily="2" charset="0"/>
              </a:rPr>
              <a:t> Asterisk </a:t>
            </a:r>
            <a:r>
              <a:rPr lang="en-US" b="0" i="0" err="1">
                <a:solidFill>
                  <a:srgbClr val="4E4852"/>
                </a:solidFill>
                <a:effectLst/>
                <a:latin typeface="Lora" pitchFamily="2" charset="0"/>
              </a:rPr>
              <a:t>trên</a:t>
            </a:r>
            <a:r>
              <a:rPr lang="en-US" b="0" i="0">
                <a:solidFill>
                  <a:srgbClr val="4E4852"/>
                </a:solidFill>
                <a:effectLst/>
                <a:latin typeface="Lora" pitchFamily="2" charset="0"/>
              </a:rPr>
              <a:t> server </a:t>
            </a:r>
            <a:r>
              <a:rPr lang="en-US" b="0" i="0" err="1">
                <a:solidFill>
                  <a:srgbClr val="4E4852"/>
                </a:solidFill>
                <a:effectLst/>
                <a:latin typeface="Lora" pitchFamily="2" charset="0"/>
              </a:rPr>
              <a:t>bằng</a:t>
            </a:r>
            <a:r>
              <a:rPr lang="en-US" b="0" i="0">
                <a:solidFill>
                  <a:srgbClr val="4E4852"/>
                </a:solidFill>
                <a:effectLst/>
                <a:latin typeface="Lora" pitchFamily="2" charset="0"/>
              </a:rPr>
              <a:t> </a:t>
            </a:r>
            <a:r>
              <a:rPr lang="en-US" b="0" i="0" err="1">
                <a:solidFill>
                  <a:srgbClr val="4E4852"/>
                </a:solidFill>
                <a:effectLst/>
                <a:latin typeface="Lora" pitchFamily="2" charset="0"/>
              </a:rPr>
              <a:t>thao</a:t>
            </a:r>
            <a:r>
              <a:rPr lang="en-US" b="0" i="0">
                <a:solidFill>
                  <a:srgbClr val="4E4852"/>
                </a:solidFill>
                <a:effectLst/>
                <a:latin typeface="Lora" pitchFamily="2" charset="0"/>
              </a:rPr>
              <a:t> </a:t>
            </a:r>
            <a:r>
              <a:rPr lang="en-US" b="0" i="0" err="1">
                <a:solidFill>
                  <a:srgbClr val="4E4852"/>
                </a:solidFill>
                <a:effectLst/>
                <a:latin typeface="Lora" pitchFamily="2" charset="0"/>
              </a:rPr>
              <a:t>tác</a:t>
            </a:r>
            <a:r>
              <a:rPr lang="en-US" b="0" i="0">
                <a:solidFill>
                  <a:srgbClr val="4E4852"/>
                </a:solidFill>
                <a:effectLst/>
                <a:latin typeface="Lora" pitchFamily="2" charset="0"/>
              </a:rPr>
              <a:t> </a:t>
            </a:r>
            <a:r>
              <a:rPr lang="en-US" b="0" i="0" err="1">
                <a:solidFill>
                  <a:srgbClr val="4E4852"/>
                </a:solidFill>
                <a:effectLst/>
                <a:latin typeface="Lora" pitchFamily="2" charset="0"/>
              </a:rPr>
              <a:t>thủ</a:t>
            </a:r>
            <a:r>
              <a:rPr lang="en-US" b="0" i="0">
                <a:solidFill>
                  <a:srgbClr val="4E4852"/>
                </a:solidFill>
                <a:effectLst/>
                <a:latin typeface="Lora" pitchFamily="2" charset="0"/>
              </a:rPr>
              <a:t> </a:t>
            </a:r>
            <a:r>
              <a:rPr lang="en-US" b="0" i="0" err="1">
                <a:solidFill>
                  <a:srgbClr val="4E4852"/>
                </a:solidFill>
                <a:effectLst/>
                <a:latin typeface="Lora" pitchFamily="2" charset="0"/>
              </a:rPr>
              <a:t>công</a:t>
            </a:r>
            <a:r>
              <a:rPr lang="en-US" b="0" i="0">
                <a:solidFill>
                  <a:srgbClr val="4E4852"/>
                </a:solidFill>
                <a:effectLst/>
                <a:latin typeface="Lora" pitchFamily="2" charset="0"/>
              </a:rPr>
              <a:t> </a:t>
            </a:r>
            <a:r>
              <a:rPr lang="en-US" b="0" i="0" err="1">
                <a:solidFill>
                  <a:srgbClr val="4E4852"/>
                </a:solidFill>
                <a:effectLst/>
                <a:latin typeface="Lora" pitchFamily="2" charset="0"/>
              </a:rPr>
              <a:t>trên</a:t>
            </a:r>
            <a:r>
              <a:rPr lang="en-US" b="0" i="0">
                <a:solidFill>
                  <a:srgbClr val="4E4852"/>
                </a:solidFill>
                <a:effectLst/>
                <a:latin typeface="Lora" pitchFamily="2" charset="0"/>
              </a:rPr>
              <a:t> </a:t>
            </a:r>
            <a:r>
              <a:rPr lang="en-US" b="0" i="0" err="1">
                <a:solidFill>
                  <a:srgbClr val="4E4852"/>
                </a:solidFill>
                <a:effectLst/>
                <a:latin typeface="Lora" pitchFamily="2" charset="0"/>
              </a:rPr>
              <a:t>từng</a:t>
            </a:r>
            <a:r>
              <a:rPr lang="en-US" b="0" i="0">
                <a:solidFill>
                  <a:srgbClr val="4E4852"/>
                </a:solidFill>
                <a:effectLst/>
                <a:latin typeface="Lora" pitchFamily="2" charset="0"/>
              </a:rPr>
              <a:t> file </a:t>
            </a:r>
            <a:r>
              <a:rPr lang="en-US" b="0" i="0" err="1">
                <a:solidFill>
                  <a:srgbClr val="4E4852"/>
                </a:solidFill>
                <a:effectLst/>
                <a:latin typeface="Lora" pitchFamily="2" charset="0"/>
              </a:rPr>
              <a:t>cấu</a:t>
            </a:r>
            <a:r>
              <a:rPr lang="en-US" b="0" i="0">
                <a:solidFill>
                  <a:srgbClr val="4E4852"/>
                </a:solidFill>
                <a:effectLst/>
                <a:latin typeface="Lora" pitchFamily="2" charset="0"/>
              </a:rPr>
              <a:t> </a:t>
            </a:r>
            <a:r>
              <a:rPr lang="en-US" b="0" i="0" err="1">
                <a:solidFill>
                  <a:srgbClr val="4E4852"/>
                </a:solidFill>
                <a:effectLst/>
                <a:latin typeface="Lora" pitchFamily="2" charset="0"/>
              </a:rPr>
              <a:t>hình</a:t>
            </a:r>
            <a:r>
              <a:rPr lang="en-US" b="0" i="0">
                <a:solidFill>
                  <a:srgbClr val="000000"/>
                </a:solidFill>
                <a:effectLst/>
                <a:latin typeface="Roboto" panose="02000000000000000000" pitchFamily="2" charset="0"/>
              </a:rPr>
              <a:t>. </a:t>
            </a:r>
            <a:r>
              <a:rPr lang="en-US" b="0" i="0" err="1">
                <a:solidFill>
                  <a:srgbClr val="4E4852"/>
                </a:solidFill>
                <a:effectLst/>
                <a:latin typeface="Lora" pitchFamily="2" charset="0"/>
              </a:rPr>
              <a:t>Vì</a:t>
            </a:r>
            <a:r>
              <a:rPr lang="en-US" b="0" i="0">
                <a:solidFill>
                  <a:srgbClr val="4E4852"/>
                </a:solidFill>
                <a:effectLst/>
                <a:latin typeface="Lora" pitchFamily="2" charset="0"/>
              </a:rPr>
              <a:t> </a:t>
            </a:r>
            <a:r>
              <a:rPr lang="en-US" b="0" i="0" err="1">
                <a:solidFill>
                  <a:srgbClr val="4E4852"/>
                </a:solidFill>
                <a:effectLst/>
                <a:latin typeface="Lora" pitchFamily="2" charset="0"/>
              </a:rPr>
              <a:t>vậy</a:t>
            </a:r>
            <a:r>
              <a:rPr lang="en-US" b="0" i="0">
                <a:solidFill>
                  <a:srgbClr val="4E4852"/>
                </a:solidFill>
                <a:effectLst/>
                <a:latin typeface="Lora" pitchFamily="2" charset="0"/>
              </a:rPr>
              <a:t> </a:t>
            </a:r>
            <a:r>
              <a:rPr lang="en-US" b="0" i="0" err="1">
                <a:solidFill>
                  <a:srgbClr val="4E4852"/>
                </a:solidFill>
                <a:effectLst/>
                <a:latin typeface="Lora" pitchFamily="2" charset="0"/>
              </a:rPr>
              <a:t>FreePBX</a:t>
            </a:r>
            <a:r>
              <a:rPr lang="en-US" b="0" i="0">
                <a:solidFill>
                  <a:srgbClr val="4E4852"/>
                </a:solidFill>
                <a:effectLst/>
                <a:latin typeface="Lora" pitchFamily="2" charset="0"/>
              </a:rPr>
              <a:t> </a:t>
            </a:r>
            <a:r>
              <a:rPr lang="en-US" b="0" i="0" err="1">
                <a:solidFill>
                  <a:srgbClr val="4E4852"/>
                </a:solidFill>
                <a:effectLst/>
                <a:latin typeface="Lora" pitchFamily="2" charset="0"/>
              </a:rPr>
              <a:t>ra</a:t>
            </a:r>
            <a:r>
              <a:rPr lang="en-US" b="0" i="0">
                <a:solidFill>
                  <a:srgbClr val="4E4852"/>
                </a:solidFill>
                <a:effectLst/>
                <a:latin typeface="Lora" pitchFamily="2" charset="0"/>
              </a:rPr>
              <a:t> </a:t>
            </a:r>
            <a:r>
              <a:rPr lang="en-US" b="0" i="0" err="1">
                <a:solidFill>
                  <a:srgbClr val="4E4852"/>
                </a:solidFill>
                <a:effectLst/>
                <a:latin typeface="Lora" pitchFamily="2" charset="0"/>
              </a:rPr>
              <a:t>đời</a:t>
            </a:r>
            <a:r>
              <a:rPr lang="en-US" b="0" i="0">
                <a:solidFill>
                  <a:srgbClr val="4E4852"/>
                </a:solidFill>
                <a:effectLst/>
                <a:latin typeface="Lora" pitchFamily="2" charset="0"/>
              </a:rPr>
              <a:t> </a:t>
            </a:r>
            <a:r>
              <a:rPr lang="en-US" b="0" i="0" err="1">
                <a:solidFill>
                  <a:srgbClr val="4E4852"/>
                </a:solidFill>
                <a:effectLst/>
                <a:latin typeface="Lora" pitchFamily="2" charset="0"/>
              </a:rPr>
              <a:t>để</a:t>
            </a:r>
            <a:r>
              <a:rPr lang="en-US" b="0" i="0">
                <a:solidFill>
                  <a:srgbClr val="4E4852"/>
                </a:solidFill>
                <a:effectLst/>
                <a:latin typeface="Lora" pitchFamily="2" charset="0"/>
              </a:rPr>
              <a:t> </a:t>
            </a:r>
            <a:r>
              <a:rPr lang="en-US" b="0" i="0" err="1">
                <a:solidFill>
                  <a:srgbClr val="4E4852"/>
                </a:solidFill>
                <a:effectLst/>
                <a:latin typeface="Lora" pitchFamily="2" charset="0"/>
              </a:rPr>
              <a:t>giúp</a:t>
            </a:r>
            <a:r>
              <a:rPr lang="en-US" b="0" i="0">
                <a:solidFill>
                  <a:srgbClr val="4E4852"/>
                </a:solidFill>
                <a:effectLst/>
                <a:latin typeface="Lora" pitchFamily="2" charset="0"/>
              </a:rPr>
              <a:t> </a:t>
            </a:r>
            <a:r>
              <a:rPr lang="en-US" b="0" i="0" err="1">
                <a:solidFill>
                  <a:srgbClr val="4E4852"/>
                </a:solidFill>
                <a:effectLst/>
                <a:latin typeface="Lora" pitchFamily="2" charset="0"/>
              </a:rPr>
              <a:t>quản</a:t>
            </a:r>
            <a:r>
              <a:rPr lang="en-US" b="0" i="0">
                <a:solidFill>
                  <a:srgbClr val="4E4852"/>
                </a:solidFill>
                <a:effectLst/>
                <a:latin typeface="Lora" pitchFamily="2" charset="0"/>
              </a:rPr>
              <a:t> </a:t>
            </a:r>
            <a:r>
              <a:rPr lang="en-US" b="0" i="0" err="1">
                <a:solidFill>
                  <a:srgbClr val="4E4852"/>
                </a:solidFill>
                <a:effectLst/>
                <a:latin typeface="Lora" pitchFamily="2" charset="0"/>
              </a:rPr>
              <a:t>lí</a:t>
            </a:r>
            <a:r>
              <a:rPr lang="en-US" b="0" i="0">
                <a:solidFill>
                  <a:srgbClr val="4E4852"/>
                </a:solidFill>
                <a:effectLst/>
                <a:latin typeface="Lora" pitchFamily="2" charset="0"/>
              </a:rPr>
              <a:t> Asterisk </a:t>
            </a:r>
            <a:r>
              <a:rPr lang="en-US" b="0" i="0" err="1">
                <a:solidFill>
                  <a:srgbClr val="4E4852"/>
                </a:solidFill>
                <a:effectLst/>
                <a:latin typeface="Lora" pitchFamily="2" charset="0"/>
              </a:rPr>
              <a:t>trên</a:t>
            </a:r>
            <a:r>
              <a:rPr lang="en-US" b="0" i="0">
                <a:solidFill>
                  <a:srgbClr val="4E4852"/>
                </a:solidFill>
                <a:effectLst/>
                <a:latin typeface="Lora" pitchFamily="2" charset="0"/>
              </a:rPr>
              <a:t> </a:t>
            </a:r>
            <a:r>
              <a:rPr lang="en-US" b="0" i="0" err="1">
                <a:solidFill>
                  <a:srgbClr val="4E4852"/>
                </a:solidFill>
                <a:effectLst/>
                <a:latin typeface="Lora" pitchFamily="2" charset="0"/>
              </a:rPr>
              <a:t>giao</a:t>
            </a:r>
            <a:r>
              <a:rPr lang="en-US" b="0" i="0">
                <a:solidFill>
                  <a:srgbClr val="4E4852"/>
                </a:solidFill>
                <a:effectLst/>
                <a:latin typeface="Lora" pitchFamily="2" charset="0"/>
              </a:rPr>
              <a:t> </a:t>
            </a:r>
            <a:r>
              <a:rPr lang="en-US" b="0" i="0" err="1">
                <a:solidFill>
                  <a:srgbClr val="4E4852"/>
                </a:solidFill>
                <a:effectLst/>
                <a:latin typeface="Lora" pitchFamily="2" charset="0"/>
              </a:rPr>
              <a:t>diện</a:t>
            </a:r>
            <a:r>
              <a:rPr lang="en-US" b="0" i="0">
                <a:solidFill>
                  <a:srgbClr val="4E4852"/>
                </a:solidFill>
                <a:effectLst/>
                <a:latin typeface="Lora" pitchFamily="2" charset="0"/>
              </a:rPr>
              <a:t> </a:t>
            </a:r>
            <a:r>
              <a:rPr lang="en-US" b="0" i="0" err="1">
                <a:solidFill>
                  <a:srgbClr val="4E4852"/>
                </a:solidFill>
                <a:effectLst/>
                <a:latin typeface="Lora" pitchFamily="2" charset="0"/>
              </a:rPr>
              <a:t>đồ</a:t>
            </a:r>
            <a:r>
              <a:rPr lang="en-US" b="0" i="0">
                <a:solidFill>
                  <a:srgbClr val="4E4852"/>
                </a:solidFill>
                <a:effectLst/>
                <a:latin typeface="Lora" pitchFamily="2" charset="0"/>
              </a:rPr>
              <a:t> </a:t>
            </a:r>
            <a:r>
              <a:rPr lang="en-US" b="0" i="0" err="1">
                <a:solidFill>
                  <a:srgbClr val="4E4852"/>
                </a:solidFill>
                <a:effectLst/>
                <a:latin typeface="Lora" pitchFamily="2" charset="0"/>
              </a:rPr>
              <a:t>hoạ</a:t>
            </a:r>
            <a:endParaRPr lang="en-US" b="0" i="0">
              <a:solidFill>
                <a:srgbClr val="4E4852"/>
              </a:solidFill>
              <a:effectLst/>
              <a:latin typeface="Lora" pitchFamily="2" charset="0"/>
            </a:endParaRPr>
          </a:p>
          <a:p>
            <a:pPr marL="0" lvl="0" indent="0" algn="l" rtl="0">
              <a:spcBef>
                <a:spcPts val="0"/>
              </a:spcBef>
              <a:spcAft>
                <a:spcPts val="0"/>
              </a:spcAft>
              <a:buFontTx/>
              <a:buNone/>
            </a:pPr>
            <a:r>
              <a:rPr lang="en-US" b="0" i="0">
                <a:solidFill>
                  <a:srgbClr val="4E4852"/>
                </a:solidFill>
                <a:effectLst/>
                <a:latin typeface="Lora" pitchFamily="2" charset="0"/>
              </a:rPr>
              <a:t>3. </a:t>
            </a:r>
            <a:r>
              <a:rPr lang="vi-VN" sz="1800" b="1" i="0" u="none" strike="noStrike">
                <a:solidFill>
                  <a:srgbClr val="0070C0"/>
                </a:solidFill>
                <a:effectLst/>
                <a:latin typeface="Roboto" panose="02000000000000000000" pitchFamily="2" charset="0"/>
              </a:rPr>
              <a:t>PortSIP Softphone </a:t>
            </a:r>
            <a:r>
              <a:rPr lang="vi-VN" sz="1800" b="0" i="0" u="none" strike="noStrike">
                <a:solidFill>
                  <a:srgbClr val="333333"/>
                </a:solidFill>
                <a:effectLst/>
                <a:latin typeface="Roboto" panose="02000000000000000000" pitchFamily="2" charset="0"/>
              </a:rPr>
              <a:t>là một softphone dựa trên SIP dành cho Android sử dụng kết nối Wi-Fi hoặc 4G / LTE để thực hiện và nhận cuộc gọi cũng như Tin nhắn tức thì.</a:t>
            </a:r>
            <a:endParaRPr lang="en-US" sz="1800" b="1" i="0" u="none" strike="noStrike">
              <a:solidFill>
                <a:srgbClr val="FC2E12"/>
              </a:solidFill>
              <a:effectLst/>
              <a:latin typeface="Noto Sans Symbols"/>
            </a:endParaRPr>
          </a:p>
          <a:p>
            <a:pPr marL="0" lvl="0" indent="0" algn="l" rtl="0">
              <a:spcBef>
                <a:spcPts val="0"/>
              </a:spcBef>
              <a:spcAft>
                <a:spcPts val="0"/>
              </a:spcAft>
              <a:buFontTx/>
              <a:buNone/>
            </a:pPr>
            <a:r>
              <a:rPr lang="vi-VN" sz="1800" b="1" i="0" u="none" strike="noStrike">
                <a:solidFill>
                  <a:srgbClr val="0070C0"/>
                </a:solidFill>
                <a:effectLst/>
                <a:latin typeface="Roboto" panose="02000000000000000000" pitchFamily="2" charset="0"/>
              </a:rPr>
              <a:t>PortSIP Softphone </a:t>
            </a:r>
            <a:r>
              <a:rPr lang="vi-VN" sz="1800" b="0" i="0" u="none" strike="noStrike">
                <a:solidFill>
                  <a:srgbClr val="383536"/>
                </a:solidFill>
                <a:effectLst/>
                <a:latin typeface="Roboto" panose="02000000000000000000" pitchFamily="2" charset="0"/>
              </a:rPr>
              <a:t>tạo điều kiện cho việc quản lý liên lạc dễ dàng và hiệu quả với giao diện trực quan có thể đáp ứng nhiều cuộc gọi. Chức năng cuộc gọi bao gồm khả năng chuyển đổi giữa hai cuộc gọi, hợp nhất và tách cuộc gọi và thực hiện chuyển giao có tham dự và không cần giám sát. Nó cũng hỗ trợ hội nghị video mà không cần MCU hỗ trợ.</a:t>
            </a:r>
            <a:endParaRPr lang="en-US" sz="1800" b="1" i="0" u="none" strike="noStrike">
              <a:solidFill>
                <a:srgbClr val="FC2E12"/>
              </a:solidFill>
              <a:effectLst/>
              <a:latin typeface="Noto Sans Symbols"/>
            </a:endParaRPr>
          </a:p>
          <a:p>
            <a:pPr marL="0" lvl="0" indent="0" algn="l" rtl="0">
              <a:spcBef>
                <a:spcPts val="0"/>
              </a:spcBef>
              <a:spcAft>
                <a:spcPts val="0"/>
              </a:spcAft>
              <a:buFontTx/>
              <a:buNone/>
            </a:pPr>
            <a:r>
              <a:rPr lang="vi-VN" sz="1800" b="1" i="0" u="none" strike="noStrike">
                <a:solidFill>
                  <a:srgbClr val="0070C0"/>
                </a:solidFill>
                <a:effectLst/>
                <a:latin typeface="Roboto" panose="02000000000000000000" pitchFamily="2" charset="0"/>
              </a:rPr>
              <a:t>PortSIP Softphone </a:t>
            </a:r>
            <a:r>
              <a:rPr lang="vi-VN" sz="1800" b="0" i="0" u="none" strike="noStrike">
                <a:solidFill>
                  <a:srgbClr val="383536"/>
                </a:solidFill>
                <a:effectLst/>
                <a:latin typeface="Roboto" panose="02000000000000000000" pitchFamily="2" charset="0"/>
              </a:rPr>
              <a:t>tích hợp các cài đặt bảo mật nâng cao cho phép mã hóa âm thanh và tín hiệu cuộc gọi an toàn.</a:t>
            </a:r>
            <a:endParaRPr lang="vi-VN" sz="1800" b="1" i="0" u="none" strike="noStrike">
              <a:solidFill>
                <a:srgbClr val="FC2E12"/>
              </a:solidFill>
              <a:effectLst/>
              <a:latin typeface="Noto Sans Symbols"/>
            </a:endParaRPr>
          </a:p>
          <a:p>
            <a:pPr marL="0" lvl="0" indent="0" algn="l" rtl="0">
              <a:spcBef>
                <a:spcPts val="0"/>
              </a:spcBef>
              <a:spcAft>
                <a:spcPts val="0"/>
              </a:spcAft>
              <a:buFontTx/>
              <a:buNone/>
            </a:pPr>
            <a:endParaRPr/>
          </a:p>
        </p:txBody>
      </p:sp>
    </p:spTree>
    <p:extLst>
      <p:ext uri="{BB962C8B-B14F-4D97-AF65-F5344CB8AC3E}">
        <p14:creationId xmlns:p14="http://schemas.microsoft.com/office/powerpoint/2010/main" val="58970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232f01766_1_17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232f01766_1_17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559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4c66b833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4c66b833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232f01766_1_17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232f01766_1_17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725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2232f01766_1_17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2232f01766_1_17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2232f01766_1_17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2232f01766_1_17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923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2232f01766_1_17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2232f01766_1_17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012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2232f01766_1_17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2232f01766_1_17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76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122465ab009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22465ab009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01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2232f01766_1_17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2232f01766_1_17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8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c66b83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c66b83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232f01766_1_17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232f01766_1_17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232f01766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2232f0176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mj-lt"/>
              <a:buAutoNum type="arabicPeriod"/>
            </a:pPr>
            <a:r>
              <a:rPr lang="vi-VN" sz="1800" b="1" kern="100">
                <a:effectLst/>
                <a:latin typeface="Calibri" panose="020F0502020204030204" pitchFamily="34" charset="0"/>
                <a:ea typeface="Calibri" panose="020F0502020204030204" pitchFamily="34" charset="0"/>
                <a:cs typeface="Times New Roman" panose="02020603050405020304" pitchFamily="18" charset="0"/>
              </a:rPr>
              <a:t>Khái niệm VoIP </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VoIP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tắt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Voice over Internet Protocol</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nghĩa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giọng</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nói</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giao</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IP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tooltip="Công nghệ"/>
              </a:rPr>
              <a:t>công nghệ</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tiếng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nói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qua </a:t>
            </a: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tooltip="Mạng máy tính"/>
              </a:rPr>
              <a:t>mạng máy tính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sử</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bộ</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giao</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tooltip="TCP/IP"/>
              </a:rPr>
              <a:t>TCP/IP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sử</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gói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dữ</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kern="100">
                <a:effectLst/>
                <a:latin typeface="Calibri" panose="020F0502020204030204" pitchFamily="34" charset="0"/>
                <a:ea typeface="Calibri" panose="020F0502020204030204" pitchFamily="34" charset="0"/>
                <a:cs typeface="Times New Roman" panose="02020603050405020304" pitchFamily="18" charset="0"/>
              </a:rPr>
              <a:t> IP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mạng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LAN, WAN, </a:t>
            </a: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tooltip="Internet"/>
              </a:rPr>
              <a:t>Internet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tải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mã</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hoá</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âm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thanh</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vi-VN" sz="1800" kern="100">
                <a:effectLst/>
                <a:latin typeface="Calibri" panose="020F0502020204030204" pitchFamily="34" charset="0"/>
                <a:ea typeface="Calibri" panose="020F0502020204030204" pitchFamily="34" charset="0"/>
                <a:cs typeface="Times New Roman" panose="02020603050405020304" pitchFamily="18" charset="0"/>
              </a:rPr>
              <a:t>Phương thức dựa trên kỹ thuật chuyển mạch gói ( hệ thống đth cũ dùng chuyển mạch kênh ).</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vi-VN" sz="1800" kern="100">
                <a:effectLst/>
                <a:latin typeface="Calibri" panose="020F0502020204030204" pitchFamily="34" charset="0"/>
                <a:ea typeface="Calibri" panose="020F0502020204030204" pitchFamily="34" charset="0"/>
                <a:cs typeface="Times New Roman" panose="02020603050405020304" pitchFamily="18" charset="0"/>
              </a:rPr>
              <a:t>Hệ thống VoIP chia nhỏ tín hiệu thoại thành các gói dữ liệu rồi gửi đi, sau đó mới ráp lại trước khi đến được tai người nghe.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Hệ</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VoIP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cũng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ghép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kênh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cùng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đường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tín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hiệu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kern="100">
                <a:effectLst/>
                <a:latin typeface="Calibri" panose="020F0502020204030204" pitchFamily="34" charset="0"/>
                <a:ea typeface="Calibri" panose="020F0502020204030204" pitchFamily="34" charset="0"/>
                <a:cs typeface="Times New Roman" panose="02020603050405020304" pitchFamily="18" charset="0"/>
              </a:rPr>
              <a:t> qua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mạng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vi-VN" sz="1800" kern="100">
                <a:effectLst/>
                <a:latin typeface="Calibri" panose="020F0502020204030204" pitchFamily="34" charset="0"/>
                <a:ea typeface="Calibri" panose="020F0502020204030204" pitchFamily="34" charset="0"/>
                <a:cs typeface="Times New Roman" panose="02020603050405020304" pitchFamily="18" charset="0"/>
              </a:rPr>
              <a:t>(</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giúp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kiệm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khoản</a:t>
            </a:r>
            <a:r>
              <a:rPr lang="en-US" sz="1800" kern="100">
                <a:effectLst/>
                <a:latin typeface="Calibri" panose="020F0502020204030204" pitchFamily="34" charset="0"/>
                <a:ea typeface="Calibri" panose="020F0502020204030204" pitchFamily="34" charset="0"/>
                <a:cs typeface="Times New Roman" panose="02020603050405020304" pitchFamily="18" charset="0"/>
              </a:rPr>
              <a:t> chi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phí</a:t>
            </a:r>
            <a:r>
              <a:rPr lang="en-US" sz="1800" kern="100">
                <a:effectLst/>
                <a:latin typeface="Calibri" panose="020F0502020204030204" pitchFamily="34" charset="0"/>
                <a:ea typeface="Calibri" panose="020F0502020204030204" pitchFamily="34" charset="0"/>
                <a:cs typeface="Times New Roman" panose="02020603050405020304" pitchFamily="18" charset="0"/>
              </a:rPr>
              <a:t> so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thường</a:t>
            </a:r>
            <a:r>
              <a:rPr lang="vi-VN"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thực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tế</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ngày</a:t>
            </a:r>
            <a:r>
              <a:rPr lang="en-US" sz="1800" kern="100">
                <a:effectLst/>
                <a:latin typeface="Calibri" panose="020F0502020204030204" pitchFamily="34" charset="0"/>
                <a:ea typeface="Calibri" panose="020F0502020204030204" pitchFamily="34" charset="0"/>
                <a:cs typeface="Times New Roman" panose="02020603050405020304" pitchFamily="18" charset="0"/>
              </a:rPr>
              <a:t> nay,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rất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nghệ</a:t>
            </a:r>
            <a:r>
              <a:rPr lang="en-US" sz="1800" kern="100">
                <a:effectLst/>
                <a:latin typeface="Calibri" panose="020F0502020204030204" pitchFamily="34" charset="0"/>
                <a:ea typeface="Calibri" panose="020F0502020204030204" pitchFamily="34" charset="0"/>
                <a:cs typeface="Times New Roman" panose="02020603050405020304" pitchFamily="18" charset="0"/>
              </a:rPr>
              <a:t> VoIP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Freecall</a:t>
            </a:r>
            <a:r>
              <a:rPr lang="en-US" sz="1800" kern="100">
                <a:effectLst/>
                <a:latin typeface="Calibri" panose="020F0502020204030204" pitchFamily="34" charset="0"/>
                <a:ea typeface="Calibri" panose="020F0502020204030204" pitchFamily="34" charset="0"/>
                <a:cs typeface="Times New Roman" panose="02020603050405020304" pitchFamily="18" charset="0"/>
              </a:rPr>
              <a:t>, messenger</a:t>
            </a:r>
            <a:r>
              <a:rPr lang="vi-VN"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Zalo</a:t>
            </a:r>
            <a:r>
              <a:rPr lang="en-US" sz="1800" kern="100">
                <a:effectLst/>
                <a:latin typeface="Calibri" panose="020F0502020204030204" pitchFamily="34" charset="0"/>
                <a:ea typeface="Calibri" panose="020F0502020204030204" pitchFamily="34" charset="0"/>
                <a:cs typeface="Times New Roman" panose="02020603050405020304" pitchFamily="18" charset="0"/>
              </a:rPr>
              <a:t>, Skype, Viber,…</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VoIP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hỗ</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trợ</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cho</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phép</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US" sz="1800" kern="100" err="1">
                <a:effectLst/>
                <a:latin typeface="Calibri" panose="020F0502020204030204" pitchFamily="34" charset="0"/>
                <a:ea typeface="Calibri" panose="020F0502020204030204" pitchFamily="34" charset="0"/>
                <a:cs typeface="Times New Roman" panose="02020603050405020304" pitchFamily="18" charset="0"/>
              </a:rPr>
              <a:t>Hiển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thị</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Đặt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cuộc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chờ</a:t>
            </a:r>
            <a:r>
              <a:rPr lang="en-US" sz="1800" kern="100">
                <a:effectLst/>
                <a:latin typeface="Calibri" panose="020F0502020204030204" pitchFamily="34" charset="0"/>
                <a:ea typeface="Calibri" panose="020F0502020204030204" pitchFamily="34" charset="0"/>
                <a:cs typeface="Times New Roman" panose="02020603050405020304" pitchFamily="18" charset="0"/>
              </a:rPr>
              <a:t> (call park).</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Chuyển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tiếp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hoặc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giữ</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cuộc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b="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Font typeface="Symbol" pitchFamily="2" charset="2"/>
              <a:buNone/>
              <a:tabLst>
                <a:tab pos="457200" algn="l"/>
              </a:tabLst>
            </a:pPr>
            <a:r>
              <a:rPr lang="vi-VN" sz="1800" b="1" kern="100">
                <a:effectLst/>
                <a:latin typeface="Calibri" panose="020F0502020204030204" pitchFamily="34" charset="0"/>
                <a:ea typeface="Calibri" panose="020F0502020204030204" pitchFamily="34" charset="0"/>
                <a:cs typeface="Times New Roman" panose="02020603050405020304" pitchFamily="18" charset="0"/>
              </a:rPr>
              <a:t>1.1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hoạt</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động</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VoIP</a:t>
            </a:r>
            <a:endParaRPr lang="en-VN" sz="1800" b="1" kern="10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Tx/>
              <a:buChar char="-"/>
              <a:tabLst>
                <a:tab pos="457200" algn="l"/>
              </a:tabLst>
            </a:pPr>
            <a:r>
              <a:rPr lang="vi-VN" sz="1800" kern="100">
                <a:effectLst/>
                <a:latin typeface="Calibri" panose="020F0502020204030204" pitchFamily="34" charset="0"/>
                <a:ea typeface="Calibri" panose="020F0502020204030204" pitchFamily="34" charset="0"/>
                <a:cs typeface="Times New Roman" panose="02020603050405020304" pitchFamily="18" charset="0"/>
              </a:rPr>
              <a:t>B</a:t>
            </a:r>
            <a:r>
              <a:rPr lang="en-US" sz="1800" kern="100">
                <a:effectLst/>
                <a:latin typeface="Calibri" panose="020F0502020204030204" pitchFamily="34" charset="0"/>
                <a:ea typeface="Calibri" panose="020F0502020204030204" pitchFamily="34" charset="0"/>
                <a:cs typeface="Times New Roman" panose="02020603050405020304" pitchFamily="18" charset="0"/>
              </a:rPr>
              <a:t>an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đầu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âm</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thanh</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hóa</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thành</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gọ</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nghe</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chúng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dưới</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âm</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thanh</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endParaRPr lang="en-VN" sz="1800" b="1" kern="10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Tx/>
              <a:buChar char="-"/>
              <a:tabLst>
                <a:tab pos="457200" algn="l"/>
              </a:tabLst>
            </a:pPr>
            <a:r>
              <a:rPr lang="vi-VN" sz="1800" kern="100">
                <a:effectLst/>
                <a:latin typeface="Calibri" panose="020F0502020204030204" pitchFamily="34" charset="0"/>
                <a:ea typeface="Calibri" panose="020F0502020204030204" pitchFamily="34" charset="0"/>
                <a:cs typeface="Times New Roman" panose="02020603050405020304" pitchFamily="18" charset="0"/>
              </a:rPr>
              <a:t>Tại nơi gọi,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nói</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và</a:t>
            </a:r>
            <a:r>
              <a:rPr lang="vi-VN"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o</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loa hay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ống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nghe</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vi-VN" sz="1800" kern="100">
                <a:effectLst/>
                <a:latin typeface="Calibri" panose="020F0502020204030204" pitchFamily="34" charset="0"/>
                <a:ea typeface="Calibri" panose="020F0502020204030204" pitchFamily="34" charset="0"/>
                <a:cs typeface="Times New Roman" panose="02020603050405020304" pitchFamily="18" charset="0"/>
              </a:rPr>
              <a:t>được thu lại dưới dạng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tín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điện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vi-VN" sz="1800" kern="100">
                <a:effectLst/>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tín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analog.</a:t>
            </a:r>
            <a:r>
              <a:rPr lang="en-US" sz="1800"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Tín</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này</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sau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sang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tín</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nhờ</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những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thuật</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toán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tín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hiệu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nhau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chuyển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đôi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nhau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âm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thanh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hóa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đóng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gói</a:t>
            </a:r>
            <a:r>
              <a:rPr lang="en-US" sz="1800" kern="10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gửi</a:t>
            </a:r>
            <a:r>
              <a:rPr lang="en-US" sz="1800" kern="100">
                <a:effectLst/>
                <a:latin typeface="Calibri" panose="020F0502020204030204" pitchFamily="34" charset="0"/>
                <a:ea typeface="Calibri" panose="020F0502020204030204" pitchFamily="34" charset="0"/>
                <a:cs typeface="Times New Roman" panose="02020603050405020304" pitchFamily="18" charset="0"/>
              </a:rPr>
              <a:t> qua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mạng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IP</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vi-VN" sz="1800" kern="100">
                <a:effectLst/>
                <a:latin typeface="Calibri" panose="020F0502020204030204" pitchFamily="34" charset="0"/>
                <a:ea typeface="Calibri" panose="020F0502020204030204" pitchFamily="34" charset="0"/>
                <a:cs typeface="Times New Roman" panose="02020603050405020304" pitchFamily="18" charset="0"/>
              </a:rPr>
              <a:t>Ví dụ: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hỗ</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trợ</a:t>
            </a:r>
            <a:r>
              <a:rPr lang="en-US" sz="1800" kern="100">
                <a:effectLst/>
                <a:latin typeface="Calibri" panose="020F0502020204030204" pitchFamily="34" charset="0"/>
                <a:ea typeface="Calibri" panose="020F0502020204030204" pitchFamily="34" charset="0"/>
                <a:cs typeface="Times New Roman" panose="02020603050405020304" pitchFamily="18" charset="0"/>
              </a:rPr>
              <a:t> VoIP hay softphone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cài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máy</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trạm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nếu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analog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thường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cần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a:effectLst/>
                <a:latin typeface="Calibri" panose="020F0502020204030204" pitchFamily="34" charset="0"/>
                <a:ea typeface="Calibri" panose="020F0502020204030204" pitchFamily="34" charset="0"/>
                <a:cs typeface="Times New Roman" panose="02020603050405020304" pitchFamily="18" charset="0"/>
              </a:rPr>
              <a:t> Telephony Adapter (TA)</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vi-VN"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quá</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hoạt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động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chia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nhỏ</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thông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rất</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quan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trọng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gửi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âm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thanh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cần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tách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phân</a:t>
            </a:r>
            <a:r>
              <a:rPr lang="en-US" sz="1800" kern="100">
                <a:effectLst/>
                <a:latin typeface="Calibri" panose="020F0502020204030204" pitchFamily="34" charset="0"/>
                <a:ea typeface="Calibri" panose="020F0502020204030204" pitchFamily="34" charset="0"/>
                <a:cs typeface="Times New Roman" panose="02020603050405020304" pitchFamily="18" charset="0"/>
              </a:rPr>
              <a:t> chia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gói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dữ</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dễ</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dàng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cho</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gửi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cả</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kỹ</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thuật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nén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gói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kiệm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băng 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qua CODEC(Compressor/</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DECompressor</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nhận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quá</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thực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suốt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tiến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giao</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H323 hay SIP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dùng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để</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khiển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(control)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cuộc</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gọi</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như</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thiết</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lập</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quay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ngắt</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kết</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nối</a:t>
            </a:r>
            <a:r>
              <a:rPr lang="en-US" sz="1800"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RTP</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dùng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tính</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năng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như</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đảm</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bảo</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độ</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tin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cậy</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duy</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trì</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chất</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lượng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dịch</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vụ</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suốt</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quá</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trình</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truyền</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endParaRPr lang="en-VN" sz="1800" b="1"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Vì</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bản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dạng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âm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thanh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giọng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nói</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con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người</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ở</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analog </a:t>
            </a:r>
            <a:r>
              <a:rPr lang="en-US" sz="1800" kern="100">
                <a:effectLst/>
                <a:latin typeface="Calibri" panose="020F0502020204030204" pitchFamily="34" charset="0"/>
                <a:ea typeface="Calibri" panose="020F0502020204030204" pitchFamily="34" charset="0"/>
                <a:cs typeface="Times New Roman" panose="02020603050405020304" pitchFamily="18" charset="0"/>
              </a:rPr>
              <a:t>do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cần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lượng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lớn</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digital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để</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biểu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diễn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biên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độ</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(amplitude),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tần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(frequency)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pha</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(phase),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đổi</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những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đó</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thành</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nhị</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phân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0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1</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rất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Cần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cơ</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chế</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thực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chuyển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đổi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kết</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quả</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sự</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ra</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đời</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bị</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bị</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hỗ</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trợ</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mã</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hóa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chuyển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đổi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tin hay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còn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những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thiết</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bị</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mã</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hóa</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(coder)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giải</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mã</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(decoder).</a:t>
            </a:r>
            <a:r>
              <a:rPr lang="en-US" sz="1800"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Tín</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thoại</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analog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đang</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thực</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cuộc</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gọi</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đặt</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vào</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vào</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thiết</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bị</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mã</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hóa</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đượ</a:t>
            </a:r>
            <a:r>
              <a:rPr lang="vi-VN"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đổi</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thành</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digital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nhị</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phân</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ở</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ra</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a:t>
            </a:r>
            <a:r>
              <a:rPr lang="en-US" sz="1800" kern="100">
                <a:effectLst/>
                <a:latin typeface="Calibri" panose="020F0502020204030204" pitchFamily="34" charset="0"/>
                <a:ea typeface="Calibri" panose="020F0502020204030204" pitchFamily="34" charset="0"/>
                <a:cs typeface="Times New Roman" panose="02020603050405020304" pitchFamily="18" charset="0"/>
              </a:rPr>
              <a:t> Sau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quá</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thực</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trở</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lại</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bằng</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cách</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thành</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analog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ở</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cuối</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b="1"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2232f01766_1_17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2232f01766_1_17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42950" lvl="1" indent="-285750">
              <a:buFont typeface="+mj-lt"/>
              <a:buAutoNum type="arabicPeriod"/>
            </a:pPr>
            <a:r>
              <a:rPr lang="en-US" sz="1300" b="1" u="sng"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Ưu</a:t>
            </a:r>
            <a:r>
              <a:rPr lang="en-US" sz="1300" b="1"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u="sng"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điểm</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trì</a:t>
            </a:r>
            <a:r>
              <a:rPr lang="vi-VN" sz="1300">
                <a:effectLst/>
                <a:latin typeface="Times New Roman" panose="02020603050405020304" pitchFamily="18" charset="0"/>
                <a:ea typeface="Calibri" panose="020F0502020204030204" pitchFamily="34" charset="0"/>
                <a:cs typeface="Times New Roman" panose="02020603050405020304" pitchFamily="18" charset="0"/>
              </a:rPr>
              <a:t>: </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228600"/>
            <a:r>
              <a:rPr lang="vi-VN" sz="1300">
                <a:effectLst/>
                <a:latin typeface="Times New Roman" panose="02020603050405020304" pitchFamily="18" charset="0"/>
                <a:ea typeface="Calibri" panose="020F0502020204030204" pitchFamily="34" charset="0"/>
                <a:cs typeface="Times New Roman" panose="02020603050405020304" pitchFamily="18" charset="0"/>
              </a:rPr>
              <a:t>S</a:t>
            </a:r>
            <a:r>
              <a:rPr lang="en-US" sz="1300">
                <a:effectLst/>
                <a:latin typeface="Times New Roman" panose="02020603050405020304" pitchFamily="18" charset="0"/>
                <a:ea typeface="Calibri" panose="020F0502020204030204" pitchFamily="34" charset="0"/>
                <a:cs typeface="Times New Roman" panose="02020603050405020304" pitchFamily="18" charset="0"/>
              </a:rPr>
              <a:t>au</a:t>
            </a:r>
            <a:r>
              <a:rPr lang="vi-VN" sz="1300">
                <a:effectLst/>
                <a:latin typeface="Times New Roman" panose="02020603050405020304" pitchFamily="18" charset="0"/>
                <a:ea typeface="Calibri" panose="020F0502020204030204" pitchFamily="34" charset="0"/>
                <a:cs typeface="Times New Roman" panose="02020603050405020304" pitchFamily="18" charset="0"/>
              </a:rPr>
              <a:t> khi cài đặt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đòi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hỏi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dây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nữa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Chỉ</a:t>
            </a:r>
            <a:r>
              <a:rPr lang="vi-VN" sz="1300">
                <a:effectLst/>
                <a:latin typeface="Times New Roman" panose="02020603050405020304" pitchFamily="18" charset="0"/>
                <a:ea typeface="Calibri" panose="020F0502020204030204" pitchFamily="34" charset="0"/>
                <a:cs typeface="Times New Roman" panose="02020603050405020304" pitchFamily="18" charset="0"/>
              </a:rPr>
              <a:t> cần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Internet,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nghe</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đài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ty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tốn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hạ</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tầng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hẳn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sư</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đài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dạng</a:t>
            </a:r>
            <a:r>
              <a:rPr lang="vi-VN"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228600"/>
            <a:r>
              <a:rPr lang="vi-VN" sz="1300">
                <a:effectLst/>
                <a:latin typeface="Times New Roman" panose="02020603050405020304" pitchFamily="18" charset="0"/>
                <a:ea typeface="Calibri" panose="020F0502020204030204" pitchFamily="34" charset="0"/>
                <a:cs typeface="Times New Roman" panose="02020603050405020304" pitchFamily="18" charset="0"/>
              </a:rPr>
              <a:t>B</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ao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lời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chào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lý</a:t>
            </a:r>
            <a:r>
              <a:rPr lang="vi-VN"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228600"/>
            <a:r>
              <a:rPr lang="vi-VN" sz="1300">
                <a:effectLst/>
                <a:latin typeface="Times New Roman" panose="02020603050405020304" pitchFamily="18" charset="0"/>
                <a:ea typeface="Calibri" panose="020F0502020204030204" pitchFamily="34" charset="0"/>
                <a:cs typeface="Times New Roman" panose="02020603050405020304" pitchFamily="18" charset="0"/>
              </a:rPr>
              <a:t>C</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300">
                <a:effectLst/>
                <a:latin typeface="Times New Roman" panose="02020603050405020304" pitchFamily="18" charset="0"/>
                <a:ea typeface="Calibri" panose="020F0502020204030204" pitchFamily="34" charset="0"/>
                <a:cs typeface="Times New Roman" panose="02020603050405020304" pitchFamily="18" charset="0"/>
              </a:rPr>
              <a:t> 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gắn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nghe</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website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thuê web hosting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website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so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a:t>
            </a:r>
            <a:r>
              <a:rPr lang="vi-VN" sz="1300">
                <a:effectLst/>
                <a:latin typeface="Times New Roman" panose="02020603050405020304" pitchFamily="18" charset="0"/>
                <a:ea typeface="Calibri" panose="020F0502020204030204" pitchFamily="34" charset="0"/>
                <a:cs typeface="Times New Roman" panose="02020603050405020304" pitchFamily="18" charset="0"/>
              </a:rPr>
              <a:t>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130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nắm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Cho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CRM</a:t>
            </a:r>
            <a:r>
              <a:rPr lang="en-US" sz="1300">
                <a:effectLst/>
                <a:latin typeface="Times New Roman" panose="02020603050405020304" pitchFamily="18" charset="0"/>
                <a:ea typeface="Calibri" panose="020F0502020204030204" pitchFamily="34" charset="0"/>
                <a:cs typeface="Times New Roman" panose="02020603050405020304" pitchFamily="18" charset="0"/>
              </a:rPr>
              <a:t>, HRM,…</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động</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coi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ảo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freelancer,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xa</a:t>
            </a:r>
            <a:r>
              <a:rPr lang="en-US" sz="130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300">
                <a:effectLst/>
                <a:latin typeface="Times New Roman" panose="02020603050405020304" pitchFamily="18" charset="0"/>
                <a:ea typeface="Calibri" panose="020F0502020204030204" pitchFamily="34" charset="0"/>
                <a:cs typeface="Times New Roman" panose="02020603050405020304" pitchFamily="18" charset="0"/>
              </a:rPr>
              <a:t> di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luôn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xa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góp</a:t>
            </a:r>
            <a:r>
              <a:rPr lang="en-US" sz="1300">
                <a:effectLst/>
                <a:latin typeface="Times New Roman" panose="02020603050405020304" pitchFamily="18" charset="0"/>
                <a:ea typeface="Calibri" panose="020F0502020204030204" pitchFamily="34" charset="0"/>
                <a:cs typeface="Times New Roman" panose="02020603050405020304" pitchFamily="18" charset="0"/>
              </a:rPr>
              <a:t> to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ổn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ty.</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mới</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457200"/>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mj-lt"/>
              <a:buAutoNum type="arabicPeriod"/>
            </a:pPr>
            <a:r>
              <a:rPr lang="en-US" sz="1300" b="1" u="sng"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Nhược</a:t>
            </a:r>
            <a:r>
              <a:rPr lang="en-US" sz="1300" b="1"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u="sng"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điểm</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vi-VN" sz="1300">
                <a:effectLst/>
                <a:latin typeface="Times New Roman" panose="02020603050405020304" pitchFamily="18" charset="0"/>
                <a:ea typeface="Calibri" panose="020F0502020204030204" pitchFamily="34" charset="0"/>
                <a:cs typeface="Times New Roman" panose="02020603050405020304" pitchFamily="18" charset="0"/>
              </a:rPr>
              <a:t>Cần đường truyền Internet ổn định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ràng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hơn</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vi-VN" sz="1300">
                <a:effectLst/>
                <a:latin typeface="Times New Roman" panose="02020603050405020304" pitchFamily="18" charset="0"/>
                <a:ea typeface="Calibri" panose="020F0502020204030204" pitchFamily="34" charset="0"/>
                <a:cs typeface="Times New Roman" panose="02020603050405020304" pitchFamily="18" charset="0"/>
              </a:rPr>
              <a:t>Chất lượng thoại bị ảnh hưởng bởi kỹ thuật nén</a:t>
            </a:r>
            <a:r>
              <a:rPr lang="en-US" sz="1300">
                <a:effectLst/>
                <a:latin typeface="Times New Roman" panose="02020603050405020304" pitchFamily="18" charset="0"/>
                <a:ea typeface="Calibri" panose="020F0502020204030204" pitchFamily="34" charset="0"/>
                <a:cs typeface="Times New Roman" panose="02020603050405020304" pitchFamily="18" charset="0"/>
              </a:rPr>
              <a:t>): do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vốn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dĩ</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mát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30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gây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vi-VN" sz="1300">
                <a:effectLst/>
                <a:latin typeface="Times New Roman" panose="02020603050405020304" pitchFamily="18" charset="0"/>
                <a:ea typeface="Calibri" panose="020F0502020204030204" pitchFamily="34" charset="0"/>
                <a:cs typeface="Times New Roman" panose="02020603050405020304" pitchFamily="18" charset="0"/>
              </a:rPr>
              <a:t>Bị vọng tiếng: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nén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gây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vẻ</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chắc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chắn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chịu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nghe</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vọng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nói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chuyện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vi-VN" sz="1300">
                <a:effectLst/>
                <a:latin typeface="Times New Roman" panose="02020603050405020304" pitchFamily="18" charset="0"/>
                <a:ea typeface="Calibri" panose="020F0502020204030204" pitchFamily="34" charset="0"/>
                <a:cs typeface="Times New Roman" panose="02020603050405020304" pitchFamily="18" charset="0"/>
              </a:rPr>
              <a:t>Kỹ thuật phức tạp: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300">
                <a:effectLst/>
                <a:latin typeface="Times New Roman" panose="02020603050405020304" pitchFamily="18" charset="0"/>
                <a:ea typeface="Calibri" panose="020F0502020204030204" pitchFamily="34" charset="0"/>
                <a:cs typeface="Times New Roman" panose="02020603050405020304" pitchFamily="18" charset="0"/>
              </a:rPr>
              <a:t> do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30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vi-VN" sz="1300">
                <a:effectLst/>
                <a:latin typeface="Times New Roman" panose="02020603050405020304" pitchFamily="18" charset="0"/>
                <a:ea typeface="Calibri" panose="020F0502020204030204" pitchFamily="34" charset="0"/>
                <a:cs typeface="Times New Roman" panose="02020603050405020304" pitchFamily="18" charset="0"/>
              </a:rPr>
              <a:t>Bảo mật</a:t>
            </a:r>
            <a:r>
              <a:rPr lang="en-US" sz="1300">
                <a:effectLst/>
                <a:latin typeface="Times New Roman" panose="02020603050405020304" pitchFamily="18" charset="0"/>
                <a:ea typeface="Calibri" panose="020F0502020204030204" pitchFamily="34" charset="0"/>
                <a:cs typeface="Times New Roman" panose="02020603050405020304" pitchFamily="18" charset="0"/>
              </a:rPr>
              <a:t>: do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Internet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hỗn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khắp</a:t>
            </a:r>
            <a:r>
              <a:rPr lang="en-US" sz="130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1209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4c66b833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4c66b833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Giao thức SIP ( session initation protocol ) </a:t>
            </a:r>
          </a:p>
          <a:p>
            <a:pPr marL="0" marR="0" indent="0">
              <a:lnSpc>
                <a:spcPct val="107000"/>
              </a:lnSpc>
              <a:spcBef>
                <a:spcPts val="0"/>
              </a:spcBef>
              <a:spcAft>
                <a:spcPts val="800"/>
              </a:spcAft>
              <a:buNone/>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https://worldfone.vn/bai-viet/nhung-dieu-ban-phai-biet-ve-voip-va-sip</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(Giao thức là một hệ thống các quy tắc để trao đổi thông tin giữa các phần cứng )</a:t>
            </a:r>
          </a:p>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-là một hệ thống các quy tắc kỹ thuật số cho phép các thiết bị giao tiếp với nhau (để liên kết giữa điện thoại với </a:t>
            </a:r>
            <a:r>
              <a:rPr lang="en-US" sz="1800" b="1"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tổng đài IP</a:t>
            </a:r>
            <a:r>
              <a:rPr lang="en-US" sz="1800" kern="100">
                <a:effectLst/>
                <a:latin typeface="Calibri" panose="020F0502020204030204" pitchFamily="34" charset="0"/>
                <a:ea typeface="Calibri" panose="020F0502020204030204" pitchFamily="34" charset="0"/>
                <a:cs typeface="Times New Roman" panose="02020603050405020304" pitchFamily="18" charset="0"/>
              </a:rPr>
              <a:t>, hoặc giữa tổng đài IP với các nhà cung cấp dịch vụ </a:t>
            </a:r>
            <a:r>
              <a:rPr lang="en-US" sz="1800" b="1"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sip trunking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-SIP đơn giản là một trong nhiều giao thức có thể được sử dụng để triển khai VoIP và nó được sử dụng để thiết lập, chấm dứt các phiên đa phương tiện, bao gồm cả giọng nói và video.</a:t>
            </a:r>
          </a:p>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Không phải mọi hệ thống VoIP sẽ sử dụng SIP nhưng phần lớn các dịch vụ VoIP đều sử dụng SIP vì đây là tiêu chuẩn công nghiệp.</a:t>
            </a:r>
          </a:p>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-Hầu hết các tổ chức thích sử dụng VoIP dùng giao thức SIP vì có thể tích hợp các loại kênh đa phương tiện khác nhau vào một hệ thống truyền các cuộc gọi thoại, cuộc gọi video, cuộc gọi hội nghị… Nó có thể tích hợp hoàn hảo với các bộ giao tiếp hợp nhất, rất linh hoạt và cung cấp các tùy chọn chuyển đổi dự phòng trong trường hợp khẩn cấp. Lựa chọn nâng cấp lên VoIP dùng giao thức SIP sẽ có được nhiều tính năng cao cấp hơn, phù hợp với xu thế công nghệ tân tiến.</a:t>
            </a:r>
          </a:p>
          <a:p>
            <a:pPr marL="0" lvl="0" indent="0" algn="l" rtl="0">
              <a:spcBef>
                <a:spcPts val="0"/>
              </a:spcBef>
              <a:spcAft>
                <a:spcPts val="0"/>
              </a:spcAft>
              <a:buNone/>
            </a:pPr>
            <a:endParaRPr/>
          </a:p>
        </p:txBody>
      </p:sp>
    </p:spTree>
    <p:extLst>
      <p:ext uri="{BB962C8B-B14F-4D97-AF65-F5344CB8AC3E}">
        <p14:creationId xmlns:p14="http://schemas.microsoft.com/office/powerpoint/2010/main" val="312978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232f01766_1_17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232f01766_1_17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83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2232f01766_1_17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2232f01766_1_17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872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45575" y="1077625"/>
            <a:ext cx="5052900" cy="23910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4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25" y="3525613"/>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191919"/>
                </a:solidFill>
                <a:latin typeface="Anaheim"/>
                <a:ea typeface="Anaheim"/>
                <a:cs typeface="Anaheim"/>
                <a:sym typeface="Anahei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771760" y="-424457"/>
            <a:ext cx="5070489" cy="1544172"/>
          </a:xfrm>
          <a:custGeom>
            <a:avLst/>
            <a:gdLst/>
            <a:ahLst/>
            <a:cxnLst/>
            <a:rect l="l" t="t" r="r" b="b"/>
            <a:pathLst>
              <a:path w="183348" h="55837" extrusionOk="0">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747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0074" y="-586499"/>
            <a:ext cx="3046337" cy="3596892"/>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84300" y="1801460"/>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87299" y="3535257"/>
            <a:ext cx="5474833" cy="1824096"/>
          </a:xfrm>
          <a:custGeom>
            <a:avLst/>
            <a:gdLst/>
            <a:ahLst/>
            <a:cxnLst/>
            <a:rect l="l" t="t" r="r" b="b"/>
            <a:pathLst>
              <a:path w="197969" h="65959" extrusionOk="0">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35080" y="2295937"/>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186" y="2619003"/>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9260" y="3466325"/>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926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3549" y="-514273"/>
            <a:ext cx="3221171" cy="1963643"/>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2"/>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5100" y="535000"/>
            <a:ext cx="4360500" cy="897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46A9E7">
            <a:alpha val="7140"/>
          </a:srgbClr>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 name="Google Shape;77;p14"/>
          <p:cNvSpPr txBox="1">
            <a:spLocks noGrp="1"/>
          </p:cNvSpPr>
          <p:nvPr>
            <p:ph type="subTitle" idx="1"/>
          </p:nvPr>
        </p:nvSpPr>
        <p:spPr>
          <a:xfrm>
            <a:off x="2324600" y="3069625"/>
            <a:ext cx="4494900" cy="47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 name="Google Shape;78;p14"/>
          <p:cNvSpPr/>
          <p:nvPr/>
        </p:nvSpPr>
        <p:spPr>
          <a:xfrm rot="10800000">
            <a:off x="970125" y="3758566"/>
            <a:ext cx="5070489" cy="1544172"/>
          </a:xfrm>
          <a:custGeom>
            <a:avLst/>
            <a:gdLst/>
            <a:ahLst/>
            <a:cxnLst/>
            <a:rect l="l" t="t" r="r" b="b"/>
            <a:pathLst>
              <a:path w="183348" h="55837" extrusionOk="0">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10800000">
            <a:off x="-114228" y="3457624"/>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10800000">
            <a:off x="6896111" y="1867888"/>
            <a:ext cx="3046337" cy="3596892"/>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a:off x="-323549" y="-586499"/>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rot="10800000">
            <a:off x="-249758" y="-481073"/>
            <a:ext cx="5474833" cy="1824096"/>
          </a:xfrm>
          <a:custGeom>
            <a:avLst/>
            <a:gdLst/>
            <a:ahLst/>
            <a:cxnLst/>
            <a:rect l="l" t="t" r="r" b="b"/>
            <a:pathLst>
              <a:path w="197969" h="65959" extrusionOk="0">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rot="10800000">
            <a:off x="-323549" y="-459789"/>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10800000">
            <a:off x="7662081" y="-577738"/>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rot="10800000">
            <a:off x="5753914" y="-550000"/>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10800000">
            <a:off x="7477982" y="-550000"/>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rot="10800000">
            <a:off x="6914751" y="3428910"/>
            <a:ext cx="3221171" cy="1963643"/>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8"/>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720000" y="18748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6"/>
          <p:cNvSpPr txBox="1">
            <a:spLocks noGrp="1"/>
          </p:cNvSpPr>
          <p:nvPr>
            <p:ph type="title" idx="2" hasCustomPrompt="1"/>
          </p:nvPr>
        </p:nvSpPr>
        <p:spPr>
          <a:xfrm>
            <a:off x="7200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6"/>
          <p:cNvSpPr txBox="1">
            <a:spLocks noGrp="1"/>
          </p:cNvSpPr>
          <p:nvPr>
            <p:ph type="subTitle" idx="1"/>
          </p:nvPr>
        </p:nvSpPr>
        <p:spPr>
          <a:xfrm>
            <a:off x="720000" y="2325813"/>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6"/>
          <p:cNvSpPr txBox="1">
            <a:spLocks noGrp="1"/>
          </p:cNvSpPr>
          <p:nvPr>
            <p:ph type="title" idx="3"/>
          </p:nvPr>
        </p:nvSpPr>
        <p:spPr>
          <a:xfrm>
            <a:off x="3327300" y="1874875"/>
            <a:ext cx="259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6"/>
          <p:cNvSpPr txBox="1">
            <a:spLocks noGrp="1"/>
          </p:cNvSpPr>
          <p:nvPr>
            <p:ph type="title" idx="4" hasCustomPrompt="1"/>
          </p:nvPr>
        </p:nvSpPr>
        <p:spPr>
          <a:xfrm>
            <a:off x="33273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6"/>
          <p:cNvSpPr txBox="1">
            <a:spLocks noGrp="1"/>
          </p:cNvSpPr>
          <p:nvPr>
            <p:ph type="subTitle" idx="5"/>
          </p:nvPr>
        </p:nvSpPr>
        <p:spPr>
          <a:xfrm>
            <a:off x="3327300" y="2329300"/>
            <a:ext cx="259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6"/>
          <p:cNvSpPr txBox="1">
            <a:spLocks noGrp="1"/>
          </p:cNvSpPr>
          <p:nvPr>
            <p:ph type="title" idx="6"/>
          </p:nvPr>
        </p:nvSpPr>
        <p:spPr>
          <a:xfrm>
            <a:off x="6087600" y="18748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6"/>
          <p:cNvSpPr txBox="1">
            <a:spLocks noGrp="1"/>
          </p:cNvSpPr>
          <p:nvPr>
            <p:ph type="title" idx="7" hasCustomPrompt="1"/>
          </p:nvPr>
        </p:nvSpPr>
        <p:spPr>
          <a:xfrm>
            <a:off x="60876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6"/>
          <p:cNvSpPr txBox="1">
            <a:spLocks noGrp="1"/>
          </p:cNvSpPr>
          <p:nvPr>
            <p:ph type="subTitle" idx="8"/>
          </p:nvPr>
        </p:nvSpPr>
        <p:spPr>
          <a:xfrm>
            <a:off x="6087600" y="23293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9"/>
          </p:nvPr>
        </p:nvSpPr>
        <p:spPr>
          <a:xfrm>
            <a:off x="720000" y="36642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6"/>
          <p:cNvSpPr txBox="1">
            <a:spLocks noGrp="1"/>
          </p:cNvSpPr>
          <p:nvPr>
            <p:ph type="title" idx="13" hasCustomPrompt="1"/>
          </p:nvPr>
        </p:nvSpPr>
        <p:spPr>
          <a:xfrm>
            <a:off x="720000" y="31199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6"/>
          <p:cNvSpPr txBox="1">
            <a:spLocks noGrp="1"/>
          </p:cNvSpPr>
          <p:nvPr>
            <p:ph type="subTitle" idx="14"/>
          </p:nvPr>
        </p:nvSpPr>
        <p:spPr>
          <a:xfrm>
            <a:off x="720000" y="41187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6"/>
          <p:cNvSpPr txBox="1">
            <a:spLocks noGrp="1"/>
          </p:cNvSpPr>
          <p:nvPr>
            <p:ph type="title" idx="15"/>
          </p:nvPr>
        </p:nvSpPr>
        <p:spPr>
          <a:xfrm>
            <a:off x="3327300" y="3664275"/>
            <a:ext cx="259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6"/>
          <p:cNvSpPr txBox="1">
            <a:spLocks noGrp="1"/>
          </p:cNvSpPr>
          <p:nvPr>
            <p:ph type="title" idx="16" hasCustomPrompt="1"/>
          </p:nvPr>
        </p:nvSpPr>
        <p:spPr>
          <a:xfrm>
            <a:off x="3327300" y="31199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6"/>
          <p:cNvSpPr txBox="1">
            <a:spLocks noGrp="1"/>
          </p:cNvSpPr>
          <p:nvPr>
            <p:ph type="subTitle" idx="17"/>
          </p:nvPr>
        </p:nvSpPr>
        <p:spPr>
          <a:xfrm>
            <a:off x="3327300" y="4118700"/>
            <a:ext cx="259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6"/>
          <p:cNvSpPr txBox="1">
            <a:spLocks noGrp="1"/>
          </p:cNvSpPr>
          <p:nvPr>
            <p:ph type="title" idx="18"/>
          </p:nvPr>
        </p:nvSpPr>
        <p:spPr>
          <a:xfrm>
            <a:off x="6087600" y="36642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6"/>
          <p:cNvSpPr txBox="1">
            <a:spLocks noGrp="1"/>
          </p:cNvSpPr>
          <p:nvPr>
            <p:ph type="title" idx="19" hasCustomPrompt="1"/>
          </p:nvPr>
        </p:nvSpPr>
        <p:spPr>
          <a:xfrm>
            <a:off x="6087600" y="3119975"/>
            <a:ext cx="13341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6"/>
          <p:cNvSpPr txBox="1">
            <a:spLocks noGrp="1"/>
          </p:cNvSpPr>
          <p:nvPr>
            <p:ph type="subTitle" idx="20"/>
          </p:nvPr>
        </p:nvSpPr>
        <p:spPr>
          <a:xfrm>
            <a:off x="6087600" y="41187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6"/>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16"/>
          <p:cNvSpPr/>
          <p:nvPr/>
        </p:nvSpPr>
        <p:spPr>
          <a:xfrm flipH="1">
            <a:off x="6449100" y="-437475"/>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bg>
      <p:bgPr>
        <a:solidFill>
          <a:srgbClr val="46A9E7">
            <a:alpha val="7140"/>
          </a:srgbClr>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90025" y="3185288"/>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rgbClr val="46A9E7"/>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3" name="Google Shape;113;p17"/>
          <p:cNvSpPr txBox="1">
            <a:spLocks noGrp="1"/>
          </p:cNvSpPr>
          <p:nvPr>
            <p:ph type="subTitle" idx="1"/>
          </p:nvPr>
        </p:nvSpPr>
        <p:spPr>
          <a:xfrm>
            <a:off x="1708625" y="1426325"/>
            <a:ext cx="5726700" cy="164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lt1"/>
                </a:solidFill>
                <a:latin typeface="Anaheim"/>
                <a:ea typeface="Anaheim"/>
                <a:cs typeface="Anaheim"/>
                <a:sym typeface="Anahei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4" name="Google Shape;114;p1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15" name="Google Shape;115;p17"/>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1"/>
        <p:cNvGrpSpPr/>
        <p:nvPr/>
      </p:nvGrpSpPr>
      <p:grpSpPr>
        <a:xfrm>
          <a:off x="0" y="0"/>
          <a:ext cx="0" cy="0"/>
          <a:chOff x="0" y="0"/>
          <a:chExt cx="0" cy="0"/>
        </a:xfrm>
      </p:grpSpPr>
      <p:sp>
        <p:nvSpPr>
          <p:cNvPr id="122" name="Google Shape;122;p18"/>
          <p:cNvSpPr txBox="1">
            <a:spLocks noGrp="1"/>
          </p:cNvSpPr>
          <p:nvPr>
            <p:ph type="subTitle" idx="1"/>
          </p:nvPr>
        </p:nvSpPr>
        <p:spPr>
          <a:xfrm>
            <a:off x="2525675" y="3178675"/>
            <a:ext cx="4092600" cy="154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p:nvPr>
        </p:nvSpPr>
        <p:spPr>
          <a:xfrm>
            <a:off x="2525700" y="2741600"/>
            <a:ext cx="4092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29"/>
        <p:cNvGrpSpPr/>
        <p:nvPr/>
      </p:nvGrpSpPr>
      <p:grpSpPr>
        <a:xfrm>
          <a:off x="0" y="0"/>
          <a:ext cx="0" cy="0"/>
          <a:chOff x="0" y="0"/>
          <a:chExt cx="0" cy="0"/>
        </a:xfrm>
      </p:grpSpPr>
      <p:sp>
        <p:nvSpPr>
          <p:cNvPr id="130" name="Google Shape;130;p19"/>
          <p:cNvSpPr txBox="1">
            <a:spLocks noGrp="1"/>
          </p:cNvSpPr>
          <p:nvPr>
            <p:ph type="subTitle" idx="1"/>
          </p:nvPr>
        </p:nvSpPr>
        <p:spPr>
          <a:xfrm>
            <a:off x="813150" y="2327525"/>
            <a:ext cx="3556800" cy="154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p:nvPr>
        </p:nvSpPr>
        <p:spPr>
          <a:xfrm>
            <a:off x="813150" y="1567975"/>
            <a:ext cx="4552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19"/>
          <p:cNvSpPr/>
          <p:nvPr/>
        </p:nvSpPr>
        <p:spPr>
          <a:xfrm>
            <a:off x="-917811" y="3189990"/>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869885" y="3849437"/>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rgbClr val="BCD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869885" y="3661564"/>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5"/>
        <p:cNvGrpSpPr/>
        <p:nvPr/>
      </p:nvGrpSpPr>
      <p:grpSpPr>
        <a:xfrm>
          <a:off x="0" y="0"/>
          <a:ext cx="0" cy="0"/>
          <a:chOff x="0" y="0"/>
          <a:chExt cx="0" cy="0"/>
        </a:xfrm>
      </p:grpSpPr>
      <p:sp>
        <p:nvSpPr>
          <p:cNvPr id="136" name="Google Shape;136;p20"/>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7" name="Google Shape;137;p20"/>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8" name="Google Shape;138;p20"/>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0"/>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6A9E7">
            <a:alpha val="7140"/>
          </a:srgbClr>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2996550" y="1502600"/>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5" name="Google Shape;25;p3"/>
          <p:cNvSpPr/>
          <p:nvPr/>
        </p:nvSpPr>
        <p:spPr>
          <a:xfrm rot="-5400000">
            <a:off x="5038149" y="-109009"/>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6050126" y="-494318"/>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a:off x="263245" y="-1358480"/>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2117939" y="1205889"/>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562154" y="-349897"/>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rgbClr val="46A9E7">
            <a:alpha val="7140"/>
          </a:srgbClr>
        </a:solidFill>
        <a:effectLst/>
      </p:bgPr>
    </p:bg>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720000" y="20059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57" name="Google Shape;157;p22"/>
          <p:cNvSpPr txBox="1">
            <a:spLocks noGrp="1"/>
          </p:cNvSpPr>
          <p:nvPr>
            <p:ph type="subTitle" idx="1"/>
          </p:nvPr>
        </p:nvSpPr>
        <p:spPr>
          <a:xfrm>
            <a:off x="720000" y="2486625"/>
            <a:ext cx="2336400" cy="6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dk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8" name="Google Shape;158;p22"/>
          <p:cNvSpPr txBox="1">
            <a:spLocks noGrp="1"/>
          </p:cNvSpPr>
          <p:nvPr>
            <p:ph type="title" idx="2"/>
          </p:nvPr>
        </p:nvSpPr>
        <p:spPr>
          <a:xfrm>
            <a:off x="3403800" y="31966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59" name="Google Shape;159;p22"/>
          <p:cNvSpPr txBox="1">
            <a:spLocks noGrp="1"/>
          </p:cNvSpPr>
          <p:nvPr>
            <p:ph type="subTitle" idx="3"/>
          </p:nvPr>
        </p:nvSpPr>
        <p:spPr>
          <a:xfrm>
            <a:off x="3403800" y="3680075"/>
            <a:ext cx="2336400" cy="6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dk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60" name="Google Shape;160;p22"/>
          <p:cNvSpPr txBox="1">
            <a:spLocks noGrp="1"/>
          </p:cNvSpPr>
          <p:nvPr>
            <p:ph type="title" idx="4"/>
          </p:nvPr>
        </p:nvSpPr>
        <p:spPr>
          <a:xfrm>
            <a:off x="6087600" y="20059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61" name="Google Shape;161;p22"/>
          <p:cNvSpPr txBox="1">
            <a:spLocks noGrp="1"/>
          </p:cNvSpPr>
          <p:nvPr>
            <p:ph type="subTitle" idx="5"/>
          </p:nvPr>
        </p:nvSpPr>
        <p:spPr>
          <a:xfrm>
            <a:off x="6087600" y="2486625"/>
            <a:ext cx="2336400" cy="6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dk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62" name="Google Shape;162;p22"/>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22"/>
          <p:cNvSpPr/>
          <p:nvPr/>
        </p:nvSpPr>
        <p:spPr>
          <a:xfrm rot="10800000">
            <a:off x="6991659" y="-122584"/>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rot="10800000">
            <a:off x="6900558" y="-1252942"/>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rot="5400000">
            <a:off x="-2588701" y="-655561"/>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rot="5400000">
            <a:off x="-1464316" y="-665634"/>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rot="5400000">
            <a:off x="-291171" y="-1550681"/>
            <a:ext cx="2333265" cy="3351228"/>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119586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3"/>
          <p:cNvSpPr txBox="1">
            <a:spLocks noGrp="1"/>
          </p:cNvSpPr>
          <p:nvPr>
            <p:ph type="subTitle" idx="1"/>
          </p:nvPr>
        </p:nvSpPr>
        <p:spPr>
          <a:xfrm>
            <a:off x="119586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23"/>
          <p:cNvSpPr txBox="1">
            <a:spLocks noGrp="1"/>
          </p:cNvSpPr>
          <p:nvPr>
            <p:ph type="title" idx="2"/>
          </p:nvPr>
        </p:nvSpPr>
        <p:spPr>
          <a:xfrm>
            <a:off x="508104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3"/>
          <p:cNvSpPr txBox="1">
            <a:spLocks noGrp="1"/>
          </p:cNvSpPr>
          <p:nvPr>
            <p:ph type="subTitle" idx="3"/>
          </p:nvPr>
        </p:nvSpPr>
        <p:spPr>
          <a:xfrm>
            <a:off x="508104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3"/>
          <p:cNvSpPr txBox="1">
            <a:spLocks noGrp="1"/>
          </p:cNvSpPr>
          <p:nvPr>
            <p:ph type="title" idx="4"/>
          </p:nvPr>
        </p:nvSpPr>
        <p:spPr>
          <a:xfrm>
            <a:off x="119586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3"/>
          <p:cNvSpPr txBox="1">
            <a:spLocks noGrp="1"/>
          </p:cNvSpPr>
          <p:nvPr>
            <p:ph type="subTitle" idx="5"/>
          </p:nvPr>
        </p:nvSpPr>
        <p:spPr>
          <a:xfrm>
            <a:off x="119586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3"/>
          <p:cNvSpPr txBox="1">
            <a:spLocks noGrp="1"/>
          </p:cNvSpPr>
          <p:nvPr>
            <p:ph type="title" idx="6"/>
          </p:nvPr>
        </p:nvSpPr>
        <p:spPr>
          <a:xfrm>
            <a:off x="508104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3"/>
          <p:cNvSpPr txBox="1">
            <a:spLocks noGrp="1"/>
          </p:cNvSpPr>
          <p:nvPr>
            <p:ph type="subTitle" idx="7"/>
          </p:nvPr>
        </p:nvSpPr>
        <p:spPr>
          <a:xfrm>
            <a:off x="508104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24"/>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4"/>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24"/>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4"/>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4"/>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4"/>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4"/>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4"/>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4"/>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4"/>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4"/>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rgbClr val="46A9E7">
            <a:alpha val="7140"/>
          </a:srgbClr>
        </a:solidFill>
        <a:effectLst/>
      </p:bgPr>
    </p:bg>
    <p:spTree>
      <p:nvGrpSpPr>
        <p:cNvPr id="1" name="Shape 192"/>
        <p:cNvGrpSpPr/>
        <p:nvPr/>
      </p:nvGrpSpPr>
      <p:grpSpPr>
        <a:xfrm>
          <a:off x="0" y="0"/>
          <a:ext cx="0" cy="0"/>
          <a:chOff x="0" y="0"/>
          <a:chExt cx="0" cy="0"/>
        </a:xfrm>
      </p:grpSpPr>
      <p:sp>
        <p:nvSpPr>
          <p:cNvPr id="193" name="Google Shape;193;p25"/>
          <p:cNvSpPr txBox="1">
            <a:spLocks noGrp="1"/>
          </p:cNvSpPr>
          <p:nvPr>
            <p:ph type="title" hasCustomPrompt="1"/>
          </p:nvPr>
        </p:nvSpPr>
        <p:spPr>
          <a:xfrm>
            <a:off x="1284000" y="4227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rgbClr val="46A9E7"/>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4" name="Google Shape;194;p25"/>
          <p:cNvSpPr txBox="1">
            <a:spLocks noGrp="1"/>
          </p:cNvSpPr>
          <p:nvPr>
            <p:ph type="subTitle" idx="1"/>
          </p:nvPr>
        </p:nvSpPr>
        <p:spPr>
          <a:xfrm>
            <a:off x="1284000" y="1251000"/>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5" name="Google Shape;195;p25"/>
          <p:cNvSpPr txBox="1">
            <a:spLocks noGrp="1"/>
          </p:cNvSpPr>
          <p:nvPr>
            <p:ph type="title" idx="2" hasCustomPrompt="1"/>
          </p:nvPr>
        </p:nvSpPr>
        <p:spPr>
          <a:xfrm>
            <a:off x="1284000" y="18788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rgbClr val="46A9E7"/>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6" name="Google Shape;196;p25"/>
          <p:cNvSpPr txBox="1">
            <a:spLocks noGrp="1"/>
          </p:cNvSpPr>
          <p:nvPr>
            <p:ph type="subTitle" idx="3"/>
          </p:nvPr>
        </p:nvSpPr>
        <p:spPr>
          <a:xfrm>
            <a:off x="1284000" y="2707138"/>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7" name="Google Shape;197;p25"/>
          <p:cNvSpPr txBox="1">
            <a:spLocks noGrp="1"/>
          </p:cNvSpPr>
          <p:nvPr>
            <p:ph type="title" idx="4" hasCustomPrompt="1"/>
          </p:nvPr>
        </p:nvSpPr>
        <p:spPr>
          <a:xfrm>
            <a:off x="1284000" y="33349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rgbClr val="46A9E7"/>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8" name="Google Shape;198;p25"/>
          <p:cNvSpPr txBox="1">
            <a:spLocks noGrp="1"/>
          </p:cNvSpPr>
          <p:nvPr>
            <p:ph type="subTitle" idx="5"/>
          </p:nvPr>
        </p:nvSpPr>
        <p:spPr>
          <a:xfrm>
            <a:off x="1284000" y="4163288"/>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9" name="Google Shape;199;p25"/>
          <p:cNvSpPr/>
          <p:nvPr/>
        </p:nvSpPr>
        <p:spPr>
          <a:xfrm rot="5400000">
            <a:off x="-524808" y="1494138"/>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rot="5400000">
            <a:off x="-5817" y="263978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rot="5400000">
            <a:off x="-674076" y="441927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rot="-5400000">
            <a:off x="5073598" y="30954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rot="-5400000">
            <a:off x="4698222" y="1827745"/>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rot="-5400000">
            <a:off x="5697212" y="28267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0"/>
        <p:cNvGrpSpPr/>
        <p:nvPr/>
      </p:nvGrpSpPr>
      <p:grpSpPr>
        <a:xfrm>
          <a:off x="0" y="0"/>
          <a:ext cx="0" cy="0"/>
          <a:chOff x="0" y="0"/>
          <a:chExt cx="0" cy="0"/>
        </a:xfrm>
      </p:grpSpPr>
      <p:sp>
        <p:nvSpPr>
          <p:cNvPr id="221" name="Google Shape;221;p27"/>
          <p:cNvSpPr/>
          <p:nvPr/>
        </p:nvSpPr>
        <p:spPr>
          <a:xfrm rot="5400000">
            <a:off x="-524808" y="1494138"/>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rot="5400000">
            <a:off x="-5817" y="263978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rot="5400000">
            <a:off x="-674076" y="441927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rot="-5400000">
            <a:off x="5073598" y="30954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rot="-5400000">
            <a:off x="4698222" y="1827745"/>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rot="-5400000">
            <a:off x="5697212" y="28267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7"/>
        <p:cNvGrpSpPr/>
        <p:nvPr/>
      </p:nvGrpSpPr>
      <p:grpSpPr>
        <a:xfrm>
          <a:off x="0" y="0"/>
          <a:ext cx="0" cy="0"/>
          <a:chOff x="0" y="0"/>
          <a:chExt cx="0" cy="0"/>
        </a:xfrm>
      </p:grpSpPr>
      <p:sp>
        <p:nvSpPr>
          <p:cNvPr id="228" name="Google Shape;228;p2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33"/>
        <p:cNvGrpSpPr/>
        <p:nvPr/>
      </p:nvGrpSpPr>
      <p:grpSpPr>
        <a:xfrm>
          <a:off x="0" y="0"/>
          <a:ext cx="0" cy="0"/>
          <a:chOff x="0" y="0"/>
          <a:chExt cx="0" cy="0"/>
        </a:xfrm>
      </p:grpSpPr>
      <p:sp>
        <p:nvSpPr>
          <p:cNvPr id="234" name="Google Shape;234;p2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35" name="Google Shape;235;p29"/>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BLANK_1_1_1_1_1_1_1_1_1_1">
    <p:bg>
      <p:bgPr>
        <a:solidFill>
          <a:srgbClr val="46A9E7">
            <a:alpha val="7140"/>
          </a:srgbClr>
        </a:solidFill>
        <a:effectLst/>
      </p:bgPr>
    </p:bg>
    <p:spTree>
      <p:nvGrpSpPr>
        <p:cNvPr id="1" name="Shape 241"/>
        <p:cNvGrpSpPr/>
        <p:nvPr/>
      </p:nvGrpSpPr>
      <p:grpSpPr>
        <a:xfrm>
          <a:off x="0" y="0"/>
          <a:ext cx="0" cy="0"/>
          <a:chOff x="0" y="0"/>
          <a:chExt cx="0" cy="0"/>
        </a:xfrm>
      </p:grpSpPr>
      <p:sp>
        <p:nvSpPr>
          <p:cNvPr id="242" name="Google Shape;242;p30"/>
          <p:cNvSpPr txBox="1">
            <a:spLocks noGrp="1"/>
          </p:cNvSpPr>
          <p:nvPr>
            <p:ph type="sldNum" idx="12"/>
          </p:nvPr>
        </p:nvSpPr>
        <p:spPr>
          <a:xfrm rot="10800000" flipH="1">
            <a:off x="8404384" y="-34888"/>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43" name="Google Shape;243;p30"/>
          <p:cNvSpPr/>
          <p:nvPr/>
        </p:nvSpPr>
        <p:spPr>
          <a:xfrm>
            <a:off x="659175" y="3948438"/>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154025" y="2625688"/>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110700" y="3051988"/>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flipH="1">
            <a:off x="6425950" y="-328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flipH="1">
            <a:off x="6267900" y="-205150"/>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flipH="1">
            <a:off x="7368975" y="-205150"/>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05"/>
        <p:cNvGrpSpPr/>
        <p:nvPr/>
      </p:nvGrpSpPr>
      <p:grpSpPr>
        <a:xfrm>
          <a:off x="0" y="0"/>
          <a:ext cx="0" cy="0"/>
          <a:chOff x="0" y="0"/>
          <a:chExt cx="0" cy="0"/>
        </a:xfrm>
      </p:grpSpPr>
      <p:sp>
        <p:nvSpPr>
          <p:cNvPr id="206" name="Google Shape;206;p26"/>
          <p:cNvSpPr txBox="1">
            <a:spLocks noGrp="1"/>
          </p:cNvSpPr>
          <p:nvPr>
            <p:ph type="ctrTitle"/>
          </p:nvPr>
        </p:nvSpPr>
        <p:spPr>
          <a:xfrm>
            <a:off x="2429950" y="66982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7" name="Google Shape;207;p26"/>
          <p:cNvSpPr txBox="1">
            <a:spLocks noGrp="1"/>
          </p:cNvSpPr>
          <p:nvPr>
            <p:ph type="subTitle" idx="1"/>
          </p:nvPr>
        </p:nvSpPr>
        <p:spPr>
          <a:xfrm>
            <a:off x="2425075" y="1835350"/>
            <a:ext cx="4293900" cy="109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8" name="Google Shape;208;p26"/>
          <p:cNvSpPr txBox="1"/>
          <p:nvPr/>
        </p:nvSpPr>
        <p:spPr>
          <a:xfrm>
            <a:off x="2425075" y="4211600"/>
            <a:ext cx="4293900" cy="3969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Anaheim"/>
                <a:ea typeface="Anaheim"/>
                <a:cs typeface="Anaheim"/>
                <a:sym typeface="Anaheim"/>
              </a:rPr>
              <a:t>CREDITS: This presentation template was created by </a:t>
            </a:r>
            <a:r>
              <a:rPr lang="en" sz="1000" b="1">
                <a:solidFill>
                  <a:schemeClr val="dk1"/>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000">
                <a:solidFill>
                  <a:schemeClr val="dk1"/>
                </a:solidFill>
                <a:latin typeface="Anaheim"/>
                <a:ea typeface="Anaheim"/>
                <a:cs typeface="Anaheim"/>
                <a:sym typeface="Anaheim"/>
              </a:rPr>
              <a:t>, including icons by </a:t>
            </a:r>
            <a:r>
              <a:rPr lang="en" sz="1000" b="1">
                <a:solidFill>
                  <a:schemeClr val="dk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000" b="1">
                <a:solidFill>
                  <a:schemeClr val="dk1"/>
                </a:solidFill>
                <a:latin typeface="Anaheim"/>
                <a:ea typeface="Anaheim"/>
                <a:cs typeface="Anaheim"/>
                <a:sym typeface="Anaheim"/>
              </a:rPr>
              <a:t> </a:t>
            </a:r>
            <a:r>
              <a:rPr lang="en" sz="1000">
                <a:solidFill>
                  <a:schemeClr val="dk1"/>
                </a:solidFill>
                <a:latin typeface="Anaheim"/>
                <a:ea typeface="Anaheim"/>
                <a:cs typeface="Anaheim"/>
                <a:sym typeface="Anaheim"/>
              </a:rPr>
              <a:t>and infographics &amp; images by </a:t>
            </a:r>
            <a:r>
              <a:rPr lang="en" sz="1000" b="1">
                <a:solidFill>
                  <a:schemeClr val="dk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a:solidFill>
                <a:srgbClr val="000000"/>
              </a:solidFill>
              <a:latin typeface="Anaheim"/>
              <a:ea typeface="Anaheim"/>
              <a:cs typeface="Anaheim"/>
              <a:sym typeface="Anaheim"/>
            </a:endParaRPr>
          </a:p>
        </p:txBody>
      </p:sp>
      <p:sp>
        <p:nvSpPr>
          <p:cNvPr id="209" name="Google Shape;209;p26"/>
          <p:cNvSpPr/>
          <p:nvPr/>
        </p:nvSpPr>
        <p:spPr>
          <a:xfrm rot="5400000" flipH="1">
            <a:off x="-1022808" y="-109009"/>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rot="5400000" flipH="1">
            <a:off x="-503817" y="-494318"/>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rot="5400000" flipH="1">
            <a:off x="-1172076"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rot="-5400000" flipH="1">
            <a:off x="5805848" y="-1358480"/>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rot="-5400000" flipH="1">
            <a:off x="5430472" y="1205888"/>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rot="-5400000" flipH="1">
            <a:off x="6429462" y="-349897"/>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rot="-5400000" flipH="1">
            <a:off x="6846899" y="739763"/>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rot="-5400000" flipH="1">
            <a:off x="7868401" y="178063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rot="-5400000" flipH="1">
            <a:off x="8390813" y="356012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rot="5400000" flipH="1">
            <a:off x="-1606355" y="20882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rot="5400000" flipH="1">
            <a:off x="-2431754" y="18195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304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152475"/>
            <a:ext cx="7704000" cy="57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34" name="Google Shape;34;p4"/>
          <p:cNvSpPr/>
          <p:nvPr/>
        </p:nvSpPr>
        <p:spPr>
          <a:xfrm flipH="1">
            <a:off x="-2459185" y="-440035"/>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flipH="1">
            <a:off x="738295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a:off x="53747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ubTitle" idx="1"/>
          </p:nvPr>
        </p:nvSpPr>
        <p:spPr>
          <a:xfrm>
            <a:off x="1290763" y="2574925"/>
            <a:ext cx="29076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dk1"/>
                </a:solidFill>
                <a:latin typeface="Comfortaa"/>
                <a:ea typeface="Comfortaa"/>
                <a:cs typeface="Comfortaa"/>
                <a:sym typeface="Comfortaa"/>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9" name="Google Shape;39;p5"/>
          <p:cNvSpPr txBox="1">
            <a:spLocks noGrp="1"/>
          </p:cNvSpPr>
          <p:nvPr>
            <p:ph type="subTitle" idx="2"/>
          </p:nvPr>
        </p:nvSpPr>
        <p:spPr>
          <a:xfrm>
            <a:off x="4945638" y="25749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dk1"/>
                </a:solidFill>
                <a:latin typeface="Comfortaa"/>
                <a:ea typeface="Comfortaa"/>
                <a:cs typeface="Comfortaa"/>
                <a:sym typeface="Comforta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0" name="Google Shape;40;p5"/>
          <p:cNvSpPr txBox="1">
            <a:spLocks noGrp="1"/>
          </p:cNvSpPr>
          <p:nvPr>
            <p:ph type="subTitle" idx="3"/>
          </p:nvPr>
        </p:nvSpPr>
        <p:spPr>
          <a:xfrm>
            <a:off x="1290763" y="31889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5"/>
          <p:cNvSpPr txBox="1">
            <a:spLocks noGrp="1"/>
          </p:cNvSpPr>
          <p:nvPr>
            <p:ph type="subTitle" idx="4"/>
          </p:nvPr>
        </p:nvSpPr>
        <p:spPr>
          <a:xfrm>
            <a:off x="4945638" y="31889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5"/>
          <p:cNvSpPr/>
          <p:nvPr/>
        </p:nvSpPr>
        <p:spPr>
          <a:xfrm>
            <a:off x="5156207" y="-733135"/>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42112" y="32069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 name="Google Shape;45;p5"/>
          <p:cNvSpPr/>
          <p:nvPr/>
        </p:nvSpPr>
        <p:spPr>
          <a:xfrm>
            <a:off x="-209260" y="3466325"/>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6"/>
          <p:cNvSpPr/>
          <p:nvPr/>
        </p:nvSpPr>
        <p:spPr>
          <a:xfrm flipH="1">
            <a:off x="6531075" y="3775775"/>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6075" y="-8722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58150" y="-22562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Tittle Only 1">
  <p:cSld name="TITLE_ONLY_1">
    <p:spTree>
      <p:nvGrpSpPr>
        <p:cNvPr id="1" name="Shape 51"/>
        <p:cNvGrpSpPr/>
        <p:nvPr/>
      </p:nvGrpSpPr>
      <p:grpSpPr>
        <a:xfrm>
          <a:off x="0" y="0"/>
          <a:ext cx="0" cy="0"/>
          <a:chOff x="0" y="0"/>
          <a:chExt cx="0" cy="0"/>
        </a:xfrm>
      </p:grpSpPr>
      <p:sp>
        <p:nvSpPr>
          <p:cNvPr id="52" name="Google Shape;52;p7"/>
          <p:cNvSpPr/>
          <p:nvPr/>
        </p:nvSpPr>
        <p:spPr>
          <a:xfrm>
            <a:off x="60532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7"/>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Tittle Only 2">
  <p:cSld name="TITLE_ONLY_1_1">
    <p:spTree>
      <p:nvGrpSpPr>
        <p:cNvPr id="1" name="Shape 55"/>
        <p:cNvGrpSpPr/>
        <p:nvPr/>
      </p:nvGrpSpPr>
      <p:grpSpPr>
        <a:xfrm>
          <a:off x="0" y="0"/>
          <a:ext cx="0" cy="0"/>
          <a:chOff x="0" y="0"/>
          <a:chExt cx="0" cy="0"/>
        </a:xfrm>
      </p:grpSpPr>
      <p:sp>
        <p:nvSpPr>
          <p:cNvPr id="56" name="Google Shape;56;p8"/>
          <p:cNvSpPr/>
          <p:nvPr/>
        </p:nvSpPr>
        <p:spPr>
          <a:xfrm rot="10800000">
            <a:off x="-1899393" y="401454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8"/>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Tittle Only 3">
  <p:cSld name="TITLE_ONLY_1_1_1">
    <p:bg>
      <p:bgPr>
        <a:solidFill>
          <a:srgbClr val="46A9E7">
            <a:alpha val="7140"/>
          </a:srgbClr>
        </a:solidFill>
        <a:effectLst/>
      </p:bgPr>
    </p:bg>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 name="Google Shape;61;p9"/>
          <p:cNvSpPr/>
          <p:nvPr/>
        </p:nvSpPr>
        <p:spPr>
          <a:xfrm>
            <a:off x="6284300" y="1801460"/>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535080" y="2295937"/>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257186" y="2619003"/>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20926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0"/>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6A9E7">
            <a:alpha val="71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500"/>
              <a:buFont typeface="Comfortaa"/>
              <a:buNone/>
              <a:defRPr sz="3500">
                <a:solidFill>
                  <a:schemeClr val="accent1"/>
                </a:solidFill>
                <a:latin typeface="Comfortaa"/>
                <a:ea typeface="Comfortaa"/>
                <a:cs typeface="Comfortaa"/>
                <a:sym typeface="Comforta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naheim"/>
              <a:buChar char="●"/>
              <a:defRPr>
                <a:solidFill>
                  <a:schemeClr val="dk2"/>
                </a:solidFill>
                <a:latin typeface="Anaheim"/>
                <a:ea typeface="Anaheim"/>
                <a:cs typeface="Anaheim"/>
                <a:sym typeface="Anaheim"/>
              </a:defRPr>
            </a:lvl1pPr>
            <a:lvl2pPr marL="914400" lvl="1"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2pPr>
            <a:lvl3pPr marL="1371600" lvl="2"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3pPr>
            <a:lvl4pPr marL="1828800" lvl="3"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4pPr>
            <a:lvl5pPr marL="2286000" lvl="4"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5pPr>
            <a:lvl6pPr marL="2743200" lvl="5"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6pPr>
            <a:lvl7pPr marL="3200400" lvl="6"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7pPr>
            <a:lvl8pPr marL="3657600" lvl="7"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8pPr>
            <a:lvl9pPr marL="4114800" lvl="8" indent="-317500">
              <a:lnSpc>
                <a:spcPct val="115000"/>
              </a:lnSpc>
              <a:spcBef>
                <a:spcPts val="1600"/>
              </a:spcBef>
              <a:spcAft>
                <a:spcPts val="1600"/>
              </a:spcAft>
              <a:buClr>
                <a:schemeClr val="dk2"/>
              </a:buClr>
              <a:buSzPts val="1400"/>
              <a:buFont typeface="Anaheim"/>
              <a:buChar char="■"/>
              <a:defRPr>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8" r:id="rId20"/>
    <p:sldLayoutId id="2147483669" r:id="rId21"/>
    <p:sldLayoutId id="2147483670" r:id="rId22"/>
    <p:sldLayoutId id="2147483671" r:id="rId23"/>
    <p:sldLayoutId id="2147483673" r:id="rId24"/>
    <p:sldLayoutId id="2147483674" r:id="rId25"/>
    <p:sldLayoutId id="2147483675" r:id="rId26"/>
    <p:sldLayoutId id="2147483676" r:id="rId27"/>
    <p:sldLayoutId id="2147483681" r:id="rId2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microsoft.com/office/2007/relationships/hdphoto" Target="../media/hdphoto3.wdp"/><Relationship Id="rId5" Type="http://schemas.openxmlformats.org/officeDocument/2006/relationships/image" Target="../media/image8.png"/><Relationship Id="rId4" Type="http://schemas.microsoft.com/office/2007/relationships/hdphoto" Target="../media/hdphoto7.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microsoft.com/office/2007/relationships/hdphoto" Target="../media/hdphoto9.wdp"/><Relationship Id="rId11" Type="http://schemas.openxmlformats.org/officeDocument/2006/relationships/image" Target="../media/image21.svg"/><Relationship Id="rId5" Type="http://schemas.openxmlformats.org/officeDocument/2006/relationships/image" Target="../media/image16.png"/><Relationship Id="rId10" Type="http://schemas.openxmlformats.org/officeDocument/2006/relationships/image" Target="../media/image20.png"/><Relationship Id="rId4" Type="http://schemas.microsoft.com/office/2007/relationships/hdphoto" Target="../media/hdphoto8.wdp"/><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hdphoto" Target="../media/hdphoto6.wdp"/><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8.png"/><Relationship Id="rId15" Type="http://schemas.openxmlformats.org/officeDocument/2006/relationships/image" Target="../media/image14.jpeg"/><Relationship Id="rId10" Type="http://schemas.openxmlformats.org/officeDocument/2006/relationships/image" Target="../media/image11.png"/><Relationship Id="rId4" Type="http://schemas.microsoft.com/office/2007/relationships/hdphoto" Target="../media/hdphoto2.wdp"/><Relationship Id="rId9" Type="http://schemas.openxmlformats.org/officeDocument/2006/relationships/image" Target="../media/image10.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ctrTitle"/>
          </p:nvPr>
        </p:nvSpPr>
        <p:spPr>
          <a:xfrm>
            <a:off x="369915" y="1318413"/>
            <a:ext cx="8603226" cy="2447988"/>
          </a:xfrm>
          <a:prstGeom prst="rect">
            <a:avLst/>
          </a:prstGeom>
        </p:spPr>
        <p:txBody>
          <a:bodyPr spcFirstLastPara="1" wrap="square" lIns="91425" tIns="91425" rIns="91425" bIns="91425" anchor="ctr" anchorCtr="0">
            <a:noAutofit/>
          </a:bodyPr>
          <a:lstStyle/>
          <a:p>
            <a:r>
              <a:rPr lang="en-US" sz="4200" err="1">
                <a:solidFill>
                  <a:schemeClr val="accent1"/>
                </a:solidFill>
              </a:rPr>
              <a:t>Triển</a:t>
            </a:r>
            <a:r>
              <a:rPr lang="en-US" sz="4200">
                <a:solidFill>
                  <a:schemeClr val="accent1"/>
                </a:solidFill>
              </a:rPr>
              <a:t> </a:t>
            </a:r>
            <a:r>
              <a:rPr lang="en-US" sz="4200" err="1">
                <a:solidFill>
                  <a:schemeClr val="accent1"/>
                </a:solidFill>
              </a:rPr>
              <a:t>khai</a:t>
            </a:r>
            <a:r>
              <a:rPr lang="en-US" sz="4200">
                <a:solidFill>
                  <a:schemeClr val="accent1"/>
                </a:solidFill>
              </a:rPr>
              <a:t> </a:t>
            </a:r>
            <a:r>
              <a:rPr lang="en-US" sz="4200" err="1">
                <a:solidFill>
                  <a:schemeClr val="accent1"/>
                </a:solidFill>
              </a:rPr>
              <a:t>hệ</a:t>
            </a:r>
            <a:r>
              <a:rPr lang="en-US" sz="4200">
                <a:solidFill>
                  <a:schemeClr val="accent1"/>
                </a:solidFill>
              </a:rPr>
              <a:t> </a:t>
            </a:r>
            <a:r>
              <a:rPr lang="en-US" sz="4200" err="1">
                <a:solidFill>
                  <a:schemeClr val="accent1"/>
                </a:solidFill>
              </a:rPr>
              <a:t>thống</a:t>
            </a:r>
            <a:r>
              <a:rPr lang="en-US" sz="4200">
                <a:solidFill>
                  <a:schemeClr val="accent1"/>
                </a:solidFill>
              </a:rPr>
              <a:t> VoIP </a:t>
            </a:r>
            <a:br>
              <a:rPr lang="en-US" sz="4200">
                <a:solidFill>
                  <a:schemeClr val="accent1"/>
                </a:solidFill>
              </a:rPr>
            </a:br>
            <a:r>
              <a:rPr lang="en" sz="2800" err="1">
                <a:solidFill>
                  <a:schemeClr val="dk1"/>
                </a:solidFill>
              </a:rPr>
              <a:t>với</a:t>
            </a:r>
            <a:r>
              <a:rPr lang="en" sz="2800">
                <a:solidFill>
                  <a:schemeClr val="dk1"/>
                </a:solidFill>
              </a:rPr>
              <a:t> </a:t>
            </a:r>
            <a:r>
              <a:rPr lang="en" sz="2800" err="1">
                <a:solidFill>
                  <a:schemeClr val="dk1"/>
                </a:solidFill>
              </a:rPr>
              <a:t>tổng</a:t>
            </a:r>
            <a:r>
              <a:rPr lang="en" sz="2800">
                <a:solidFill>
                  <a:schemeClr val="dk1"/>
                </a:solidFill>
              </a:rPr>
              <a:t> </a:t>
            </a:r>
            <a:r>
              <a:rPr lang="en" sz="2800" err="1">
                <a:solidFill>
                  <a:schemeClr val="dk1"/>
                </a:solidFill>
              </a:rPr>
              <a:t>đài</a:t>
            </a:r>
            <a:r>
              <a:rPr lang="en" sz="2800">
                <a:solidFill>
                  <a:schemeClr val="dk1"/>
                </a:solidFill>
              </a:rPr>
              <a:t> </a:t>
            </a:r>
            <a:r>
              <a:rPr lang="en" sz="2800" b="1">
                <a:solidFill>
                  <a:schemeClr val="dk1"/>
                </a:solidFill>
              </a:rPr>
              <a:t>Asterisk</a:t>
            </a:r>
            <a:r>
              <a:rPr lang="en" sz="2800">
                <a:solidFill>
                  <a:schemeClr val="dk1"/>
                </a:solidFill>
              </a:rPr>
              <a:t> </a:t>
            </a:r>
            <a:r>
              <a:rPr lang="en" sz="2800" err="1">
                <a:solidFill>
                  <a:schemeClr val="dk1"/>
                </a:solidFill>
              </a:rPr>
              <a:t>kết</a:t>
            </a:r>
            <a:r>
              <a:rPr lang="en" sz="2800">
                <a:solidFill>
                  <a:schemeClr val="dk1"/>
                </a:solidFill>
              </a:rPr>
              <a:t> </a:t>
            </a:r>
            <a:r>
              <a:rPr lang="en" sz="2800" err="1">
                <a:solidFill>
                  <a:schemeClr val="dk1"/>
                </a:solidFill>
              </a:rPr>
              <a:t>hợp</a:t>
            </a:r>
            <a:r>
              <a:rPr lang="en" sz="2800">
                <a:solidFill>
                  <a:schemeClr val="dk1"/>
                </a:solidFill>
              </a:rPr>
              <a:t> </a:t>
            </a:r>
            <a:r>
              <a:rPr lang="en" sz="2800" b="1" err="1">
                <a:solidFill>
                  <a:schemeClr val="dk1"/>
                </a:solidFill>
              </a:rPr>
              <a:t>FreePBX</a:t>
            </a:r>
            <a:r>
              <a:rPr lang="en" sz="2800">
                <a:solidFill>
                  <a:schemeClr val="dk1"/>
                </a:solidFill>
              </a:rPr>
              <a:t> </a:t>
            </a:r>
            <a:r>
              <a:rPr lang="en" sz="2800" err="1">
                <a:solidFill>
                  <a:schemeClr val="dk1"/>
                </a:solidFill>
              </a:rPr>
              <a:t>và</a:t>
            </a:r>
            <a:r>
              <a:rPr lang="en" sz="2800">
                <a:solidFill>
                  <a:schemeClr val="dk1"/>
                </a:solidFill>
              </a:rPr>
              <a:t> </a:t>
            </a:r>
            <a:r>
              <a:rPr lang="en" sz="2800" b="1" err="1">
                <a:solidFill>
                  <a:schemeClr val="dk1"/>
                </a:solidFill>
              </a:rPr>
              <a:t>PortSIP</a:t>
            </a:r>
            <a:r>
              <a:rPr lang="en" sz="2800" b="1">
                <a:solidFill>
                  <a:schemeClr val="dk1"/>
                </a:solidFill>
              </a:rPr>
              <a:t> UC</a:t>
            </a:r>
            <a:endParaRPr sz="2800" b="1">
              <a:solidFill>
                <a:schemeClr val="dk1"/>
              </a:solidFill>
            </a:endParaRPr>
          </a:p>
        </p:txBody>
      </p:sp>
      <p:sp>
        <p:nvSpPr>
          <p:cNvPr id="260" name="Google Shape;260;p34"/>
          <p:cNvSpPr txBox="1">
            <a:spLocks noGrp="1"/>
          </p:cNvSpPr>
          <p:nvPr>
            <p:ph type="subTitle" idx="1"/>
          </p:nvPr>
        </p:nvSpPr>
        <p:spPr>
          <a:xfrm>
            <a:off x="1575966" y="4088828"/>
            <a:ext cx="5718155"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omfortaa" panose="020B0604020202020204" charset="0"/>
              </a:rPr>
              <a:t>GVHD: TS. </a:t>
            </a:r>
            <a:r>
              <a:rPr lang="en" sz="2000" err="1">
                <a:latin typeface="Comfortaa" panose="020B0604020202020204" charset="0"/>
              </a:rPr>
              <a:t>Nguyễn</a:t>
            </a:r>
            <a:r>
              <a:rPr lang="en" sz="2000">
                <a:latin typeface="Comfortaa" panose="020B0604020202020204" charset="0"/>
              </a:rPr>
              <a:t> </a:t>
            </a:r>
            <a:r>
              <a:rPr lang="en" sz="2000" err="1">
                <a:latin typeface="Comfortaa" panose="020B0604020202020204" charset="0"/>
              </a:rPr>
              <a:t>Tấn</a:t>
            </a:r>
            <a:r>
              <a:rPr lang="en" sz="2000">
                <a:latin typeface="Comfortaa" panose="020B0604020202020204" charset="0"/>
              </a:rPr>
              <a:t> </a:t>
            </a:r>
            <a:r>
              <a:rPr lang="en" sz="2000" err="1">
                <a:latin typeface="Comfortaa" panose="020B0604020202020204" charset="0"/>
              </a:rPr>
              <a:t>Hoàng</a:t>
            </a:r>
            <a:r>
              <a:rPr lang="en" sz="2000">
                <a:latin typeface="Comfortaa" panose="020B0604020202020204" charset="0"/>
              </a:rPr>
              <a:t> </a:t>
            </a:r>
            <a:r>
              <a:rPr lang="en" sz="2000" err="1">
                <a:latin typeface="Comfortaa" panose="020B0604020202020204" charset="0"/>
              </a:rPr>
              <a:t>Phước</a:t>
            </a:r>
            <a:r>
              <a:rPr lang="en" sz="2000">
                <a:latin typeface="Comfortaa" panose="020B0604020202020204" charset="0"/>
              </a:rPr>
              <a:t> </a:t>
            </a:r>
          </a:p>
        </p:txBody>
      </p:sp>
      <p:sp>
        <p:nvSpPr>
          <p:cNvPr id="2" name="Google Shape;260;p34">
            <a:extLst>
              <a:ext uri="{FF2B5EF4-FFF2-40B4-BE49-F238E27FC236}">
                <a16:creationId xmlns:a16="http://schemas.microsoft.com/office/drawing/2014/main" id="{0ACA7E23-4B2D-D75E-D571-AE7A21EC9F43}"/>
              </a:ext>
            </a:extLst>
          </p:cNvPr>
          <p:cNvSpPr txBox="1">
            <a:spLocks/>
          </p:cNvSpPr>
          <p:nvPr/>
        </p:nvSpPr>
        <p:spPr>
          <a:xfrm>
            <a:off x="1358832" y="645172"/>
            <a:ext cx="6625389" cy="2814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Anaheim"/>
              <a:buNone/>
              <a:defRPr sz="1600" b="0" i="0" u="none" strike="noStrike" cap="none">
                <a:solidFill>
                  <a:srgbClr val="191919"/>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9pPr>
          </a:lstStyle>
          <a:p>
            <a:pPr marL="0" indent="0"/>
            <a:r>
              <a:rPr lang="en-US" sz="2000">
                <a:latin typeface="Comfortaa" panose="020B0604020202020204" charset="0"/>
              </a:rPr>
              <a:t>CÔNG NGHỆ TRUYỀN THÔNG ĐA PHƯƠNG TIỆN </a:t>
            </a:r>
          </a:p>
        </p:txBody>
      </p:sp>
      <p:sp>
        <p:nvSpPr>
          <p:cNvPr id="3" name="TextBox 2">
            <a:extLst>
              <a:ext uri="{FF2B5EF4-FFF2-40B4-BE49-F238E27FC236}">
                <a16:creationId xmlns:a16="http://schemas.microsoft.com/office/drawing/2014/main" id="{C42EB4C0-A7C7-B9C7-4968-EBDC25F9E202}"/>
              </a:ext>
            </a:extLst>
          </p:cNvPr>
          <p:cNvSpPr txBox="1"/>
          <p:nvPr/>
        </p:nvSpPr>
        <p:spPr>
          <a:xfrm>
            <a:off x="4188178" y="3504791"/>
            <a:ext cx="966699" cy="523220"/>
          </a:xfrm>
          <a:prstGeom prst="rect">
            <a:avLst/>
          </a:prstGeom>
          <a:noFill/>
        </p:spPr>
        <p:txBody>
          <a:bodyPr wrap="square" rtlCol="0">
            <a:spAutoFit/>
          </a:bodyPr>
          <a:lstStyle/>
          <a:p>
            <a:r>
              <a:rPr lang="en-US" b="1">
                <a:latin typeface="Comfortaa" panose="020B0604020202020204" charset="0"/>
              </a:rPr>
              <a:t>Nhóm 1</a:t>
            </a:r>
          </a:p>
          <a:p>
            <a:endParaRPr lang="en-US"/>
          </a:p>
        </p:txBody>
      </p:sp>
    </p:spTree>
    <p:extLst>
      <p:ext uri="{BB962C8B-B14F-4D97-AF65-F5344CB8AC3E}">
        <p14:creationId xmlns:p14="http://schemas.microsoft.com/office/powerpoint/2010/main" val="772188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0"/>
          <p:cNvSpPr/>
          <p:nvPr/>
        </p:nvSpPr>
        <p:spPr>
          <a:xfrm>
            <a:off x="5988263" y="1369100"/>
            <a:ext cx="2437800" cy="3239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0"/>
          <p:cNvSpPr/>
          <p:nvPr/>
        </p:nvSpPr>
        <p:spPr>
          <a:xfrm>
            <a:off x="3353100" y="1354125"/>
            <a:ext cx="2437800" cy="3239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0"/>
          <p:cNvSpPr/>
          <p:nvPr/>
        </p:nvSpPr>
        <p:spPr>
          <a:xfrm>
            <a:off x="717938" y="1368175"/>
            <a:ext cx="2437800" cy="3239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0"/>
          <p:cNvSpPr txBox="1">
            <a:spLocks noGrp="1"/>
          </p:cNvSpPr>
          <p:nvPr>
            <p:ph type="title"/>
          </p:nvPr>
        </p:nvSpPr>
        <p:spPr>
          <a:xfrm>
            <a:off x="757645" y="528828"/>
            <a:ext cx="1755261"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Asterisk </a:t>
            </a:r>
            <a:endParaRPr sz="3000"/>
          </a:p>
        </p:txBody>
      </p:sp>
      <p:sp>
        <p:nvSpPr>
          <p:cNvPr id="578" name="Google Shape;578;p50"/>
          <p:cNvSpPr txBox="1"/>
          <p:nvPr/>
        </p:nvSpPr>
        <p:spPr>
          <a:xfrm>
            <a:off x="804896" y="1568340"/>
            <a:ext cx="2263884" cy="1476069"/>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Courier New" panose="02070309020205020404" pitchFamily="49" charset="0"/>
              <a:buChar char="o"/>
            </a:pPr>
            <a:r>
              <a:rPr lang="en" sz="1100" err="1">
                <a:latin typeface="Comfortaa" panose="020B0604020202020204" charset="0"/>
                <a:ea typeface="Anaheim"/>
                <a:cs typeface="Anaheim"/>
                <a:sym typeface="Anaheim"/>
              </a:rPr>
              <a:t>Phần</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mềm</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mã</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nguồn</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mở</a:t>
            </a:r>
            <a:r>
              <a:rPr lang="en" sz="1100">
                <a:latin typeface="Comfortaa" panose="020B0604020202020204" charset="0"/>
                <a:ea typeface="Anaheim"/>
                <a:cs typeface="Anaheim"/>
                <a:sym typeface="Anaheim"/>
              </a:rPr>
              <a:t>.</a:t>
            </a:r>
          </a:p>
          <a:p>
            <a:pPr marL="171450" lvl="0" indent="-171450" rtl="0">
              <a:lnSpc>
                <a:spcPct val="150000"/>
              </a:lnSpc>
              <a:spcBef>
                <a:spcPts val="0"/>
              </a:spcBef>
              <a:spcAft>
                <a:spcPts val="0"/>
              </a:spcAft>
              <a:buFont typeface="Courier New" panose="02070309020205020404" pitchFamily="49" charset="0"/>
              <a:buChar char="o"/>
            </a:pPr>
            <a:r>
              <a:rPr lang="en" sz="1100" err="1">
                <a:latin typeface="Comfortaa" panose="020B0604020202020204" charset="0"/>
                <a:ea typeface="Anaheim"/>
                <a:cs typeface="Anaheim"/>
                <a:sym typeface="Anaheim"/>
              </a:rPr>
              <a:t>Cung</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cấp</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mọi</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tính</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năng</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của</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tổng</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đài</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điện</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thoại</a:t>
            </a:r>
            <a:r>
              <a:rPr lang="en" sz="1100">
                <a:latin typeface="Comfortaa" panose="020B0604020202020204" charset="0"/>
                <a:ea typeface="Anaheim"/>
                <a:cs typeface="Anaheim"/>
                <a:sym typeface="Anaheim"/>
              </a:rPr>
              <a:t> </a:t>
            </a:r>
          </a:p>
          <a:p>
            <a:pPr marL="171450" lvl="0" indent="-171450" rtl="0">
              <a:lnSpc>
                <a:spcPct val="150000"/>
              </a:lnSpc>
              <a:spcBef>
                <a:spcPts val="0"/>
              </a:spcBef>
              <a:spcAft>
                <a:spcPts val="0"/>
              </a:spcAft>
              <a:buFont typeface="Courier New" panose="02070309020205020404" pitchFamily="49" charset="0"/>
              <a:buChar char="o"/>
            </a:pPr>
            <a:r>
              <a:rPr lang="en-US" sz="1100" err="1">
                <a:latin typeface="Comfortaa" panose="020B0604020202020204" charset="0"/>
                <a:ea typeface="Anaheim"/>
                <a:cs typeface="Anaheim"/>
                <a:sym typeface="Anaheim"/>
              </a:rPr>
              <a:t>Ngôn</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ngữ</a:t>
            </a:r>
            <a:r>
              <a:rPr lang="en-US" sz="1100">
                <a:latin typeface="Comfortaa" panose="020B0604020202020204" charset="0"/>
                <a:ea typeface="Anaheim"/>
                <a:cs typeface="Anaheim"/>
                <a:sym typeface="Anaheim"/>
              </a:rPr>
              <a:t> C - </a:t>
            </a:r>
            <a:r>
              <a:rPr lang="en-US" sz="1100" err="1">
                <a:latin typeface="Comfortaa" panose="020B0604020202020204" charset="0"/>
                <a:ea typeface="Anaheim"/>
                <a:cs typeface="Anaheim"/>
                <a:sym typeface="Anaheim"/>
              </a:rPr>
              <a:t>dùng</a:t>
            </a:r>
            <a:r>
              <a:rPr lang="en-US" sz="1100">
                <a:latin typeface="Comfortaa" panose="020B0604020202020204" charset="0"/>
                <a:ea typeface="Anaheim"/>
                <a:cs typeface="Anaheim"/>
                <a:sym typeface="Anaheim"/>
              </a:rPr>
              <a:t> Linux</a:t>
            </a:r>
          </a:p>
          <a:p>
            <a:pPr marL="171450" lvl="0" indent="-171450" rtl="0">
              <a:lnSpc>
                <a:spcPct val="150000"/>
              </a:lnSpc>
              <a:spcBef>
                <a:spcPts val="0"/>
              </a:spcBef>
              <a:spcAft>
                <a:spcPts val="0"/>
              </a:spcAft>
              <a:buFont typeface="Courier New" panose="02070309020205020404" pitchFamily="49" charset="0"/>
              <a:buChar char="o"/>
            </a:pPr>
            <a:r>
              <a:rPr lang="en-US" sz="1100" err="1">
                <a:latin typeface="Comfortaa" panose="020B0604020202020204" charset="0"/>
                <a:ea typeface="Anaheim"/>
                <a:cs typeface="Anaheim"/>
                <a:sym typeface="Anaheim"/>
              </a:rPr>
              <a:t>Phương</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thức</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hoạt</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động</a:t>
            </a:r>
            <a:r>
              <a:rPr lang="en-US" sz="1100">
                <a:latin typeface="Comfortaa" panose="020B0604020202020204" charset="0"/>
                <a:ea typeface="Anaheim"/>
                <a:cs typeface="Anaheim"/>
                <a:sym typeface="Anaheim"/>
              </a:rPr>
              <a:t> </a:t>
            </a:r>
            <a:endParaRPr lang="vi-VN" sz="1100">
              <a:latin typeface="Comfortaa" panose="020B0604020202020204" charset="0"/>
              <a:ea typeface="Anaheim"/>
              <a:cs typeface="Anaheim"/>
              <a:sym typeface="Anaheim"/>
            </a:endParaRPr>
          </a:p>
        </p:txBody>
      </p:sp>
      <p:sp>
        <p:nvSpPr>
          <p:cNvPr id="579" name="Google Shape;579;p50"/>
          <p:cNvSpPr txBox="1"/>
          <p:nvPr/>
        </p:nvSpPr>
        <p:spPr>
          <a:xfrm>
            <a:off x="3527439" y="1543533"/>
            <a:ext cx="2059038" cy="2888683"/>
          </a:xfrm>
          <a:prstGeom prst="rect">
            <a:avLst/>
          </a:prstGeom>
          <a:noFill/>
          <a:ln>
            <a:noFill/>
          </a:ln>
        </p:spPr>
        <p:txBody>
          <a:bodyPr spcFirstLastPara="1" wrap="square" lIns="91425" tIns="91425" rIns="91425" bIns="91425" anchor="t" anchorCtr="0">
            <a:noAutofit/>
          </a:bodyPr>
          <a:lstStyle/>
          <a:p>
            <a:pPr marL="171450" indent="-171450" algn="l">
              <a:lnSpc>
                <a:spcPct val="150000"/>
              </a:lnSpc>
              <a:buFont typeface="Courier New" panose="02070309020205020404" pitchFamily="49" charset="0"/>
              <a:buChar char="o"/>
            </a:pPr>
            <a:r>
              <a:rPr lang="vi-VN" sz="1100">
                <a:latin typeface="Comfortaa" panose="020B0604020202020204" charset="0"/>
              </a:rPr>
              <a:t>P</a:t>
            </a:r>
            <a:r>
              <a:rPr lang="vi-VN" sz="1100" b="0" i="0">
                <a:solidFill>
                  <a:srgbClr val="000000"/>
                </a:solidFill>
                <a:effectLst/>
                <a:latin typeface="Comfortaa" panose="020B0604020202020204" charset="0"/>
              </a:rPr>
              <a:t>hần mềm tổng đài ảo với giao diện web dễ sử dụng.</a:t>
            </a:r>
          </a:p>
          <a:p>
            <a:pPr marL="171450" indent="-171450" algn="l">
              <a:lnSpc>
                <a:spcPct val="150000"/>
              </a:lnSpc>
              <a:buFont typeface="Courier New" panose="02070309020205020404" pitchFamily="49" charset="0"/>
              <a:buChar char="o"/>
            </a:pPr>
            <a:r>
              <a:rPr lang="en-US" sz="1100" err="1">
                <a:latin typeface="Comfortaa" panose="020B0604020202020204" charset="0"/>
              </a:rPr>
              <a:t>Dùng</a:t>
            </a:r>
            <a:r>
              <a:rPr lang="vi-VN" sz="1100" b="0" i="0">
                <a:solidFill>
                  <a:srgbClr val="000000"/>
                </a:solidFill>
                <a:effectLst/>
                <a:latin typeface="Comfortaa" panose="020B0604020202020204" charset="0"/>
              </a:rPr>
              <a:t> hệ điều hành Linux, phần mềm tổng đài là Asterisk</a:t>
            </a:r>
            <a:endParaRPr lang="vi-VN" sz="1100">
              <a:latin typeface="Comfortaa" panose="020B0604020202020204" charset="0"/>
              <a:ea typeface="Anaheim"/>
              <a:cs typeface="Anaheim"/>
              <a:sym typeface="Anaheim"/>
            </a:endParaRPr>
          </a:p>
        </p:txBody>
      </p:sp>
      <p:pic>
        <p:nvPicPr>
          <p:cNvPr id="2" name="Picture 1" descr="Icon&#10;&#10;Description automatically generated">
            <a:extLst>
              <a:ext uri="{FF2B5EF4-FFF2-40B4-BE49-F238E27FC236}">
                <a16:creationId xmlns:a16="http://schemas.microsoft.com/office/drawing/2014/main" id="{2A752806-1FAD-08BD-2E4B-1D440DDED82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10" b="89640" l="7930" r="94273">
                        <a14:foregroundMark x1="9251" y1="45946" x2="8370" y2="63063"/>
                        <a14:foregroundMark x1="29918" y1="79500" x2="36123" y2="84234"/>
                        <a14:foregroundMark x1="8370" y1="63063" x2="19728" y2="71727"/>
                        <a14:foregroundMark x1="36123" y1="84234" x2="67401" y2="81081"/>
                        <a14:foregroundMark x1="49339" y1="10811" x2="65639" y2="10360"/>
                        <a14:foregroundMark x1="65639" y1="10360" x2="67401" y2="10360"/>
                        <a14:foregroundMark x1="51982" y1="31982" x2="49339" y2="61712"/>
                        <a14:foregroundMark x1="89818" y1="41892" x2="89868" y2="42793"/>
                        <a14:foregroundMark x1="88987" y1="27027" x2="89591" y2="37838"/>
                        <a14:foregroundMark x1="80176" y1="12613" x2="83700" y2="15766"/>
                        <a14:foregroundMark x1="81057" y1="13063" x2="86344" y2="16667"/>
                        <a14:foregroundMark x1="79295" y1="10811" x2="80617" y2="12613"/>
                        <a14:foregroundMark x1="79736" y1="11261" x2="78414" y2="10811"/>
                        <a14:foregroundMark x1="94188" y1="41892" x2="94273" y2="42342"/>
                        <a14:foregroundMark x1="91630" y1="28378" x2="93421" y2="37838"/>
                        <a14:backgroundMark x1="14537" y1="16216" x2="5286" y2="34234"/>
                        <a14:backgroundMark x1="2814" y1="62764" x2="2203" y2="69820"/>
                        <a14:backgroundMark x1="5286" y1="34234" x2="4294" y2="45680"/>
                        <a14:backgroundMark x1="2203" y1="69820" x2="11013" y2="86036"/>
                        <a14:backgroundMark x1="36899" y1="90340" x2="65198" y2="95045"/>
                        <a14:backgroundMark x1="30772" y1="89321" x2="32933" y2="89680"/>
                        <a14:backgroundMark x1="11013" y1="86036" x2="30381" y2="89256"/>
                        <a14:backgroundMark x1="65198" y1="95045" x2="83260" y2="90991"/>
                        <a14:backgroundMark x1="83260" y1="90991" x2="94622" y2="42515"/>
                        <a14:backgroundMark x1="93256" y1="26778" x2="90749" y2="18018"/>
                        <a14:backgroundMark x1="77750" y1="9526" x2="74890" y2="7658"/>
                        <a14:backgroundMark x1="79506" y1="10673" x2="79393" y2="10599"/>
                        <a14:backgroundMark x1="90749" y1="18018" x2="87264" y2="15742"/>
                        <a14:backgroundMark x1="52374" y1="5852" x2="29956" y2="4054"/>
                        <a14:backgroundMark x1="74890" y1="7658" x2="69360" y2="7214"/>
                        <a14:backgroundMark x1="29956" y1="4054" x2="14978" y2="16667"/>
                        <a14:backgroundMark x1="19824" y1="71622" x2="30396" y2="77477"/>
                        <a14:backgroundMark x1="28194" y1="78378" x2="30396" y2="78829"/>
                        <a14:backgroundMark x1="94714" y1="37838" x2="94714" y2="41892"/>
                      </a14:backgroundRemoval>
                    </a14:imgEffect>
                  </a14:imgLayer>
                </a14:imgProps>
              </a:ext>
            </a:extLst>
          </a:blip>
          <a:stretch>
            <a:fillRect/>
          </a:stretch>
        </p:blipFill>
        <p:spPr>
          <a:xfrm>
            <a:off x="2455457" y="456560"/>
            <a:ext cx="680477" cy="665489"/>
          </a:xfrm>
          <a:prstGeom prst="rect">
            <a:avLst/>
          </a:prstGeom>
        </p:spPr>
      </p:pic>
      <p:cxnSp>
        <p:nvCxnSpPr>
          <p:cNvPr id="7" name="Straight Connector 6">
            <a:extLst>
              <a:ext uri="{FF2B5EF4-FFF2-40B4-BE49-F238E27FC236}">
                <a16:creationId xmlns:a16="http://schemas.microsoft.com/office/drawing/2014/main" id="{57E66CF5-5AEE-BD64-2AE3-404D5B022820}"/>
              </a:ext>
            </a:extLst>
          </p:cNvPr>
          <p:cNvCxnSpPr>
            <a:cxnSpLocks/>
            <a:stCxn id="3" idx="2"/>
            <a:endCxn id="4" idx="0"/>
          </p:cNvCxnSpPr>
          <p:nvPr/>
        </p:nvCxnSpPr>
        <p:spPr>
          <a:xfrm>
            <a:off x="1904979" y="3428487"/>
            <a:ext cx="0" cy="178023"/>
          </a:xfrm>
          <a:prstGeom prst="line">
            <a:avLst/>
          </a:prstGeom>
          <a:ln>
            <a:solidFill>
              <a:srgbClr val="F2F9F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AE20A9-B6E4-53E9-1EAF-67E06C2F0408}"/>
              </a:ext>
            </a:extLst>
          </p:cNvPr>
          <p:cNvCxnSpPr>
            <a:cxnSpLocks/>
            <a:stCxn id="4" idx="2"/>
            <a:endCxn id="5" idx="0"/>
          </p:cNvCxnSpPr>
          <p:nvPr/>
        </p:nvCxnSpPr>
        <p:spPr>
          <a:xfrm>
            <a:off x="1904979" y="3915767"/>
            <a:ext cx="0" cy="194052"/>
          </a:xfrm>
          <a:prstGeom prst="line">
            <a:avLst/>
          </a:prstGeom>
          <a:ln>
            <a:solidFill>
              <a:srgbClr val="F2F9FD"/>
            </a:solidFill>
          </a:ln>
        </p:spPr>
        <p:style>
          <a:lnRef idx="1">
            <a:schemeClr val="accent1"/>
          </a:lnRef>
          <a:fillRef idx="0">
            <a:schemeClr val="accent1"/>
          </a:fillRef>
          <a:effectRef idx="0">
            <a:schemeClr val="accent1"/>
          </a:effectRef>
          <a:fontRef idx="minor">
            <a:schemeClr val="tx1"/>
          </a:fontRef>
        </p:style>
      </p:cxnSp>
      <p:sp>
        <p:nvSpPr>
          <p:cNvPr id="23" name="Google Shape;577;p50">
            <a:extLst>
              <a:ext uri="{FF2B5EF4-FFF2-40B4-BE49-F238E27FC236}">
                <a16:creationId xmlns:a16="http://schemas.microsoft.com/office/drawing/2014/main" id="{C57C819A-9D82-53F7-86C7-8E0EEA1E63D3}"/>
              </a:ext>
            </a:extLst>
          </p:cNvPr>
          <p:cNvSpPr txBox="1">
            <a:spLocks/>
          </p:cNvSpPr>
          <p:nvPr/>
        </p:nvSpPr>
        <p:spPr>
          <a:xfrm>
            <a:off x="6004669" y="535000"/>
            <a:ext cx="288426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000" err="1"/>
              <a:t>PortSIP</a:t>
            </a:r>
            <a:r>
              <a:rPr lang="en-US" sz="3000"/>
              <a:t> UC </a:t>
            </a:r>
          </a:p>
        </p:txBody>
      </p:sp>
      <p:pic>
        <p:nvPicPr>
          <p:cNvPr id="24" name="Picture 23" descr="Logo, company name&#10;&#10;Description automatically generated">
            <a:extLst>
              <a:ext uri="{FF2B5EF4-FFF2-40B4-BE49-F238E27FC236}">
                <a16:creationId xmlns:a16="http://schemas.microsoft.com/office/drawing/2014/main" id="{AC44BCA0-93AF-7C63-9B01-BAC805F63367}"/>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4800" y1="27533" x2="35333" y2="32800"/>
                        <a14:foregroundMark x1="35333" y1="32800" x2="34933" y2="43800"/>
                        <a14:foregroundMark x1="34933" y1="43800" x2="42467" y2="49800"/>
                        <a14:foregroundMark x1="42467" y1="49800" x2="42600" y2="49867"/>
                        <a14:foregroundMark x1="38533" y1="28867" x2="49533" y2="26800"/>
                        <a14:foregroundMark x1="49533" y1="26800" x2="53467" y2="27733"/>
                        <a14:foregroundMark x1="47800" y1="34067" x2="46733" y2="45933"/>
                        <a14:foregroundMark x1="50867" y1="34667" x2="48933" y2="42067"/>
                        <a14:foregroundMark x1="44600" y1="31667" x2="41133" y2="40333"/>
                        <a14:foregroundMark x1="41133" y1="40333" x2="41133" y2="40333"/>
                        <a14:foregroundMark x1="45000" y1="32533" x2="47200" y2="41667"/>
                        <a14:foregroundMark x1="47200" y1="41667" x2="56533" y2="43000"/>
                        <a14:foregroundMark x1="56533" y1="43000" x2="42667" y2="38533"/>
                        <a14:foregroundMark x1="42667" y1="38533" x2="53533" y2="41600"/>
                        <a14:foregroundMark x1="53533" y1="41600" x2="46733" y2="42733"/>
                        <a14:foregroundMark x1="44667" y1="31000" x2="54200" y2="32467"/>
                        <a14:foregroundMark x1="54200" y1="32467" x2="56867" y2="41133"/>
                        <a14:foregroundMark x1="46333" y1="33333" x2="45733" y2="34267"/>
                        <a14:foregroundMark x1="48400" y1="35400" x2="48600" y2="36267"/>
                        <a14:foregroundMark x1="54400" y1="36667" x2="53933" y2="39600"/>
                        <a14:foregroundMark x1="50400" y1="38933" x2="51133" y2="40333"/>
                        <a14:foregroundMark x1="44267" y1="35133" x2="43667" y2="39600"/>
                        <a14:foregroundMark x1="39200" y1="39200" x2="47067" y2="45600"/>
                        <a14:foregroundMark x1="47067" y1="45600" x2="52933" y2="45867"/>
                        <a14:foregroundMark x1="43600" y1="40533" x2="45933" y2="43800"/>
                        <a14:foregroundMark x1="47400" y1="43133" x2="47267" y2="44333"/>
                        <a14:foregroundMark x1="43400" y1="39867" x2="43200" y2="40533"/>
                        <a14:backgroundMark x1="30400" y1="77867" x2="30400" y2="77867"/>
                        <a14:backgroundMark x1="67800" y1="67133" x2="67133" y2="77867"/>
                        <a14:backgroundMark x1="53067" y1="66533" x2="51333" y2="77467"/>
                        <a14:backgroundMark x1="51333" y1="77467" x2="52600" y2="79800"/>
                        <a14:backgroundMark x1="54333" y1="68733" x2="52400" y2="76333"/>
                        <a14:backgroundMark x1="54333" y1="66533" x2="57133" y2="66800"/>
                      </a14:backgroundRemoval>
                    </a14:imgEffect>
                  </a14:imgLayer>
                </a14:imgProps>
              </a:ext>
            </a:extLst>
          </a:blip>
          <a:srcRect r="10013" b="36141"/>
          <a:stretch/>
        </p:blipFill>
        <p:spPr>
          <a:xfrm>
            <a:off x="4850194" y="184573"/>
            <a:ext cx="1267309" cy="926256"/>
          </a:xfrm>
          <a:prstGeom prst="rect">
            <a:avLst/>
          </a:prstGeom>
        </p:spPr>
      </p:pic>
      <p:sp>
        <p:nvSpPr>
          <p:cNvPr id="25" name="Google Shape;579;p50">
            <a:extLst>
              <a:ext uri="{FF2B5EF4-FFF2-40B4-BE49-F238E27FC236}">
                <a16:creationId xmlns:a16="http://schemas.microsoft.com/office/drawing/2014/main" id="{36EBB3B2-7CB1-D1EC-F125-8CB052066CE1}"/>
              </a:ext>
            </a:extLst>
          </p:cNvPr>
          <p:cNvSpPr txBox="1"/>
          <p:nvPr/>
        </p:nvSpPr>
        <p:spPr>
          <a:xfrm>
            <a:off x="6136965" y="1523628"/>
            <a:ext cx="2140395" cy="2888683"/>
          </a:xfrm>
          <a:prstGeom prst="rect">
            <a:avLst/>
          </a:prstGeom>
          <a:noFill/>
          <a:ln>
            <a:noFill/>
          </a:ln>
        </p:spPr>
        <p:txBody>
          <a:bodyPr spcFirstLastPara="1" wrap="square" lIns="91425" tIns="91425" rIns="91425" bIns="91425" anchor="t" anchorCtr="0">
            <a:noAutofit/>
          </a:bodyPr>
          <a:lstStyle/>
          <a:p>
            <a:pPr marL="171450" indent="-171450" algn="l">
              <a:lnSpc>
                <a:spcPct val="150000"/>
              </a:lnSpc>
              <a:buFont typeface="Courier New" panose="02070309020205020404" pitchFamily="49" charset="0"/>
              <a:buChar char="o"/>
            </a:pPr>
            <a:r>
              <a:rPr lang="en-US" sz="1100" err="1">
                <a:latin typeface="Comfortaa" panose="020B0604020202020204" charset="0"/>
              </a:rPr>
              <a:t>L</a:t>
            </a:r>
            <a:r>
              <a:rPr lang="en-US" sz="1100" b="0" i="0" err="1">
                <a:solidFill>
                  <a:srgbClr val="000000"/>
                </a:solidFill>
                <a:effectLst/>
                <a:latin typeface="Comfortaa" panose="020B0604020202020204" charset="0"/>
              </a:rPr>
              <a:t>à</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một</a:t>
            </a:r>
            <a:r>
              <a:rPr lang="en-US" sz="1100" b="0" i="0">
                <a:solidFill>
                  <a:srgbClr val="000000"/>
                </a:solidFill>
                <a:effectLst/>
                <a:latin typeface="Comfortaa" panose="020B0604020202020204" charset="0"/>
              </a:rPr>
              <a:t> softphone </a:t>
            </a:r>
            <a:r>
              <a:rPr lang="en-US" sz="1100" b="0" i="0" err="1">
                <a:solidFill>
                  <a:srgbClr val="000000"/>
                </a:solidFill>
                <a:effectLst/>
                <a:latin typeface="Comfortaa" panose="020B0604020202020204" charset="0"/>
              </a:rPr>
              <a:t>dùng</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giao</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thức</a:t>
            </a:r>
            <a:r>
              <a:rPr lang="en-US" sz="1100" b="0" i="0">
                <a:solidFill>
                  <a:srgbClr val="000000"/>
                </a:solidFill>
                <a:effectLst/>
                <a:latin typeface="Comfortaa" panose="020B0604020202020204" charset="0"/>
              </a:rPr>
              <a:t> SIP </a:t>
            </a:r>
            <a:r>
              <a:rPr lang="en-US" sz="1100" b="0" i="0" err="1">
                <a:solidFill>
                  <a:srgbClr val="000000"/>
                </a:solidFill>
                <a:effectLst/>
                <a:latin typeface="Comfortaa" panose="020B0604020202020204" charset="0"/>
              </a:rPr>
              <a:t>để</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thực</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hiện</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gọi</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nhận</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cuộc</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gọi</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và</a:t>
            </a:r>
            <a:r>
              <a:rPr lang="en-US" sz="1100" b="0" i="0">
                <a:solidFill>
                  <a:srgbClr val="000000"/>
                </a:solidFill>
                <a:effectLst/>
                <a:latin typeface="Comfortaa" panose="020B0604020202020204" charset="0"/>
              </a:rPr>
              <a:t> tin </a:t>
            </a:r>
            <a:r>
              <a:rPr lang="en-US" sz="1100" b="0" i="0" err="1">
                <a:solidFill>
                  <a:srgbClr val="000000"/>
                </a:solidFill>
                <a:effectLst/>
                <a:latin typeface="Comfortaa" panose="020B0604020202020204" charset="0"/>
              </a:rPr>
              <a:t>nhắn</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tức</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thì</a:t>
            </a:r>
            <a:r>
              <a:rPr lang="en-US" sz="1100" b="0" i="0">
                <a:solidFill>
                  <a:srgbClr val="000000"/>
                </a:solidFill>
                <a:effectLst/>
                <a:latin typeface="Comfortaa" panose="020B0604020202020204" charset="0"/>
              </a:rPr>
              <a:t> </a:t>
            </a:r>
          </a:p>
          <a:p>
            <a:pPr marL="171450" indent="-171450" algn="l">
              <a:lnSpc>
                <a:spcPct val="150000"/>
              </a:lnSpc>
              <a:buFont typeface="Courier New" panose="02070309020205020404" pitchFamily="49" charset="0"/>
              <a:buChar char="o"/>
            </a:pPr>
            <a:r>
              <a:rPr lang="en-US" sz="1100" err="1">
                <a:latin typeface="Comfortaa" panose="020B0604020202020204" charset="0"/>
                <a:ea typeface="Anaheim"/>
                <a:cs typeface="Anaheim"/>
                <a:sym typeface="Anaheim"/>
              </a:rPr>
              <a:t>Liên</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lạc</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dễ</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dàng</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và</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hiệu</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quả</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với</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giao</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diện</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thân</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thiện</a:t>
            </a:r>
            <a:r>
              <a:rPr lang="en-US" sz="1100">
                <a:latin typeface="Comfortaa" panose="020B0604020202020204" charset="0"/>
                <a:ea typeface="Anaheim"/>
                <a:cs typeface="Anaheim"/>
                <a:sym typeface="Anaheim"/>
              </a:rPr>
              <a:t> </a:t>
            </a:r>
          </a:p>
          <a:p>
            <a:pPr marL="171450" indent="-171450" algn="l">
              <a:lnSpc>
                <a:spcPct val="150000"/>
              </a:lnSpc>
              <a:buFont typeface="Courier New" panose="02070309020205020404" pitchFamily="49" charset="0"/>
              <a:buChar char="o"/>
            </a:pPr>
            <a:r>
              <a:rPr lang="en-US" sz="1100" err="1">
                <a:latin typeface="Comfortaa" panose="020B0604020202020204" charset="0"/>
                <a:ea typeface="Anaheim"/>
                <a:cs typeface="Anaheim"/>
                <a:sym typeface="Anaheim"/>
              </a:rPr>
              <a:t>Tích</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hợp</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cài</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đặt</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bảo</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mật</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nâng</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cao</a:t>
            </a:r>
            <a:endParaRPr lang="en-US" sz="1100">
              <a:latin typeface="Comfortaa" panose="020B0604020202020204" charset="0"/>
              <a:ea typeface="Anaheim"/>
              <a:cs typeface="Anaheim"/>
              <a:sym typeface="Anaheim"/>
            </a:endParaRPr>
          </a:p>
        </p:txBody>
      </p:sp>
      <p:sp>
        <p:nvSpPr>
          <p:cNvPr id="26" name="Google Shape;577;p50">
            <a:extLst>
              <a:ext uri="{FF2B5EF4-FFF2-40B4-BE49-F238E27FC236}">
                <a16:creationId xmlns:a16="http://schemas.microsoft.com/office/drawing/2014/main" id="{FCAC12C2-D88F-2F81-6E07-9EC16D58661D}"/>
              </a:ext>
            </a:extLst>
          </p:cNvPr>
          <p:cNvSpPr txBox="1">
            <a:spLocks/>
          </p:cNvSpPr>
          <p:nvPr/>
        </p:nvSpPr>
        <p:spPr>
          <a:xfrm>
            <a:off x="3431224" y="535000"/>
            <a:ext cx="288426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000"/>
              <a:t>FreePBX</a:t>
            </a:r>
          </a:p>
        </p:txBody>
      </p:sp>
      <p:pic>
        <p:nvPicPr>
          <p:cNvPr id="27" name="Picture 26" descr="Icon&#10;&#10;Description automatically generated">
            <a:extLst>
              <a:ext uri="{FF2B5EF4-FFF2-40B4-BE49-F238E27FC236}">
                <a16:creationId xmlns:a16="http://schemas.microsoft.com/office/drawing/2014/main" id="{2B0083F6-E12D-CF0F-D2C2-147595F1782B}"/>
              </a:ext>
            </a:extLst>
          </p:cNvPr>
          <p:cNvPicPr>
            <a:picLocks noChangeAspect="1"/>
          </p:cNvPicPr>
          <p:nvPr/>
        </p:nvPicPr>
        <p:blipFill>
          <a:blip r:embed="rId7"/>
          <a:stretch>
            <a:fillRect/>
          </a:stretch>
        </p:blipFill>
        <p:spPr>
          <a:xfrm>
            <a:off x="8295787" y="526894"/>
            <a:ext cx="595157" cy="595157"/>
          </a:xfrm>
          <a:prstGeom prst="rect">
            <a:avLst/>
          </a:prstGeom>
        </p:spPr>
      </p:pic>
      <p:sp>
        <p:nvSpPr>
          <p:cNvPr id="6" name="Hộp Văn bản 5">
            <a:extLst>
              <a:ext uri="{FF2B5EF4-FFF2-40B4-BE49-F238E27FC236}">
                <a16:creationId xmlns:a16="http://schemas.microsoft.com/office/drawing/2014/main" id="{4FD2D317-E03F-ED87-AF87-68EA1B351D88}"/>
              </a:ext>
            </a:extLst>
          </p:cNvPr>
          <p:cNvSpPr txBox="1"/>
          <p:nvPr/>
        </p:nvSpPr>
        <p:spPr>
          <a:xfrm>
            <a:off x="5947996" y="1092444"/>
            <a:ext cx="288827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a:p>
        </p:txBody>
      </p:sp>
      <p:sp>
        <p:nvSpPr>
          <p:cNvPr id="8" name="Rounded Rectangle 7">
            <a:extLst>
              <a:ext uri="{FF2B5EF4-FFF2-40B4-BE49-F238E27FC236}">
                <a16:creationId xmlns:a16="http://schemas.microsoft.com/office/drawing/2014/main" id="{32A6B849-654A-8F13-3574-97B67D6EED66}"/>
              </a:ext>
            </a:extLst>
          </p:cNvPr>
          <p:cNvSpPr/>
          <p:nvPr/>
        </p:nvSpPr>
        <p:spPr>
          <a:xfrm>
            <a:off x="1183224" y="3069513"/>
            <a:ext cx="1415561" cy="35690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 name="Rectangle 2">
            <a:extLst>
              <a:ext uri="{FF2B5EF4-FFF2-40B4-BE49-F238E27FC236}">
                <a16:creationId xmlns:a16="http://schemas.microsoft.com/office/drawing/2014/main" id="{E3848F45-B8AF-5E70-FED1-F32B636633D9}"/>
              </a:ext>
            </a:extLst>
          </p:cNvPr>
          <p:cNvSpPr/>
          <p:nvPr/>
        </p:nvSpPr>
        <p:spPr>
          <a:xfrm>
            <a:off x="1089639" y="3071583"/>
            <a:ext cx="1630679" cy="3569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100" err="1">
                <a:solidFill>
                  <a:schemeClr val="tx1"/>
                </a:solidFill>
                <a:latin typeface="Comfortaa" panose="020B0604020202020204" charset="0"/>
              </a:rPr>
              <a:t>Tổng</a:t>
            </a:r>
            <a:r>
              <a:rPr lang="en-US" sz="1100">
                <a:solidFill>
                  <a:schemeClr val="tx1"/>
                </a:solidFill>
                <a:latin typeface="Comfortaa" panose="020B0604020202020204" charset="0"/>
              </a:rPr>
              <a:t> </a:t>
            </a:r>
            <a:r>
              <a:rPr lang="en-US" sz="1100" err="1">
                <a:solidFill>
                  <a:schemeClr val="tx1"/>
                </a:solidFill>
                <a:latin typeface="Comfortaa" panose="020B0604020202020204" charset="0"/>
              </a:rPr>
              <a:t>đài</a:t>
            </a:r>
            <a:r>
              <a:rPr lang="en-US" sz="1100">
                <a:solidFill>
                  <a:schemeClr val="tx1"/>
                </a:solidFill>
                <a:latin typeface="Comfortaa" panose="020B0604020202020204" charset="0"/>
              </a:rPr>
              <a:t> </a:t>
            </a:r>
            <a:r>
              <a:rPr lang="en-US" sz="1100" err="1">
                <a:solidFill>
                  <a:schemeClr val="tx1"/>
                </a:solidFill>
                <a:latin typeface="Comfortaa" panose="020B0604020202020204" charset="0"/>
              </a:rPr>
              <a:t>MiPBX</a:t>
            </a:r>
            <a:endParaRPr lang="en-US" sz="1100">
              <a:solidFill>
                <a:schemeClr val="tx1"/>
              </a:solidFill>
              <a:latin typeface="Comfortaa" panose="020B0604020202020204" charset="0"/>
            </a:endParaRPr>
          </a:p>
        </p:txBody>
      </p:sp>
      <p:sp>
        <p:nvSpPr>
          <p:cNvPr id="11" name="Rounded Rectangle 10">
            <a:extLst>
              <a:ext uri="{FF2B5EF4-FFF2-40B4-BE49-F238E27FC236}">
                <a16:creationId xmlns:a16="http://schemas.microsoft.com/office/drawing/2014/main" id="{74565BEF-1602-64EE-0EB6-F7998DE0DE9F}"/>
              </a:ext>
            </a:extLst>
          </p:cNvPr>
          <p:cNvSpPr/>
          <p:nvPr/>
        </p:nvSpPr>
        <p:spPr>
          <a:xfrm>
            <a:off x="1196336" y="4057870"/>
            <a:ext cx="1415561" cy="35690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ounded Rectangle 9">
            <a:extLst>
              <a:ext uri="{FF2B5EF4-FFF2-40B4-BE49-F238E27FC236}">
                <a16:creationId xmlns:a16="http://schemas.microsoft.com/office/drawing/2014/main" id="{98896ED9-567C-2572-BB9B-B6C3A169576B}"/>
              </a:ext>
            </a:extLst>
          </p:cNvPr>
          <p:cNvSpPr/>
          <p:nvPr/>
        </p:nvSpPr>
        <p:spPr>
          <a:xfrm>
            <a:off x="1196337" y="3538836"/>
            <a:ext cx="1415561" cy="35690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Rectangle 4">
            <a:extLst>
              <a:ext uri="{FF2B5EF4-FFF2-40B4-BE49-F238E27FC236}">
                <a16:creationId xmlns:a16="http://schemas.microsoft.com/office/drawing/2014/main" id="{125AD861-1BAA-93B3-EA1E-5FA7AC03E842}"/>
              </a:ext>
            </a:extLst>
          </p:cNvPr>
          <p:cNvSpPr/>
          <p:nvPr/>
        </p:nvSpPr>
        <p:spPr>
          <a:xfrm>
            <a:off x="1089639" y="4109819"/>
            <a:ext cx="1630680" cy="34159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err="1">
                <a:solidFill>
                  <a:schemeClr val="tx1"/>
                </a:solidFill>
                <a:latin typeface="Comfortaa" panose="020B0604020202020204" charset="0"/>
              </a:rPr>
              <a:t>Thiết</a:t>
            </a:r>
            <a:r>
              <a:rPr lang="en-US" sz="1200">
                <a:solidFill>
                  <a:schemeClr val="tx1"/>
                </a:solidFill>
                <a:latin typeface="Comfortaa" panose="020B0604020202020204" charset="0"/>
              </a:rPr>
              <a:t> </a:t>
            </a:r>
            <a:r>
              <a:rPr lang="en-US" sz="1200" err="1">
                <a:solidFill>
                  <a:schemeClr val="tx1"/>
                </a:solidFill>
                <a:latin typeface="Comfortaa" panose="020B0604020202020204" charset="0"/>
              </a:rPr>
              <a:t>bị</a:t>
            </a:r>
            <a:r>
              <a:rPr lang="en-US" sz="1200">
                <a:solidFill>
                  <a:schemeClr val="tx1"/>
                </a:solidFill>
                <a:latin typeface="Comfortaa" panose="020B0604020202020204" charset="0"/>
              </a:rPr>
              <a:t> </a:t>
            </a:r>
            <a:r>
              <a:rPr lang="en-US" sz="1200" err="1">
                <a:solidFill>
                  <a:schemeClr val="tx1"/>
                </a:solidFill>
                <a:latin typeface="Comfortaa" panose="020B0604020202020204" charset="0"/>
              </a:rPr>
              <a:t>đầu</a:t>
            </a:r>
            <a:r>
              <a:rPr lang="en-US" sz="1200">
                <a:solidFill>
                  <a:schemeClr val="tx1"/>
                </a:solidFill>
                <a:latin typeface="Comfortaa" panose="020B0604020202020204" charset="0"/>
              </a:rPr>
              <a:t> </a:t>
            </a:r>
            <a:r>
              <a:rPr lang="en-US" sz="1200" err="1">
                <a:solidFill>
                  <a:schemeClr val="tx1"/>
                </a:solidFill>
                <a:latin typeface="Comfortaa" panose="020B0604020202020204" charset="0"/>
              </a:rPr>
              <a:t>cuối</a:t>
            </a:r>
            <a:endParaRPr lang="en-US" sz="1200">
              <a:solidFill>
                <a:schemeClr val="tx1"/>
              </a:solidFill>
              <a:latin typeface="Comfortaa" panose="020B0604020202020204" charset="0"/>
            </a:endParaRPr>
          </a:p>
        </p:txBody>
      </p:sp>
      <p:sp>
        <p:nvSpPr>
          <p:cNvPr id="4" name="Rectangle 3">
            <a:extLst>
              <a:ext uri="{FF2B5EF4-FFF2-40B4-BE49-F238E27FC236}">
                <a16:creationId xmlns:a16="http://schemas.microsoft.com/office/drawing/2014/main" id="{7314C473-908D-65BC-2134-5A3FF2E0E8AE}"/>
              </a:ext>
            </a:extLst>
          </p:cNvPr>
          <p:cNvSpPr/>
          <p:nvPr/>
        </p:nvSpPr>
        <p:spPr>
          <a:xfrm>
            <a:off x="1089639" y="3606510"/>
            <a:ext cx="1630680" cy="3092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a:solidFill>
                  <a:schemeClr val="tx1"/>
                </a:solidFill>
                <a:latin typeface="Comfortaa" panose="020B0604020202020204" charset="0"/>
              </a:rPr>
              <a:t>Voice GW</a:t>
            </a:r>
          </a:p>
        </p:txBody>
      </p:sp>
    </p:spTree>
    <p:extLst>
      <p:ext uri="{BB962C8B-B14F-4D97-AF65-F5344CB8AC3E}">
        <p14:creationId xmlns:p14="http://schemas.microsoft.com/office/powerpoint/2010/main" val="654758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Chức</a:t>
            </a:r>
            <a:r>
              <a:rPr lang="en"/>
              <a:t> </a:t>
            </a:r>
            <a:r>
              <a:rPr lang="en" err="1"/>
              <a:t>năng</a:t>
            </a:r>
            <a:r>
              <a:rPr lang="en"/>
              <a:t> </a:t>
            </a:r>
            <a:r>
              <a:rPr lang="en" err="1"/>
              <a:t>hệ</a:t>
            </a:r>
            <a:r>
              <a:rPr lang="en"/>
              <a:t> </a:t>
            </a:r>
            <a:r>
              <a:rPr lang="en" err="1"/>
              <a:t>thống</a:t>
            </a:r>
            <a:r>
              <a:rPr lang="en"/>
              <a:t> </a:t>
            </a:r>
            <a:endParaRPr/>
          </a:p>
        </p:txBody>
      </p:sp>
      <p:sp>
        <p:nvSpPr>
          <p:cNvPr id="500" name="Google Shape;500;p46"/>
          <p:cNvSpPr txBox="1">
            <a:spLocks noGrp="1"/>
          </p:cNvSpPr>
          <p:nvPr>
            <p:ph type="title" idx="2"/>
          </p:nvPr>
        </p:nvSpPr>
        <p:spPr>
          <a:xfrm>
            <a:off x="2996550" y="1502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436909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A9E7">
            <a:alpha val="7140"/>
          </a:srgbClr>
        </a:solidFill>
        <a:effectLst/>
      </p:bgPr>
    </p:bg>
    <p:spTree>
      <p:nvGrpSpPr>
        <p:cNvPr id="1" name="Shape 339"/>
        <p:cNvGrpSpPr/>
        <p:nvPr/>
      </p:nvGrpSpPr>
      <p:grpSpPr>
        <a:xfrm>
          <a:off x="0" y="0"/>
          <a:ext cx="0" cy="0"/>
          <a:chOff x="0" y="0"/>
          <a:chExt cx="0" cy="0"/>
        </a:xfrm>
      </p:grpSpPr>
      <p:sp>
        <p:nvSpPr>
          <p:cNvPr id="341" name="Google Shape;341;p40"/>
          <p:cNvSpPr txBox="1">
            <a:spLocks noGrp="1"/>
          </p:cNvSpPr>
          <p:nvPr>
            <p:ph type="subTitle" idx="1"/>
          </p:nvPr>
        </p:nvSpPr>
        <p:spPr>
          <a:xfrm>
            <a:off x="1030540" y="1787810"/>
            <a:ext cx="1437222" cy="788369"/>
          </a:xfrm>
          <a:prstGeom prst="rect">
            <a:avLst/>
          </a:prstGeom>
        </p:spPr>
        <p:txBody>
          <a:bodyPr spcFirstLastPara="1" wrap="square" lIns="91425" tIns="91425" rIns="91425" bIns="91425" anchor="ctr" anchorCtr="0">
            <a:noAutofit/>
          </a:bodyPr>
          <a:lstStyle/>
          <a:p>
            <a:pPr marL="0" indent="0"/>
            <a:r>
              <a:rPr lang="en-US" sz="1800">
                <a:solidFill>
                  <a:schemeClr val="dk1"/>
                </a:solidFill>
                <a:latin typeface="Comfortaa"/>
              </a:rPr>
              <a:t>Audio Call</a:t>
            </a:r>
            <a:endParaRPr lang="vi-VN">
              <a:solidFill>
                <a:schemeClr val="dk1"/>
              </a:solidFill>
            </a:endParaRPr>
          </a:p>
        </p:txBody>
      </p:sp>
      <p:sp>
        <p:nvSpPr>
          <p:cNvPr id="342" name="Google Shape;342;p40"/>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41094713-963F-D5FE-53BA-3D575199D821}"/>
              </a:ext>
            </a:extLst>
          </p:cNvPr>
          <p:cNvSpPr txBox="1"/>
          <p:nvPr/>
        </p:nvSpPr>
        <p:spPr>
          <a:xfrm>
            <a:off x="1189247" y="3159755"/>
            <a:ext cx="1544927" cy="369332"/>
          </a:xfrm>
          <a:prstGeom prst="rect">
            <a:avLst/>
          </a:prstGeom>
          <a:noFill/>
        </p:spPr>
        <p:txBody>
          <a:bodyPr wrap="square" lIns="91440" tIns="45720" rIns="91440" bIns="45720" rtlCol="0" anchor="t">
            <a:spAutoFit/>
          </a:bodyPr>
          <a:lstStyle/>
          <a:p>
            <a:r>
              <a:rPr lang="en-US" sz="1800">
                <a:latin typeface="Comfortaa"/>
              </a:rPr>
              <a:t>Video Call</a:t>
            </a:r>
            <a:endParaRPr lang="en-US" sz="1800">
              <a:latin typeface="Comfortaa" panose="020B0604020202020204" charset="0"/>
            </a:endParaRPr>
          </a:p>
        </p:txBody>
      </p:sp>
      <p:sp>
        <p:nvSpPr>
          <p:cNvPr id="3" name="TextBox 2">
            <a:extLst>
              <a:ext uri="{FF2B5EF4-FFF2-40B4-BE49-F238E27FC236}">
                <a16:creationId xmlns:a16="http://schemas.microsoft.com/office/drawing/2014/main" id="{58B68B4E-CA09-E304-860D-E43DB82320B8}"/>
              </a:ext>
            </a:extLst>
          </p:cNvPr>
          <p:cNvSpPr txBox="1"/>
          <p:nvPr/>
        </p:nvSpPr>
        <p:spPr>
          <a:xfrm>
            <a:off x="4246009" y="2021909"/>
            <a:ext cx="1631658" cy="369332"/>
          </a:xfrm>
          <a:prstGeom prst="rect">
            <a:avLst/>
          </a:prstGeom>
          <a:noFill/>
        </p:spPr>
        <p:txBody>
          <a:bodyPr wrap="square" lIns="91440" tIns="45720" rIns="91440" bIns="45720" rtlCol="0" anchor="t">
            <a:spAutoFit/>
          </a:bodyPr>
          <a:lstStyle/>
          <a:p>
            <a:r>
              <a:rPr lang="en-US" sz="1800">
                <a:latin typeface="Comfortaa"/>
              </a:rPr>
              <a:t>Group Call</a:t>
            </a:r>
            <a:endParaRPr lang="en-US" sz="1800">
              <a:latin typeface="Comfortaa" panose="020B0604020202020204" charset="0"/>
            </a:endParaRPr>
          </a:p>
        </p:txBody>
      </p:sp>
      <p:sp>
        <p:nvSpPr>
          <p:cNvPr id="4" name="TextBox 3">
            <a:extLst>
              <a:ext uri="{FF2B5EF4-FFF2-40B4-BE49-F238E27FC236}">
                <a16:creationId xmlns:a16="http://schemas.microsoft.com/office/drawing/2014/main" id="{8A1B3F3A-6FB8-B147-6E6F-741B50D39757}"/>
              </a:ext>
            </a:extLst>
          </p:cNvPr>
          <p:cNvSpPr txBox="1"/>
          <p:nvPr/>
        </p:nvSpPr>
        <p:spPr>
          <a:xfrm>
            <a:off x="7173062" y="2021909"/>
            <a:ext cx="2236334" cy="369332"/>
          </a:xfrm>
          <a:prstGeom prst="rect">
            <a:avLst/>
          </a:prstGeom>
          <a:noFill/>
        </p:spPr>
        <p:txBody>
          <a:bodyPr wrap="square" rtlCol="0">
            <a:spAutoFit/>
          </a:bodyPr>
          <a:lstStyle/>
          <a:p>
            <a:r>
              <a:rPr lang="en-US" sz="1800">
                <a:latin typeface="Comfortaa" panose="020B0604020202020204" charset="0"/>
              </a:rPr>
              <a:t>Recording </a:t>
            </a:r>
          </a:p>
        </p:txBody>
      </p:sp>
      <p:sp>
        <p:nvSpPr>
          <p:cNvPr id="5" name="TextBox 4">
            <a:extLst>
              <a:ext uri="{FF2B5EF4-FFF2-40B4-BE49-F238E27FC236}">
                <a16:creationId xmlns:a16="http://schemas.microsoft.com/office/drawing/2014/main" id="{94B0CBF1-87D8-16D7-CABF-CCF6D1459C55}"/>
              </a:ext>
            </a:extLst>
          </p:cNvPr>
          <p:cNvSpPr txBox="1"/>
          <p:nvPr/>
        </p:nvSpPr>
        <p:spPr>
          <a:xfrm>
            <a:off x="4238072" y="3175630"/>
            <a:ext cx="2227551" cy="369332"/>
          </a:xfrm>
          <a:prstGeom prst="rect">
            <a:avLst/>
          </a:prstGeom>
          <a:noFill/>
        </p:spPr>
        <p:txBody>
          <a:bodyPr wrap="square" lIns="91440" tIns="45720" rIns="91440" bIns="45720" rtlCol="0" anchor="t">
            <a:spAutoFit/>
          </a:bodyPr>
          <a:lstStyle/>
          <a:p>
            <a:r>
              <a:rPr lang="en-US" sz="1800">
                <a:latin typeface="Comfortaa"/>
              </a:rPr>
              <a:t>Web Dashboard</a:t>
            </a:r>
            <a:endParaRPr lang="en-US" sz="1800">
              <a:latin typeface="Comfortaa" panose="020B0604020202020204" charset="0"/>
            </a:endParaRPr>
          </a:p>
        </p:txBody>
      </p:sp>
      <p:pic>
        <p:nvPicPr>
          <p:cNvPr id="9" name="Picture 8" descr="Icon&#10;&#10;Description automatically generated">
            <a:extLst>
              <a:ext uri="{FF2B5EF4-FFF2-40B4-BE49-F238E27FC236}">
                <a16:creationId xmlns:a16="http://schemas.microsoft.com/office/drawing/2014/main" id="{70D8EEED-A0AF-F887-543F-FC6A793C23C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430" b="96203" l="9916" r="89451">
                        <a14:foregroundMark x1="26371" y1="24895" x2="26371" y2="24895"/>
                        <a14:foregroundMark x1="26371" y1="23418" x2="26371" y2="23418"/>
                        <a14:foregroundMark x1="26371" y1="23418" x2="26371" y2="23418"/>
                        <a14:foregroundMark x1="64346" y1="96203" x2="64346" y2="96203"/>
                        <a14:foregroundMark x1="66245" y1="96203" x2="66245" y2="96203"/>
                        <a14:foregroundMark x1="28270" y1="4852" x2="28270" y2="4852"/>
                        <a14:foregroundMark x1="28270" y1="4852" x2="28270" y2="4852"/>
                        <a14:foregroundMark x1="28270" y1="4430" x2="28270" y2="4430"/>
                        <a14:backgroundMark x1="27637" y1="7595" x2="27637" y2="7595"/>
                        <a14:backgroundMark x1="27637" y1="10338" x2="27637" y2="10338"/>
                        <a14:backgroundMark x1="27637" y1="10338" x2="27637" y2="10338"/>
                        <a14:backgroundMark x1="27637" y1="10338" x2="27637" y2="10338"/>
                      </a14:backgroundRemoval>
                    </a14:imgEffect>
                  </a14:imgLayer>
                </a14:imgProps>
              </a:ext>
            </a:extLst>
          </a:blip>
          <a:stretch>
            <a:fillRect/>
          </a:stretch>
        </p:blipFill>
        <p:spPr>
          <a:xfrm>
            <a:off x="497840" y="1878902"/>
            <a:ext cx="606186" cy="606186"/>
          </a:xfrm>
          <a:prstGeom prst="rect">
            <a:avLst/>
          </a:prstGeom>
        </p:spPr>
      </p:pic>
      <p:pic>
        <p:nvPicPr>
          <p:cNvPr id="11" name="Picture 10" descr="Icon&#10;&#10;Description automatically generated">
            <a:extLst>
              <a:ext uri="{FF2B5EF4-FFF2-40B4-BE49-F238E27FC236}">
                <a16:creationId xmlns:a16="http://schemas.microsoft.com/office/drawing/2014/main" id="{CF951E52-909F-D5BA-0C42-FC07806A4442}"/>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173" b="74498" l="18365" r="85628"/>
                    </a14:imgEffect>
                  </a14:imgLayer>
                </a14:imgProps>
              </a:ext>
            </a:extLst>
          </a:blip>
          <a:srcRect l="9957" t="8882" r="5964" b="18211"/>
          <a:stretch/>
        </p:blipFill>
        <p:spPr>
          <a:xfrm>
            <a:off x="497841" y="2992030"/>
            <a:ext cx="691406" cy="646331"/>
          </a:xfrm>
          <a:prstGeom prst="rect">
            <a:avLst/>
          </a:prstGeom>
        </p:spPr>
      </p:pic>
      <p:pic>
        <p:nvPicPr>
          <p:cNvPr id="7" name="Picture 6">
            <a:extLst>
              <a:ext uri="{FF2B5EF4-FFF2-40B4-BE49-F238E27FC236}">
                <a16:creationId xmlns:a16="http://schemas.microsoft.com/office/drawing/2014/main" id="{A643B192-643D-8008-32B8-717E15C3F40E}"/>
              </a:ext>
            </a:extLst>
          </p:cNvPr>
          <p:cNvPicPr>
            <a:picLocks noChangeAspect="1"/>
          </p:cNvPicPr>
          <p:nvPr/>
        </p:nvPicPr>
        <p:blipFill rotWithShape="1">
          <a:blip r:embed="rId7"/>
          <a:srcRect l="22029" r="12040" b="13687"/>
          <a:stretch/>
        </p:blipFill>
        <p:spPr>
          <a:xfrm>
            <a:off x="3425580" y="3072499"/>
            <a:ext cx="809377" cy="485391"/>
          </a:xfrm>
          <a:prstGeom prst="rect">
            <a:avLst/>
          </a:prstGeom>
          <a:ln>
            <a:solidFill>
              <a:schemeClr val="tx1"/>
            </a:solidFill>
          </a:ln>
        </p:spPr>
      </p:pic>
      <p:pic>
        <p:nvPicPr>
          <p:cNvPr id="10" name="Picture 9" descr="Icon&#10;&#10;Description automatically generated">
            <a:extLst>
              <a:ext uri="{FF2B5EF4-FFF2-40B4-BE49-F238E27FC236}">
                <a16:creationId xmlns:a16="http://schemas.microsoft.com/office/drawing/2014/main" id="{1A1EBC5A-3DFD-C6BB-9DF5-6940FB2C53CE}"/>
              </a:ext>
            </a:extLst>
          </p:cNvPr>
          <p:cNvPicPr>
            <a:picLocks noChangeAspect="1"/>
          </p:cNvPicPr>
          <p:nvPr/>
        </p:nvPicPr>
        <p:blipFill>
          <a:blip r:embed="rId8"/>
          <a:stretch>
            <a:fillRect/>
          </a:stretch>
        </p:blipFill>
        <p:spPr>
          <a:xfrm>
            <a:off x="3434364" y="1810220"/>
            <a:ext cx="748567" cy="630921"/>
          </a:xfrm>
          <a:prstGeom prst="rect">
            <a:avLst/>
          </a:prstGeom>
        </p:spPr>
      </p:pic>
      <p:pic>
        <p:nvPicPr>
          <p:cNvPr id="14" name="Picture 13" descr="Icon&#10;&#10;Description automatically generated">
            <a:extLst>
              <a:ext uri="{FF2B5EF4-FFF2-40B4-BE49-F238E27FC236}">
                <a16:creationId xmlns:a16="http://schemas.microsoft.com/office/drawing/2014/main" id="{E0DDAF41-646C-07AB-51FE-36D13708E669}"/>
              </a:ext>
            </a:extLst>
          </p:cNvPr>
          <p:cNvPicPr>
            <a:picLocks noChangeAspect="1"/>
          </p:cNvPicPr>
          <p:nvPr/>
        </p:nvPicPr>
        <p:blipFill>
          <a:blip r:embed="rId9"/>
          <a:stretch>
            <a:fillRect/>
          </a:stretch>
        </p:blipFill>
        <p:spPr>
          <a:xfrm>
            <a:off x="6635728" y="1913327"/>
            <a:ext cx="537334" cy="537334"/>
          </a:xfrm>
          <a:prstGeom prst="rect">
            <a:avLst/>
          </a:prstGeom>
        </p:spPr>
      </p:pic>
      <p:pic>
        <p:nvPicPr>
          <p:cNvPr id="8" name="Graphic 7" descr="Call center with solid fill">
            <a:extLst>
              <a:ext uri="{FF2B5EF4-FFF2-40B4-BE49-F238E27FC236}">
                <a16:creationId xmlns:a16="http://schemas.microsoft.com/office/drawing/2014/main" id="{2F9B2ADA-892A-0FA9-D351-9EB2A288300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79521" y="2789370"/>
            <a:ext cx="841800" cy="841800"/>
          </a:xfrm>
          <a:prstGeom prst="rect">
            <a:avLst/>
          </a:prstGeom>
        </p:spPr>
      </p:pic>
      <p:sp>
        <p:nvSpPr>
          <p:cNvPr id="12" name="TextBox 11">
            <a:extLst>
              <a:ext uri="{FF2B5EF4-FFF2-40B4-BE49-F238E27FC236}">
                <a16:creationId xmlns:a16="http://schemas.microsoft.com/office/drawing/2014/main" id="{A6C5AEC8-C141-BF7D-3E89-BEB1EAAB1163}"/>
              </a:ext>
            </a:extLst>
          </p:cNvPr>
          <p:cNvSpPr txBox="1"/>
          <p:nvPr/>
        </p:nvSpPr>
        <p:spPr>
          <a:xfrm>
            <a:off x="7264095" y="3148090"/>
            <a:ext cx="1879905" cy="369332"/>
          </a:xfrm>
          <a:prstGeom prst="rect">
            <a:avLst/>
          </a:prstGeom>
          <a:noFill/>
        </p:spPr>
        <p:txBody>
          <a:bodyPr wrap="square" rtlCol="0">
            <a:spAutoFit/>
          </a:bodyPr>
          <a:lstStyle/>
          <a:p>
            <a:r>
              <a:rPr lang="en-US" sz="1800">
                <a:latin typeface="Comfortaa" panose="020B0604020202020204" charset="0"/>
              </a:rPr>
              <a:t>Switchbroad</a:t>
            </a:r>
          </a:p>
        </p:txBody>
      </p:sp>
      <p:sp>
        <p:nvSpPr>
          <p:cNvPr id="6" name="Google Shape;499;p46">
            <a:extLst>
              <a:ext uri="{FF2B5EF4-FFF2-40B4-BE49-F238E27FC236}">
                <a16:creationId xmlns:a16="http://schemas.microsoft.com/office/drawing/2014/main" id="{27981659-1ABC-659B-0E84-BC26E3965FA9}"/>
              </a:ext>
            </a:extLst>
          </p:cNvPr>
          <p:cNvSpPr txBox="1">
            <a:spLocks noGrp="1"/>
          </p:cNvSpPr>
          <p:nvPr>
            <p:ph type="title"/>
          </p:nvPr>
        </p:nvSpPr>
        <p:spPr>
          <a:xfrm>
            <a:off x="843544" y="529249"/>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err="1"/>
              <a:t>Chức</a:t>
            </a:r>
            <a:r>
              <a:rPr lang="en" sz="2500"/>
              <a:t> </a:t>
            </a:r>
            <a:r>
              <a:rPr lang="en" sz="2500" err="1"/>
              <a:t>năng</a:t>
            </a:r>
            <a:r>
              <a:rPr lang="en" sz="2500"/>
              <a:t> </a:t>
            </a:r>
            <a:r>
              <a:rPr lang="en" sz="2500" err="1"/>
              <a:t>hệ</a:t>
            </a:r>
            <a:r>
              <a:rPr lang="en" sz="2500"/>
              <a:t> </a:t>
            </a:r>
            <a:r>
              <a:rPr lang="en" sz="2500" err="1"/>
              <a:t>thống</a:t>
            </a:r>
            <a:r>
              <a:rPr lang="en" sz="2500"/>
              <a:t> </a:t>
            </a:r>
            <a:endParaRPr sz="2500"/>
          </a:p>
        </p:txBody>
      </p:sp>
    </p:spTree>
    <p:extLst>
      <p:ext uri="{BB962C8B-B14F-4D97-AF65-F5344CB8AC3E}">
        <p14:creationId xmlns:p14="http://schemas.microsoft.com/office/powerpoint/2010/main" val="2122098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Kết</a:t>
            </a:r>
            <a:r>
              <a:rPr lang="en"/>
              <a:t> </a:t>
            </a:r>
            <a:r>
              <a:rPr lang="en" err="1"/>
              <a:t>quả</a:t>
            </a:r>
            <a:r>
              <a:rPr lang="en"/>
              <a:t> </a:t>
            </a:r>
            <a:r>
              <a:rPr lang="en" err="1"/>
              <a:t>và</a:t>
            </a:r>
            <a:r>
              <a:rPr lang="en"/>
              <a:t> demo</a:t>
            </a:r>
            <a:endParaRPr/>
          </a:p>
        </p:txBody>
      </p:sp>
      <p:sp>
        <p:nvSpPr>
          <p:cNvPr id="500" name="Google Shape;500;p46"/>
          <p:cNvSpPr txBox="1">
            <a:spLocks noGrp="1"/>
          </p:cNvSpPr>
          <p:nvPr>
            <p:ph type="title" idx="2"/>
          </p:nvPr>
        </p:nvSpPr>
        <p:spPr>
          <a:xfrm>
            <a:off x="2996550" y="1502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2677288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TextBox 1">
            <a:extLst>
              <a:ext uri="{FF2B5EF4-FFF2-40B4-BE49-F238E27FC236}">
                <a16:creationId xmlns:a16="http://schemas.microsoft.com/office/drawing/2014/main" id="{B515CE85-52F9-673F-27E5-E500A44A25C5}"/>
              </a:ext>
            </a:extLst>
          </p:cNvPr>
          <p:cNvSpPr txBox="1"/>
          <p:nvPr/>
        </p:nvSpPr>
        <p:spPr>
          <a:xfrm>
            <a:off x="3387812" y="4824625"/>
            <a:ext cx="2585925" cy="338554"/>
          </a:xfrm>
          <a:prstGeom prst="rect">
            <a:avLst/>
          </a:prstGeom>
          <a:noFill/>
        </p:spPr>
        <p:txBody>
          <a:bodyPr wrap="square" rtlCol="0">
            <a:spAutoFit/>
          </a:bodyPr>
          <a:lstStyle/>
          <a:p>
            <a:r>
              <a:rPr lang="en-US" sz="1600" dirty="0">
                <a:latin typeface="Comfortaa" panose="020B0604020202020204" charset="0"/>
              </a:rPr>
              <a:t>Giao </a:t>
            </a:r>
            <a:r>
              <a:rPr lang="en-US" sz="1600" dirty="0" err="1">
                <a:latin typeface="Comfortaa" panose="020B0604020202020204" charset="0"/>
              </a:rPr>
              <a:t>diện</a:t>
            </a:r>
            <a:r>
              <a:rPr lang="en-US" sz="1600" dirty="0">
                <a:latin typeface="Comfortaa" panose="020B0604020202020204" charset="0"/>
              </a:rPr>
              <a:t> Dashboard</a:t>
            </a:r>
          </a:p>
        </p:txBody>
      </p:sp>
      <p:pic>
        <p:nvPicPr>
          <p:cNvPr id="6" name="Picture 5">
            <a:extLst>
              <a:ext uri="{FF2B5EF4-FFF2-40B4-BE49-F238E27FC236}">
                <a16:creationId xmlns:a16="http://schemas.microsoft.com/office/drawing/2014/main" id="{21FCE6DA-4E9C-C45F-F2EA-52A56F661AD8}"/>
              </a:ext>
            </a:extLst>
          </p:cNvPr>
          <p:cNvPicPr>
            <a:picLocks noChangeAspect="1"/>
          </p:cNvPicPr>
          <p:nvPr/>
        </p:nvPicPr>
        <p:blipFill>
          <a:blip r:embed="rId3"/>
          <a:stretch>
            <a:fillRect/>
          </a:stretch>
        </p:blipFill>
        <p:spPr>
          <a:xfrm>
            <a:off x="1291735" y="991398"/>
            <a:ext cx="6778080" cy="3763855"/>
          </a:xfrm>
          <a:prstGeom prst="rect">
            <a:avLst/>
          </a:prstGeom>
        </p:spPr>
      </p:pic>
      <p:sp>
        <p:nvSpPr>
          <p:cNvPr id="5" name="Google Shape;499;p46">
            <a:extLst>
              <a:ext uri="{FF2B5EF4-FFF2-40B4-BE49-F238E27FC236}">
                <a16:creationId xmlns:a16="http://schemas.microsoft.com/office/drawing/2014/main" id="{DDDAB282-0240-7993-8194-720A3AB816DF}"/>
              </a:ext>
            </a:extLst>
          </p:cNvPr>
          <p:cNvSpPr txBox="1">
            <a:spLocks/>
          </p:cNvSpPr>
          <p:nvPr/>
        </p:nvSpPr>
        <p:spPr>
          <a:xfrm>
            <a:off x="592181" y="149598"/>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err="1"/>
              <a:t>Kết</a:t>
            </a:r>
            <a:r>
              <a:rPr lang="en-US"/>
              <a:t> </a:t>
            </a:r>
            <a:r>
              <a:rPr lang="en-US" err="1"/>
              <a:t>quả</a:t>
            </a:r>
            <a:r>
              <a:rPr lang="en-US"/>
              <a:t> </a:t>
            </a:r>
            <a:r>
              <a:rPr lang="en-US" err="1"/>
              <a:t>và</a:t>
            </a:r>
            <a:r>
              <a:rPr lang="en-US"/>
              <a:t> demo</a:t>
            </a:r>
          </a:p>
        </p:txBody>
      </p:sp>
    </p:spTree>
    <p:extLst>
      <p:ext uri="{BB962C8B-B14F-4D97-AF65-F5344CB8AC3E}">
        <p14:creationId xmlns:p14="http://schemas.microsoft.com/office/powerpoint/2010/main" val="3116200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TextBox 1">
            <a:extLst>
              <a:ext uri="{FF2B5EF4-FFF2-40B4-BE49-F238E27FC236}">
                <a16:creationId xmlns:a16="http://schemas.microsoft.com/office/drawing/2014/main" id="{B515CE85-52F9-673F-27E5-E500A44A25C5}"/>
              </a:ext>
            </a:extLst>
          </p:cNvPr>
          <p:cNvSpPr txBox="1"/>
          <p:nvPr/>
        </p:nvSpPr>
        <p:spPr>
          <a:xfrm>
            <a:off x="3032991" y="4715434"/>
            <a:ext cx="3113769" cy="338554"/>
          </a:xfrm>
          <a:prstGeom prst="rect">
            <a:avLst/>
          </a:prstGeom>
          <a:noFill/>
        </p:spPr>
        <p:txBody>
          <a:bodyPr wrap="square" rtlCol="0">
            <a:spAutoFit/>
          </a:bodyPr>
          <a:lstStyle/>
          <a:p>
            <a:r>
              <a:rPr lang="en-US" sz="1600" dirty="0">
                <a:latin typeface="Comfortaa" panose="020B0604020202020204" charset="0"/>
              </a:rPr>
              <a:t>Extensions </a:t>
            </a:r>
            <a:r>
              <a:rPr lang="en-US" sz="1600" dirty="0" err="1">
                <a:latin typeface="Comfortaa" panose="020B0604020202020204" charset="0"/>
              </a:rPr>
              <a:t>được</a:t>
            </a:r>
            <a:r>
              <a:rPr lang="en-US" sz="1600" dirty="0">
                <a:latin typeface="Comfortaa" panose="020B0604020202020204" charset="0"/>
              </a:rPr>
              <a:t> </a:t>
            </a:r>
            <a:r>
              <a:rPr lang="en-US" sz="1600" dirty="0" err="1">
                <a:latin typeface="Comfortaa" panose="020B0604020202020204" charset="0"/>
              </a:rPr>
              <a:t>thiết</a:t>
            </a:r>
            <a:r>
              <a:rPr lang="en-US" sz="1600" dirty="0">
                <a:latin typeface="Comfortaa" panose="020B0604020202020204" charset="0"/>
              </a:rPr>
              <a:t> </a:t>
            </a:r>
            <a:r>
              <a:rPr lang="en-US" sz="1600" dirty="0" err="1">
                <a:latin typeface="Comfortaa" panose="020B0604020202020204" charset="0"/>
              </a:rPr>
              <a:t>lập</a:t>
            </a:r>
            <a:endParaRPr lang="en-US" sz="1600" dirty="0">
              <a:latin typeface="Comfortaa" panose="020B0604020202020204" charset="0"/>
            </a:endParaRPr>
          </a:p>
        </p:txBody>
      </p:sp>
      <p:pic>
        <p:nvPicPr>
          <p:cNvPr id="5" name="Picture 4">
            <a:extLst>
              <a:ext uri="{FF2B5EF4-FFF2-40B4-BE49-F238E27FC236}">
                <a16:creationId xmlns:a16="http://schemas.microsoft.com/office/drawing/2014/main" id="{CC72EFB7-EF53-3886-312F-DC3E1C37C82E}"/>
              </a:ext>
            </a:extLst>
          </p:cNvPr>
          <p:cNvPicPr>
            <a:picLocks noChangeAspect="1"/>
          </p:cNvPicPr>
          <p:nvPr/>
        </p:nvPicPr>
        <p:blipFill>
          <a:blip r:embed="rId3"/>
          <a:stretch>
            <a:fillRect/>
          </a:stretch>
        </p:blipFill>
        <p:spPr>
          <a:xfrm>
            <a:off x="334106" y="1170959"/>
            <a:ext cx="8511540" cy="3486599"/>
          </a:xfrm>
          <a:prstGeom prst="rect">
            <a:avLst/>
          </a:prstGeom>
        </p:spPr>
      </p:pic>
      <p:sp>
        <p:nvSpPr>
          <p:cNvPr id="7" name="Google Shape;499;p46">
            <a:extLst>
              <a:ext uri="{FF2B5EF4-FFF2-40B4-BE49-F238E27FC236}">
                <a16:creationId xmlns:a16="http://schemas.microsoft.com/office/drawing/2014/main" id="{CFB090BB-7158-E025-01FB-F553B7DEDE53}"/>
              </a:ext>
            </a:extLst>
          </p:cNvPr>
          <p:cNvSpPr txBox="1">
            <a:spLocks/>
          </p:cNvSpPr>
          <p:nvPr/>
        </p:nvSpPr>
        <p:spPr>
          <a:xfrm>
            <a:off x="552731" y="233488"/>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err="1"/>
              <a:t>Kết</a:t>
            </a:r>
            <a:r>
              <a:rPr lang="en-US"/>
              <a:t> </a:t>
            </a:r>
            <a:r>
              <a:rPr lang="en-US" err="1"/>
              <a:t>quả</a:t>
            </a:r>
            <a:r>
              <a:rPr lang="en-US"/>
              <a:t> </a:t>
            </a:r>
            <a:r>
              <a:rPr lang="en-US" err="1"/>
              <a:t>và</a:t>
            </a:r>
            <a:r>
              <a:rPr lang="en-US"/>
              <a:t> demo</a:t>
            </a:r>
          </a:p>
        </p:txBody>
      </p:sp>
    </p:spTree>
    <p:extLst>
      <p:ext uri="{BB962C8B-B14F-4D97-AF65-F5344CB8AC3E}">
        <p14:creationId xmlns:p14="http://schemas.microsoft.com/office/powerpoint/2010/main" val="2260660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TextBox 1">
            <a:extLst>
              <a:ext uri="{FF2B5EF4-FFF2-40B4-BE49-F238E27FC236}">
                <a16:creationId xmlns:a16="http://schemas.microsoft.com/office/drawing/2014/main" id="{B515CE85-52F9-673F-27E5-E500A44A25C5}"/>
              </a:ext>
            </a:extLst>
          </p:cNvPr>
          <p:cNvSpPr txBox="1"/>
          <p:nvPr/>
        </p:nvSpPr>
        <p:spPr>
          <a:xfrm>
            <a:off x="3632891" y="4430370"/>
            <a:ext cx="2476206" cy="338554"/>
          </a:xfrm>
          <a:prstGeom prst="rect">
            <a:avLst/>
          </a:prstGeom>
          <a:noFill/>
        </p:spPr>
        <p:txBody>
          <a:bodyPr wrap="square" rtlCol="0">
            <a:spAutoFit/>
          </a:bodyPr>
          <a:lstStyle/>
          <a:p>
            <a:r>
              <a:rPr lang="en-US" sz="1600" dirty="0" err="1">
                <a:latin typeface="Comfortaa" panose="020B0604020202020204" charset="0"/>
              </a:rPr>
              <a:t>Bắt</a:t>
            </a:r>
            <a:r>
              <a:rPr lang="en-US" sz="1600" dirty="0">
                <a:latin typeface="Comfortaa" panose="020B0604020202020204" charset="0"/>
              </a:rPr>
              <a:t> </a:t>
            </a:r>
            <a:r>
              <a:rPr lang="en-US" sz="1600" dirty="0" err="1">
                <a:latin typeface="Comfortaa" panose="020B0604020202020204" charset="0"/>
              </a:rPr>
              <a:t>Gói</a:t>
            </a:r>
            <a:r>
              <a:rPr lang="en-US" sz="1600" dirty="0">
                <a:latin typeface="Comfortaa" panose="020B0604020202020204" charset="0"/>
              </a:rPr>
              <a:t> Tin SIP</a:t>
            </a:r>
          </a:p>
        </p:txBody>
      </p:sp>
      <p:pic>
        <p:nvPicPr>
          <p:cNvPr id="8" name="Picture 7">
            <a:extLst>
              <a:ext uri="{FF2B5EF4-FFF2-40B4-BE49-F238E27FC236}">
                <a16:creationId xmlns:a16="http://schemas.microsoft.com/office/drawing/2014/main" id="{B7CBE4F5-20D8-1B63-63D5-D687A9D292D9}"/>
              </a:ext>
            </a:extLst>
          </p:cNvPr>
          <p:cNvPicPr>
            <a:picLocks noChangeAspect="1"/>
          </p:cNvPicPr>
          <p:nvPr/>
        </p:nvPicPr>
        <p:blipFill>
          <a:blip r:embed="rId3"/>
          <a:stretch>
            <a:fillRect/>
          </a:stretch>
        </p:blipFill>
        <p:spPr>
          <a:xfrm>
            <a:off x="190100" y="1293910"/>
            <a:ext cx="8763799" cy="3013202"/>
          </a:xfrm>
          <a:prstGeom prst="rect">
            <a:avLst/>
          </a:prstGeom>
        </p:spPr>
      </p:pic>
      <p:sp>
        <p:nvSpPr>
          <p:cNvPr id="5" name="Google Shape;499;p46">
            <a:extLst>
              <a:ext uri="{FF2B5EF4-FFF2-40B4-BE49-F238E27FC236}">
                <a16:creationId xmlns:a16="http://schemas.microsoft.com/office/drawing/2014/main" id="{9CE0DF5E-9505-D68E-2097-12876869270A}"/>
              </a:ext>
            </a:extLst>
          </p:cNvPr>
          <p:cNvSpPr txBox="1">
            <a:spLocks/>
          </p:cNvSpPr>
          <p:nvPr/>
        </p:nvSpPr>
        <p:spPr>
          <a:xfrm>
            <a:off x="719999" y="306550"/>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err="1"/>
              <a:t>Kết</a:t>
            </a:r>
            <a:r>
              <a:rPr lang="en-US"/>
              <a:t> </a:t>
            </a:r>
            <a:r>
              <a:rPr lang="en-US" err="1"/>
              <a:t>quả</a:t>
            </a:r>
            <a:r>
              <a:rPr lang="en-US"/>
              <a:t> </a:t>
            </a:r>
            <a:r>
              <a:rPr lang="en-US" err="1"/>
              <a:t>và</a:t>
            </a:r>
            <a:r>
              <a:rPr lang="en-US"/>
              <a:t> demo</a:t>
            </a:r>
          </a:p>
        </p:txBody>
      </p:sp>
    </p:spTree>
    <p:extLst>
      <p:ext uri="{BB962C8B-B14F-4D97-AF65-F5344CB8AC3E}">
        <p14:creationId xmlns:p14="http://schemas.microsoft.com/office/powerpoint/2010/main" val="3864124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3" name="TextBox 2">
            <a:extLst>
              <a:ext uri="{FF2B5EF4-FFF2-40B4-BE49-F238E27FC236}">
                <a16:creationId xmlns:a16="http://schemas.microsoft.com/office/drawing/2014/main" id="{801167C5-4D63-24FD-8E83-0A0C915D53A8}"/>
              </a:ext>
            </a:extLst>
          </p:cNvPr>
          <p:cNvSpPr txBox="1"/>
          <p:nvPr/>
        </p:nvSpPr>
        <p:spPr>
          <a:xfrm>
            <a:off x="3887535" y="4809446"/>
            <a:ext cx="2476206" cy="338554"/>
          </a:xfrm>
          <a:prstGeom prst="rect">
            <a:avLst/>
          </a:prstGeom>
          <a:noFill/>
        </p:spPr>
        <p:txBody>
          <a:bodyPr wrap="square" rtlCol="0">
            <a:spAutoFit/>
          </a:bodyPr>
          <a:lstStyle/>
          <a:p>
            <a:r>
              <a:rPr lang="en-US" sz="1600" dirty="0" err="1">
                <a:latin typeface="Comfortaa" panose="020B0604020202020204" charset="0"/>
              </a:rPr>
              <a:t>Bắt</a:t>
            </a:r>
            <a:r>
              <a:rPr lang="en-US" sz="1600" dirty="0">
                <a:latin typeface="Comfortaa" panose="020B0604020202020204" charset="0"/>
              </a:rPr>
              <a:t> </a:t>
            </a:r>
            <a:r>
              <a:rPr lang="en-US" sz="1600" dirty="0" err="1">
                <a:latin typeface="Comfortaa" panose="020B0604020202020204" charset="0"/>
              </a:rPr>
              <a:t>Gói</a:t>
            </a:r>
            <a:r>
              <a:rPr lang="en-US" sz="1600" dirty="0">
                <a:latin typeface="Comfortaa" panose="020B0604020202020204" charset="0"/>
              </a:rPr>
              <a:t> </a:t>
            </a:r>
            <a:r>
              <a:rPr lang="en-US" sz="1600">
                <a:latin typeface="Comfortaa" panose="020B0604020202020204" charset="0"/>
              </a:rPr>
              <a:t>Tin SIP</a:t>
            </a:r>
            <a:endParaRPr lang="en-US" sz="1600" dirty="0">
              <a:latin typeface="Comfortaa" panose="020B0604020202020204" charset="0"/>
            </a:endParaRPr>
          </a:p>
        </p:txBody>
      </p:sp>
      <p:pic>
        <p:nvPicPr>
          <p:cNvPr id="7" name="Picture 6">
            <a:extLst>
              <a:ext uri="{FF2B5EF4-FFF2-40B4-BE49-F238E27FC236}">
                <a16:creationId xmlns:a16="http://schemas.microsoft.com/office/drawing/2014/main" id="{26410DFD-9F82-A8D8-E22D-B50F0C4BD9DA}"/>
              </a:ext>
            </a:extLst>
          </p:cNvPr>
          <p:cNvPicPr>
            <a:picLocks noChangeAspect="1"/>
          </p:cNvPicPr>
          <p:nvPr/>
        </p:nvPicPr>
        <p:blipFill>
          <a:blip r:embed="rId3"/>
          <a:stretch>
            <a:fillRect/>
          </a:stretch>
        </p:blipFill>
        <p:spPr>
          <a:xfrm>
            <a:off x="958516" y="978346"/>
            <a:ext cx="7226968" cy="3822412"/>
          </a:xfrm>
          <a:prstGeom prst="rect">
            <a:avLst/>
          </a:prstGeom>
        </p:spPr>
      </p:pic>
      <p:sp>
        <p:nvSpPr>
          <p:cNvPr id="9" name="Google Shape;499;p46">
            <a:extLst>
              <a:ext uri="{FF2B5EF4-FFF2-40B4-BE49-F238E27FC236}">
                <a16:creationId xmlns:a16="http://schemas.microsoft.com/office/drawing/2014/main" id="{0F707F8F-9907-1F3E-B5F9-B1F1F1CDFEC4}"/>
              </a:ext>
            </a:extLst>
          </p:cNvPr>
          <p:cNvSpPr txBox="1">
            <a:spLocks/>
          </p:cNvSpPr>
          <p:nvPr/>
        </p:nvSpPr>
        <p:spPr>
          <a:xfrm>
            <a:off x="958516" y="233488"/>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err="1"/>
              <a:t>Kết</a:t>
            </a:r>
            <a:r>
              <a:rPr lang="en-US"/>
              <a:t> </a:t>
            </a:r>
            <a:r>
              <a:rPr lang="en-US" err="1"/>
              <a:t>quả</a:t>
            </a:r>
            <a:r>
              <a:rPr lang="en-US"/>
              <a:t> </a:t>
            </a:r>
            <a:r>
              <a:rPr lang="en-US" err="1"/>
              <a:t>và</a:t>
            </a:r>
            <a:r>
              <a:rPr lang="en-US"/>
              <a:t> demo </a:t>
            </a:r>
          </a:p>
        </p:txBody>
      </p:sp>
    </p:spTree>
    <p:extLst>
      <p:ext uri="{BB962C8B-B14F-4D97-AF65-F5344CB8AC3E}">
        <p14:creationId xmlns:p14="http://schemas.microsoft.com/office/powerpoint/2010/main" val="3971700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4" name="Rectangle 3">
            <a:extLst>
              <a:ext uri="{FF2B5EF4-FFF2-40B4-BE49-F238E27FC236}">
                <a16:creationId xmlns:a16="http://schemas.microsoft.com/office/drawing/2014/main" id="{A88FCD07-907D-65D5-F422-0949F9C149D8}"/>
              </a:ext>
            </a:extLst>
          </p:cNvPr>
          <p:cNvSpPr/>
          <p:nvPr/>
        </p:nvSpPr>
        <p:spPr>
          <a:xfrm>
            <a:off x="2136372" y="3916999"/>
            <a:ext cx="4921134" cy="688252"/>
          </a:xfrm>
          <a:prstGeom prst="rect">
            <a:avLst/>
          </a:prstGeom>
          <a:solidFill>
            <a:srgbClr val="F2F9FD"/>
          </a:solidFill>
          <a:ln>
            <a:solidFill>
              <a:srgbClr val="F2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Google Shape;862;p64"/>
          <p:cNvSpPr txBox="1">
            <a:spLocks noGrp="1"/>
          </p:cNvSpPr>
          <p:nvPr>
            <p:ph type="ctrTitle"/>
          </p:nvPr>
        </p:nvSpPr>
        <p:spPr>
          <a:xfrm>
            <a:off x="807255" y="1141896"/>
            <a:ext cx="7657476" cy="28561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5400" b="1">
                <a:latin typeface="Comfortaa" panose="020B0604020202020204" charset="0"/>
              </a:rPr>
              <a:t>Cảm ơn thầy</a:t>
            </a:r>
            <a:br>
              <a:rPr lang="vi-VN" sz="5400" b="1">
                <a:latin typeface="Comfortaa" panose="020B0604020202020204" charset="0"/>
              </a:rPr>
            </a:br>
            <a:r>
              <a:rPr lang="vi-VN" sz="5400" b="1">
                <a:latin typeface="Comfortaa" panose="020B0604020202020204" charset="0"/>
              </a:rPr>
              <a:t> và mọi người đã lắng nghe </a:t>
            </a:r>
          </a:p>
        </p:txBody>
      </p:sp>
    </p:spTree>
    <p:extLst>
      <p:ext uri="{BB962C8B-B14F-4D97-AF65-F5344CB8AC3E}">
        <p14:creationId xmlns:p14="http://schemas.microsoft.com/office/powerpoint/2010/main" val="30215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7" name="Google Shape;881;p65">
            <a:extLst>
              <a:ext uri="{FF2B5EF4-FFF2-40B4-BE49-F238E27FC236}">
                <a16:creationId xmlns:a16="http://schemas.microsoft.com/office/drawing/2014/main" id="{1F825E4C-4D80-9198-B078-7E7046E038A7}"/>
              </a:ext>
            </a:extLst>
          </p:cNvPr>
          <p:cNvSpPr/>
          <p:nvPr/>
        </p:nvSpPr>
        <p:spPr>
          <a:xfrm rot="16200000" flipH="1" flipV="1">
            <a:off x="-1646102" y="1637947"/>
            <a:ext cx="6328574" cy="3052680"/>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30" name="Google Shape;430;p44"/>
          <p:cNvSpPr/>
          <p:nvPr/>
        </p:nvSpPr>
        <p:spPr>
          <a:xfrm flipH="1">
            <a:off x="6098271" y="-1345382"/>
            <a:ext cx="3218074" cy="2588142"/>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 name="Google Shape;881;p65">
            <a:extLst>
              <a:ext uri="{FF2B5EF4-FFF2-40B4-BE49-F238E27FC236}">
                <a16:creationId xmlns:a16="http://schemas.microsoft.com/office/drawing/2014/main" id="{3AB7A4B3-8CBB-0B8D-3957-1A3126B76F61}"/>
              </a:ext>
            </a:extLst>
          </p:cNvPr>
          <p:cNvSpPr/>
          <p:nvPr/>
        </p:nvSpPr>
        <p:spPr>
          <a:xfrm rot="5400000" flipH="1">
            <a:off x="-756270" y="2886031"/>
            <a:ext cx="3459573" cy="1947041"/>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5" name="Google Shape;885;p65">
            <a:extLst>
              <a:ext uri="{FF2B5EF4-FFF2-40B4-BE49-F238E27FC236}">
                <a16:creationId xmlns:a16="http://schemas.microsoft.com/office/drawing/2014/main" id="{8A064DFD-8336-8C57-5C75-FD5DFE259D98}"/>
              </a:ext>
            </a:extLst>
          </p:cNvPr>
          <p:cNvSpPr/>
          <p:nvPr/>
        </p:nvSpPr>
        <p:spPr>
          <a:xfrm rot="10646967">
            <a:off x="47164" y="3116096"/>
            <a:ext cx="4409448" cy="221790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 name="Google Shape;887;p65">
            <a:extLst>
              <a:ext uri="{FF2B5EF4-FFF2-40B4-BE49-F238E27FC236}">
                <a16:creationId xmlns:a16="http://schemas.microsoft.com/office/drawing/2014/main" id="{AD02EC55-A437-1CE4-8144-87ED7B36DCD6}"/>
              </a:ext>
            </a:extLst>
          </p:cNvPr>
          <p:cNvSpPr/>
          <p:nvPr/>
        </p:nvSpPr>
        <p:spPr>
          <a:xfrm flipH="1">
            <a:off x="-18447" y="3044911"/>
            <a:ext cx="1727186" cy="1335337"/>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9" name="Google Shape;887;p65">
            <a:extLst>
              <a:ext uri="{FF2B5EF4-FFF2-40B4-BE49-F238E27FC236}">
                <a16:creationId xmlns:a16="http://schemas.microsoft.com/office/drawing/2014/main" id="{09FDFE53-3709-A0BD-8C3D-8F5125430671}"/>
              </a:ext>
            </a:extLst>
          </p:cNvPr>
          <p:cNvSpPr/>
          <p:nvPr/>
        </p:nvSpPr>
        <p:spPr>
          <a:xfrm flipH="1" flipV="1">
            <a:off x="-8156" y="536052"/>
            <a:ext cx="1727186" cy="1335337"/>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1" name="Google Shape;292;p36">
            <a:extLst>
              <a:ext uri="{FF2B5EF4-FFF2-40B4-BE49-F238E27FC236}">
                <a16:creationId xmlns:a16="http://schemas.microsoft.com/office/drawing/2014/main" id="{BBFC1024-DA00-1BC9-5DE3-A77B2E4BD6FB}"/>
              </a:ext>
            </a:extLst>
          </p:cNvPr>
          <p:cNvSpPr txBox="1">
            <a:spLocks noGrp="1"/>
          </p:cNvSpPr>
          <p:nvPr/>
        </p:nvSpPr>
        <p:spPr>
          <a:xfrm>
            <a:off x="3711597" y="1010219"/>
            <a:ext cx="3052682"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0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 sz="3500" err="1"/>
              <a:t>Thành</a:t>
            </a:r>
            <a:r>
              <a:rPr lang="en" sz="3500"/>
              <a:t> </a:t>
            </a:r>
            <a:r>
              <a:rPr lang="en" sz="3500" err="1"/>
              <a:t>viên</a:t>
            </a:r>
            <a:endParaRPr sz="3500"/>
          </a:p>
        </p:txBody>
      </p:sp>
      <p:sp>
        <p:nvSpPr>
          <p:cNvPr id="13" name="Google Shape;274;p36">
            <a:extLst>
              <a:ext uri="{FF2B5EF4-FFF2-40B4-BE49-F238E27FC236}">
                <a16:creationId xmlns:a16="http://schemas.microsoft.com/office/drawing/2014/main" id="{F9B3302F-A44B-33D6-2DDA-E30F9B3243B7}"/>
              </a:ext>
            </a:extLst>
          </p:cNvPr>
          <p:cNvSpPr txBox="1">
            <a:spLocks noGrp="1"/>
          </p:cNvSpPr>
          <p:nvPr/>
        </p:nvSpPr>
        <p:spPr>
          <a:xfrm>
            <a:off x="3103849" y="1867725"/>
            <a:ext cx="539831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Comfortaa"/>
              <a:buNone/>
              <a:defRPr sz="2000" b="0" i="0" u="none" strike="noStrike" cap="none">
                <a:solidFill>
                  <a:schemeClr val="dk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 err="1"/>
              <a:t>Phạm</a:t>
            </a:r>
            <a:r>
              <a:rPr lang="en"/>
              <a:t> </a:t>
            </a:r>
            <a:r>
              <a:rPr lang="en" err="1"/>
              <a:t>Kiến</a:t>
            </a:r>
            <a:r>
              <a:rPr lang="en"/>
              <a:t> </a:t>
            </a:r>
            <a:r>
              <a:rPr lang="en" err="1"/>
              <a:t>Thông</a:t>
            </a:r>
            <a:r>
              <a:rPr lang="en"/>
              <a:t>	20521982	 </a:t>
            </a:r>
            <a:endParaRPr/>
          </a:p>
        </p:txBody>
      </p:sp>
      <p:sp>
        <p:nvSpPr>
          <p:cNvPr id="14" name="Google Shape;274;p36">
            <a:extLst>
              <a:ext uri="{FF2B5EF4-FFF2-40B4-BE49-F238E27FC236}">
                <a16:creationId xmlns:a16="http://schemas.microsoft.com/office/drawing/2014/main" id="{05D3E981-0025-E9B7-F5B5-7B009C265400}"/>
              </a:ext>
            </a:extLst>
          </p:cNvPr>
          <p:cNvSpPr txBox="1">
            <a:spLocks noGrp="1"/>
          </p:cNvSpPr>
          <p:nvPr/>
        </p:nvSpPr>
        <p:spPr>
          <a:xfrm>
            <a:off x="3103850" y="2385072"/>
            <a:ext cx="592585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Comfortaa"/>
              <a:buNone/>
              <a:defRPr sz="2000" b="0" i="0" u="none" strike="noStrike" cap="none">
                <a:solidFill>
                  <a:schemeClr val="dk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 err="1"/>
              <a:t>Bùi</a:t>
            </a:r>
            <a:r>
              <a:rPr lang="en"/>
              <a:t> </a:t>
            </a:r>
            <a:r>
              <a:rPr lang="en" err="1"/>
              <a:t>Thị</a:t>
            </a:r>
            <a:r>
              <a:rPr lang="en"/>
              <a:t> </a:t>
            </a:r>
            <a:r>
              <a:rPr lang="en" err="1"/>
              <a:t>Trúc</a:t>
            </a:r>
            <a:r>
              <a:rPr lang="en"/>
              <a:t> </a:t>
            </a:r>
            <a:r>
              <a:rPr lang="en" err="1"/>
              <a:t>Nhạn</a:t>
            </a:r>
            <a:r>
              <a:rPr lang="en"/>
              <a:t>	20521692</a:t>
            </a:r>
            <a:endParaRPr/>
          </a:p>
        </p:txBody>
      </p:sp>
      <p:sp>
        <p:nvSpPr>
          <p:cNvPr id="15" name="Google Shape;274;p36">
            <a:extLst>
              <a:ext uri="{FF2B5EF4-FFF2-40B4-BE49-F238E27FC236}">
                <a16:creationId xmlns:a16="http://schemas.microsoft.com/office/drawing/2014/main" id="{7BDAD20E-E2FE-AEA3-66C0-34ADDA290D7D}"/>
              </a:ext>
            </a:extLst>
          </p:cNvPr>
          <p:cNvSpPr txBox="1">
            <a:spLocks noGrp="1"/>
          </p:cNvSpPr>
          <p:nvPr/>
        </p:nvSpPr>
        <p:spPr>
          <a:xfrm>
            <a:off x="3103848" y="2913127"/>
            <a:ext cx="567087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Comfortaa"/>
              <a:buNone/>
              <a:defRPr sz="2000" b="0" i="0" u="none" strike="noStrike" cap="none">
                <a:solidFill>
                  <a:schemeClr val="dk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 err="1"/>
              <a:t>Tôn</a:t>
            </a:r>
            <a:r>
              <a:rPr lang="en"/>
              <a:t> Anh </a:t>
            </a:r>
            <a:r>
              <a:rPr lang="en" err="1"/>
              <a:t>Trúc</a:t>
            </a:r>
            <a:r>
              <a:rPr lang="en"/>
              <a:t>		20520944 </a:t>
            </a:r>
            <a:endParaRPr/>
          </a:p>
        </p:txBody>
      </p:sp>
      <p:sp>
        <p:nvSpPr>
          <p:cNvPr id="16" name="Google Shape;274;p36">
            <a:extLst>
              <a:ext uri="{FF2B5EF4-FFF2-40B4-BE49-F238E27FC236}">
                <a16:creationId xmlns:a16="http://schemas.microsoft.com/office/drawing/2014/main" id="{5BC4A161-301C-0446-5C3B-B3C7F013E6BD}"/>
              </a:ext>
            </a:extLst>
          </p:cNvPr>
          <p:cNvSpPr txBox="1">
            <a:spLocks noGrp="1"/>
          </p:cNvSpPr>
          <p:nvPr/>
        </p:nvSpPr>
        <p:spPr>
          <a:xfrm>
            <a:off x="3167540" y="3430829"/>
            <a:ext cx="542254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Comfortaa"/>
              <a:buNone/>
              <a:defRPr sz="2000" b="0" i="0" u="none" strike="noStrike" cap="none">
                <a:solidFill>
                  <a:schemeClr val="dk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 err="1"/>
              <a:t>Ngô</a:t>
            </a:r>
            <a:r>
              <a:rPr lang="en"/>
              <a:t> </a:t>
            </a:r>
            <a:r>
              <a:rPr lang="en" err="1"/>
              <a:t>Hải</a:t>
            </a:r>
            <a:r>
              <a:rPr lang="en"/>
              <a:t> </a:t>
            </a:r>
            <a:r>
              <a:rPr lang="en" err="1"/>
              <a:t>Đăng</a:t>
            </a:r>
            <a:r>
              <a:rPr lang="en"/>
              <a:t>	20521157 </a:t>
            </a:r>
            <a:endParaRPr/>
          </a:p>
        </p:txBody>
      </p:sp>
    </p:spTree>
    <p:extLst>
      <p:ext uri="{BB962C8B-B14F-4D97-AF65-F5344CB8AC3E}">
        <p14:creationId xmlns:p14="http://schemas.microsoft.com/office/powerpoint/2010/main" val="947308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720000" y="1874875"/>
            <a:ext cx="2444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err="1"/>
              <a:t>Tổng</a:t>
            </a:r>
            <a:r>
              <a:rPr lang="en"/>
              <a:t> </a:t>
            </a:r>
            <a:r>
              <a:rPr lang="en" err="1"/>
              <a:t>quan</a:t>
            </a:r>
            <a:endParaRPr/>
          </a:p>
        </p:txBody>
      </p:sp>
      <p:sp>
        <p:nvSpPr>
          <p:cNvPr id="275" name="Google Shape;275;p36"/>
          <p:cNvSpPr txBox="1">
            <a:spLocks noGrp="1"/>
          </p:cNvSpPr>
          <p:nvPr>
            <p:ph type="title" idx="2"/>
          </p:nvPr>
        </p:nvSpPr>
        <p:spPr>
          <a:xfrm>
            <a:off x="720000" y="1330575"/>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77" name="Google Shape;277;p36"/>
          <p:cNvSpPr txBox="1">
            <a:spLocks noGrp="1"/>
          </p:cNvSpPr>
          <p:nvPr>
            <p:ph type="title" idx="3"/>
          </p:nvPr>
        </p:nvSpPr>
        <p:spPr>
          <a:xfrm>
            <a:off x="4426503" y="1996299"/>
            <a:ext cx="292267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err="1"/>
              <a:t>Ngữ</a:t>
            </a:r>
            <a:r>
              <a:rPr lang="en"/>
              <a:t> </a:t>
            </a:r>
            <a:r>
              <a:rPr lang="en" err="1"/>
              <a:t>cảnh</a:t>
            </a:r>
            <a:r>
              <a:rPr lang="en"/>
              <a:t> </a:t>
            </a:r>
            <a:r>
              <a:rPr lang="en" err="1"/>
              <a:t>và</a:t>
            </a:r>
            <a:r>
              <a:rPr lang="en"/>
              <a:t> </a:t>
            </a:r>
            <a:r>
              <a:rPr lang="en" err="1"/>
              <a:t>môi</a:t>
            </a:r>
            <a:r>
              <a:rPr lang="en"/>
              <a:t> </a:t>
            </a:r>
            <a:r>
              <a:rPr lang="en" err="1"/>
              <a:t>trường</a:t>
            </a:r>
            <a:r>
              <a:rPr lang="en"/>
              <a:t> </a:t>
            </a:r>
            <a:r>
              <a:rPr lang="en" err="1"/>
              <a:t>mạng</a:t>
            </a:r>
            <a:r>
              <a:rPr lang="en"/>
              <a:t> </a:t>
            </a:r>
            <a:endParaRPr/>
          </a:p>
        </p:txBody>
      </p:sp>
      <p:sp>
        <p:nvSpPr>
          <p:cNvPr id="278" name="Google Shape;278;p36"/>
          <p:cNvSpPr txBox="1">
            <a:spLocks noGrp="1"/>
          </p:cNvSpPr>
          <p:nvPr>
            <p:ph type="title" idx="4"/>
          </p:nvPr>
        </p:nvSpPr>
        <p:spPr>
          <a:xfrm>
            <a:off x="4467944" y="1330575"/>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81" name="Google Shape;281;p36"/>
          <p:cNvSpPr txBox="1">
            <a:spLocks noGrp="1"/>
          </p:cNvSpPr>
          <p:nvPr>
            <p:ph type="title" idx="7"/>
          </p:nvPr>
        </p:nvSpPr>
        <p:spPr>
          <a:xfrm>
            <a:off x="720000" y="3020971"/>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84" name="Google Shape;284;p36"/>
          <p:cNvSpPr txBox="1">
            <a:spLocks noGrp="1"/>
          </p:cNvSpPr>
          <p:nvPr>
            <p:ph type="title" idx="13"/>
          </p:nvPr>
        </p:nvSpPr>
        <p:spPr>
          <a:xfrm>
            <a:off x="4990342" y="3004701"/>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86" name="Google Shape;286;p36"/>
          <p:cNvSpPr txBox="1">
            <a:spLocks noGrp="1"/>
          </p:cNvSpPr>
          <p:nvPr>
            <p:ph type="title" idx="15"/>
          </p:nvPr>
        </p:nvSpPr>
        <p:spPr>
          <a:xfrm>
            <a:off x="720000" y="3566833"/>
            <a:ext cx="3136543" cy="6974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a:t>
            </a:r>
            <a:r>
              <a:rPr lang="en" err="1"/>
              <a:t>hức</a:t>
            </a:r>
            <a:r>
              <a:rPr lang="en"/>
              <a:t> </a:t>
            </a:r>
            <a:r>
              <a:rPr lang="en" err="1"/>
              <a:t>năng</a:t>
            </a:r>
            <a:r>
              <a:rPr lang="en"/>
              <a:t> </a:t>
            </a:r>
            <a:r>
              <a:rPr lang="en" err="1"/>
              <a:t>hệ</a:t>
            </a:r>
            <a:r>
              <a:rPr lang="en"/>
              <a:t> </a:t>
            </a:r>
            <a:r>
              <a:rPr lang="en" err="1"/>
              <a:t>thống</a:t>
            </a:r>
            <a:endParaRPr/>
          </a:p>
        </p:txBody>
      </p:sp>
      <p:sp>
        <p:nvSpPr>
          <p:cNvPr id="289" name="Google Shape;289;p36"/>
          <p:cNvSpPr txBox="1">
            <a:spLocks noGrp="1"/>
          </p:cNvSpPr>
          <p:nvPr>
            <p:ph type="title" idx="18"/>
          </p:nvPr>
        </p:nvSpPr>
        <p:spPr>
          <a:xfrm>
            <a:off x="4467944" y="3651724"/>
            <a:ext cx="2423354"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err="1"/>
              <a:t>Kết</a:t>
            </a:r>
            <a:r>
              <a:rPr lang="en"/>
              <a:t> </a:t>
            </a:r>
            <a:r>
              <a:rPr lang="en" err="1"/>
              <a:t>quả</a:t>
            </a:r>
            <a:r>
              <a:rPr lang="en"/>
              <a:t> </a:t>
            </a:r>
            <a:r>
              <a:rPr lang="en" err="1"/>
              <a:t>và</a:t>
            </a:r>
            <a:r>
              <a:rPr lang="en"/>
              <a:t> demo</a:t>
            </a:r>
            <a:endParaRPr/>
          </a:p>
        </p:txBody>
      </p:sp>
      <p:sp>
        <p:nvSpPr>
          <p:cNvPr id="292" name="Google Shape;292;p36"/>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err="1"/>
              <a:t>Nội</a:t>
            </a:r>
            <a:r>
              <a:rPr lang="en"/>
              <a:t> dung</a:t>
            </a:r>
            <a:endParaRPr/>
          </a:p>
        </p:txBody>
      </p:sp>
      <p:sp>
        <p:nvSpPr>
          <p:cNvPr id="14" name="Google Shape;276;p36">
            <a:extLst>
              <a:ext uri="{FF2B5EF4-FFF2-40B4-BE49-F238E27FC236}">
                <a16:creationId xmlns:a16="http://schemas.microsoft.com/office/drawing/2014/main" id="{08272F2A-A7EA-6DAF-517D-3BAAF6912D25}"/>
              </a:ext>
            </a:extLst>
          </p:cNvPr>
          <p:cNvSpPr txBox="1">
            <a:spLocks noGrp="1"/>
          </p:cNvSpPr>
          <p:nvPr/>
        </p:nvSpPr>
        <p:spPr>
          <a:xfrm>
            <a:off x="720000" y="2353873"/>
            <a:ext cx="24441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0" lvl="0" indent="0" algn="l" rtl="0">
              <a:spcBef>
                <a:spcPts val="0"/>
              </a:spcBef>
              <a:spcAft>
                <a:spcPts val="0"/>
              </a:spcAft>
              <a:buNone/>
            </a:pPr>
            <a:r>
              <a:rPr lang="en"/>
              <a:t>VoIP </a:t>
            </a:r>
            <a:r>
              <a:rPr lang="en" err="1"/>
              <a:t>là</a:t>
            </a:r>
            <a:r>
              <a:rPr lang="en"/>
              <a:t> </a:t>
            </a:r>
            <a:r>
              <a:rPr lang="en" err="1"/>
              <a:t>gì</a:t>
            </a:r>
            <a:r>
              <a:rPr lang="en"/>
              <a:t>, </a:t>
            </a:r>
            <a:r>
              <a:rPr lang="en" err="1"/>
              <a:t>phương</a:t>
            </a:r>
            <a:r>
              <a:rPr lang="en"/>
              <a:t> </a:t>
            </a:r>
            <a:r>
              <a:rPr lang="en" err="1"/>
              <a:t>thức</a:t>
            </a:r>
            <a:r>
              <a:rPr lang="en"/>
              <a:t> </a:t>
            </a:r>
            <a:r>
              <a:rPr lang="en" err="1"/>
              <a:t>hoạt</a:t>
            </a:r>
            <a:r>
              <a:rPr lang="en"/>
              <a:t> </a:t>
            </a:r>
            <a:r>
              <a:rPr lang="en" err="1"/>
              <a:t>động</a:t>
            </a:r>
            <a:r>
              <a:rPr lang="en"/>
              <a:t>, </a:t>
            </a:r>
            <a:r>
              <a:rPr lang="en" err="1"/>
              <a:t>ưu</a:t>
            </a:r>
            <a:r>
              <a:rPr lang="en"/>
              <a:t> </a:t>
            </a:r>
            <a:r>
              <a:rPr lang="en" err="1"/>
              <a:t>và</a:t>
            </a:r>
            <a:r>
              <a:rPr lang="en"/>
              <a:t> </a:t>
            </a:r>
            <a:r>
              <a:rPr lang="en" err="1"/>
              <a:t>nhược</a:t>
            </a:r>
            <a:r>
              <a:rPr lang="en"/>
              <a:t>,...</a:t>
            </a:r>
            <a:endParaRPr/>
          </a:p>
        </p:txBody>
      </p:sp>
      <p:sp>
        <p:nvSpPr>
          <p:cNvPr id="24" name="Google Shape;276;p36">
            <a:extLst>
              <a:ext uri="{FF2B5EF4-FFF2-40B4-BE49-F238E27FC236}">
                <a16:creationId xmlns:a16="http://schemas.microsoft.com/office/drawing/2014/main" id="{5C607968-0792-F9DB-CC86-21DEABDBC374}"/>
              </a:ext>
            </a:extLst>
          </p:cNvPr>
          <p:cNvSpPr txBox="1">
            <a:spLocks noGrp="1"/>
          </p:cNvSpPr>
          <p:nvPr/>
        </p:nvSpPr>
        <p:spPr>
          <a:xfrm>
            <a:off x="720000" y="4021915"/>
            <a:ext cx="24441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0" lvl="0" indent="0" algn="l" rtl="0">
              <a:spcBef>
                <a:spcPts val="0"/>
              </a:spcBef>
              <a:spcAft>
                <a:spcPts val="0"/>
              </a:spcAft>
              <a:buNone/>
            </a:pPr>
            <a:r>
              <a:rPr lang="en-US"/>
              <a:t>C</a:t>
            </a:r>
            <a:r>
              <a:rPr lang="en" err="1"/>
              <a:t>ác</a:t>
            </a:r>
            <a:r>
              <a:rPr lang="en"/>
              <a:t> </a:t>
            </a:r>
            <a:r>
              <a:rPr lang="en" err="1"/>
              <a:t>chức</a:t>
            </a:r>
            <a:r>
              <a:rPr lang="en"/>
              <a:t> </a:t>
            </a:r>
            <a:r>
              <a:rPr lang="en" err="1"/>
              <a:t>năng</a:t>
            </a:r>
            <a:r>
              <a:rPr lang="en"/>
              <a:t> </a:t>
            </a:r>
            <a:r>
              <a:rPr lang="en" err="1"/>
              <a:t>đã</a:t>
            </a:r>
            <a:r>
              <a:rPr lang="en"/>
              <a:t> </a:t>
            </a:r>
            <a:r>
              <a:rPr lang="en" err="1"/>
              <a:t>làm</a:t>
            </a:r>
            <a:r>
              <a:rPr lang="en"/>
              <a:t> </a:t>
            </a:r>
            <a:r>
              <a:rPr lang="en" err="1"/>
              <a:t>được</a:t>
            </a:r>
            <a:r>
              <a:rPr lang="en"/>
              <a:t> </a:t>
            </a:r>
            <a:r>
              <a:rPr lang="en" err="1"/>
              <a:t>trên</a:t>
            </a:r>
            <a:r>
              <a:rPr lang="en"/>
              <a:t> </a:t>
            </a:r>
            <a:r>
              <a:rPr lang="en" err="1"/>
              <a:t>FreePBX</a:t>
            </a:r>
            <a:endParaRPr/>
          </a:p>
        </p:txBody>
      </p:sp>
      <p:sp>
        <p:nvSpPr>
          <p:cNvPr id="25" name="Google Shape;276;p36">
            <a:extLst>
              <a:ext uri="{FF2B5EF4-FFF2-40B4-BE49-F238E27FC236}">
                <a16:creationId xmlns:a16="http://schemas.microsoft.com/office/drawing/2014/main" id="{99B6ADAE-4C88-B136-B7DE-A46D83603195}"/>
              </a:ext>
            </a:extLst>
          </p:cNvPr>
          <p:cNvSpPr txBox="1">
            <a:spLocks noGrp="1"/>
          </p:cNvSpPr>
          <p:nvPr/>
        </p:nvSpPr>
        <p:spPr>
          <a:xfrm>
            <a:off x="4426503" y="4078803"/>
            <a:ext cx="24441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0" lvl="0" indent="0" algn="l" rtl="0">
              <a:spcBef>
                <a:spcPts val="0"/>
              </a:spcBef>
              <a:spcAft>
                <a:spcPts val="0"/>
              </a:spcAft>
              <a:buNone/>
            </a:pPr>
            <a:r>
              <a:rPr lang="vi-VN"/>
              <a:t>Cài đặt Asterisk, FreePBX,…</a:t>
            </a:r>
            <a:endParaRPr/>
          </a:p>
        </p:txBody>
      </p:sp>
      <p:sp>
        <p:nvSpPr>
          <p:cNvPr id="26" name="Google Shape;276;p36">
            <a:extLst>
              <a:ext uri="{FF2B5EF4-FFF2-40B4-BE49-F238E27FC236}">
                <a16:creationId xmlns:a16="http://schemas.microsoft.com/office/drawing/2014/main" id="{2004B311-F456-C595-CB46-07B703668E3C}"/>
              </a:ext>
            </a:extLst>
          </p:cNvPr>
          <p:cNvSpPr txBox="1">
            <a:spLocks noGrp="1"/>
          </p:cNvSpPr>
          <p:nvPr/>
        </p:nvSpPr>
        <p:spPr>
          <a:xfrm>
            <a:off x="4467944" y="2493090"/>
            <a:ext cx="24441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0" lvl="0" indent="0" algn="l" rtl="0">
              <a:spcBef>
                <a:spcPts val="0"/>
              </a:spcBef>
              <a:spcAft>
                <a:spcPts val="0"/>
              </a:spcAft>
              <a:buNone/>
            </a:pPr>
            <a:r>
              <a:rPr lang="vi-VN"/>
              <a:t>Asterisk, FreePBX, PortSIP,..</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Tổng</a:t>
            </a:r>
            <a:r>
              <a:rPr lang="en"/>
              <a:t> </a:t>
            </a:r>
            <a:r>
              <a:rPr lang="en" err="1"/>
              <a:t>quan</a:t>
            </a:r>
            <a:endParaRPr/>
          </a:p>
        </p:txBody>
      </p:sp>
      <p:sp>
        <p:nvSpPr>
          <p:cNvPr id="500" name="Google Shape;500;p46"/>
          <p:cNvSpPr txBox="1">
            <a:spLocks noGrp="1"/>
          </p:cNvSpPr>
          <p:nvPr>
            <p:ph type="title" idx="2"/>
          </p:nvPr>
        </p:nvSpPr>
        <p:spPr>
          <a:xfrm>
            <a:off x="2996550" y="1502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8"/>
          <p:cNvSpPr txBox="1">
            <a:spLocks noGrp="1"/>
          </p:cNvSpPr>
          <p:nvPr>
            <p:ph type="subTitle" idx="1"/>
          </p:nvPr>
        </p:nvSpPr>
        <p:spPr>
          <a:xfrm>
            <a:off x="815403" y="2039810"/>
            <a:ext cx="4881684" cy="2011476"/>
          </a:xfrm>
          <a:prstGeom prst="rect">
            <a:avLst/>
          </a:prstGeom>
        </p:spPr>
        <p:txBody>
          <a:bodyPr spcFirstLastPara="1" wrap="square" lIns="91425" tIns="91425" rIns="91425" bIns="91425" anchor="ctr" anchorCtr="0">
            <a:noAutofit/>
          </a:bodyPr>
          <a:lstStyle/>
          <a:p>
            <a:pPr marL="285750" lvl="0" indent="-285750" algn="just" rtl="0">
              <a:lnSpc>
                <a:spcPts val="2520"/>
              </a:lnSpc>
              <a:spcBef>
                <a:spcPts val="0"/>
              </a:spcBef>
              <a:spcAft>
                <a:spcPts val="0"/>
              </a:spcAft>
              <a:buFontTx/>
              <a:buChar char="-"/>
            </a:pPr>
            <a:r>
              <a:rPr lang="vi-VN" sz="1600">
                <a:latin typeface="Comfortaa" panose="020B0604020202020204" charset="0"/>
              </a:rPr>
              <a:t>Viết tắt là </a:t>
            </a:r>
            <a:r>
              <a:rPr lang="vi-VN" sz="1600" b="1">
                <a:solidFill>
                  <a:schemeClr val="tx1"/>
                </a:solidFill>
                <a:latin typeface="Comfortaa" panose="020B0604020202020204" charset="0"/>
              </a:rPr>
              <a:t>Voice over Internet Protocol</a:t>
            </a:r>
            <a:r>
              <a:rPr lang="vi-VN" sz="1600">
                <a:latin typeface="Comfortaa" panose="020B0604020202020204" charset="0"/>
              </a:rPr>
              <a:t> </a:t>
            </a:r>
            <a:r>
              <a:rPr lang="vi-VN" sz="1600" err="1">
                <a:latin typeface="Comfortaa" panose="020B0604020202020204" charset="0"/>
              </a:rPr>
              <a:t>dùng</a:t>
            </a:r>
            <a:r>
              <a:rPr lang="vi-VN" sz="1600">
                <a:latin typeface="Comfortaa" panose="020B0604020202020204" charset="0"/>
              </a:rPr>
              <a:t> </a:t>
            </a:r>
            <a:r>
              <a:rPr lang="vi-VN" sz="1600" err="1">
                <a:latin typeface="Comfortaa" panose="020B0604020202020204" charset="0"/>
              </a:rPr>
              <a:t>kỹ</a:t>
            </a:r>
            <a:r>
              <a:rPr lang="vi-VN" sz="1600">
                <a:latin typeface="Comfortaa" panose="020B0604020202020204" charset="0"/>
              </a:rPr>
              <a:t> </a:t>
            </a:r>
            <a:r>
              <a:rPr lang="vi-VN" sz="1600" err="1">
                <a:latin typeface="Comfortaa" panose="020B0604020202020204" charset="0"/>
              </a:rPr>
              <a:t>thuật</a:t>
            </a:r>
            <a:r>
              <a:rPr lang="vi-VN" sz="1600">
                <a:latin typeface="Comfortaa" panose="020B0604020202020204" charset="0"/>
              </a:rPr>
              <a:t> </a:t>
            </a:r>
            <a:r>
              <a:rPr lang="vi-VN" sz="1600" err="1">
                <a:latin typeface="Comfortaa" panose="020B0604020202020204" charset="0"/>
              </a:rPr>
              <a:t>chuyển</a:t>
            </a:r>
            <a:r>
              <a:rPr lang="vi-VN" sz="1600">
                <a:latin typeface="Comfortaa" panose="020B0604020202020204" charset="0"/>
              </a:rPr>
              <a:t> </a:t>
            </a:r>
            <a:r>
              <a:rPr lang="vi-VN" sz="1600" err="1">
                <a:latin typeface="Comfortaa" panose="020B0604020202020204" charset="0"/>
              </a:rPr>
              <a:t>gói</a:t>
            </a:r>
            <a:r>
              <a:rPr lang="vi-VN" sz="1600">
                <a:latin typeface="Comfortaa" panose="020B0604020202020204" charset="0"/>
              </a:rPr>
              <a:t> </a:t>
            </a:r>
          </a:p>
          <a:p>
            <a:pPr marL="285750" lvl="0" indent="-285750" algn="just" rtl="0">
              <a:lnSpc>
                <a:spcPts val="2520"/>
              </a:lnSpc>
              <a:spcBef>
                <a:spcPts val="0"/>
              </a:spcBef>
              <a:spcAft>
                <a:spcPts val="0"/>
              </a:spcAft>
              <a:buFontTx/>
              <a:buChar char="-"/>
            </a:pPr>
            <a:r>
              <a:rPr lang="vi-VN" sz="1600" err="1">
                <a:latin typeface="Comfortaa" panose="020B0604020202020204" charset="0"/>
              </a:rPr>
              <a:t>Ghép</a:t>
            </a:r>
            <a:r>
              <a:rPr lang="vi-VN" sz="1600">
                <a:latin typeface="Comfortaa" panose="020B0604020202020204" charset="0"/>
              </a:rPr>
              <a:t> </a:t>
            </a:r>
            <a:r>
              <a:rPr lang="vi-VN" sz="1600" err="1">
                <a:latin typeface="Comfortaa" panose="020B0604020202020204" charset="0"/>
              </a:rPr>
              <a:t>nhiều</a:t>
            </a:r>
            <a:r>
              <a:rPr lang="vi-VN" sz="1600">
                <a:latin typeface="Comfortaa" panose="020B0604020202020204" charset="0"/>
              </a:rPr>
              <a:t> </a:t>
            </a:r>
            <a:r>
              <a:rPr lang="vi-VN" sz="1600" err="1">
                <a:latin typeface="Comfortaa" panose="020B0604020202020204" charset="0"/>
              </a:rPr>
              <a:t>kênh</a:t>
            </a:r>
            <a:r>
              <a:rPr lang="vi-VN" sz="1600">
                <a:latin typeface="Comfortaa" panose="020B0604020202020204" charset="0"/>
              </a:rPr>
              <a:t> </a:t>
            </a:r>
            <a:r>
              <a:rPr lang="vi-VN" sz="1600" err="1">
                <a:latin typeface="Comfortaa" panose="020B0604020202020204" charset="0"/>
              </a:rPr>
              <a:t>thoại</a:t>
            </a:r>
            <a:r>
              <a:rPr lang="vi-VN" sz="1600">
                <a:latin typeface="Comfortaa" panose="020B0604020202020204" charset="0"/>
              </a:rPr>
              <a:t> </a:t>
            </a:r>
            <a:r>
              <a:rPr lang="vi-VN" sz="1600" err="1">
                <a:latin typeface="Comfortaa" panose="020B0604020202020204" charset="0"/>
              </a:rPr>
              <a:t>trên</a:t>
            </a:r>
            <a:r>
              <a:rPr lang="vi-VN" sz="1600">
                <a:latin typeface="Comfortaa" panose="020B0604020202020204" charset="0"/>
              </a:rPr>
              <a:t> </a:t>
            </a:r>
            <a:r>
              <a:rPr lang="vi-VN" sz="1600" err="1">
                <a:latin typeface="Comfortaa" panose="020B0604020202020204" charset="0"/>
              </a:rPr>
              <a:t>cùng</a:t>
            </a:r>
            <a:r>
              <a:rPr lang="vi-VN" sz="1600">
                <a:latin typeface="Comfortaa" panose="020B0604020202020204" charset="0"/>
              </a:rPr>
              <a:t> </a:t>
            </a:r>
            <a:r>
              <a:rPr lang="vi-VN" sz="1600" err="1">
                <a:latin typeface="Comfortaa" panose="020B0604020202020204" charset="0"/>
              </a:rPr>
              <a:t>một</a:t>
            </a:r>
            <a:r>
              <a:rPr lang="vi-VN" sz="1600">
                <a:latin typeface="Comfortaa" panose="020B0604020202020204" charset="0"/>
              </a:rPr>
              <a:t> </a:t>
            </a:r>
            <a:r>
              <a:rPr lang="vi-VN" sz="1600" err="1">
                <a:latin typeface="Comfortaa" panose="020B0604020202020204" charset="0"/>
              </a:rPr>
              <a:t>đường</a:t>
            </a:r>
            <a:r>
              <a:rPr lang="vi-VN" sz="1600">
                <a:latin typeface="Comfortaa" panose="020B0604020202020204" charset="0"/>
              </a:rPr>
              <a:t> </a:t>
            </a:r>
            <a:r>
              <a:rPr lang="vi-VN" sz="1600" err="1">
                <a:latin typeface="Comfortaa" panose="020B0604020202020204" charset="0"/>
              </a:rPr>
              <a:t>tín</a:t>
            </a:r>
            <a:r>
              <a:rPr lang="vi-VN" sz="1600">
                <a:latin typeface="Comfortaa" panose="020B0604020202020204" charset="0"/>
              </a:rPr>
              <a:t> </a:t>
            </a:r>
            <a:r>
              <a:rPr lang="vi-VN" sz="1600" err="1">
                <a:latin typeface="Comfortaa" panose="020B0604020202020204" charset="0"/>
              </a:rPr>
              <a:t>hiệu</a:t>
            </a:r>
            <a:r>
              <a:rPr lang="vi-VN" sz="1600">
                <a:latin typeface="Comfortaa" panose="020B0604020202020204" charset="0"/>
              </a:rPr>
              <a:t> </a:t>
            </a:r>
            <a:r>
              <a:rPr lang="vi-VN" sz="1600" err="1">
                <a:latin typeface="Comfortaa" panose="020B0604020202020204" charset="0"/>
              </a:rPr>
              <a:t>truyền</a:t>
            </a:r>
            <a:r>
              <a:rPr lang="vi-VN" sz="1600">
                <a:latin typeface="Comfortaa" panose="020B0604020202020204" charset="0"/>
              </a:rPr>
              <a:t> qua </a:t>
            </a:r>
            <a:r>
              <a:rPr lang="vi-VN" sz="1600" err="1">
                <a:latin typeface="Comfortaa" panose="020B0604020202020204" charset="0"/>
              </a:rPr>
              <a:t>mạng</a:t>
            </a:r>
            <a:r>
              <a:rPr lang="vi-VN" sz="1600">
                <a:latin typeface="Comfortaa" panose="020B0604020202020204" charset="0"/>
              </a:rPr>
              <a:t> </a:t>
            </a:r>
            <a:r>
              <a:rPr lang="vi-VN" sz="1600" err="1">
                <a:latin typeface="Comfortaa" panose="020B0604020202020204" charset="0"/>
              </a:rPr>
              <a:t>cục</a:t>
            </a:r>
            <a:r>
              <a:rPr lang="vi-VN" sz="1600">
                <a:latin typeface="Comfortaa" panose="020B0604020202020204" charset="0"/>
              </a:rPr>
              <a:t> </a:t>
            </a:r>
            <a:r>
              <a:rPr lang="vi-VN" sz="1600" err="1">
                <a:latin typeface="Comfortaa" panose="020B0604020202020204" charset="0"/>
              </a:rPr>
              <a:t>bộ</a:t>
            </a:r>
            <a:r>
              <a:rPr lang="vi-VN" sz="1600">
                <a:latin typeface="Comfortaa" panose="020B0604020202020204" charset="0"/>
              </a:rPr>
              <a:t>, WAN </a:t>
            </a:r>
            <a:r>
              <a:rPr lang="vi-VN" sz="1600" err="1">
                <a:latin typeface="Comfortaa" panose="020B0604020202020204" charset="0"/>
              </a:rPr>
              <a:t>hoặc</a:t>
            </a:r>
            <a:r>
              <a:rPr lang="vi-VN" sz="1600">
                <a:latin typeface="Comfortaa" panose="020B0604020202020204" charset="0"/>
              </a:rPr>
              <a:t> </a:t>
            </a:r>
            <a:r>
              <a:rPr lang="vi-VN" sz="1600" err="1">
                <a:latin typeface="Comfortaa" panose="020B0604020202020204" charset="0"/>
              </a:rPr>
              <a:t>một</a:t>
            </a:r>
            <a:r>
              <a:rPr lang="vi-VN" sz="1600">
                <a:latin typeface="Comfortaa" panose="020B0604020202020204" charset="0"/>
              </a:rPr>
              <a:t> </a:t>
            </a:r>
            <a:r>
              <a:rPr lang="vi-VN" sz="1600" err="1">
                <a:latin typeface="Comfortaa" panose="020B0604020202020204" charset="0"/>
              </a:rPr>
              <a:t>số</a:t>
            </a:r>
            <a:r>
              <a:rPr lang="vi-VN" sz="1600">
                <a:latin typeface="Comfortaa" panose="020B0604020202020204" charset="0"/>
              </a:rPr>
              <a:t> </a:t>
            </a:r>
            <a:r>
              <a:rPr lang="vi-VN" sz="1600" err="1">
                <a:latin typeface="Comfortaa" panose="020B0604020202020204" charset="0"/>
              </a:rPr>
              <a:t>cơ</a:t>
            </a:r>
            <a:r>
              <a:rPr lang="vi-VN" sz="1600">
                <a:latin typeface="Comfortaa" panose="020B0604020202020204" charset="0"/>
              </a:rPr>
              <a:t> </a:t>
            </a:r>
            <a:r>
              <a:rPr lang="vi-VN" sz="1600" err="1">
                <a:latin typeface="Comfortaa" panose="020B0604020202020204" charset="0"/>
              </a:rPr>
              <a:t>sở</a:t>
            </a:r>
            <a:r>
              <a:rPr lang="vi-VN" sz="1600">
                <a:latin typeface="Comfortaa" panose="020B0604020202020204" charset="0"/>
              </a:rPr>
              <a:t> </a:t>
            </a:r>
            <a:r>
              <a:rPr lang="vi-VN" sz="1600" err="1">
                <a:latin typeface="Comfortaa" panose="020B0604020202020204" charset="0"/>
              </a:rPr>
              <a:t>hạ</a:t>
            </a:r>
            <a:r>
              <a:rPr lang="vi-VN" sz="1600">
                <a:latin typeface="Comfortaa" panose="020B0604020202020204" charset="0"/>
              </a:rPr>
              <a:t> </a:t>
            </a:r>
            <a:r>
              <a:rPr lang="vi-VN" sz="1600" err="1">
                <a:latin typeface="Comfortaa" panose="020B0604020202020204" charset="0"/>
              </a:rPr>
              <a:t>tầng</a:t>
            </a:r>
            <a:r>
              <a:rPr lang="vi-VN" sz="1600">
                <a:latin typeface="Comfortaa" panose="020B0604020202020204" charset="0"/>
              </a:rPr>
              <a:t> </a:t>
            </a:r>
            <a:r>
              <a:rPr lang="vi-VN" sz="1600" err="1">
                <a:latin typeface="Comfortaa" panose="020B0604020202020204" charset="0"/>
              </a:rPr>
              <a:t>khác</a:t>
            </a:r>
            <a:r>
              <a:rPr lang="vi-VN" sz="1600">
                <a:latin typeface="Comfortaa" panose="020B0604020202020204" charset="0"/>
              </a:rPr>
              <a:t>. </a:t>
            </a:r>
          </a:p>
          <a:p>
            <a:pPr marL="285750" indent="-285750" algn="just">
              <a:lnSpc>
                <a:spcPts val="2520"/>
              </a:lnSpc>
              <a:buFontTx/>
              <a:buChar char="-"/>
            </a:pPr>
            <a:r>
              <a:rPr lang="vi-VN" sz="1600" err="1">
                <a:latin typeface="Comfortaa" panose="020B0604020202020204" charset="0"/>
              </a:rPr>
              <a:t>Ứng</a:t>
            </a:r>
            <a:r>
              <a:rPr lang="vi-VN" sz="1600">
                <a:latin typeface="Comfortaa" panose="020B0604020202020204" charset="0"/>
              </a:rPr>
              <a:t> </a:t>
            </a:r>
            <a:r>
              <a:rPr lang="vi-VN" sz="1600" err="1">
                <a:latin typeface="Comfortaa" panose="020B0604020202020204" charset="0"/>
              </a:rPr>
              <a:t>dụng</a:t>
            </a:r>
            <a:r>
              <a:rPr lang="vi-VN" sz="1600">
                <a:latin typeface="Comfortaa" panose="020B0604020202020204" charset="0"/>
              </a:rPr>
              <a:t>: Messenger, </a:t>
            </a:r>
            <a:r>
              <a:rPr lang="vi-VN" sz="1600" err="1">
                <a:latin typeface="Comfortaa" panose="020B0604020202020204" charset="0"/>
              </a:rPr>
              <a:t>Zalo</a:t>
            </a:r>
            <a:r>
              <a:rPr lang="vi-VN" sz="1600">
                <a:latin typeface="Comfortaa" panose="020B0604020202020204" charset="0"/>
              </a:rPr>
              <a:t>, </a:t>
            </a:r>
            <a:r>
              <a:rPr lang="vi-VN" sz="1600" err="1">
                <a:latin typeface="Comfortaa" panose="020B0604020202020204" charset="0"/>
              </a:rPr>
              <a:t>Skyper</a:t>
            </a:r>
            <a:r>
              <a:rPr lang="vi-VN" sz="1600">
                <a:latin typeface="Comfortaa" panose="020B0604020202020204" charset="0"/>
              </a:rPr>
              <a:t>,…</a:t>
            </a:r>
          </a:p>
          <a:p>
            <a:pPr marL="285750" indent="-285750" algn="just">
              <a:lnSpc>
                <a:spcPts val="2520"/>
              </a:lnSpc>
              <a:buFontTx/>
              <a:buChar char="-"/>
            </a:pPr>
            <a:r>
              <a:rPr lang="vi-VN" sz="1600" err="1">
                <a:latin typeface="Comfortaa" panose="020B0604020202020204" charset="0"/>
              </a:rPr>
              <a:t>Phương</a:t>
            </a:r>
            <a:r>
              <a:rPr lang="vi-VN" sz="1600">
                <a:latin typeface="Comfortaa" panose="020B0604020202020204" charset="0"/>
              </a:rPr>
              <a:t> </a:t>
            </a:r>
            <a:r>
              <a:rPr lang="vi-VN" sz="1600" err="1">
                <a:latin typeface="Comfortaa" panose="020B0604020202020204" charset="0"/>
              </a:rPr>
              <a:t>thức</a:t>
            </a:r>
            <a:r>
              <a:rPr lang="vi-VN" sz="1600">
                <a:latin typeface="Comfortaa" panose="020B0604020202020204" charset="0"/>
              </a:rPr>
              <a:t> </a:t>
            </a:r>
            <a:r>
              <a:rPr lang="vi-VN" sz="1600" err="1">
                <a:latin typeface="Comfortaa" panose="020B0604020202020204" charset="0"/>
              </a:rPr>
              <a:t>hoạt</a:t>
            </a:r>
            <a:r>
              <a:rPr lang="vi-VN" sz="1600">
                <a:latin typeface="Comfortaa" panose="020B0604020202020204" charset="0"/>
              </a:rPr>
              <a:t> </a:t>
            </a:r>
            <a:r>
              <a:rPr lang="vi-VN" sz="1600" err="1">
                <a:latin typeface="Comfortaa" panose="020B0604020202020204" charset="0"/>
              </a:rPr>
              <a:t>động</a:t>
            </a:r>
            <a:r>
              <a:rPr lang="vi-VN" sz="1600">
                <a:latin typeface="Comfortaa" panose="020B0604020202020204" charset="0"/>
              </a:rPr>
              <a:t>:</a:t>
            </a:r>
          </a:p>
          <a:p>
            <a:pPr marL="0" lvl="0" indent="0" algn="l" rtl="0">
              <a:lnSpc>
                <a:spcPts val="2520"/>
              </a:lnSpc>
              <a:spcBef>
                <a:spcPts val="0"/>
              </a:spcBef>
              <a:spcAft>
                <a:spcPts val="0"/>
              </a:spcAft>
            </a:pPr>
            <a:endParaRPr lang="vi-VN" sz="1600">
              <a:latin typeface="Comfortaa" panose="020B0604020202020204" charset="0"/>
            </a:endParaRPr>
          </a:p>
          <a:p>
            <a:pPr marL="285750" lvl="0" indent="-285750" algn="l" rtl="0">
              <a:lnSpc>
                <a:spcPts val="2520"/>
              </a:lnSpc>
              <a:spcBef>
                <a:spcPts val="0"/>
              </a:spcBef>
              <a:spcAft>
                <a:spcPts val="0"/>
              </a:spcAft>
              <a:buFontTx/>
              <a:buChar char="-"/>
            </a:pPr>
            <a:endParaRPr lang="vi-VN" sz="1600">
              <a:latin typeface="Comfortaa" panose="020B0604020202020204" charset="0"/>
            </a:endParaRPr>
          </a:p>
          <a:p>
            <a:pPr marL="285750" lvl="0" indent="-285750" algn="l" rtl="0">
              <a:lnSpc>
                <a:spcPts val="2520"/>
              </a:lnSpc>
              <a:spcBef>
                <a:spcPts val="0"/>
              </a:spcBef>
              <a:spcAft>
                <a:spcPts val="0"/>
              </a:spcAft>
              <a:buFontTx/>
              <a:buChar char="-"/>
            </a:pPr>
            <a:endParaRPr lang="vi-VN" sz="1600">
              <a:latin typeface="Comfortaa" panose="020B0604020202020204" charset="0"/>
            </a:endParaRPr>
          </a:p>
        </p:txBody>
      </p:sp>
      <p:sp>
        <p:nvSpPr>
          <p:cNvPr id="308" name="Google Shape;308;p38"/>
          <p:cNvSpPr/>
          <p:nvPr/>
        </p:nvSpPr>
        <p:spPr>
          <a:xfrm rot="20936021" flipH="1">
            <a:off x="6753324" y="-511481"/>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rot="10136021">
            <a:off x="7456099" y="-461556"/>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Diagram&#10;&#10;Description automatically generated">
            <a:extLst>
              <a:ext uri="{FF2B5EF4-FFF2-40B4-BE49-F238E27FC236}">
                <a16:creationId xmlns:a16="http://schemas.microsoft.com/office/drawing/2014/main" id="{BBEFD6FB-5522-BA2B-BC17-C93195692F92}"/>
              </a:ext>
            </a:extLst>
          </p:cNvPr>
          <p:cNvPicPr>
            <a:picLocks noChangeAspect="1"/>
          </p:cNvPicPr>
          <p:nvPr/>
        </p:nvPicPr>
        <p:blipFill>
          <a:blip r:embed="rId3"/>
          <a:stretch>
            <a:fillRect/>
          </a:stretch>
        </p:blipFill>
        <p:spPr>
          <a:xfrm>
            <a:off x="6062162" y="1555709"/>
            <a:ext cx="2668079" cy="2358888"/>
          </a:xfrm>
          <a:prstGeom prst="rect">
            <a:avLst/>
          </a:prstGeom>
        </p:spPr>
      </p:pic>
      <p:pic>
        <p:nvPicPr>
          <p:cNvPr id="12" name="Graphic 11" descr="Smart Phone outline">
            <a:extLst>
              <a:ext uri="{FF2B5EF4-FFF2-40B4-BE49-F238E27FC236}">
                <a16:creationId xmlns:a16="http://schemas.microsoft.com/office/drawing/2014/main" id="{C9767E20-2981-54DA-7009-B357B3DCF7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9872" y="3796616"/>
            <a:ext cx="653212" cy="653212"/>
          </a:xfrm>
          <a:prstGeom prst="rect">
            <a:avLst/>
          </a:prstGeom>
        </p:spPr>
      </p:pic>
      <p:pic>
        <p:nvPicPr>
          <p:cNvPr id="14" name="Graphic 13" descr="Voice outline">
            <a:extLst>
              <a:ext uri="{FF2B5EF4-FFF2-40B4-BE49-F238E27FC236}">
                <a16:creationId xmlns:a16="http://schemas.microsoft.com/office/drawing/2014/main" id="{22771F5B-D215-F5BC-522A-B8ABF954D8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2152" y="3739938"/>
            <a:ext cx="622699" cy="622699"/>
          </a:xfrm>
          <a:prstGeom prst="rect">
            <a:avLst/>
          </a:prstGeom>
        </p:spPr>
      </p:pic>
      <p:sp>
        <p:nvSpPr>
          <p:cNvPr id="15" name="Rectangle 14">
            <a:extLst>
              <a:ext uri="{FF2B5EF4-FFF2-40B4-BE49-F238E27FC236}">
                <a16:creationId xmlns:a16="http://schemas.microsoft.com/office/drawing/2014/main" id="{D3FA6E03-1B5D-CFA9-9681-A5D7AC3D1091}"/>
              </a:ext>
            </a:extLst>
          </p:cNvPr>
          <p:cNvSpPr/>
          <p:nvPr/>
        </p:nvSpPr>
        <p:spPr>
          <a:xfrm>
            <a:off x="3535341" y="3831750"/>
            <a:ext cx="803962" cy="439074"/>
          </a:xfrm>
          <a:prstGeom prst="rect">
            <a:avLst/>
          </a:prstGeom>
          <a:solidFill>
            <a:srgbClr val="F2F9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naheim" panose="020B0604020202020204" charset="0"/>
              </a:rPr>
              <a:t>Voice Digitizer</a:t>
            </a:r>
          </a:p>
        </p:txBody>
      </p:sp>
      <p:pic>
        <p:nvPicPr>
          <p:cNvPr id="16" name="Graphic 15" descr="Voice outline">
            <a:extLst>
              <a:ext uri="{FF2B5EF4-FFF2-40B4-BE49-F238E27FC236}">
                <a16:creationId xmlns:a16="http://schemas.microsoft.com/office/drawing/2014/main" id="{E1D91BCF-1872-0B07-C593-22F0A95BDE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2859057" y="3742347"/>
            <a:ext cx="622699" cy="622699"/>
          </a:xfrm>
          <a:prstGeom prst="rect">
            <a:avLst/>
          </a:prstGeom>
        </p:spPr>
      </p:pic>
      <p:cxnSp>
        <p:nvCxnSpPr>
          <p:cNvPr id="18" name="Straight Arrow Connector 17">
            <a:extLst>
              <a:ext uri="{FF2B5EF4-FFF2-40B4-BE49-F238E27FC236}">
                <a16:creationId xmlns:a16="http://schemas.microsoft.com/office/drawing/2014/main" id="{C851A7E3-F2AE-67C2-8708-F388A3FDBF40}"/>
              </a:ext>
            </a:extLst>
          </p:cNvPr>
          <p:cNvCxnSpPr>
            <a:cxnSpLocks/>
            <a:stCxn id="15" idx="3"/>
          </p:cNvCxnSpPr>
          <p:nvPr/>
        </p:nvCxnSpPr>
        <p:spPr>
          <a:xfrm>
            <a:off x="4339303" y="4051287"/>
            <a:ext cx="3940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453CB6C-DA55-CE7B-DAD7-8C899D897110}"/>
              </a:ext>
            </a:extLst>
          </p:cNvPr>
          <p:cNvSpPr txBox="1"/>
          <p:nvPr/>
        </p:nvSpPr>
        <p:spPr>
          <a:xfrm>
            <a:off x="4738662" y="3897398"/>
            <a:ext cx="1566801" cy="307777"/>
          </a:xfrm>
          <a:prstGeom prst="rect">
            <a:avLst/>
          </a:prstGeom>
          <a:noFill/>
        </p:spPr>
        <p:txBody>
          <a:bodyPr wrap="square" rtlCol="0">
            <a:spAutoFit/>
          </a:bodyPr>
          <a:lstStyle/>
          <a:p>
            <a:r>
              <a:rPr lang="en-US">
                <a:latin typeface="Anaheim" panose="020B0604020202020204" charset="0"/>
              </a:rPr>
              <a:t>1 0 1 0 0 1 1 ...</a:t>
            </a:r>
          </a:p>
        </p:txBody>
      </p:sp>
      <p:sp>
        <p:nvSpPr>
          <p:cNvPr id="2" name="Google Shape;499;p46">
            <a:extLst>
              <a:ext uri="{FF2B5EF4-FFF2-40B4-BE49-F238E27FC236}">
                <a16:creationId xmlns:a16="http://schemas.microsoft.com/office/drawing/2014/main" id="{673FDEE9-0AC6-ED92-8569-6F11D38C13FD}"/>
              </a:ext>
            </a:extLst>
          </p:cNvPr>
          <p:cNvSpPr txBox="1">
            <a:spLocks noGrp="1"/>
          </p:cNvSpPr>
          <p:nvPr/>
        </p:nvSpPr>
        <p:spPr>
          <a:xfrm>
            <a:off x="720000" y="164783"/>
            <a:ext cx="7704000" cy="6559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Comfortaa"/>
              <a:buNone/>
              <a:defRPr sz="3600" b="0" i="0" u="none" strike="noStrike" cap="none">
                <a:solidFill>
                  <a:schemeClr val="accent1"/>
                </a:solidFill>
                <a:latin typeface="Comfortaa"/>
                <a:ea typeface="Comfortaa"/>
                <a:cs typeface="Comfortaa"/>
                <a:sym typeface="Comfortaa"/>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sz="3000"/>
              <a:t>1. </a:t>
            </a:r>
            <a:r>
              <a:rPr lang="en" sz="3000" err="1"/>
              <a:t>Tổng</a:t>
            </a:r>
            <a:r>
              <a:rPr lang="en" sz="3000"/>
              <a:t> </a:t>
            </a:r>
            <a:r>
              <a:rPr lang="en" sz="3000" err="1"/>
              <a:t>quan</a:t>
            </a:r>
            <a:endParaRPr sz="3000"/>
          </a:p>
        </p:txBody>
      </p:sp>
      <p:sp>
        <p:nvSpPr>
          <p:cNvPr id="8" name="Google Shape;542;p49">
            <a:extLst>
              <a:ext uri="{FF2B5EF4-FFF2-40B4-BE49-F238E27FC236}">
                <a16:creationId xmlns:a16="http://schemas.microsoft.com/office/drawing/2014/main" id="{523E0915-7142-BE4E-BA6D-B5A631413E7B}"/>
              </a:ext>
            </a:extLst>
          </p:cNvPr>
          <p:cNvSpPr txBox="1">
            <a:spLocks/>
          </p:cNvSpPr>
          <p:nvPr/>
        </p:nvSpPr>
        <p:spPr>
          <a:xfrm>
            <a:off x="815403" y="950141"/>
            <a:ext cx="3157408"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500"/>
              <a:t>VoIP </a:t>
            </a:r>
            <a:r>
              <a:rPr lang="en-US" sz="2500" err="1"/>
              <a:t>là</a:t>
            </a:r>
            <a:r>
              <a:rPr lang="en-US" sz="2500"/>
              <a:t> </a:t>
            </a:r>
            <a:r>
              <a:rPr lang="en-US" sz="2500" err="1"/>
              <a:t>gì</a:t>
            </a:r>
            <a:r>
              <a:rPr lang="en-US" sz="2500"/>
              <a:t>?</a:t>
            </a:r>
          </a:p>
        </p:txBody>
      </p:sp>
    </p:spTree>
    <p:extLst>
      <p:ext uri="{BB962C8B-B14F-4D97-AF65-F5344CB8AC3E}">
        <p14:creationId xmlns:p14="http://schemas.microsoft.com/office/powerpoint/2010/main" val="225741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45"/>
          <p:cNvSpPr/>
          <p:nvPr/>
        </p:nvSpPr>
        <p:spPr>
          <a:xfrm>
            <a:off x="4715272" y="1519624"/>
            <a:ext cx="3096300" cy="3239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90" name="Google Shape;490;p45"/>
          <p:cNvSpPr/>
          <p:nvPr/>
        </p:nvSpPr>
        <p:spPr>
          <a:xfrm>
            <a:off x="1401875" y="1519624"/>
            <a:ext cx="3096300" cy="3239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93" name="Google Shape;493;p45"/>
          <p:cNvSpPr txBox="1"/>
          <p:nvPr/>
        </p:nvSpPr>
        <p:spPr>
          <a:xfrm>
            <a:off x="1256115" y="2293489"/>
            <a:ext cx="3170125" cy="2370234"/>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Dễ dàng cài đặt và bảo trì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Chức năng tổng đài đa dạng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Nâng cao hiệu suất - quản lý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Cho phép tích hợp với các phần mềm quản trị</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err="1">
                <a:solidFill>
                  <a:schemeClr val="dk1"/>
                </a:solidFill>
                <a:latin typeface="Comfortaa" panose="020B0604020202020204" charset="0"/>
                <a:ea typeface="Anaheim"/>
                <a:cs typeface="Anaheim"/>
                <a:sym typeface="Anaheim"/>
              </a:rPr>
              <a:t>Khả</a:t>
            </a:r>
            <a:r>
              <a:rPr lang="vi-VN">
                <a:solidFill>
                  <a:schemeClr val="dk1"/>
                </a:solidFill>
                <a:latin typeface="Comfortaa" panose="020B0604020202020204" charset="0"/>
                <a:ea typeface="Anaheim"/>
                <a:cs typeface="Anaheim"/>
                <a:sym typeface="Anaheim"/>
              </a:rPr>
              <a:t> </a:t>
            </a:r>
            <a:r>
              <a:rPr lang="vi-VN" err="1">
                <a:solidFill>
                  <a:schemeClr val="dk1"/>
                </a:solidFill>
                <a:latin typeface="Comfortaa" panose="020B0604020202020204" charset="0"/>
                <a:ea typeface="Anaheim"/>
                <a:cs typeface="Anaheim"/>
                <a:sym typeface="Anaheim"/>
              </a:rPr>
              <a:t>năng</a:t>
            </a:r>
            <a:r>
              <a:rPr lang="vi-VN">
                <a:solidFill>
                  <a:schemeClr val="dk1"/>
                </a:solidFill>
                <a:latin typeface="Comfortaa" panose="020B0604020202020204" charset="0"/>
                <a:ea typeface="Anaheim"/>
                <a:cs typeface="Anaheim"/>
                <a:sym typeface="Anaheim"/>
              </a:rPr>
              <a:t> </a:t>
            </a:r>
            <a:r>
              <a:rPr lang="vi-VN" err="1">
                <a:solidFill>
                  <a:schemeClr val="dk1"/>
                </a:solidFill>
                <a:latin typeface="Comfortaa" panose="020B0604020202020204" charset="0"/>
                <a:ea typeface="Anaheim"/>
                <a:cs typeface="Anaheim"/>
                <a:sym typeface="Anaheim"/>
              </a:rPr>
              <a:t>mở</a:t>
            </a:r>
            <a:r>
              <a:rPr lang="vi-VN">
                <a:solidFill>
                  <a:schemeClr val="dk1"/>
                </a:solidFill>
                <a:latin typeface="Comfortaa" panose="020B0604020202020204" charset="0"/>
                <a:ea typeface="Anaheim"/>
                <a:cs typeface="Anaheim"/>
                <a:sym typeface="Anaheim"/>
              </a:rPr>
              <a:t> </a:t>
            </a:r>
            <a:r>
              <a:rPr lang="vi-VN" err="1">
                <a:solidFill>
                  <a:schemeClr val="dk1"/>
                </a:solidFill>
                <a:latin typeface="Comfortaa" panose="020B0604020202020204" charset="0"/>
                <a:ea typeface="Anaheim"/>
                <a:cs typeface="Anaheim"/>
                <a:sym typeface="Anaheim"/>
              </a:rPr>
              <a:t>rộng</a:t>
            </a:r>
            <a:r>
              <a:rPr lang="vi-VN">
                <a:solidFill>
                  <a:schemeClr val="dk1"/>
                </a:solidFill>
                <a:latin typeface="Comfortaa" panose="020B0604020202020204" charset="0"/>
                <a:ea typeface="Anaheim"/>
                <a:cs typeface="Anaheim"/>
                <a:sym typeface="Anaheim"/>
              </a:rPr>
              <a:t>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endParaRPr lang="vi-VN" sz="1150">
              <a:solidFill>
                <a:schemeClr val="dk1"/>
              </a:solidFill>
              <a:latin typeface="Comfortaa" panose="020B0604020202020204" charset="0"/>
              <a:ea typeface="Anaheim"/>
              <a:cs typeface="Anaheim"/>
              <a:sym typeface="Anaheim"/>
            </a:endParaRPr>
          </a:p>
        </p:txBody>
      </p:sp>
      <p:sp>
        <p:nvSpPr>
          <p:cNvPr id="494" name="Google Shape;494;p45"/>
          <p:cNvSpPr txBox="1"/>
          <p:nvPr/>
        </p:nvSpPr>
        <p:spPr>
          <a:xfrm>
            <a:off x="4810522" y="2357657"/>
            <a:ext cx="2905800" cy="1671196"/>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Đường truyền Internet  ổn định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Chất lượng </a:t>
            </a:r>
            <a:r>
              <a:rPr lang="vi-VN" err="1">
                <a:solidFill>
                  <a:schemeClr val="dk1"/>
                </a:solidFill>
                <a:latin typeface="Comfortaa" panose="020B0604020202020204" charset="0"/>
                <a:ea typeface="Anaheim"/>
                <a:cs typeface="Anaheim"/>
                <a:sym typeface="Anaheim"/>
              </a:rPr>
              <a:t>dịch</a:t>
            </a:r>
            <a:r>
              <a:rPr lang="vi-VN">
                <a:solidFill>
                  <a:schemeClr val="dk1"/>
                </a:solidFill>
                <a:latin typeface="Comfortaa" panose="020B0604020202020204" charset="0"/>
                <a:ea typeface="Anaheim"/>
                <a:cs typeface="Anaheim"/>
                <a:sym typeface="Anaheim"/>
              </a:rPr>
              <a:t> </a:t>
            </a:r>
            <a:r>
              <a:rPr lang="vi-VN" err="1">
                <a:solidFill>
                  <a:schemeClr val="dk1"/>
                </a:solidFill>
                <a:latin typeface="Comfortaa" panose="020B0604020202020204" charset="0"/>
                <a:ea typeface="Anaheim"/>
                <a:cs typeface="Anaheim"/>
                <a:sym typeface="Anaheim"/>
              </a:rPr>
              <a:t>vụ</a:t>
            </a:r>
            <a:endParaRPr lang="vi-VN">
              <a:solidFill>
                <a:schemeClr val="dk1"/>
              </a:solidFill>
              <a:latin typeface="Comfortaa" panose="020B0604020202020204" charset="0"/>
              <a:ea typeface="Anaheim"/>
              <a:cs typeface="Anaheim"/>
              <a:sym typeface="Anaheim"/>
            </a:endParaRP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Bị vọng tiếng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Kỹ thuật phức tạp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Bảo mật </a:t>
            </a:r>
          </a:p>
        </p:txBody>
      </p:sp>
      <p:sp>
        <p:nvSpPr>
          <p:cNvPr id="2" name="Google Shape;499;p46">
            <a:extLst>
              <a:ext uri="{FF2B5EF4-FFF2-40B4-BE49-F238E27FC236}">
                <a16:creationId xmlns:a16="http://schemas.microsoft.com/office/drawing/2014/main" id="{B113AE3E-55E4-F5FE-CCB7-5E3E4E57AB7D}"/>
              </a:ext>
            </a:extLst>
          </p:cNvPr>
          <p:cNvSpPr txBox="1">
            <a:spLocks noGrp="1"/>
          </p:cNvSpPr>
          <p:nvPr/>
        </p:nvSpPr>
        <p:spPr>
          <a:xfrm>
            <a:off x="863272" y="197287"/>
            <a:ext cx="7704000" cy="6559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Comfortaa"/>
              <a:buNone/>
              <a:defRPr sz="3600" b="0" i="0" u="none" strike="noStrike" cap="none">
                <a:solidFill>
                  <a:schemeClr val="accent1"/>
                </a:solidFill>
                <a:latin typeface="Comfortaa"/>
                <a:ea typeface="Comfortaa"/>
                <a:cs typeface="Comfortaa"/>
                <a:sym typeface="Comfortaa"/>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sz="3000"/>
              <a:t>1. </a:t>
            </a:r>
            <a:r>
              <a:rPr lang="en" sz="3000" err="1"/>
              <a:t>Tổng</a:t>
            </a:r>
            <a:r>
              <a:rPr lang="en" sz="3000"/>
              <a:t> </a:t>
            </a:r>
            <a:r>
              <a:rPr lang="en" sz="3000" err="1"/>
              <a:t>quan</a:t>
            </a:r>
            <a:endParaRPr sz="3000"/>
          </a:p>
        </p:txBody>
      </p:sp>
      <p:sp>
        <p:nvSpPr>
          <p:cNvPr id="4" name="Google Shape;542;p49">
            <a:extLst>
              <a:ext uri="{FF2B5EF4-FFF2-40B4-BE49-F238E27FC236}">
                <a16:creationId xmlns:a16="http://schemas.microsoft.com/office/drawing/2014/main" id="{9E8F8B75-21FA-F17B-30F3-74B8A0618124}"/>
              </a:ext>
            </a:extLst>
          </p:cNvPr>
          <p:cNvSpPr txBox="1">
            <a:spLocks/>
          </p:cNvSpPr>
          <p:nvPr/>
        </p:nvSpPr>
        <p:spPr>
          <a:xfrm>
            <a:off x="1401875" y="877231"/>
            <a:ext cx="6830488"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500" err="1"/>
              <a:t>Ưu</a:t>
            </a:r>
            <a:r>
              <a:rPr lang="en-US" sz="2500"/>
              <a:t> </a:t>
            </a:r>
            <a:r>
              <a:rPr lang="en-US" sz="2500" err="1"/>
              <a:t>và</a:t>
            </a:r>
            <a:r>
              <a:rPr lang="en-US" sz="2500"/>
              <a:t> </a:t>
            </a:r>
            <a:r>
              <a:rPr lang="en-US" sz="2500" err="1"/>
              <a:t>nhược</a:t>
            </a:r>
            <a:r>
              <a:rPr lang="en-US" sz="2500"/>
              <a:t> </a:t>
            </a:r>
            <a:r>
              <a:rPr lang="en-US" sz="2500" err="1"/>
              <a:t>điểm</a:t>
            </a:r>
            <a:r>
              <a:rPr lang="en-US" sz="2500"/>
              <a:t> </a:t>
            </a:r>
            <a:r>
              <a:rPr lang="en-US" sz="2500" err="1"/>
              <a:t>của</a:t>
            </a:r>
            <a:r>
              <a:rPr lang="en-US" sz="2500"/>
              <a:t> VoIP</a:t>
            </a:r>
          </a:p>
        </p:txBody>
      </p:sp>
      <p:sp>
        <p:nvSpPr>
          <p:cNvPr id="9" name="Google Shape;530;p48">
            <a:extLst>
              <a:ext uri="{FF2B5EF4-FFF2-40B4-BE49-F238E27FC236}">
                <a16:creationId xmlns:a16="http://schemas.microsoft.com/office/drawing/2014/main" id="{A308329D-05CE-4BE2-B8B4-D9204E4109A6}"/>
              </a:ext>
            </a:extLst>
          </p:cNvPr>
          <p:cNvSpPr txBox="1">
            <a:spLocks noGrp="1"/>
          </p:cNvSpPr>
          <p:nvPr/>
        </p:nvSpPr>
        <p:spPr>
          <a:xfrm>
            <a:off x="2084075" y="1829957"/>
            <a:ext cx="1731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lnSpc>
                <a:spcPct val="100000"/>
              </a:lnSpc>
              <a:spcBef>
                <a:spcPts val="0"/>
              </a:spcBef>
              <a:spcAft>
                <a:spcPts val="0"/>
              </a:spcAft>
              <a:buNone/>
            </a:pPr>
            <a:r>
              <a:rPr lang="en" sz="2000" b="1" err="1">
                <a:solidFill>
                  <a:schemeClr val="dk1"/>
                </a:solidFill>
              </a:rPr>
              <a:t>Ưu</a:t>
            </a:r>
            <a:r>
              <a:rPr lang="en" sz="2000" b="1">
                <a:solidFill>
                  <a:schemeClr val="dk1"/>
                </a:solidFill>
              </a:rPr>
              <a:t> </a:t>
            </a:r>
            <a:r>
              <a:rPr lang="en" sz="2000" b="1" err="1">
                <a:solidFill>
                  <a:schemeClr val="dk1"/>
                </a:solidFill>
              </a:rPr>
              <a:t>điểm</a:t>
            </a:r>
            <a:r>
              <a:rPr lang="en" sz="2000" b="1">
                <a:solidFill>
                  <a:schemeClr val="dk1"/>
                </a:solidFill>
              </a:rPr>
              <a:t> </a:t>
            </a:r>
            <a:endParaRPr sz="2000" b="1">
              <a:solidFill>
                <a:schemeClr val="dk1"/>
              </a:solidFill>
            </a:endParaRPr>
          </a:p>
        </p:txBody>
      </p:sp>
      <p:sp>
        <p:nvSpPr>
          <p:cNvPr id="10" name="Google Shape;530;p48">
            <a:extLst>
              <a:ext uri="{FF2B5EF4-FFF2-40B4-BE49-F238E27FC236}">
                <a16:creationId xmlns:a16="http://schemas.microsoft.com/office/drawing/2014/main" id="{1933FEE6-F8FC-4063-C5BF-BEA00C171449}"/>
              </a:ext>
            </a:extLst>
          </p:cNvPr>
          <p:cNvSpPr txBox="1">
            <a:spLocks noGrp="1"/>
          </p:cNvSpPr>
          <p:nvPr/>
        </p:nvSpPr>
        <p:spPr>
          <a:xfrm>
            <a:off x="5194804" y="1829957"/>
            <a:ext cx="213723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lnSpc>
                <a:spcPct val="100000"/>
              </a:lnSpc>
              <a:spcBef>
                <a:spcPts val="0"/>
              </a:spcBef>
              <a:spcAft>
                <a:spcPts val="0"/>
              </a:spcAft>
              <a:buNone/>
            </a:pPr>
            <a:r>
              <a:rPr lang="en" sz="2000" b="1" err="1">
                <a:solidFill>
                  <a:schemeClr val="dk1"/>
                </a:solidFill>
              </a:rPr>
              <a:t>Nhược</a:t>
            </a:r>
            <a:r>
              <a:rPr lang="en" sz="2000" b="1">
                <a:solidFill>
                  <a:schemeClr val="dk1"/>
                </a:solidFill>
              </a:rPr>
              <a:t> </a:t>
            </a:r>
            <a:r>
              <a:rPr lang="en" sz="2000" b="1" err="1">
                <a:solidFill>
                  <a:schemeClr val="dk1"/>
                </a:solidFill>
              </a:rPr>
              <a:t>điểm</a:t>
            </a:r>
            <a:r>
              <a:rPr lang="en" sz="2000" b="1">
                <a:solidFill>
                  <a:schemeClr val="dk1"/>
                </a:solidFill>
              </a:rPr>
              <a:t> </a:t>
            </a:r>
            <a:endParaRPr sz="2000" b="1">
              <a:solidFill>
                <a:schemeClr val="dk1"/>
              </a:solidFill>
            </a:endParaRPr>
          </a:p>
        </p:txBody>
      </p:sp>
    </p:spTree>
    <p:extLst>
      <p:ext uri="{BB962C8B-B14F-4D97-AF65-F5344CB8AC3E}">
        <p14:creationId xmlns:p14="http://schemas.microsoft.com/office/powerpoint/2010/main" val="1681110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40"/>
          <p:cNvSpPr txBox="1">
            <a:spLocks noGrp="1"/>
          </p:cNvSpPr>
          <p:nvPr>
            <p:ph type="subTitle" idx="1"/>
          </p:nvPr>
        </p:nvSpPr>
        <p:spPr>
          <a:xfrm>
            <a:off x="1839327" y="1657074"/>
            <a:ext cx="7113756" cy="3016577"/>
          </a:xfrm>
          <a:prstGeom prst="rect">
            <a:avLst/>
          </a:prstGeom>
        </p:spPr>
        <p:txBody>
          <a:bodyPr spcFirstLastPara="1" wrap="square" lIns="91425" tIns="91425" rIns="91425" bIns="91425" anchor="ctr" anchorCtr="0">
            <a:noAutofit/>
          </a:bodyPr>
          <a:lstStyle/>
          <a:p>
            <a:pPr marL="285750" marR="0" indent="-285750" algn="just">
              <a:lnSpc>
                <a:spcPct val="150000"/>
              </a:lnSpc>
              <a:spcBef>
                <a:spcPts val="0"/>
              </a:spcBef>
              <a:spcAft>
                <a:spcPts val="800"/>
              </a:spcAft>
              <a:buFont typeface="Arial" panose="020B0604020202020204" pitchFamily="34" charset="0"/>
              <a:buChar char="•"/>
            </a:pPr>
            <a:r>
              <a:rPr lang="en-US" sz="1400" b="1">
                <a:solidFill>
                  <a:schemeClr val="tx1"/>
                </a:solidFill>
                <a:latin typeface="Comfortaa" panose="020B0604020202020204" charset="0"/>
              </a:rPr>
              <a:t>Session </a:t>
            </a:r>
            <a:r>
              <a:rPr lang="en-US" sz="1400" b="1" err="1">
                <a:solidFill>
                  <a:schemeClr val="tx1"/>
                </a:solidFill>
                <a:latin typeface="Comfortaa" panose="020B0604020202020204" charset="0"/>
              </a:rPr>
              <a:t>Initation</a:t>
            </a:r>
            <a:r>
              <a:rPr lang="en-US" sz="1400" b="1">
                <a:solidFill>
                  <a:schemeClr val="tx1"/>
                </a:solidFill>
                <a:latin typeface="Comfortaa" panose="020B0604020202020204" charset="0"/>
              </a:rPr>
              <a:t> Protocol </a:t>
            </a:r>
            <a:r>
              <a:rPr lang="en-US" sz="1400" err="1">
                <a:solidFill>
                  <a:schemeClr val="tx1"/>
                </a:solidFill>
                <a:latin typeface="Comfortaa" panose="020B0604020202020204" charset="0"/>
              </a:rPr>
              <a:t>l</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à</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một</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hệ</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thống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cho</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phép</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các</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thiết</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bị</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giao</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tiếp</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với</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nhau</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p>
          <a:p>
            <a:pPr marL="285750" marR="0" indent="-285750" algn="just">
              <a:lnSpc>
                <a:spcPct val="150000"/>
              </a:lnSpc>
              <a:spcBef>
                <a:spcPts val="0"/>
              </a:spcBef>
              <a:spcAft>
                <a:spcPts val="800"/>
              </a:spcAft>
              <a:buFont typeface="Arial" panose="020B0604020202020204" pitchFamily="34" charset="0"/>
              <a:buChar char="•"/>
            </a:pP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Một</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trong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nhiều</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giao</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thức</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được</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sử</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dụng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để</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triển</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khai</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VoIP </a:t>
            </a:r>
          </a:p>
          <a:p>
            <a:pPr marL="285750" marR="0" indent="-285750" algn="just">
              <a:lnSpc>
                <a:spcPct val="150000"/>
              </a:lnSpc>
              <a:spcBef>
                <a:spcPts val="0"/>
              </a:spcBef>
              <a:spcAft>
                <a:spcPts val="800"/>
              </a:spcAft>
              <a:buFont typeface="Arial" panose="020B0604020202020204" pitchFamily="34" charset="0"/>
              <a:buChar char="•"/>
            </a:pP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Không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phải</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mọi</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hệ</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thống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VoIP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sẽ</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sử</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dụng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SIP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nhưng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phần</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lớn</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đều</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sử</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dụng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SIP</a:t>
            </a:r>
          </a:p>
          <a:p>
            <a:pPr marL="285750" indent="-285750" algn="just">
              <a:lnSpc>
                <a:spcPct val="150000"/>
              </a:lnSpc>
              <a:spcAft>
                <a:spcPts val="800"/>
              </a:spcAft>
              <a:buFont typeface="Arial" panose="020B0604020202020204" pitchFamily="34" charset="0"/>
              <a:buChar char="•"/>
            </a:pPr>
            <a:r>
              <a:rPr lang="vi-VN" sz="1400" kern="100">
                <a:solidFill>
                  <a:schemeClr val="tx1"/>
                </a:solidFill>
                <a:latin typeface="Comfortaa" panose="020B0604020202020204" charset="0"/>
                <a:ea typeface="Calibri" panose="020F0502020204030204" pitchFamily="34" charset="0"/>
                <a:cs typeface="Times New Roman" panose="02020603050405020304" pitchFamily="18" charset="0"/>
              </a:rPr>
              <a:t>Hầu hết các tổ chức thích dùng giao thức SIP</a:t>
            </a:r>
            <a:endParaRPr lang="vi-VN" sz="1400">
              <a:solidFill>
                <a:schemeClr val="tx1"/>
              </a:solidFill>
              <a:latin typeface="Comfortaa" panose="020B0604020202020204" charset="0"/>
            </a:endParaRPr>
          </a:p>
          <a:p>
            <a:pPr marL="0" marR="0" algn="just">
              <a:lnSpc>
                <a:spcPct val="150000"/>
              </a:lnSpc>
              <a:spcBef>
                <a:spcPts val="0"/>
              </a:spcBef>
              <a:spcAft>
                <a:spcPts val="800"/>
              </a:spcAft>
              <a:buFontTx/>
              <a:buChar char="-"/>
            </a:pPr>
            <a:endPar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endParaRPr>
          </a:p>
        </p:txBody>
      </p:sp>
      <p:sp>
        <p:nvSpPr>
          <p:cNvPr id="342" name="Google Shape;342;p40"/>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latin typeface="+mn-lt"/>
              </a:rPr>
              <a:t>7</a:t>
            </a:fld>
            <a:endParaRPr>
              <a:latin typeface="+mn-lt"/>
            </a:endParaRPr>
          </a:p>
        </p:txBody>
      </p:sp>
      <p:pic>
        <p:nvPicPr>
          <p:cNvPr id="6" name="Picture 5" descr="Diagram&#10;&#10;Description automatically generated with medium confidence">
            <a:extLst>
              <a:ext uri="{FF2B5EF4-FFF2-40B4-BE49-F238E27FC236}">
                <a16:creationId xmlns:a16="http://schemas.microsoft.com/office/drawing/2014/main" id="{0C469B0A-DCEA-5F37-832A-128F121C7A3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034" b="98322" l="5812" r="89980">
                        <a14:foregroundMark x1="22445" y1="5705" x2="22445" y2="5705"/>
                        <a14:foregroundMark x1="24649" y1="5034" x2="25251" y2="9732"/>
                        <a14:foregroundMark x1="6012" y1="23154" x2="6012" y2="23154"/>
                        <a14:foregroundMark x1="10621" y1="37584" x2="10621" y2="37584"/>
                        <a14:foregroundMark x1="15030" y1="15101" x2="15030" y2="15101"/>
                        <a14:foregroundMark x1="39279" y1="25168" x2="39279" y2="25168"/>
                        <a14:foregroundMark x1="39679" y1="39933" x2="39679" y2="39933"/>
                        <a14:foregroundMark x1="43888" y1="42282" x2="43888" y2="42282"/>
                        <a14:foregroundMark x1="32465" y1="52685" x2="32465" y2="52685"/>
                        <a14:foregroundMark x1="17034" y1="47315" x2="17034" y2="47315"/>
                        <a14:foregroundMark x1="6814" y1="52349" x2="6814" y2="52349"/>
                        <a14:foregroundMark x1="19639" y1="59732" x2="19639" y2="59732"/>
                        <a14:foregroundMark x1="27655" y1="46644" x2="27655" y2="46644"/>
                        <a14:foregroundMark x1="15030" y1="25839" x2="15030" y2="25839"/>
                        <a14:foregroundMark x1="20441" y1="34564" x2="20441" y2="34564"/>
                        <a14:foregroundMark x1="21844" y1="39933" x2="21844" y2="39933"/>
                        <a14:foregroundMark x1="22445" y1="38926" x2="19038" y2="34564"/>
                        <a14:foregroundMark x1="34068" y1="70805" x2="34068" y2="70805"/>
                        <a14:foregroundMark x1="36473" y1="67114" x2="36473" y2="67114"/>
                        <a14:foregroundMark x1="32866" y1="68792" x2="32866" y2="68792"/>
                        <a14:foregroundMark x1="36874" y1="52685" x2="36874" y2="52685"/>
                        <a14:foregroundMark x1="21443" y1="19463" x2="21443" y2="19463"/>
                        <a14:foregroundMark x1="9419" y1="48993" x2="9419" y2="48993"/>
                        <a14:foregroundMark x1="8417" y1="58389" x2="8417" y2="58389"/>
                        <a14:foregroundMark x1="25050" y1="96980" x2="25050" y2="96980"/>
                        <a14:foregroundMark x1="19840" y1="96980" x2="19840" y2="96980"/>
                        <a14:foregroundMark x1="39679" y1="98322" x2="39679" y2="98322"/>
                      </a14:backgroundRemoval>
                    </a14:imgEffect>
                  </a14:imgLayer>
                </a14:imgProps>
              </a:ext>
            </a:extLst>
          </a:blip>
          <a:srcRect r="51494" b="-2955"/>
          <a:stretch/>
        </p:blipFill>
        <p:spPr>
          <a:xfrm>
            <a:off x="-17901" y="2848916"/>
            <a:ext cx="1857228" cy="2354154"/>
          </a:xfrm>
          <a:prstGeom prst="rect">
            <a:avLst/>
          </a:prstGeom>
        </p:spPr>
      </p:pic>
      <p:sp>
        <p:nvSpPr>
          <p:cNvPr id="3" name="Google Shape;499;p46">
            <a:extLst>
              <a:ext uri="{FF2B5EF4-FFF2-40B4-BE49-F238E27FC236}">
                <a16:creationId xmlns:a16="http://schemas.microsoft.com/office/drawing/2014/main" id="{C3969E6E-99BD-1371-7E61-9AADB42352BA}"/>
              </a:ext>
            </a:extLst>
          </p:cNvPr>
          <p:cNvSpPr txBox="1">
            <a:spLocks noGrp="1"/>
          </p:cNvSpPr>
          <p:nvPr/>
        </p:nvSpPr>
        <p:spPr>
          <a:xfrm>
            <a:off x="1249083" y="291995"/>
            <a:ext cx="7704000" cy="6559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Comfortaa"/>
              <a:buNone/>
              <a:defRPr sz="3600" b="0" i="0" u="none" strike="noStrike" cap="none">
                <a:solidFill>
                  <a:schemeClr val="accent1"/>
                </a:solidFill>
                <a:latin typeface="Comfortaa"/>
                <a:ea typeface="Comfortaa"/>
                <a:cs typeface="Comfortaa"/>
                <a:sym typeface="Comfortaa"/>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sz="3000"/>
              <a:t>1. </a:t>
            </a:r>
            <a:r>
              <a:rPr lang="en" sz="3000" err="1"/>
              <a:t>Tổng</a:t>
            </a:r>
            <a:r>
              <a:rPr lang="en" sz="3000"/>
              <a:t> </a:t>
            </a:r>
            <a:r>
              <a:rPr lang="en" sz="3000" err="1"/>
              <a:t>quan</a:t>
            </a:r>
            <a:endParaRPr sz="3000"/>
          </a:p>
        </p:txBody>
      </p:sp>
      <p:sp>
        <p:nvSpPr>
          <p:cNvPr id="5" name="Google Shape;542;p49">
            <a:extLst>
              <a:ext uri="{FF2B5EF4-FFF2-40B4-BE49-F238E27FC236}">
                <a16:creationId xmlns:a16="http://schemas.microsoft.com/office/drawing/2014/main" id="{4427CCD2-0556-9A7E-F65C-12D54E6CA02A}"/>
              </a:ext>
            </a:extLst>
          </p:cNvPr>
          <p:cNvSpPr txBox="1">
            <a:spLocks/>
          </p:cNvSpPr>
          <p:nvPr/>
        </p:nvSpPr>
        <p:spPr>
          <a:xfrm>
            <a:off x="1839327" y="1215896"/>
            <a:ext cx="6830488"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500"/>
              <a:t>Giao </a:t>
            </a:r>
            <a:r>
              <a:rPr lang="en-US" sz="2500" err="1"/>
              <a:t>thức</a:t>
            </a:r>
            <a:r>
              <a:rPr lang="en-US" sz="2500"/>
              <a:t> SIP </a:t>
            </a:r>
            <a:r>
              <a:rPr lang="en-US" sz="2500" err="1"/>
              <a:t>trong</a:t>
            </a:r>
            <a:r>
              <a:rPr lang="en-US" sz="2500"/>
              <a:t> VoIP</a:t>
            </a:r>
          </a:p>
        </p:txBody>
      </p:sp>
    </p:spTree>
    <p:extLst>
      <p:ext uri="{BB962C8B-B14F-4D97-AF65-F5344CB8AC3E}">
        <p14:creationId xmlns:p14="http://schemas.microsoft.com/office/powerpoint/2010/main" val="408285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Ngữ</a:t>
            </a:r>
            <a:r>
              <a:rPr lang="en"/>
              <a:t> </a:t>
            </a:r>
            <a:r>
              <a:rPr lang="en" err="1"/>
              <a:t>cảnh</a:t>
            </a:r>
            <a:r>
              <a:rPr lang="en"/>
              <a:t> </a:t>
            </a:r>
            <a:r>
              <a:rPr lang="en" err="1"/>
              <a:t>và</a:t>
            </a:r>
            <a:r>
              <a:rPr lang="en"/>
              <a:t> </a:t>
            </a:r>
            <a:r>
              <a:rPr lang="en" err="1"/>
              <a:t>môi</a:t>
            </a:r>
            <a:r>
              <a:rPr lang="en"/>
              <a:t> </a:t>
            </a:r>
            <a:r>
              <a:rPr lang="en" err="1"/>
              <a:t>trường</a:t>
            </a:r>
            <a:r>
              <a:rPr lang="en"/>
              <a:t> </a:t>
            </a:r>
            <a:r>
              <a:rPr lang="en" err="1"/>
              <a:t>mạng</a:t>
            </a:r>
            <a:r>
              <a:rPr lang="en"/>
              <a:t> </a:t>
            </a:r>
            <a:endParaRPr/>
          </a:p>
        </p:txBody>
      </p:sp>
      <p:sp>
        <p:nvSpPr>
          <p:cNvPr id="500" name="Google Shape;500;p46"/>
          <p:cNvSpPr txBox="1">
            <a:spLocks noGrp="1"/>
          </p:cNvSpPr>
          <p:nvPr>
            <p:ph type="title" idx="2"/>
          </p:nvPr>
        </p:nvSpPr>
        <p:spPr>
          <a:xfrm>
            <a:off x="2996550" y="1502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2155939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32" name="Cloud 31">
            <a:extLst>
              <a:ext uri="{FF2B5EF4-FFF2-40B4-BE49-F238E27FC236}">
                <a16:creationId xmlns:a16="http://schemas.microsoft.com/office/drawing/2014/main" id="{4371A6AB-D3BA-D2DE-EA89-58A3D2096575}"/>
              </a:ext>
            </a:extLst>
          </p:cNvPr>
          <p:cNvSpPr/>
          <p:nvPr/>
        </p:nvSpPr>
        <p:spPr>
          <a:xfrm>
            <a:off x="1925131" y="987132"/>
            <a:ext cx="4777602" cy="197162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con&#10;&#10;Description automatically generated">
            <a:extLst>
              <a:ext uri="{FF2B5EF4-FFF2-40B4-BE49-F238E27FC236}">
                <a16:creationId xmlns:a16="http://schemas.microsoft.com/office/drawing/2014/main" id="{E8DF057F-E579-6A63-3687-24FE0930313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10" b="89640" l="7930" r="94273">
                        <a14:foregroundMark x1="9251" y1="45946" x2="8370" y2="63063"/>
                        <a14:foregroundMark x1="29918" y1="79500" x2="36123" y2="84234"/>
                        <a14:foregroundMark x1="8370" y1="63063" x2="19728" y2="71727"/>
                        <a14:foregroundMark x1="36123" y1="84234" x2="67401" y2="81081"/>
                        <a14:foregroundMark x1="49339" y1="10811" x2="65639" y2="10360"/>
                        <a14:foregroundMark x1="65639" y1="10360" x2="67401" y2="10360"/>
                        <a14:foregroundMark x1="51982" y1="31982" x2="49339" y2="61712"/>
                        <a14:foregroundMark x1="89818" y1="41892" x2="89868" y2="42793"/>
                        <a14:foregroundMark x1="88987" y1="27027" x2="89591" y2="37838"/>
                        <a14:foregroundMark x1="80176" y1="12613" x2="83700" y2="15766"/>
                        <a14:foregroundMark x1="81057" y1="13063" x2="86344" y2="16667"/>
                        <a14:foregroundMark x1="79295" y1="10811" x2="80617" y2="12613"/>
                        <a14:foregroundMark x1="79736" y1="11261" x2="78414" y2="10811"/>
                        <a14:foregroundMark x1="94188" y1="41892" x2="94273" y2="42342"/>
                        <a14:foregroundMark x1="91630" y1="28378" x2="93421" y2="37838"/>
                        <a14:backgroundMark x1="14537" y1="16216" x2="5286" y2="34234"/>
                        <a14:backgroundMark x1="2814" y1="62764" x2="2203" y2="69820"/>
                        <a14:backgroundMark x1="5286" y1="34234" x2="4294" y2="45680"/>
                        <a14:backgroundMark x1="2203" y1="69820" x2="11013" y2="86036"/>
                        <a14:backgroundMark x1="36899" y1="90340" x2="65198" y2="95045"/>
                        <a14:backgroundMark x1="30772" y1="89321" x2="32933" y2="89680"/>
                        <a14:backgroundMark x1="11013" y1="86036" x2="30381" y2="89256"/>
                        <a14:backgroundMark x1="65198" y1="95045" x2="83260" y2="90991"/>
                        <a14:backgroundMark x1="83260" y1="90991" x2="94622" y2="42515"/>
                        <a14:backgroundMark x1="93256" y1="26778" x2="90749" y2="18018"/>
                        <a14:backgroundMark x1="77750" y1="9526" x2="74890" y2="7658"/>
                        <a14:backgroundMark x1="79506" y1="10673" x2="79393" y2="10599"/>
                        <a14:backgroundMark x1="90749" y1="18018" x2="87264" y2="15742"/>
                        <a14:backgroundMark x1="52374" y1="5852" x2="29956" y2="4054"/>
                        <a14:backgroundMark x1="74890" y1="7658" x2="69360" y2="7214"/>
                        <a14:backgroundMark x1="29956" y1="4054" x2="14978" y2="16667"/>
                        <a14:backgroundMark x1="19824" y1="71622" x2="30396" y2="77477"/>
                        <a14:backgroundMark x1="28194" y1="78378" x2="30396" y2="78829"/>
                        <a14:backgroundMark x1="94714" y1="37838" x2="94714" y2="41892"/>
                      </a14:backgroundRemoval>
                    </a14:imgEffect>
                  </a14:imgLayer>
                </a14:imgProps>
              </a:ext>
            </a:extLst>
          </a:blip>
          <a:stretch>
            <a:fillRect/>
          </a:stretch>
        </p:blipFill>
        <p:spPr>
          <a:xfrm>
            <a:off x="3663955" y="1184756"/>
            <a:ext cx="632340" cy="618412"/>
          </a:xfrm>
          <a:prstGeom prst="rect">
            <a:avLst/>
          </a:prstGeom>
        </p:spPr>
      </p:pic>
      <p:pic>
        <p:nvPicPr>
          <p:cNvPr id="18" name="Picture 17" descr="Logo, company name&#10;&#10;Description automatically generated">
            <a:extLst>
              <a:ext uri="{FF2B5EF4-FFF2-40B4-BE49-F238E27FC236}">
                <a16:creationId xmlns:a16="http://schemas.microsoft.com/office/drawing/2014/main" id="{C8776217-37B0-869D-9115-7C272C231DAE}"/>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4800" y1="27533" x2="35333" y2="32800"/>
                        <a14:foregroundMark x1="35333" y1="32800" x2="34933" y2="43800"/>
                        <a14:foregroundMark x1="34933" y1="43800" x2="42467" y2="49800"/>
                        <a14:foregroundMark x1="42467" y1="49800" x2="42600" y2="49867"/>
                        <a14:foregroundMark x1="38533" y1="28867" x2="49533" y2="26800"/>
                        <a14:foregroundMark x1="49533" y1="26800" x2="53467" y2="27733"/>
                        <a14:foregroundMark x1="47800" y1="34067" x2="46733" y2="45933"/>
                        <a14:foregroundMark x1="50867" y1="34667" x2="48933" y2="42067"/>
                        <a14:foregroundMark x1="44600" y1="31667" x2="41133" y2="40333"/>
                        <a14:foregroundMark x1="41133" y1="40333" x2="41133" y2="40333"/>
                        <a14:foregroundMark x1="45000" y1="32533" x2="47200" y2="41667"/>
                        <a14:foregroundMark x1="47200" y1="41667" x2="56533" y2="43000"/>
                        <a14:foregroundMark x1="56533" y1="43000" x2="42667" y2="38533"/>
                        <a14:foregroundMark x1="42667" y1="38533" x2="53533" y2="41600"/>
                        <a14:foregroundMark x1="53533" y1="41600" x2="46733" y2="42733"/>
                        <a14:foregroundMark x1="44667" y1="31000" x2="54200" y2="32467"/>
                        <a14:foregroundMark x1="54200" y1="32467" x2="56867" y2="41133"/>
                        <a14:foregroundMark x1="46333" y1="33333" x2="45733" y2="34267"/>
                        <a14:foregroundMark x1="48400" y1="35400" x2="48600" y2="36267"/>
                        <a14:foregroundMark x1="54400" y1="36667" x2="53933" y2="39600"/>
                        <a14:foregroundMark x1="50400" y1="38933" x2="51133" y2="40333"/>
                        <a14:foregroundMark x1="44267" y1="35133" x2="43667" y2="39600"/>
                        <a14:foregroundMark x1="39200" y1="39200" x2="47067" y2="45600"/>
                        <a14:foregroundMark x1="47067" y1="45600" x2="52933" y2="45867"/>
                        <a14:foregroundMark x1="43600" y1="40533" x2="45933" y2="43800"/>
                        <a14:foregroundMark x1="47400" y1="43133" x2="47267" y2="44333"/>
                        <a14:foregroundMark x1="43400" y1="39867" x2="43200" y2="40533"/>
                        <a14:backgroundMark x1="30400" y1="77867" x2="30400" y2="77867"/>
                        <a14:backgroundMark x1="67800" y1="67133" x2="67133" y2="77867"/>
                        <a14:backgroundMark x1="53067" y1="66533" x2="51333" y2="77467"/>
                        <a14:backgroundMark x1="51333" y1="77467" x2="52600" y2="79800"/>
                        <a14:backgroundMark x1="54333" y1="68733" x2="52400" y2="76333"/>
                        <a14:backgroundMark x1="54333" y1="66533" x2="57133" y2="66800"/>
                      </a14:backgroundRemoval>
                    </a14:imgEffect>
                  </a14:imgLayer>
                </a14:imgProps>
              </a:ext>
            </a:extLst>
          </a:blip>
          <a:srcRect r="10013" b="36141"/>
          <a:stretch/>
        </p:blipFill>
        <p:spPr>
          <a:xfrm>
            <a:off x="4037196" y="1284930"/>
            <a:ext cx="1267309" cy="926256"/>
          </a:xfrm>
          <a:prstGeom prst="rect">
            <a:avLst/>
          </a:prstGeom>
        </p:spPr>
      </p:pic>
      <p:pic>
        <p:nvPicPr>
          <p:cNvPr id="26" name="Picture 25" descr="A computer with a blank screen&#10;&#10;Description automatically generated with low confidence">
            <a:extLst>
              <a:ext uri="{FF2B5EF4-FFF2-40B4-BE49-F238E27FC236}">
                <a16:creationId xmlns:a16="http://schemas.microsoft.com/office/drawing/2014/main" id="{326419C1-6EF2-3703-3733-D18F67C5D8CE}"/>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Lst>
          </a:blip>
          <a:srcRect l="11062" t="20406" r="11354" b="19639"/>
          <a:stretch/>
        </p:blipFill>
        <p:spPr>
          <a:xfrm>
            <a:off x="5872540" y="3485540"/>
            <a:ext cx="1717475" cy="1327234"/>
          </a:xfrm>
          <a:prstGeom prst="rect">
            <a:avLst/>
          </a:prstGeom>
        </p:spPr>
      </p:pic>
      <p:cxnSp>
        <p:nvCxnSpPr>
          <p:cNvPr id="28" name="Straight Connector 27">
            <a:extLst>
              <a:ext uri="{FF2B5EF4-FFF2-40B4-BE49-F238E27FC236}">
                <a16:creationId xmlns:a16="http://schemas.microsoft.com/office/drawing/2014/main" id="{E7E81C0E-2BAD-C985-471A-8EEDDF79E30B}"/>
              </a:ext>
            </a:extLst>
          </p:cNvPr>
          <p:cNvCxnSpPr>
            <a:cxnSpLocks/>
            <a:stCxn id="532" idx="1"/>
            <a:endCxn id="5" idx="0"/>
          </p:cNvCxnSpPr>
          <p:nvPr/>
        </p:nvCxnSpPr>
        <p:spPr>
          <a:xfrm flipH="1">
            <a:off x="1976003" y="2385235"/>
            <a:ext cx="696224" cy="1300872"/>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40B11598-A85B-7AE3-4308-F04A290295C4}"/>
              </a:ext>
            </a:extLst>
          </p:cNvPr>
          <p:cNvCxnSpPr>
            <a:cxnSpLocks/>
          </p:cNvCxnSpPr>
          <p:nvPr/>
        </p:nvCxnSpPr>
        <p:spPr>
          <a:xfrm>
            <a:off x="5872540" y="2578213"/>
            <a:ext cx="830193" cy="9959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4" name="Picture 33" descr="Icon&#10;&#10;Description automatically generated">
            <a:extLst>
              <a:ext uri="{FF2B5EF4-FFF2-40B4-BE49-F238E27FC236}">
                <a16:creationId xmlns:a16="http://schemas.microsoft.com/office/drawing/2014/main" id="{45643CEF-A4C7-0901-2B07-DFF2A639D73F}"/>
              </a:ext>
            </a:extLst>
          </p:cNvPr>
          <p:cNvPicPr>
            <a:picLocks noChangeAspect="1"/>
          </p:cNvPicPr>
          <p:nvPr/>
        </p:nvPicPr>
        <p:blipFill>
          <a:blip r:embed="rId9"/>
          <a:stretch>
            <a:fillRect/>
          </a:stretch>
        </p:blipFill>
        <p:spPr>
          <a:xfrm>
            <a:off x="1174584" y="3783337"/>
            <a:ext cx="320969" cy="320969"/>
          </a:xfrm>
          <a:prstGeom prst="rect">
            <a:avLst/>
          </a:prstGeom>
        </p:spPr>
      </p:pic>
      <p:pic>
        <p:nvPicPr>
          <p:cNvPr id="35" name="Picture 34" descr="Icon&#10;&#10;Description automatically generated">
            <a:extLst>
              <a:ext uri="{FF2B5EF4-FFF2-40B4-BE49-F238E27FC236}">
                <a16:creationId xmlns:a16="http://schemas.microsoft.com/office/drawing/2014/main" id="{5ED4276D-3E39-FCC2-D3F3-878D4DEC01A2}"/>
              </a:ext>
            </a:extLst>
          </p:cNvPr>
          <p:cNvPicPr>
            <a:picLocks noChangeAspect="1"/>
          </p:cNvPicPr>
          <p:nvPr/>
        </p:nvPicPr>
        <p:blipFill>
          <a:blip r:embed="rId9"/>
          <a:stretch>
            <a:fillRect/>
          </a:stretch>
        </p:blipFill>
        <p:spPr>
          <a:xfrm>
            <a:off x="7434476" y="3611967"/>
            <a:ext cx="418135" cy="418135"/>
          </a:xfrm>
          <a:prstGeom prst="rect">
            <a:avLst/>
          </a:prstGeom>
        </p:spPr>
      </p:pic>
      <p:pic>
        <p:nvPicPr>
          <p:cNvPr id="5" name="Picture 4" descr="A white cell phone&#10;&#10;Description automatically generated with low confidence">
            <a:extLst>
              <a:ext uri="{FF2B5EF4-FFF2-40B4-BE49-F238E27FC236}">
                <a16:creationId xmlns:a16="http://schemas.microsoft.com/office/drawing/2014/main" id="{DFF64D27-00F3-CC6D-07AA-A6F134684FE0}"/>
              </a:ext>
            </a:extLst>
          </p:cNvPr>
          <p:cNvPicPr>
            <a:picLocks noChangeAspect="1"/>
          </p:cNvPicPr>
          <p:nvPr/>
        </p:nvPicPr>
        <p:blipFill rotWithShape="1">
          <a:blip r:embed="rId10">
            <a:extLst>
              <a:ext uri="{BEBA8EAE-BF5A-486C-A8C5-ECC9F3942E4B}">
                <a14:imgProps xmlns:a14="http://schemas.microsoft.com/office/drawing/2010/main">
                  <a14:imgLayer r:embed="rId11">
                    <a14:imgEffect>
                      <a14:backgroundRemoval t="10000" b="90000" l="10000" r="90000">
                        <a14:foregroundMark x1="29722" y1="13611" x2="67500" y2="11111"/>
                        <a14:foregroundMark x1="30278" y1="12222" x2="30833" y2="11389"/>
                        <a14:foregroundMark x1="29444" y1="12500" x2="30556" y2="11389"/>
                        <a14:foregroundMark x1="30556" y1="12222" x2="31111" y2="12500"/>
                        <a14:foregroundMark x1="30278" y1="12500" x2="30833" y2="11389"/>
                        <a14:foregroundMark x1="30833" y1="12500" x2="30556" y2="11389"/>
                        <a14:foregroundMark x1="31944" y1="11667" x2="30556" y2="12500"/>
                        <a14:foregroundMark x1="65278" y1="11111" x2="68889" y2="13611"/>
                        <a14:foregroundMark x1="70833" y1="15833" x2="71667" y2="21111"/>
                        <a14:foregroundMark x1="70556" y1="20556" x2="71111" y2="27778"/>
                        <a14:foregroundMark x1="70833" y1="28889" x2="71389" y2="34444"/>
                        <a14:foregroundMark x1="70833" y1="35556" x2="71111" y2="41111"/>
                        <a14:foregroundMark x1="28889" y1="15278" x2="29444" y2="21389"/>
                        <a14:foregroundMark x1="29167" y1="21667" x2="28889" y2="27222"/>
                        <a14:foregroundMark x1="28889" y1="28056" x2="29444" y2="33056"/>
                        <a14:foregroundMark x1="28889" y1="33889" x2="29444" y2="38333"/>
                        <a14:foregroundMark x1="28889" y1="39722" x2="29444" y2="45000"/>
                        <a14:foregroundMark x1="29167" y1="45556" x2="29722" y2="51389"/>
                        <a14:foregroundMark x1="70833" y1="41389" x2="70556" y2="47222"/>
                        <a14:foregroundMark x1="29444" y1="51111" x2="29444" y2="55556"/>
                        <a14:foregroundMark x1="70833" y1="47500" x2="70833" y2="53333"/>
                        <a14:foregroundMark x1="70556" y1="53611" x2="70833" y2="69444"/>
                        <a14:foregroundMark x1="70833" y1="68611" x2="70556" y2="83611"/>
                        <a14:foregroundMark x1="28889" y1="54722" x2="29444" y2="65000"/>
                        <a14:foregroundMark x1="28889" y1="64444" x2="28889" y2="72222"/>
                        <a14:foregroundMark x1="29167" y1="71389" x2="29722" y2="79444"/>
                        <a14:foregroundMark x1="28889" y1="79167" x2="29167" y2="86111"/>
                        <a14:foregroundMark x1="29167" y1="86389" x2="33056" y2="86389"/>
                        <a14:foregroundMark x1="43056" y1="85833" x2="57500" y2="86389"/>
                      </a14:backgroundRemoval>
                    </a14:imgEffect>
                  </a14:imgLayer>
                </a14:imgProps>
              </a:ext>
            </a:extLst>
          </a:blip>
          <a:srcRect l="26516" t="6451" r="22519" b="9443"/>
          <a:stretch/>
        </p:blipFill>
        <p:spPr>
          <a:xfrm>
            <a:off x="1643298" y="3686107"/>
            <a:ext cx="665410" cy="1098108"/>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646AA6C5-2BB4-5BCF-7E47-6A1B8DE1333B}"/>
              </a:ext>
            </a:extLst>
          </p:cNvPr>
          <p:cNvPicPr>
            <a:picLocks noChangeAspect="1"/>
          </p:cNvPicPr>
          <p:nvPr/>
        </p:nvPicPr>
        <p:blipFill rotWithShape="1">
          <a:blip r:embed="rId12">
            <a:extLst>
              <a:ext uri="{BEBA8EAE-BF5A-486C-A8C5-ECC9F3942E4B}">
                <a14:imgProps xmlns:a14="http://schemas.microsoft.com/office/drawing/2010/main">
                  <a14:imgLayer r:embed="rId13">
                    <a14:imgEffect>
                      <a14:backgroundRemoval t="2500" b="96618" l="10000" r="90000">
                        <a14:foregroundMark x1="35333" y1="5588" x2="44667" y2="3382"/>
                        <a14:foregroundMark x1="44667" y1="3382" x2="52556" y2="3971"/>
                        <a14:foregroundMark x1="52556" y1="3971" x2="61778" y2="3382"/>
                        <a14:foregroundMark x1="61778" y1="3382" x2="64111" y2="4412"/>
                        <a14:foregroundMark x1="35667" y1="93824" x2="45556" y2="94265"/>
                        <a14:foregroundMark x1="39889" y1="95441" x2="51000" y2="93529"/>
                        <a14:foregroundMark x1="48222" y1="95147" x2="66111" y2="92059"/>
                        <a14:foregroundMark x1="66111" y1="92059" x2="66111" y2="92059"/>
                        <a14:foregroundMark x1="53111" y1="95441" x2="66778" y2="92206"/>
                        <a14:foregroundMark x1="57667" y1="95735" x2="65667" y2="94118"/>
                        <a14:foregroundMark x1="33556" y1="83971" x2="34111" y2="93971"/>
                        <a14:foregroundMark x1="34111" y1="93971" x2="34667" y2="94706"/>
                        <a14:foregroundMark x1="35889" y1="95441" x2="37222" y2="95735"/>
                        <a14:foregroundMark x1="37778" y1="96029" x2="42556" y2="95588"/>
                        <a14:foregroundMark x1="39333" y1="96618" x2="44000" y2="95588"/>
                      </a14:backgroundRemoval>
                    </a14:imgEffect>
                  </a14:imgLayer>
                </a14:imgProps>
              </a:ext>
            </a:extLst>
          </a:blip>
          <a:srcRect l="29963" t="2247" r="31197" b="2247"/>
          <a:stretch/>
        </p:blipFill>
        <p:spPr>
          <a:xfrm>
            <a:off x="3870644" y="3895114"/>
            <a:ext cx="511044" cy="949486"/>
          </a:xfrm>
          <a:prstGeom prst="rect">
            <a:avLst/>
          </a:prstGeom>
        </p:spPr>
      </p:pic>
      <p:sp>
        <p:nvSpPr>
          <p:cNvPr id="532" name="Google Shape;532;p48"/>
          <p:cNvSpPr txBox="1">
            <a:spLocks noGrp="1"/>
          </p:cNvSpPr>
          <p:nvPr>
            <p:ph type="subTitle" idx="4294967295"/>
          </p:nvPr>
        </p:nvSpPr>
        <p:spPr>
          <a:xfrm>
            <a:off x="2672227" y="1691391"/>
            <a:ext cx="3418534" cy="1387688"/>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bg2"/>
                </a:solidFill>
                <a:latin typeface="Comfortaa" panose="020B0604020202020204" charset="0"/>
              </a:rPr>
              <a:t>Ubuntu Server – 20.04 LTS</a:t>
            </a:r>
            <a:endParaRPr>
              <a:solidFill>
                <a:schemeClr val="bg2"/>
              </a:solidFill>
              <a:latin typeface="Comfortaa" panose="020B0604020202020204" charset="0"/>
            </a:endParaRPr>
          </a:p>
        </p:txBody>
      </p:sp>
      <p:cxnSp>
        <p:nvCxnSpPr>
          <p:cNvPr id="13" name="Straight Connector 12">
            <a:extLst>
              <a:ext uri="{FF2B5EF4-FFF2-40B4-BE49-F238E27FC236}">
                <a16:creationId xmlns:a16="http://schemas.microsoft.com/office/drawing/2014/main" id="{955F43E8-910D-A6B4-FA38-BB7F1508EFFD}"/>
              </a:ext>
            </a:extLst>
          </p:cNvPr>
          <p:cNvCxnSpPr>
            <a:cxnSpLocks/>
          </p:cNvCxnSpPr>
          <p:nvPr/>
        </p:nvCxnSpPr>
        <p:spPr>
          <a:xfrm>
            <a:off x="4440709" y="292213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C0CF29E-19E1-21C5-0F74-A5D140E8C0BA}"/>
              </a:ext>
            </a:extLst>
          </p:cNvPr>
          <p:cNvCxnSpPr>
            <a:cxnSpLocks/>
            <a:endCxn id="8" idx="0"/>
          </p:cNvCxnSpPr>
          <p:nvPr/>
        </p:nvCxnSpPr>
        <p:spPr>
          <a:xfrm flipH="1">
            <a:off x="4126166" y="2958754"/>
            <a:ext cx="123570" cy="936360"/>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descr="Icon&#10;&#10;Description automatically generated">
            <a:extLst>
              <a:ext uri="{FF2B5EF4-FFF2-40B4-BE49-F238E27FC236}">
                <a16:creationId xmlns:a16="http://schemas.microsoft.com/office/drawing/2014/main" id="{D787DC79-05AC-45A5-6DE1-3EE151AE8271}"/>
              </a:ext>
            </a:extLst>
          </p:cNvPr>
          <p:cNvPicPr>
            <a:picLocks noChangeAspect="1"/>
          </p:cNvPicPr>
          <p:nvPr/>
        </p:nvPicPr>
        <p:blipFill>
          <a:blip r:embed="rId9"/>
          <a:stretch>
            <a:fillRect/>
          </a:stretch>
        </p:blipFill>
        <p:spPr>
          <a:xfrm>
            <a:off x="4415081" y="3909546"/>
            <a:ext cx="347234" cy="347234"/>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3A6D2BB5-B7C4-FDF3-D251-9F0701224468}"/>
              </a:ext>
            </a:extLst>
          </p:cNvPr>
          <p:cNvPicPr>
            <a:picLocks noChangeAspect="1"/>
          </p:cNvPicPr>
          <p:nvPr/>
        </p:nvPicPr>
        <p:blipFill>
          <a:blip r:embed="rId14"/>
          <a:stretch>
            <a:fillRect/>
          </a:stretch>
        </p:blipFill>
        <p:spPr>
          <a:xfrm>
            <a:off x="5110968" y="1125508"/>
            <a:ext cx="754591" cy="515796"/>
          </a:xfrm>
          <a:prstGeom prst="ellipse">
            <a:avLst/>
          </a:prstGeom>
        </p:spPr>
      </p:pic>
      <p:pic>
        <p:nvPicPr>
          <p:cNvPr id="3" name="Picture 2" descr="Logo, company name&#10;&#10;Description automatically generated">
            <a:extLst>
              <a:ext uri="{FF2B5EF4-FFF2-40B4-BE49-F238E27FC236}">
                <a16:creationId xmlns:a16="http://schemas.microsoft.com/office/drawing/2014/main" id="{D4AB027A-526C-91EB-CA5A-47818CEDBE5F}"/>
              </a:ext>
            </a:extLst>
          </p:cNvPr>
          <p:cNvPicPr>
            <a:picLocks noChangeAspect="1"/>
          </p:cNvPicPr>
          <p:nvPr/>
        </p:nvPicPr>
        <p:blipFill rotWithShape="1">
          <a:blip r:embed="rId15"/>
          <a:srcRect l="21195" t="23775" r="25658" b="23778"/>
          <a:stretch/>
        </p:blipFill>
        <p:spPr>
          <a:xfrm>
            <a:off x="2595262" y="1469000"/>
            <a:ext cx="836741" cy="618413"/>
          </a:xfrm>
          <a:prstGeom prst="rect">
            <a:avLst/>
          </a:prstGeom>
        </p:spPr>
      </p:pic>
      <p:sp>
        <p:nvSpPr>
          <p:cNvPr id="10" name="Google Shape;499;p46">
            <a:extLst>
              <a:ext uri="{FF2B5EF4-FFF2-40B4-BE49-F238E27FC236}">
                <a16:creationId xmlns:a16="http://schemas.microsoft.com/office/drawing/2014/main" id="{E7AACE76-2E0F-8162-717C-6C991867A173}"/>
              </a:ext>
            </a:extLst>
          </p:cNvPr>
          <p:cNvSpPr txBox="1">
            <a:spLocks noGrp="1"/>
          </p:cNvSpPr>
          <p:nvPr>
            <p:ph type="title"/>
          </p:nvPr>
        </p:nvSpPr>
        <p:spPr>
          <a:xfrm>
            <a:off x="563081" y="223703"/>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Ngữ</a:t>
            </a:r>
            <a:r>
              <a:rPr lang="en"/>
              <a:t> </a:t>
            </a:r>
            <a:r>
              <a:rPr lang="en" err="1"/>
              <a:t>cảnh</a:t>
            </a:r>
            <a:r>
              <a:rPr lang="en"/>
              <a:t> </a:t>
            </a:r>
            <a:r>
              <a:rPr lang="en" err="1"/>
              <a:t>và</a:t>
            </a:r>
            <a:r>
              <a:rPr lang="en"/>
              <a:t> </a:t>
            </a:r>
            <a:r>
              <a:rPr lang="en" err="1"/>
              <a:t>môi</a:t>
            </a:r>
            <a:r>
              <a:rPr lang="en"/>
              <a:t> </a:t>
            </a:r>
            <a:r>
              <a:rPr lang="en" err="1"/>
              <a:t>trường</a:t>
            </a:r>
            <a:r>
              <a:rPr lang="en"/>
              <a:t> </a:t>
            </a:r>
            <a:r>
              <a:rPr lang="en" err="1"/>
              <a:t>mạng</a:t>
            </a:r>
            <a:r>
              <a:rPr lang="en"/>
              <a:t> </a:t>
            </a:r>
            <a:endParaRPr/>
          </a:p>
        </p:txBody>
      </p:sp>
    </p:spTree>
    <p:extLst>
      <p:ext uri="{BB962C8B-B14F-4D97-AF65-F5344CB8AC3E}">
        <p14:creationId xmlns:p14="http://schemas.microsoft.com/office/powerpoint/2010/main" val="1269321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Watery Shapes Style MK Campaign by Slidesgo">
  <a:themeElements>
    <a:clrScheme name="Simple Light">
      <a:dk1>
        <a:srgbClr val="091D31"/>
      </a:dk1>
      <a:lt1>
        <a:srgbClr val="FFFFFF"/>
      </a:lt1>
      <a:dk2>
        <a:srgbClr val="336E94"/>
      </a:dk2>
      <a:lt2>
        <a:srgbClr val="9ED2F2"/>
      </a:lt2>
      <a:accent1>
        <a:srgbClr val="46A9E7"/>
      </a:accent1>
      <a:accent2>
        <a:srgbClr val="C1E7FF"/>
      </a:accent2>
      <a:accent3>
        <a:srgbClr val="BCDFF6"/>
      </a:accent3>
      <a:accent4>
        <a:srgbClr val="E6F5FF"/>
      </a:accent4>
      <a:accent5>
        <a:srgbClr val="0097A7"/>
      </a:accent5>
      <a:accent6>
        <a:srgbClr val="FFFFFF"/>
      </a:accent6>
      <a:hlink>
        <a:srgbClr val="091D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dd761a-17fa-430a-b3a7-60aede42e57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EC2D0F278148E942919E5E50B2CE1002" ma:contentTypeVersion="6" ma:contentTypeDescription="Tạo tài liệu mới." ma:contentTypeScope="" ma:versionID="f5c796b421edd257ef67bcab965c667e">
  <xsd:schema xmlns:xsd="http://www.w3.org/2001/XMLSchema" xmlns:xs="http://www.w3.org/2001/XMLSchema" xmlns:p="http://schemas.microsoft.com/office/2006/metadata/properties" xmlns:ns3="b3dd761a-17fa-430a-b3a7-60aede42e57b" xmlns:ns4="191f001b-63df-4d49-aa15-0ce731e78454" targetNamespace="http://schemas.microsoft.com/office/2006/metadata/properties" ma:root="true" ma:fieldsID="2d5cba5065acdfdc5a0fc23df71cff43" ns3:_="" ns4:_="">
    <xsd:import namespace="b3dd761a-17fa-430a-b3a7-60aede42e57b"/>
    <xsd:import namespace="191f001b-63df-4d49-aa15-0ce731e7845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dd761a-17fa-430a-b3a7-60aede42e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1f001b-63df-4d49-aa15-0ce731e78454"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DE6D6-3295-4E09-8322-781015E38AA6}">
  <ds:schemaRefs>
    <ds:schemaRef ds:uri="http://schemas.openxmlformats.org/package/2006/metadata/core-properties"/>
    <ds:schemaRef ds:uri="b3dd761a-17fa-430a-b3a7-60aede42e57b"/>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191f001b-63df-4d49-aa15-0ce731e78454"/>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E418124-8B7C-48E3-9497-50EB4D1F8383}">
  <ds:schemaRefs>
    <ds:schemaRef ds:uri="191f001b-63df-4d49-aa15-0ce731e78454"/>
    <ds:schemaRef ds:uri="b3dd761a-17fa-430a-b3a7-60aede42e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B1149A-C39E-476B-B725-41D442769A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3523</TotalTime>
  <Words>2572</Words>
  <Application>Microsoft Macintosh PowerPoint</Application>
  <PresentationFormat>On-screen Show (16:9)</PresentationFormat>
  <Paragraphs>154</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Symbol</vt:lpstr>
      <vt:lpstr>Anaheim</vt:lpstr>
      <vt:lpstr>Lora</vt:lpstr>
      <vt:lpstr>Arial</vt:lpstr>
      <vt:lpstr>Times New Roman</vt:lpstr>
      <vt:lpstr>Bebas Neue</vt:lpstr>
      <vt:lpstr>Comfortaa</vt:lpstr>
      <vt:lpstr>Calibri</vt:lpstr>
      <vt:lpstr>Noto Sans Symbols</vt:lpstr>
      <vt:lpstr>Courier New</vt:lpstr>
      <vt:lpstr>Roboto</vt:lpstr>
      <vt:lpstr>Simple Watery Shapes Style MK Campaign by Slidesgo</vt:lpstr>
      <vt:lpstr>Triển khai hệ thống VoIP  với tổng đài Asterisk kết hợp FreePBX và PortSIP UC</vt:lpstr>
      <vt:lpstr>PowerPoint Presentation</vt:lpstr>
      <vt:lpstr>Tổng quan</vt:lpstr>
      <vt:lpstr>Tổng quan</vt:lpstr>
      <vt:lpstr>PowerPoint Presentation</vt:lpstr>
      <vt:lpstr>PowerPoint Presentation</vt:lpstr>
      <vt:lpstr>PowerPoint Presentation</vt:lpstr>
      <vt:lpstr>Ngữ cảnh và môi trường mạng </vt:lpstr>
      <vt:lpstr>Ngữ cảnh và môi trường mạng </vt:lpstr>
      <vt:lpstr>Asterisk </vt:lpstr>
      <vt:lpstr>Chức năng hệ thống </vt:lpstr>
      <vt:lpstr>Chức năng hệ thống </vt:lpstr>
      <vt:lpstr>Kết quả và demo</vt:lpstr>
      <vt:lpstr>PowerPoint Presentation</vt:lpstr>
      <vt:lpstr>PowerPoint Presentation</vt:lpstr>
      <vt:lpstr>PowerPoint Presentation</vt:lpstr>
      <vt:lpstr>PowerPoint Presentation</vt:lpstr>
      <vt:lpstr>Cảm ơn thầy  và mọi người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Triển khai hệ thống VoIP      với tổng đài Asterisk kết hợp FreePBX và PortSTP UC</dc:title>
  <dc:creator>THONG</dc:creator>
  <cp:lastModifiedBy>truc nhan</cp:lastModifiedBy>
  <cp:revision>2</cp:revision>
  <dcterms:modified xsi:type="dcterms:W3CDTF">2023-04-17T14:48:26Z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0x010100EC2D0F278148E942919E5E50B2CE1002</vt:lpwstr>
  </property>
</Properties>
</file>