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04" r:id="rId2"/>
    <p:sldId id="257" r:id="rId3"/>
    <p:sldId id="350" r:id="rId4"/>
    <p:sldId id="337" r:id="rId5"/>
    <p:sldId id="400" r:id="rId6"/>
    <p:sldId id="401" r:id="rId7"/>
    <p:sldId id="403" r:id="rId8"/>
    <p:sldId id="261" r:id="rId9"/>
    <p:sldId id="338" r:id="rId10"/>
    <p:sldId id="320" r:id="rId11"/>
    <p:sldId id="319" r:id="rId12"/>
    <p:sldId id="321" r:id="rId13"/>
    <p:sldId id="322" r:id="rId14"/>
    <p:sldId id="323" r:id="rId15"/>
    <p:sldId id="324" r:id="rId16"/>
    <p:sldId id="325" r:id="rId17"/>
    <p:sldId id="332" r:id="rId18"/>
    <p:sldId id="339" r:id="rId19"/>
    <p:sldId id="273" r:id="rId20"/>
    <p:sldId id="333" r:id="rId21"/>
    <p:sldId id="277" r:id="rId22"/>
    <p:sldId id="334" r:id="rId23"/>
    <p:sldId id="335" r:id="rId24"/>
    <p:sldId id="282" r:id="rId25"/>
    <p:sldId id="336" r:id="rId26"/>
    <p:sldId id="328" r:id="rId27"/>
    <p:sldId id="329" r:id="rId28"/>
    <p:sldId id="330" r:id="rId29"/>
    <p:sldId id="35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695"/>
  </p:normalViewPr>
  <p:slideViewPr>
    <p:cSldViewPr snapToGrid="0">
      <p:cViewPr varScale="1">
        <p:scale>
          <a:sx n="101" d="100"/>
          <a:sy n="10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72B-07D4-AB49-8F22-BE12248A4DD8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A1F1F-0099-324B-90C3-9B464673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 </a:t>
            </a:r>
            <a:r>
              <a:rPr lang="en-US" u="sng" dirty="0"/>
              <a:t>DerivedClass1</a:t>
            </a:r>
            <a:r>
              <a:rPr lang="en-US" dirty="0"/>
              <a:t> class is derived from the </a:t>
            </a:r>
            <a:r>
              <a:rPr lang="en-US" u="sng" dirty="0" err="1"/>
              <a:t>SuperClass</a:t>
            </a:r>
            <a:r>
              <a:rPr lang="en-US" dirty="0"/>
              <a:t> class, and the </a:t>
            </a:r>
            <a:r>
              <a:rPr lang="en-US" u="sng" dirty="0"/>
              <a:t>DerivedClass2</a:t>
            </a:r>
            <a:r>
              <a:rPr lang="en-US" dirty="0"/>
              <a:t> class is derived from the </a:t>
            </a:r>
            <a:r>
              <a:rPr lang="en-US" u="sng" dirty="0"/>
              <a:t>DerivedClass1</a:t>
            </a:r>
            <a:r>
              <a:rPr lang="en-US" dirty="0"/>
              <a:t> class.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D7E2F-2365-4FC9-9485-25751E74492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parent (base) class and two child (derived) classes.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D7E2F-2365-4FC9-9485-25751E74492D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A490-2293-3C12-D67D-AB0F7236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0DBC-C996-353D-D73E-12F9522A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03A0-7403-3476-B186-20A0A9D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15BB-FBD4-7919-BE09-286F783C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383E-15A4-0455-8E3F-B9EE37DA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51D-A777-242E-09EB-8D11FA1F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770B2-332D-8F7F-1EBF-8B66C460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594B-6914-2982-12B4-0049A3B1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78F5-3C85-5FD8-CCA7-18CAC37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545D-F2D5-5E33-A41A-17432F28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51581-6B74-62C3-1696-6816D6DB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12C1A-C13D-12EF-FBBB-7641CA83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A361-76D1-636C-D24B-F2FB916E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A2D6-C966-8016-524A-D3CE4DA7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F681-92EA-EEB9-BA76-E3ED60E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6AC0-D253-0791-50ED-2C0450E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6C26-59BE-FCB7-43BF-E2C01642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B828-BE08-FD5D-C730-BEF1467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5617-CD1B-000A-674C-8A64F8D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E96F-50D2-7E05-D192-D880C9B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911F-49B2-A6A2-6242-948DA99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BA9E-1D77-7EE8-4164-9EFA8997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0E1D-2B87-13CA-A421-08AB54E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7F43-C97D-4B71-495B-54DF0FF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8207-F724-FE38-102B-78AD506C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EAC9-9096-D0F3-9090-AE209B3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A898-7A97-1B35-EA98-C39E4B34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1308-9D0C-62EB-0882-B520290B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9D802-83B0-0338-C5D7-85DC27E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75CB6-E6D1-1C38-B1FB-B7DC23EB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EDE3-526E-0161-3C26-60B695C4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75A-099E-A286-2D42-63FCD7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69FB-8C5C-E6DB-E355-8D0C64D6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FA65-3BD8-FE55-596A-37193025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D47A-2597-B1C8-5025-D35D13F3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8B4E-AE03-14F1-3ED1-2F5A6A1FB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AB260-F750-6C55-D265-2C32E8BA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E51AE-3BE6-57EE-E55C-F001278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B655-CE22-7347-7DB1-0AF85A8F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4CAE-ED2F-BA2C-D0A7-6912A931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6C1F6-AC9C-3006-DAC3-338C2ACA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9E27-845E-0014-5D2F-0F096666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D70E5-2013-7856-93F5-1AB5BEB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C7488-0DC8-56E1-89E2-B9A55E5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F1634-380B-60E7-9C23-697F7A4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5CF6-EBB4-B101-C880-B1559B3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B2B-E96C-51E9-1041-BD1649A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8FA0-3BED-6CFD-5F49-52A96E41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0675-62F6-6F63-598D-27001943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9DDC-F0F9-1697-A4C1-B0C5A132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02BF-8024-00AD-C9EB-D01F80D5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9163-1BAA-09FA-8C9D-15137CD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5A4B-673E-45FF-0E9A-17FA9509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B80C2-2273-5E5F-831E-A057B8EC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123D-32B8-2C6D-0753-4AC6A1F0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61BD-1AE5-2E78-E589-194429D7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F66C-FF12-4312-F46E-B2CA7588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6236-669A-ACFB-1330-E7785BF1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831C4-B79A-0F79-EFAD-50823C1D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7DB4-6DAC-EC6D-D558-88B49AFA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B6EE-F507-A891-B856-A49B49182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ED93-1FD4-2EA6-86AE-F927B516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2948-6C93-5429-4D1F-2EF176062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PcBq_UUvQaco0aRjajeMxw0UJpHm8yF3U7m8iBF7HyQ/edit?usp=sharing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140-1D68-8179-86A4-8739B99B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33B37-51DB-A856-008E-CCFCD3B7A1FC}"/>
              </a:ext>
            </a:extLst>
          </p:cNvPr>
          <p:cNvSpPr txBox="1"/>
          <p:nvPr/>
        </p:nvSpPr>
        <p:spPr>
          <a:xfrm>
            <a:off x="1600200" y="2381935"/>
            <a:ext cx="840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https://docs.google.com/document/d/1PcBq_UUvQaco0aRjajeMxw0UJpHm8yF3U7m8iBF7HyQ/edit?usp=sharing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729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2A1E8-7B08-7D3D-83BA-6521E13B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F82C2-214A-DDB7-565E-4A8AED3C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1" y="1380811"/>
            <a:ext cx="4371008" cy="1601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141FB-AF88-6E13-C63F-5CAABAF2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9" y="3385910"/>
            <a:ext cx="4087715" cy="2903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98408-C83B-9F03-C625-BEA5DDB5391C}"/>
              </a:ext>
            </a:extLst>
          </p:cNvPr>
          <p:cNvSpPr txBox="1"/>
          <p:nvPr/>
        </p:nvSpPr>
        <p:spPr>
          <a:xfrm>
            <a:off x="5780314" y="47495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- The inheritance relationship is commonly drawn using class diagrams</a:t>
            </a:r>
          </a:p>
          <a:p>
            <a:pPr algn="just"/>
            <a:r>
              <a:rPr lang="en-US" sz="2400" dirty="0"/>
              <a:t>- A class diagram depicts a </a:t>
            </a:r>
            <a:r>
              <a:rPr lang="en-US" sz="2400" dirty="0" err="1"/>
              <a:t>class'</a:t>
            </a:r>
            <a:r>
              <a:rPr lang="en-US" sz="2400" dirty="0"/>
              <a:t> name, data members, and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15A1B-BAEB-D8D5-5A6C-5E918F0EBBB9}"/>
              </a:ext>
            </a:extLst>
          </p:cNvPr>
          <p:cNvSpPr txBox="1"/>
          <p:nvPr/>
        </p:nvSpPr>
        <p:spPr>
          <a:xfrm>
            <a:off x="5127173" y="6368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http://en.wikipedia.org/wiki/Unified_Modeling_Language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1CF7B-4110-CFE6-79A2-D22CBB636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51" y="1015031"/>
            <a:ext cx="1781506" cy="1841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ED80A6-3406-BEC1-4E13-F1E1EC13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788" y="2834076"/>
            <a:ext cx="198137" cy="449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344F9B-9A9C-021A-2751-A72B137D9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408" y="3270568"/>
            <a:ext cx="1770620" cy="131560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14EF023-1C64-5550-8400-D2502CD8A4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EA28E-3ACF-AB61-7EC4-ED0B2BF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9C069-E582-1231-3D77-E965056B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75" y="187227"/>
            <a:ext cx="4626042" cy="33070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A00B8A-9510-590B-4C06-C53E85E46E62}"/>
              </a:ext>
            </a:extLst>
          </p:cNvPr>
          <p:cNvSpPr txBox="1">
            <a:spLocks/>
          </p:cNvSpPr>
          <p:nvPr/>
        </p:nvSpPr>
        <p:spPr>
          <a:xfrm>
            <a:off x="508518" y="138682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Inheritance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0591-0308-CCA8-3D7A-0F21B12D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86" y="3607839"/>
            <a:ext cx="8177027" cy="31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15454-C19A-AAE8-8008-21AB432A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67CB8-A5A2-341E-1415-107FD65F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07" y="1290326"/>
            <a:ext cx="8925673" cy="34356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BDAB07-8561-F493-9662-0EF1E0AE63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Inheritance tree example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46EB2-1216-2929-3F04-0FB68BB7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47" y="5314895"/>
            <a:ext cx="10493649" cy="1257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8606A8-39C6-4E2A-1236-E6A9E8802F8D}"/>
              </a:ext>
            </a:extLst>
          </p:cNvPr>
          <p:cNvSpPr/>
          <p:nvPr/>
        </p:nvSpPr>
        <p:spPr>
          <a:xfrm>
            <a:off x="3663223" y="4693498"/>
            <a:ext cx="42870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store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40941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426B5-B748-472E-9150-EC6B38A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AB788-5051-9410-D0D9-866EF8124186}"/>
              </a:ext>
            </a:extLst>
          </p:cNvPr>
          <p:cNvSpPr txBox="1">
            <a:spLocks/>
          </p:cNvSpPr>
          <p:nvPr/>
        </p:nvSpPr>
        <p:spPr>
          <a:xfrm>
            <a:off x="772886" y="6046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Overriding class methods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1A4F2-71CA-7B01-90FA-D25E2BFBF4D0}"/>
              </a:ext>
            </a:extLst>
          </p:cNvPr>
          <p:cNvSpPr txBox="1"/>
          <p:nvPr/>
        </p:nvSpPr>
        <p:spPr>
          <a:xfrm>
            <a:off x="816428" y="1527407"/>
            <a:ext cx="105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7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member function of base class can redefine the method of the base class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F845E-B991-E382-9103-900E34C8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2417990"/>
            <a:ext cx="4371975" cy="1085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6601E-03AB-D171-E391-54A4C21F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3393621"/>
            <a:ext cx="43719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7526D-7BCD-A13E-88ED-13B309A5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407" y="2423125"/>
            <a:ext cx="6467979" cy="962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F5AABC-C2B8-CD60-DF51-1CF87354E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97" y="3388694"/>
            <a:ext cx="6472331" cy="7696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8992BD-DF24-FCB9-C714-3D31C0146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24" y="4336284"/>
            <a:ext cx="5183506" cy="11174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7D8DEF-2C2A-5CB3-D90D-4B8BAAAC0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736" y="4325937"/>
            <a:ext cx="5687435" cy="13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8ADF-F648-6EF7-89A9-9523E2BF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03" y="2361595"/>
            <a:ext cx="6900326" cy="2090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1CA52-9134-26AC-2354-A6F74FD670E8}"/>
              </a:ext>
            </a:extLst>
          </p:cNvPr>
          <p:cNvSpPr txBox="1"/>
          <p:nvPr/>
        </p:nvSpPr>
        <p:spPr>
          <a:xfrm>
            <a:off x="816429" y="1527407"/>
            <a:ext cx="105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7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needed, the derived class method can call the base class method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772886" y="6046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Overriding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/>
              <a:t>Is-a vs Has-a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8D872-0C85-0DE9-695E-5882865C3F7B}"/>
              </a:ext>
            </a:extLst>
          </p:cNvPr>
          <p:cNvSpPr txBox="1"/>
          <p:nvPr/>
        </p:nvSpPr>
        <p:spPr>
          <a:xfrm>
            <a:off x="590719" y="2330505"/>
            <a:ext cx="4775938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concept of inheritance is often confused with composition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Composition is the idea that one object may be made up of other objects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Mother class : Has-a relationship with child class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Doesn’t involve inheritance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011D03BA-9BB4-BA4E-9AFA-3911AF4B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63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177B16-CB04-4DD3-8E5A-C80985C1B0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8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dirty="0"/>
              <a:t>Is-a vs Has-a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167FF-681B-E128-78DD-9A4F1A91E7B1}"/>
              </a:ext>
            </a:extLst>
          </p:cNvPr>
          <p:cNvSpPr txBox="1"/>
          <p:nvPr/>
        </p:nvSpPr>
        <p:spPr>
          <a:xfrm>
            <a:off x="590719" y="2330505"/>
            <a:ext cx="4873910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programmer may note that a mother and a child are both a kind of person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So, the programmer may decide to better organize the program by defining a Person class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Child and Mother classes have “is-a” relationship with Person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177B16-CB04-4DD3-8E5A-C80985C1B0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963AA-D398-F722-1473-CA090274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12" y="670945"/>
            <a:ext cx="4119274" cy="54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53F8F-B7DF-67F9-A386-AEB3AB0D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102783"/>
            <a:ext cx="7772400" cy="4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7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EA28E-3ACF-AB61-7EC4-ED0B2BF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9C069-E582-1231-3D77-E965056B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75" y="187227"/>
            <a:ext cx="4626042" cy="33070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A00B8A-9510-590B-4C06-C53E85E46E62}"/>
              </a:ext>
            </a:extLst>
          </p:cNvPr>
          <p:cNvSpPr txBox="1">
            <a:spLocks/>
          </p:cNvSpPr>
          <p:nvPr/>
        </p:nvSpPr>
        <p:spPr>
          <a:xfrm>
            <a:off x="508518" y="138682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Single</a:t>
            </a:r>
          </a:p>
          <a:p>
            <a:r>
              <a:rPr lang="en-US" dirty="0">
                <a:cs typeface="Calibri Light"/>
              </a:rPr>
              <a:t>Inheritance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0591-0308-CCA8-3D7A-0F21B12D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86" y="3607839"/>
            <a:ext cx="8177027" cy="31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B553-1E42-5621-4098-D434060F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7675-6C84-76BF-3B85-1E2CF1F0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 class can be derived from more than one superclass in Python.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 SuperClass1: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SuperClass1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class SuperClass2: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SuperClass2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class </a:t>
            </a:r>
            <a:r>
              <a:rPr lang="en-US" dirty="0" err="1">
                <a:ea typeface="+mn-lt"/>
                <a:cs typeface="+mn-lt"/>
              </a:rPr>
              <a:t>MultiDerived</a:t>
            </a:r>
            <a:r>
              <a:rPr lang="en-US" dirty="0">
                <a:ea typeface="+mn-lt"/>
                <a:cs typeface="+mn-lt"/>
              </a:rPr>
              <a:t>(SuperClass1, SuperClass2):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SuperClass1 + SuperClass2 + </a:t>
            </a:r>
            <a:r>
              <a:rPr lang="en-US" dirty="0" err="1">
                <a:ea typeface="+mn-lt"/>
                <a:cs typeface="+mn-lt"/>
              </a:rPr>
              <a:t>MultiDerived</a:t>
            </a:r>
            <a:r>
              <a:rPr lang="en-US" dirty="0">
                <a:ea typeface="+mn-lt"/>
                <a:cs typeface="+mn-lt"/>
              </a:rPr>
              <a:t> 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FFFB-C8E0-0702-0F91-15CD5DCD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91" y="2584174"/>
            <a:ext cx="249555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074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(cont.)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C157F-E171-43B9-9AD2-FE4BD6E28ED8}"/>
              </a:ext>
            </a:extLst>
          </p:cNvPr>
          <p:cNvSpPr txBox="1"/>
          <p:nvPr/>
        </p:nvSpPr>
        <p:spPr>
          <a:xfrm>
            <a:off x="4671547" y="3976397"/>
            <a:ext cx="289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 M Towhidul Islam</a:t>
            </a:r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58FAC-628C-BC99-3EDA-74D6B809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24" y="198919"/>
            <a:ext cx="7277146" cy="63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E802-7A4C-844A-5A59-93FF0683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MultiLevel</a:t>
            </a:r>
            <a:r>
              <a:rPr lang="en-US" dirty="0">
                <a:cs typeface="Calibri Light"/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526-8D00-3A4C-C89B-BE30D3AD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Python, not only can we derive a class from the superclass but you can also derive a class from the derived class. </a:t>
            </a:r>
          </a:p>
          <a:p>
            <a:r>
              <a:rPr lang="en-US" dirty="0">
                <a:ea typeface="+mn-lt"/>
                <a:cs typeface="+mn-lt"/>
              </a:rPr>
              <a:t>This form of inheritance is known as </a:t>
            </a:r>
            <a:r>
              <a:rPr lang="en-US" b="1" dirty="0">
                <a:ea typeface="+mn-lt"/>
                <a:cs typeface="+mn-lt"/>
              </a:rPr>
              <a:t>multilevel inheritance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SuperClass</a:t>
            </a:r>
            <a:r>
              <a:rPr lang="en-US" dirty="0">
                <a:ea typeface="+mn-lt"/>
                <a:cs typeface="+mn-lt"/>
              </a:rPr>
              <a:t>:
    # Super class code here
class DerivedClass1(</a:t>
            </a:r>
            <a:r>
              <a:rPr lang="en-US" dirty="0" err="1">
                <a:ea typeface="+mn-lt"/>
                <a:cs typeface="+mn-lt"/>
              </a:rPr>
              <a:t>SuperClass</a:t>
            </a:r>
            <a:r>
              <a:rPr lang="en-US" dirty="0">
                <a:ea typeface="+mn-lt"/>
                <a:cs typeface="+mn-lt"/>
              </a:rPr>
              <a:t>):
    # Derived class 1 code here
class DerivedClass2(DerivedClass1):
    # Derived class 2 code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3BE34-EF22-AC3C-B549-E264B33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05" y="2948135"/>
            <a:ext cx="3399198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A77A-0808-1F9C-D7CD-67FC176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6727"/>
            <a:ext cx="7772400" cy="53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600F-98A6-F194-E313-F9E776C1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Hierarchical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1F57-F5A6-6748-8146-B88C52B3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more than one derived class are created from a single base, this type of inheritance is called hierarchical inheritance. 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F538B5-A663-DBD8-F514-9AD84E6BF4E6}"/>
              </a:ext>
            </a:extLst>
          </p:cNvPr>
          <p:cNvSpPr txBox="1">
            <a:spLocks/>
          </p:cNvSpPr>
          <p:nvPr/>
        </p:nvSpPr>
        <p:spPr>
          <a:xfrm>
            <a:off x="838200" y="2762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Hybrid Inheritance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A6831E-1E3A-AE51-1C8B-69AA5FEDD7DC}"/>
              </a:ext>
            </a:extLst>
          </p:cNvPr>
          <p:cNvSpPr txBox="1">
            <a:spLocks/>
          </p:cNvSpPr>
          <p:nvPr/>
        </p:nvSpPr>
        <p:spPr>
          <a:xfrm>
            <a:off x="838200" y="4045042"/>
            <a:ext cx="10515600" cy="45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Multiple types of inheritances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31E62-23D5-325B-E4BC-8DAC9723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33" y="3196695"/>
            <a:ext cx="4462107" cy="2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726D-6C74-BC21-BCED-1533BADA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8" y="1140345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Resolution Order (MRO) in Python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83BCFF-5150-EB4E-585C-BD4C65D032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Hybrid Inheritance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C61882-C26D-596D-0093-6113045B10E7}"/>
              </a:ext>
            </a:extLst>
          </p:cNvPr>
          <p:cNvSpPr/>
          <p:nvPr/>
        </p:nvSpPr>
        <p:spPr>
          <a:xfrm>
            <a:off x="4789714" y="1534886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D68821-86C9-F6BC-E332-B8D487848006}"/>
              </a:ext>
            </a:extLst>
          </p:cNvPr>
          <p:cNvSpPr/>
          <p:nvPr/>
        </p:nvSpPr>
        <p:spPr>
          <a:xfrm>
            <a:off x="2993571" y="2950029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E4DA6-2108-12FC-4FEC-3448A4FC8697}"/>
              </a:ext>
            </a:extLst>
          </p:cNvPr>
          <p:cNvSpPr/>
          <p:nvPr/>
        </p:nvSpPr>
        <p:spPr>
          <a:xfrm>
            <a:off x="6400800" y="2928258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DD212-7F46-4F71-6CBC-A26474232E04}"/>
              </a:ext>
            </a:extLst>
          </p:cNvPr>
          <p:cNvSpPr/>
          <p:nvPr/>
        </p:nvSpPr>
        <p:spPr>
          <a:xfrm>
            <a:off x="4876800" y="4626429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C8A1F-3F42-D660-96FA-1FA6E36330C7}"/>
              </a:ext>
            </a:extLst>
          </p:cNvPr>
          <p:cNvSpPr txBox="1"/>
          <p:nvPr/>
        </p:nvSpPr>
        <p:spPr>
          <a:xfrm>
            <a:off x="1937656" y="3004456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F7FC-1B54-5760-E43D-97588AB8BCF4}"/>
              </a:ext>
            </a:extLst>
          </p:cNvPr>
          <p:cNvSpPr txBox="1"/>
          <p:nvPr/>
        </p:nvSpPr>
        <p:spPr>
          <a:xfrm>
            <a:off x="8240486" y="3015342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8E9A78-EBC7-F226-6702-9D87E710BEF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75314" y="2144486"/>
            <a:ext cx="1602377" cy="805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4665F4-361A-F8D1-EDE1-26A92787776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77691" y="2144486"/>
            <a:ext cx="1804852" cy="78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B086E6-99F0-1D76-E2E2-BB274381FE5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875314" y="3559629"/>
            <a:ext cx="1883229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192AD-84FF-FEB9-AC6C-E3C549966A2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758543" y="3537858"/>
            <a:ext cx="1524000" cy="108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D9D7C-8621-7532-BF3F-770D4E870F06}"/>
              </a:ext>
            </a:extLst>
          </p:cNvPr>
          <p:cNvSpPr txBox="1"/>
          <p:nvPr/>
        </p:nvSpPr>
        <p:spPr>
          <a:xfrm>
            <a:off x="1197428" y="5007428"/>
            <a:ext cx="6510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D()</a:t>
            </a:r>
          </a:p>
          <a:p>
            <a:r>
              <a:rPr lang="en-US" sz="2400" dirty="0" err="1"/>
              <a:t>d.print</a:t>
            </a:r>
            <a:r>
              <a:rPr lang="en-US" sz="2400" dirty="0"/>
              <a:t>()</a:t>
            </a:r>
          </a:p>
          <a:p>
            <a:r>
              <a:rPr lang="en-US" sz="2400" dirty="0"/>
              <a:t>Which version of the print() method will be called?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B8A95-4866-2928-597C-20762233F07A}"/>
              </a:ext>
            </a:extLst>
          </p:cNvPr>
          <p:cNvSpPr txBox="1"/>
          <p:nvPr/>
        </p:nvSpPr>
        <p:spPr>
          <a:xfrm>
            <a:off x="8196944" y="5072742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Diamond Problem!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BBEA9A-25C5-8E22-036D-AA3D1E46F75B}"/>
              </a:ext>
            </a:extLst>
          </p:cNvPr>
          <p:cNvSpPr txBox="1"/>
          <p:nvPr/>
        </p:nvSpPr>
        <p:spPr>
          <a:xfrm>
            <a:off x="8686801" y="2046514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FDF81-71D5-CB9F-3031-0B75A1685A0B}"/>
              </a:ext>
            </a:extLst>
          </p:cNvPr>
          <p:cNvSpPr txBox="1"/>
          <p:nvPr/>
        </p:nvSpPr>
        <p:spPr>
          <a:xfrm>
            <a:off x="8708573" y="3831771"/>
            <a:ext cx="279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12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2" grpId="0" animBg="1"/>
      <p:bldP spid="13" grpId="0" animBg="1"/>
      <p:bldP spid="14" grpId="0"/>
      <p:bldP spid="15" grpId="0"/>
      <p:bldP spid="28" grpId="0"/>
      <p:bldP spid="30" grpId="0"/>
      <p:bldP spid="30" grpId="1"/>
      <p:bldP spid="31" grpId="0"/>
      <p:bldP spid="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2A0-789F-E4D6-400D-3B48456D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940" y="1510460"/>
            <a:ext cx="9988288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If two super classes have the same method name and the derived class calls that method, Python uses the MRO to search for the right method to call.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261EB-3267-4589-407A-8818B969DE26}"/>
              </a:ext>
            </a:extLst>
          </p:cNvPr>
          <p:cNvSpPr txBox="1"/>
          <p:nvPr/>
        </p:nvSpPr>
        <p:spPr>
          <a:xfrm>
            <a:off x="3831771" y="2494156"/>
            <a:ext cx="6522134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 SuperClass1:</a:t>
            </a:r>
            <a:br>
              <a:rPr lang="en-US" sz="2000" dirty="0"/>
            </a:br>
            <a:r>
              <a:rPr lang="en-US" sz="2000" dirty="0"/>
              <a:t>    def info(self):</a:t>
            </a:r>
            <a:br>
              <a:rPr lang="en-US" sz="2000" dirty="0"/>
            </a:br>
            <a:r>
              <a:rPr lang="en-US" sz="2000" dirty="0"/>
              <a:t>        print("Super Class 1 method called")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class SuperClass2:</a:t>
            </a:r>
            <a:br>
              <a:rPr lang="en-US" sz="2000" dirty="0"/>
            </a:br>
            <a:r>
              <a:rPr lang="en-US" sz="2000" dirty="0"/>
              <a:t>    def info(self):</a:t>
            </a:r>
            <a:br>
              <a:rPr lang="en-US" sz="2000" dirty="0"/>
            </a:br>
            <a:r>
              <a:rPr lang="en-US" sz="2000" dirty="0"/>
              <a:t>        print("Super Class 2 method called")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class Derived(SuperClass1, SuperClass2):</a:t>
            </a:r>
            <a:br>
              <a:rPr lang="en-US" sz="2000" dirty="0"/>
            </a:br>
            <a:r>
              <a:rPr lang="en-US" sz="2000" dirty="0"/>
              <a:t>    pass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d1 = Derived()</a:t>
            </a:r>
            <a:br>
              <a:rPr lang="en-US" sz="2000" dirty="0"/>
            </a:br>
            <a:r>
              <a:rPr lang="en-US" sz="2000" dirty="0"/>
              <a:t>d1.info()  </a:t>
            </a:r>
            <a:br>
              <a:rPr lang="en-US" sz="2000" dirty="0"/>
            </a:br>
            <a:r>
              <a:rPr lang="en-US" sz="2000" dirty="0"/>
              <a:t># Output: "Super Class 1 method called"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153D6-EE28-B9FB-2CBF-09121D6767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Method Resolution Order (MRO)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B5E6F-60D5-AC94-6753-30FD93E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1" y="0"/>
            <a:ext cx="337026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0DB4A-8809-9C48-95DA-2100490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07" y="1145382"/>
            <a:ext cx="280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EC58B-7674-A443-24A1-4AEA8E269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6" y="0"/>
            <a:ext cx="34159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21DB4-2999-58BF-A003-AAD3A234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27" y="165100"/>
            <a:ext cx="4965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4393D9-F7DC-2B87-C332-110C00A7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6" y="0"/>
            <a:ext cx="33766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6420B-1318-33B1-E400-4BC135A1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88" y="90280"/>
            <a:ext cx="4318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6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0D7282-DE18-B702-AB68-35359C94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72" y="1932286"/>
            <a:ext cx="5608320" cy="3732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F0D8E6-D05F-8C60-6EEA-0403B3DAD838}"/>
              </a:ext>
            </a:extLst>
          </p:cNvPr>
          <p:cNvSpPr/>
          <p:nvPr/>
        </p:nvSpPr>
        <p:spPr>
          <a:xfrm>
            <a:off x="873629" y="808243"/>
            <a:ext cx="70411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Suggested Reading (</a:t>
            </a:r>
            <a:r>
              <a:rPr lang="en-US" sz="4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ZyBook</a:t>
            </a:r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)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677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BA179B-C12F-1BE8-1548-E4BDBA3B19F2}"/>
              </a:ext>
            </a:extLst>
          </p:cNvPr>
          <p:cNvSpPr/>
          <p:nvPr/>
        </p:nvSpPr>
        <p:spPr>
          <a:xfrm>
            <a:off x="748206" y="774641"/>
            <a:ext cx="1016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27C6B-28BF-4101-8C95-1145B2747693}"/>
              </a:ext>
            </a:extLst>
          </p:cNvPr>
          <p:cNvSpPr/>
          <p:nvPr/>
        </p:nvSpPr>
        <p:spPr>
          <a:xfrm>
            <a:off x="800703" y="1760575"/>
            <a:ext cx="21557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EDD28-3734-4E7E-9333-FDA83DDA0832}"/>
              </a:ext>
            </a:extLst>
          </p:cNvPr>
          <p:cNvSpPr/>
          <p:nvPr/>
        </p:nvSpPr>
        <p:spPr>
          <a:xfrm>
            <a:off x="715681" y="2948674"/>
            <a:ext cx="22946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4D2B5-EA21-339A-F080-0FFEF7D37831}"/>
              </a:ext>
            </a:extLst>
          </p:cNvPr>
          <p:cNvSpPr/>
          <p:nvPr/>
        </p:nvSpPr>
        <p:spPr>
          <a:xfrm>
            <a:off x="665050" y="3965710"/>
            <a:ext cx="17427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Instance/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2F0EB-B62F-9C45-6DF1-88E4BCC44750}"/>
              </a:ext>
            </a:extLst>
          </p:cNvPr>
          <p:cNvSpPr/>
          <p:nvPr/>
        </p:nvSpPr>
        <p:spPr>
          <a:xfrm>
            <a:off x="4552215" y="6119270"/>
            <a:ext cx="56130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 operator / dot notation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E02AB-41E0-9A3F-7121-5ED88F5F475D}"/>
              </a:ext>
            </a:extLst>
          </p:cNvPr>
          <p:cNvSpPr/>
          <p:nvPr/>
        </p:nvSpPr>
        <p:spPr>
          <a:xfrm>
            <a:off x="8570673" y="3614256"/>
            <a:ext cx="2714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efault Params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C49AF-B262-0C48-0CB3-60F34F8890B9}"/>
              </a:ext>
            </a:extLst>
          </p:cNvPr>
          <p:cNvSpPr/>
          <p:nvPr/>
        </p:nvSpPr>
        <p:spPr>
          <a:xfrm>
            <a:off x="3928964" y="550705"/>
            <a:ext cx="25799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attribute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8C8C-42DF-2B05-7289-F3AC383440E3}"/>
              </a:ext>
            </a:extLst>
          </p:cNvPr>
          <p:cNvSpPr/>
          <p:nvPr/>
        </p:nvSpPr>
        <p:spPr>
          <a:xfrm>
            <a:off x="6960713" y="1076330"/>
            <a:ext cx="31474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Instance attribute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2B915-1E33-2D41-2A70-CFF3632FA0CE}"/>
              </a:ext>
            </a:extLst>
          </p:cNvPr>
          <p:cNvSpPr txBox="1"/>
          <p:nvPr/>
        </p:nvSpPr>
        <p:spPr>
          <a:xfrm>
            <a:off x="3776566" y="1820558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25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make = 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'Toyota'</a:t>
            </a:r>
            <a:b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model, trim=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'LE'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.model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model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.trim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trim</a:t>
            </a:r>
          </a:p>
          <a:p>
            <a:r>
              <a:rPr lang="en-US" sz="2250" dirty="0">
                <a:solidFill>
                  <a:srgbClr val="080808"/>
                </a:solidFill>
                <a:latin typeface="JetBrains Mono"/>
              </a:rPr>
              <a:t>     def </a:t>
            </a:r>
            <a:r>
              <a:rPr lang="en-US" sz="2250" dirty="0" err="1">
                <a:solidFill>
                  <a:srgbClr val="080808"/>
                </a:solidFill>
                <a:latin typeface="JetBrains Mono"/>
              </a:rPr>
              <a:t>print_model</a:t>
            </a:r>
            <a:r>
              <a:rPr lang="en-US" sz="2250" dirty="0">
                <a:solidFill>
                  <a:srgbClr val="080808"/>
                </a:solidFill>
                <a:latin typeface="JetBrains Mono"/>
              </a:rPr>
              <a:t>(self):</a:t>
            </a:r>
          </a:p>
          <a:p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	print(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self.model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car1 = Car(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'Camry'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car2 = Car(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'Corolla'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'XLE’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2250" dirty="0">
              <a:solidFill>
                <a:srgbClr val="080808"/>
              </a:solidFill>
              <a:latin typeface="JetBrains Mono"/>
            </a:endParaRPr>
          </a:p>
          <a:p>
            <a:r>
              <a:rPr lang="en-US" sz="2250" dirty="0">
                <a:solidFill>
                  <a:srgbClr val="080808"/>
                </a:solidFill>
                <a:latin typeface="JetBrains Mono"/>
              </a:rPr>
              <a:t>p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rint(car1.make)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DE674-B98C-49A9-1557-BB6B65ECEAB7}"/>
              </a:ext>
            </a:extLst>
          </p:cNvPr>
          <p:cNvCxnSpPr>
            <a:stCxn id="2" idx="3"/>
          </p:cNvCxnSpPr>
          <p:nvPr/>
        </p:nvCxnSpPr>
        <p:spPr>
          <a:xfrm>
            <a:off x="1764831" y="1067029"/>
            <a:ext cx="2042059" cy="92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483A6-A217-406E-1299-1C67C00186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6421" y="2052963"/>
            <a:ext cx="1055742" cy="690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BD56C7-E347-C967-EF9D-9B16121FF48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10347" y="3241062"/>
            <a:ext cx="1039139" cy="139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E9D6AE-3A0A-A18B-DB2A-9C304B7776F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07835" y="4504319"/>
            <a:ext cx="1371063" cy="310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F5C555-564F-D200-A448-34212A8B224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646645" y="1135480"/>
            <a:ext cx="572288" cy="118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18BE32-21B8-DA04-1196-A4E478C8783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07835" y="4504319"/>
            <a:ext cx="1380394" cy="66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E1C48-54F5-EEEF-0A9F-A03232A8B908}"/>
              </a:ext>
            </a:extLst>
          </p:cNvPr>
          <p:cNvCxnSpPr>
            <a:cxnSpLocks/>
          </p:cNvCxnSpPr>
          <p:nvPr/>
        </p:nvCxnSpPr>
        <p:spPr>
          <a:xfrm flipH="1" flipV="1">
            <a:off x="5122506" y="5962261"/>
            <a:ext cx="317241" cy="28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CEE3D7-578B-F332-1FEA-FFEF1F2FE34E}"/>
              </a:ext>
            </a:extLst>
          </p:cNvPr>
          <p:cNvCxnSpPr>
            <a:cxnSpLocks/>
          </p:cNvCxnSpPr>
          <p:nvPr/>
        </p:nvCxnSpPr>
        <p:spPr>
          <a:xfrm flipH="1" flipV="1">
            <a:off x="7613780" y="2911151"/>
            <a:ext cx="979714" cy="1045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9F92B9-C6B0-9988-D32E-B412B5AAE49F}"/>
              </a:ext>
            </a:extLst>
          </p:cNvPr>
          <p:cNvCxnSpPr>
            <a:cxnSpLocks/>
          </p:cNvCxnSpPr>
          <p:nvPr/>
        </p:nvCxnSpPr>
        <p:spPr>
          <a:xfrm flipH="1">
            <a:off x="6096000" y="3965511"/>
            <a:ext cx="2506824" cy="830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9B32D5-F261-037B-46F1-5296D17BC05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178490" y="1661105"/>
            <a:ext cx="3355923" cy="1324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C813E98-65B1-5BD1-D0CF-82815B2669B1}"/>
              </a:ext>
            </a:extLst>
          </p:cNvPr>
          <p:cNvSpPr/>
          <p:nvPr/>
        </p:nvSpPr>
        <p:spPr>
          <a:xfrm>
            <a:off x="7829257" y="5054279"/>
            <a:ext cx="31768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Instance Methods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FA8CF-1F8D-EF42-6A80-4D2A3A1956AB}"/>
              </a:ext>
            </a:extLst>
          </p:cNvPr>
          <p:cNvCxnSpPr>
            <a:cxnSpLocks/>
          </p:cNvCxnSpPr>
          <p:nvPr/>
        </p:nvCxnSpPr>
        <p:spPr>
          <a:xfrm flipH="1" flipV="1">
            <a:off x="6792686" y="3844212"/>
            <a:ext cx="1119673" cy="149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EC0F62-A63F-D92F-98AE-244ECF66D4C2}"/>
              </a:ext>
            </a:extLst>
          </p:cNvPr>
          <p:cNvSpPr/>
          <p:nvPr/>
        </p:nvSpPr>
        <p:spPr>
          <a:xfrm>
            <a:off x="10066886" y="0"/>
            <a:ext cx="1911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Recap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5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53DB8-B9A4-75A9-A449-F57EB629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1A1751-75EB-E726-9F33-0C3EEC1C2125}"/>
              </a:ext>
            </a:extLst>
          </p:cNvPr>
          <p:cNvSpPr txBox="1">
            <a:spLocks/>
          </p:cNvSpPr>
          <p:nvPr/>
        </p:nvSpPr>
        <p:spPr>
          <a:xfrm>
            <a:off x="3271935" y="52781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Class Diagram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6EB9-71EF-6745-82FD-8A0FD665BD4A}"/>
              </a:ext>
            </a:extLst>
          </p:cNvPr>
          <p:cNvSpPr txBox="1"/>
          <p:nvPr/>
        </p:nvSpPr>
        <p:spPr>
          <a:xfrm>
            <a:off x="4779934" y="5223588"/>
            <a:ext cx="263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UML Class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AE6C2-7861-B1BE-DE3F-91127C86B042}"/>
              </a:ext>
            </a:extLst>
          </p:cNvPr>
          <p:cNvSpPr txBox="1"/>
          <p:nvPr/>
        </p:nvSpPr>
        <p:spPr>
          <a:xfrm>
            <a:off x="5206483" y="6349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http://en.wikipedia.org/wiki/Unified_Modeling_Language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44D22-E0D6-9649-3EA8-154CE87C2A9E}"/>
              </a:ext>
            </a:extLst>
          </p:cNvPr>
          <p:cNvSpPr txBox="1"/>
          <p:nvPr/>
        </p:nvSpPr>
        <p:spPr>
          <a:xfrm>
            <a:off x="316739" y="4890495"/>
            <a:ext cx="2169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Note:</a:t>
            </a:r>
          </a:p>
          <a:p>
            <a:r>
              <a:rPr lang="en-US" sz="2400" dirty="0"/>
              <a:t>Member access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Private</a:t>
            </a:r>
          </a:p>
          <a:p>
            <a:r>
              <a:rPr lang="en-US" sz="2400" dirty="0"/>
              <a:t>+   Public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38ADFA9-2296-4D19-F0CD-E6FCA480433F}"/>
              </a:ext>
            </a:extLst>
          </p:cNvPr>
          <p:cNvSpPr/>
          <p:nvPr/>
        </p:nvSpPr>
        <p:spPr>
          <a:xfrm>
            <a:off x="8920066" y="1604865"/>
            <a:ext cx="2295331" cy="765110"/>
          </a:xfrm>
          <a:prstGeom prst="borderCallout1">
            <a:avLst>
              <a:gd name="adj1" fmla="val 18750"/>
              <a:gd name="adj2" fmla="val -8333"/>
              <a:gd name="adj3" fmla="val 72257"/>
              <a:gd name="adj4" fmla="val -1115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name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6F82F25-23FC-8245-CC2C-FAC4B6F7C1A7}"/>
              </a:ext>
            </a:extLst>
          </p:cNvPr>
          <p:cNvSpPr/>
          <p:nvPr/>
        </p:nvSpPr>
        <p:spPr>
          <a:xfrm>
            <a:off x="8941837" y="2755641"/>
            <a:ext cx="2295331" cy="765110"/>
          </a:xfrm>
          <a:prstGeom prst="borderCallout1">
            <a:avLst>
              <a:gd name="adj1" fmla="val 18750"/>
              <a:gd name="adj2" fmla="val -8333"/>
              <a:gd name="adj3" fmla="val 41769"/>
              <a:gd name="adj4" fmla="val -107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attributes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3FBC822-D2D0-CB8E-3633-360F55F2B601}"/>
              </a:ext>
            </a:extLst>
          </p:cNvPr>
          <p:cNvSpPr/>
          <p:nvPr/>
        </p:nvSpPr>
        <p:spPr>
          <a:xfrm>
            <a:off x="8944947" y="3999723"/>
            <a:ext cx="2295331" cy="765110"/>
          </a:xfrm>
          <a:prstGeom prst="borderCallout1">
            <a:avLst>
              <a:gd name="adj1" fmla="val 18750"/>
              <a:gd name="adj2" fmla="val -8333"/>
              <a:gd name="adj3" fmla="val 79573"/>
              <a:gd name="adj4" fmla="val -850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Instance methods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5544FBD-4E18-C722-4054-F729C4A41013}"/>
              </a:ext>
            </a:extLst>
          </p:cNvPr>
          <p:cNvGraphicFramePr>
            <a:graphicFrameLocks noGrp="1"/>
          </p:cNvGraphicFramePr>
          <p:nvPr/>
        </p:nvGraphicFramePr>
        <p:xfrm>
          <a:off x="4168710" y="1885992"/>
          <a:ext cx="3641012" cy="3311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1012">
                  <a:extLst>
                    <a:ext uri="{9D8B030D-6E8A-4147-A177-3AD203B41FA5}">
                      <a16:colId xmlns:a16="http://schemas.microsoft.com/office/drawing/2014/main" val="150238068"/>
                    </a:ext>
                  </a:extLst>
                </a:gridCol>
              </a:tblGrid>
              <a:tr h="5679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803110"/>
                  </a:ext>
                </a:extLst>
              </a:tr>
              <a:tr h="1116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seat_num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-name</a:t>
                      </a:r>
                    </a:p>
                    <a:p>
                      <a:pPr algn="ctr"/>
                      <a:r>
                        <a:rPr lang="en-US" sz="2400" dirty="0"/>
                        <a:t>-paid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29640"/>
                  </a:ext>
                </a:extLst>
              </a:tr>
              <a:tr h="1116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+reserve()</a:t>
                      </a:r>
                    </a:p>
                    <a:p>
                      <a:pPr algn="ctr"/>
                      <a:r>
                        <a:rPr lang="en-US" sz="2400" dirty="0"/>
                        <a:t>+</a:t>
                      </a:r>
                      <a:r>
                        <a:rPr lang="en-US" sz="2400" dirty="0" err="1"/>
                        <a:t>cancel_reservation</a:t>
                      </a:r>
                      <a:r>
                        <a:rPr lang="en-US" sz="2400" dirty="0"/>
                        <a:t>()</a:t>
                      </a:r>
                    </a:p>
                    <a:p>
                      <a:pPr algn="ctr"/>
                      <a:r>
                        <a:rPr lang="en-US" sz="2400" dirty="0"/>
                        <a:t>+</a:t>
                      </a:r>
                      <a:r>
                        <a:rPr lang="en-US" sz="2400" dirty="0" err="1"/>
                        <a:t>is_available</a:t>
                      </a:r>
                      <a:r>
                        <a:rPr lang="en-US" sz="2400" dirty="0"/>
                        <a:t>()</a:t>
                      </a:r>
                    </a:p>
                    <a:p>
                      <a:pPr algn="ctr"/>
                      <a:r>
                        <a:rPr lang="en-US" sz="2400" dirty="0"/>
                        <a:t>+</a:t>
                      </a:r>
                      <a:r>
                        <a:rPr lang="en-US" sz="2400" dirty="0" err="1"/>
                        <a:t>print_info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1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6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DCE2-7A11-8AB1-E7F3-1E058ACD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numeric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3A57-CE11-BA96-FC5F-9A7EE02DF47E}"/>
              </a:ext>
            </a:extLst>
          </p:cNvPr>
          <p:cNvSpPr txBox="1"/>
          <p:nvPr/>
        </p:nvSpPr>
        <p:spPr>
          <a:xfrm>
            <a:off x="838200" y="186442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Numeric operators such as +, -, *, and / can be overloaded using class customization techniques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 user-defined class can be treated as a numeric object in which instances of that class can be added , multiplied, etc.</a:t>
            </a:r>
          </a:p>
          <a:p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F1C99-A17C-F56A-1780-5EF3FB16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01" y="1170432"/>
            <a:ext cx="421747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BC29E-D3D0-91E9-90DF-129C5EC62A01}"/>
              </a:ext>
            </a:extLst>
          </p:cNvPr>
          <p:cNvSpPr txBox="1"/>
          <p:nvPr/>
        </p:nvSpPr>
        <p:spPr>
          <a:xfrm>
            <a:off x="7620277" y="6209411"/>
            <a:ext cx="373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for emulating numeric types</a:t>
            </a:r>
          </a:p>
        </p:txBody>
      </p:sp>
    </p:spTree>
    <p:extLst>
      <p:ext uri="{BB962C8B-B14F-4D97-AF65-F5344CB8AC3E}">
        <p14:creationId xmlns:p14="http://schemas.microsoft.com/office/powerpoint/2010/main" val="9472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FD3B0-EA8E-B380-E4B8-5E1A3870974C}"/>
              </a:ext>
            </a:extLst>
          </p:cNvPr>
          <p:cNvSpPr txBox="1"/>
          <p:nvPr/>
        </p:nvSpPr>
        <p:spPr>
          <a:xfrm>
            <a:off x="2699766" y="953852"/>
            <a:ext cx="72946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Point: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self,x,y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y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__add__(self, other): #overloaded + operator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self.x+other.x,self.y+other.y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__sub__(self, other): #overloaded - operator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Point(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self.x-other.x,self.y-other.y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def __str__(self):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f"({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self.y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})"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#driver code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point1 = Point(1,2)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point2 = Point(-2, 0)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point3 = point1 + point2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point4 = point1-point2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print(point3)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print(point4)</a:t>
            </a:r>
          </a:p>
        </p:txBody>
      </p:sp>
    </p:spTree>
    <p:extLst>
      <p:ext uri="{BB962C8B-B14F-4D97-AF65-F5344CB8AC3E}">
        <p14:creationId xmlns:p14="http://schemas.microsoft.com/office/powerpoint/2010/main" val="20461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008B35-F9D2-85F0-A601-07DABE3385AC}"/>
              </a:ext>
            </a:extLst>
          </p:cNvPr>
          <p:cNvSpPr txBox="1"/>
          <p:nvPr/>
        </p:nvSpPr>
        <p:spPr>
          <a:xfrm>
            <a:off x="1930400" y="149000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Reading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9.9 Classes as Numeric Types</a:t>
            </a:r>
          </a:p>
        </p:txBody>
      </p:sp>
    </p:spTree>
    <p:extLst>
      <p:ext uri="{BB962C8B-B14F-4D97-AF65-F5344CB8AC3E}">
        <p14:creationId xmlns:p14="http://schemas.microsoft.com/office/powerpoint/2010/main" val="33163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53A-AF95-54C4-0E05-F8204FAD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Inheritance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A151-F970-9097-7FA3-463BA4F8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67633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fundamental concept in OOP</a:t>
            </a:r>
          </a:p>
          <a:p>
            <a:r>
              <a:rPr lang="en-US" dirty="0">
                <a:ea typeface="+mn-lt"/>
                <a:cs typeface="+mn-lt"/>
              </a:rPr>
              <a:t>Inheritance allows us to create a new class from an existing class.</a:t>
            </a:r>
          </a:p>
          <a:p>
            <a:r>
              <a:rPr lang="en-US" dirty="0">
                <a:ea typeface="+mn-lt"/>
                <a:cs typeface="+mn-lt"/>
              </a:rPr>
              <a:t>The new class inherits the attributes and methods of the existing class</a:t>
            </a:r>
          </a:p>
          <a:p>
            <a:r>
              <a:rPr lang="en-US" dirty="0">
                <a:ea typeface="+mn-lt"/>
                <a:cs typeface="+mn-lt"/>
              </a:rPr>
              <a:t>Helps to create a hierarchy of classes – model complex relationship in software systems</a:t>
            </a:r>
          </a:p>
          <a:p>
            <a:r>
              <a:rPr lang="en-US" dirty="0">
                <a:ea typeface="+mn-lt"/>
                <a:cs typeface="+mn-lt"/>
              </a:rPr>
              <a:t>Advantage – code reusability, modularity, efficiency and many more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6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AF761-F4F7-0E1F-4226-5B90BDBC934A}"/>
              </a:ext>
            </a:extLst>
          </p:cNvPr>
          <p:cNvSpPr txBox="1"/>
          <p:nvPr/>
        </p:nvSpPr>
        <p:spPr>
          <a:xfrm>
            <a:off x="981658" y="1051069"/>
            <a:ext cx="10228683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The new class that is created is known as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subclass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 (child or derived class) and the existing class from which the child class is derived is known as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superclass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 (parent or base class).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D5E04-9B23-98B2-3B08-0D6F1E569F11}"/>
              </a:ext>
            </a:extLst>
          </p:cNvPr>
          <p:cNvSpPr/>
          <p:nvPr/>
        </p:nvSpPr>
        <p:spPr>
          <a:xfrm>
            <a:off x="1137432" y="4656176"/>
            <a:ext cx="63610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SubClass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(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SuperClass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):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FF00"/>
              </a:highlight>
            </a:endParaRP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…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69E6-F362-AE31-4B27-6070213FCE0B}"/>
              </a:ext>
            </a:extLst>
          </p:cNvPr>
          <p:cNvSpPr/>
          <p:nvPr/>
        </p:nvSpPr>
        <p:spPr>
          <a:xfrm>
            <a:off x="1168534" y="2849147"/>
            <a:ext cx="402065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SuperClass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…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671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1065</Words>
  <Application>Microsoft Macintosh PowerPoint</Application>
  <PresentationFormat>Widescreen</PresentationFormat>
  <Paragraphs>128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Calibri Light</vt:lpstr>
      <vt:lpstr>Consolas</vt:lpstr>
      <vt:lpstr>JetBrains Mono</vt:lpstr>
      <vt:lpstr>Roboto</vt:lpstr>
      <vt:lpstr>Times New Roman</vt:lpstr>
      <vt:lpstr>Wingdings</vt:lpstr>
      <vt:lpstr>Office Theme</vt:lpstr>
      <vt:lpstr>TA info</vt:lpstr>
      <vt:lpstr>  CSC 2302/DSCI 1302  Object Oriented Programming (cont.) </vt:lpstr>
      <vt:lpstr>PowerPoint Presentation</vt:lpstr>
      <vt:lpstr>PowerPoint Presentation</vt:lpstr>
      <vt:lpstr>Classes as numeric types</vt:lpstr>
      <vt:lpstr>PowerPoint Presentation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PowerPoint Presentation</vt:lpstr>
      <vt:lpstr>MultiLevel Inheritance</vt:lpstr>
      <vt:lpstr>PowerPoint Presentation</vt:lpstr>
      <vt:lpstr>Hierarchical Inheritance</vt:lpstr>
      <vt:lpstr>Method Resolution Order (MRO)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3</cp:revision>
  <dcterms:created xsi:type="dcterms:W3CDTF">2025-09-08T06:22:54Z</dcterms:created>
  <dcterms:modified xsi:type="dcterms:W3CDTF">2025-09-08T19:40:17Z</dcterms:modified>
</cp:coreProperties>
</file>