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7" r:id="rId2"/>
    <p:sldId id="322" r:id="rId3"/>
    <p:sldId id="323" r:id="rId4"/>
    <p:sldId id="332" r:id="rId5"/>
    <p:sldId id="405" r:id="rId6"/>
    <p:sldId id="273" r:id="rId7"/>
    <p:sldId id="333" r:id="rId8"/>
    <p:sldId id="277" r:id="rId9"/>
    <p:sldId id="334" r:id="rId10"/>
    <p:sldId id="335" r:id="rId11"/>
    <p:sldId id="282" r:id="rId12"/>
    <p:sldId id="336" r:id="rId13"/>
    <p:sldId id="328" r:id="rId14"/>
    <p:sldId id="329" r:id="rId15"/>
    <p:sldId id="330" r:id="rId16"/>
    <p:sldId id="406" r:id="rId17"/>
    <p:sldId id="344" r:id="rId18"/>
    <p:sldId id="345" r:id="rId19"/>
    <p:sldId id="346" r:id="rId20"/>
    <p:sldId id="347" r:id="rId21"/>
    <p:sldId id="348" r:id="rId22"/>
    <p:sldId id="324" r:id="rId23"/>
    <p:sldId id="325" r:id="rId24"/>
    <p:sldId id="315" r:id="rId25"/>
    <p:sldId id="314" r:id="rId26"/>
    <p:sldId id="316" r:id="rId27"/>
    <p:sldId id="340" r:id="rId28"/>
    <p:sldId id="339" r:id="rId29"/>
    <p:sldId id="404" r:id="rId30"/>
    <p:sldId id="338" r:id="rId31"/>
    <p:sldId id="35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75"/>
    <p:restoredTop sz="94695"/>
  </p:normalViewPr>
  <p:slideViewPr>
    <p:cSldViewPr snapToGrid="0">
      <p:cViewPr varScale="1">
        <p:scale>
          <a:sx n="101" d="100"/>
          <a:sy n="10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172B-07D4-AB49-8F22-BE12248A4DD8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4A1F1F-0099-324B-90C3-9B4646730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the </a:t>
            </a:r>
            <a:r>
              <a:rPr lang="en-US" u="sng" dirty="0"/>
              <a:t>DerivedClass1</a:t>
            </a:r>
            <a:r>
              <a:rPr lang="en-US" dirty="0"/>
              <a:t> class is derived from the </a:t>
            </a:r>
            <a:r>
              <a:rPr lang="en-US" u="sng" dirty="0" err="1"/>
              <a:t>SuperClass</a:t>
            </a:r>
            <a:r>
              <a:rPr lang="en-US" dirty="0"/>
              <a:t> class, and the </a:t>
            </a:r>
            <a:r>
              <a:rPr lang="en-US" u="sng" dirty="0"/>
              <a:t>DerivedClass2</a:t>
            </a:r>
            <a:r>
              <a:rPr lang="en-US" dirty="0"/>
              <a:t> class is derived from the </a:t>
            </a:r>
            <a:r>
              <a:rPr lang="en-US" u="sng" dirty="0"/>
              <a:t>DerivedClass1</a:t>
            </a:r>
            <a:r>
              <a:rPr lang="en-US" dirty="0"/>
              <a:t> class.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D7E2F-2365-4FC9-9485-25751E74492D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6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parent (base) class and two child (derived) classes.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9D7E2F-2365-4FC9-9485-25751E74492D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7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A490-2293-3C12-D67D-AB0F72369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40DBC-C996-353D-D73E-12F9522A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403A0-7403-3476-B186-20A0A9D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15BB-FBD4-7919-BE09-286F783C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383E-15A4-0455-8E3F-B9EE37DA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55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AE51D-A777-242E-09EB-8D11FA1F4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770B2-332D-8F7F-1EBF-8B66C4601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8594B-6914-2982-12B4-0049A3B1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378F5-3C85-5FD8-CCA7-18CAC37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545D-F2D5-5E33-A41A-17432F283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0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51581-6B74-62C3-1696-6816D6DB1C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12C1A-C13D-12EF-FBBB-7641CA83D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2A361-76D1-636C-D24B-F2FB916E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A2D6-C966-8016-524A-D3CE4DA7C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AF681-92EA-EEB9-BA76-E3ED60EC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6AC0-D253-0791-50ED-2C0450E6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6C26-59BE-FCB7-43BF-E2C01642A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B828-BE08-FD5D-C730-BEF1467E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B5617-CD1B-000A-674C-8A64F8D3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E96F-50D2-7E05-D192-D880C9B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8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911F-49B2-A6A2-6242-948DA99C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7BA9E-1D77-7EE8-4164-9EFA89972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0E1D-2B87-13CA-A421-08AB54EB7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07F43-C97D-4B71-495B-54DF0FF2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D8207-F724-FE38-102B-78AD506C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4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EAC9-9096-D0F3-9090-AE209B307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A898-7A97-1B35-EA98-C39E4B34E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1308-9D0C-62EB-0882-B520290B6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9D802-83B0-0338-C5D7-85DC27E7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75CB6-E6D1-1C38-B1FB-B7DC23EB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EDE3-526E-0161-3C26-60B695C4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5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BB75A-099E-A286-2D42-63FCD7D6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F69FB-8C5C-E6DB-E355-8D0C64D6C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EFA65-3BD8-FE55-596A-371930256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5D47A-2597-B1C8-5025-D35D13F37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D8B4E-AE03-14F1-3ED1-2F5A6A1FB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8AB260-F750-6C55-D265-2C32E8BA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4E51AE-3BE6-57EE-E55C-F0012786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A8B655-CE22-7347-7DB1-0AF85A8F0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56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4CAE-ED2F-BA2C-D0A7-6912A9317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6C1F6-AC9C-3006-DAC3-338C2ACA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F9E27-845E-0014-5D2F-0F096666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D70E5-2013-7856-93F5-1AB5BEB7A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72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C7488-0DC8-56E1-89E2-B9A55E5C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F1634-380B-60E7-9C23-697F7A43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15CF6-EBB4-B101-C880-B1559B336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11B2B-E96C-51E9-1041-BD1649A22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78FA0-3BED-6CFD-5F49-52A96E410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C0675-62F6-6F63-598D-270019435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D9DDC-F0F9-1697-A4C1-B0C5A132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C02BF-8024-00AD-C9EB-D01F80D5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E9163-1BAA-09FA-8C9D-15137CD9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74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5A4B-673E-45FF-0E9A-17FA95095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9B80C2-2273-5E5F-831E-A057B8EC4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A123D-32B8-2C6D-0753-4AC6A1F0E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61BD-1AE5-2E78-E589-194429D7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3F66C-FF12-4312-F46E-B2CA7588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96236-669A-ACFB-1330-E7785BF1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7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831C4-B79A-0F79-EFAD-50823C1D1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A7DB4-6DAC-EC6D-D558-88B49AFAE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B6EE-F507-A891-B856-A49B49182A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81470-F199-7E4A-B764-68E6462EE2BF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ED93-1FD4-2EA6-86AE-F927B516C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2948-6C93-5429-4D1F-2EF176062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ADCDB-1FF8-414E-B98D-55A03D6DB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1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0741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 (cont.)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4C157F-E171-43B9-9AD2-FE4BD6E28ED8}"/>
              </a:ext>
            </a:extLst>
          </p:cNvPr>
          <p:cNvSpPr txBox="1"/>
          <p:nvPr/>
        </p:nvSpPr>
        <p:spPr>
          <a:xfrm>
            <a:off x="4671547" y="3976397"/>
            <a:ext cx="289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 M Towhidul Islam</a:t>
            </a:r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600F-98A6-F194-E313-F9E776C1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Hierarchical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E1F57-F5A6-6748-8146-B88C52B3A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When more than one derived class are created from a single base, this type of inheritance is called hierarchical inheritance. 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5F538B5-A663-DBD8-F514-9AD84E6BF4E6}"/>
              </a:ext>
            </a:extLst>
          </p:cNvPr>
          <p:cNvSpPr txBox="1">
            <a:spLocks/>
          </p:cNvSpPr>
          <p:nvPr/>
        </p:nvSpPr>
        <p:spPr>
          <a:xfrm>
            <a:off x="838200" y="27620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Hybrid Inheritance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A6831E-1E3A-AE51-1C8B-69AA5FEDD7DC}"/>
              </a:ext>
            </a:extLst>
          </p:cNvPr>
          <p:cNvSpPr txBox="1">
            <a:spLocks/>
          </p:cNvSpPr>
          <p:nvPr/>
        </p:nvSpPr>
        <p:spPr>
          <a:xfrm>
            <a:off x="838200" y="4045042"/>
            <a:ext cx="10515600" cy="45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Multiple types of inheritances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31E62-23D5-325B-E4BC-8DAC97234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733" y="3196695"/>
            <a:ext cx="4462107" cy="261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726D-6C74-BC21-BCED-1533BADA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28" y="1140345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 Resolution Order (MRO) in Python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83BCFF-5150-EB4E-585C-BD4C65D032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Hybrid Inheritance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C61882-C26D-596D-0093-6113045B10E7}"/>
              </a:ext>
            </a:extLst>
          </p:cNvPr>
          <p:cNvSpPr/>
          <p:nvPr/>
        </p:nvSpPr>
        <p:spPr>
          <a:xfrm>
            <a:off x="4789714" y="1534886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D68821-86C9-F6BC-E332-B8D487848006}"/>
              </a:ext>
            </a:extLst>
          </p:cNvPr>
          <p:cNvSpPr/>
          <p:nvPr/>
        </p:nvSpPr>
        <p:spPr>
          <a:xfrm>
            <a:off x="2993571" y="2950029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E4DA6-2108-12FC-4FEC-3448A4FC8697}"/>
              </a:ext>
            </a:extLst>
          </p:cNvPr>
          <p:cNvSpPr/>
          <p:nvPr/>
        </p:nvSpPr>
        <p:spPr>
          <a:xfrm>
            <a:off x="6400800" y="2928258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EDD212-7F46-4F71-6CBC-A26474232E04}"/>
              </a:ext>
            </a:extLst>
          </p:cNvPr>
          <p:cNvSpPr/>
          <p:nvPr/>
        </p:nvSpPr>
        <p:spPr>
          <a:xfrm>
            <a:off x="4876800" y="4626429"/>
            <a:ext cx="1763485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C8A1F-3F42-D660-96FA-1FA6E36330C7}"/>
              </a:ext>
            </a:extLst>
          </p:cNvPr>
          <p:cNvSpPr txBox="1"/>
          <p:nvPr/>
        </p:nvSpPr>
        <p:spPr>
          <a:xfrm>
            <a:off x="1937656" y="3004456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BF7FC-1B54-5760-E43D-97588AB8BCF4}"/>
              </a:ext>
            </a:extLst>
          </p:cNvPr>
          <p:cNvSpPr txBox="1"/>
          <p:nvPr/>
        </p:nvSpPr>
        <p:spPr>
          <a:xfrm>
            <a:off x="8240486" y="3015342"/>
            <a:ext cx="97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print()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8E9A78-EBC7-F226-6702-9D87E710BEFF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875314" y="2144486"/>
            <a:ext cx="1602377" cy="805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4665F4-361A-F8D1-EDE1-26A92787776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477691" y="2144486"/>
            <a:ext cx="1804852" cy="783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B086E6-99F0-1D76-E2E2-BB274381FE54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875314" y="3559629"/>
            <a:ext cx="1883229" cy="1066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8192AD-84FF-FEB9-AC6C-E3C549966A2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5758543" y="3537858"/>
            <a:ext cx="1524000" cy="1088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D4D9D7C-8621-7532-BF3F-770D4E870F06}"/>
              </a:ext>
            </a:extLst>
          </p:cNvPr>
          <p:cNvSpPr txBox="1"/>
          <p:nvPr/>
        </p:nvSpPr>
        <p:spPr>
          <a:xfrm>
            <a:off x="1197428" y="5007428"/>
            <a:ext cx="65107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D()</a:t>
            </a:r>
          </a:p>
          <a:p>
            <a:r>
              <a:rPr lang="en-US" sz="2400" dirty="0" err="1"/>
              <a:t>d.print</a:t>
            </a:r>
            <a:r>
              <a:rPr lang="en-US" sz="2400" dirty="0"/>
              <a:t>()</a:t>
            </a:r>
          </a:p>
          <a:p>
            <a:r>
              <a:rPr lang="en-US" sz="2400" dirty="0"/>
              <a:t>Which version of the print() method will be called?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0B8A95-4866-2928-597C-20762233F07A}"/>
              </a:ext>
            </a:extLst>
          </p:cNvPr>
          <p:cNvSpPr txBox="1"/>
          <p:nvPr/>
        </p:nvSpPr>
        <p:spPr>
          <a:xfrm>
            <a:off x="8196944" y="5072742"/>
            <a:ext cx="2942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Diamond Problem!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BBEA9A-25C5-8E22-036D-AA3D1E46F75B}"/>
              </a:ext>
            </a:extLst>
          </p:cNvPr>
          <p:cNvSpPr txBox="1"/>
          <p:nvPr/>
        </p:nvSpPr>
        <p:spPr>
          <a:xfrm>
            <a:off x="8686801" y="2046514"/>
            <a:ext cx="3217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Hierarchical Inheritance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BFDF81-71D5-CB9F-3031-0B75A1685A0B}"/>
              </a:ext>
            </a:extLst>
          </p:cNvPr>
          <p:cNvSpPr txBox="1"/>
          <p:nvPr/>
        </p:nvSpPr>
        <p:spPr>
          <a:xfrm>
            <a:off x="8708573" y="3831771"/>
            <a:ext cx="279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36812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2" grpId="0" animBg="1"/>
      <p:bldP spid="13" grpId="0" animBg="1"/>
      <p:bldP spid="14" grpId="0"/>
      <p:bldP spid="15" grpId="0"/>
      <p:bldP spid="28" grpId="0"/>
      <p:bldP spid="30" grpId="0"/>
      <p:bldP spid="30" grpId="1"/>
      <p:bldP spid="31" grpId="0"/>
      <p:bldP spid="3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9E2A0-789F-E4D6-400D-3B48456D2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940" y="1510460"/>
            <a:ext cx="9988288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If two super classes have the same method name and the derived class calls that method, Python uses the MRO to search for the right method to call.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261EB-3267-4589-407A-8818B969DE26}"/>
              </a:ext>
            </a:extLst>
          </p:cNvPr>
          <p:cNvSpPr txBox="1"/>
          <p:nvPr/>
        </p:nvSpPr>
        <p:spPr>
          <a:xfrm>
            <a:off x="3831771" y="2494156"/>
            <a:ext cx="6522134" cy="436384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class SuperClass1:</a:t>
            </a:r>
            <a:br>
              <a:rPr lang="en-US" sz="2000" dirty="0"/>
            </a:br>
            <a:r>
              <a:rPr lang="en-US" sz="2000" dirty="0"/>
              <a:t>    def info(self):</a:t>
            </a:r>
            <a:br>
              <a:rPr lang="en-US" sz="2000" dirty="0"/>
            </a:br>
            <a:r>
              <a:rPr lang="en-US" sz="2000" dirty="0"/>
              <a:t>        print("Super Class 1 method called")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class SuperClass2:</a:t>
            </a:r>
            <a:br>
              <a:rPr lang="en-US" sz="2000" dirty="0"/>
            </a:br>
            <a:r>
              <a:rPr lang="en-US" sz="2000" dirty="0"/>
              <a:t>    def info(self):</a:t>
            </a:r>
            <a:br>
              <a:rPr lang="en-US" sz="2000" dirty="0"/>
            </a:br>
            <a:r>
              <a:rPr lang="en-US" sz="2000" dirty="0"/>
              <a:t>        print("Super Class 2 method called")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class Derived(SuperClass1, SuperClass2):</a:t>
            </a:r>
            <a:br>
              <a:rPr lang="en-US" sz="2000" dirty="0"/>
            </a:br>
            <a:r>
              <a:rPr lang="en-US" sz="2000" dirty="0"/>
              <a:t>    pass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d1 = Derived()</a:t>
            </a:r>
            <a:br>
              <a:rPr lang="en-US" sz="2000" dirty="0"/>
            </a:br>
            <a:r>
              <a:rPr lang="en-US" sz="2000" dirty="0"/>
              <a:t>d1.info()  </a:t>
            </a:r>
            <a:br>
              <a:rPr lang="en-US" sz="2000" dirty="0"/>
            </a:br>
            <a:r>
              <a:rPr lang="en-US" sz="2000" dirty="0"/>
              <a:t># Output: "Super Class 1 method called"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8153D6-EE28-B9FB-2CBF-09121D6767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Method Resolution Order (MRO)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1B5E6F-60D5-AC94-6753-30FD93E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621" y="0"/>
            <a:ext cx="337026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60DB4A-8809-9C48-95DA-21004904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07" y="1145382"/>
            <a:ext cx="28067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87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BEC58B-7674-A443-24A1-4AEA8E269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96" y="0"/>
            <a:ext cx="341592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521DB4-2999-58BF-A003-AAD3A234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727" y="165100"/>
            <a:ext cx="4965700" cy="669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30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4393D9-F7DC-2B87-C332-110C00A7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96" y="0"/>
            <a:ext cx="3376618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46420B-1318-33B1-E400-4BC135A1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388" y="90280"/>
            <a:ext cx="43180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063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0D7282-DE18-B702-AB68-35359C94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272" y="1932286"/>
            <a:ext cx="5608320" cy="37327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FF0D8E6-D05F-8C60-6EEA-0403B3DAD838}"/>
              </a:ext>
            </a:extLst>
          </p:cNvPr>
          <p:cNvSpPr/>
          <p:nvPr/>
        </p:nvSpPr>
        <p:spPr>
          <a:xfrm>
            <a:off x="873629" y="808243"/>
            <a:ext cx="704115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Suggested Reading (</a:t>
            </a:r>
            <a:r>
              <a:rPr lang="en-US" sz="4400" b="0" cap="none" spc="0" dirty="0" err="1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ZyBook</a:t>
            </a:r>
            <a:r>
              <a:rPr lang="en-US" sz="4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)</a:t>
            </a:r>
            <a:endParaRPr lang="en-US" sz="4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0785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2CC1-F0DD-AD62-FFD9-0A9CAB58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7BF6-330F-1D9B-9DC2-EB84DAFF8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35C4-E164-DE2F-6369-4B5CEEB94EAC}"/>
              </a:ext>
            </a:extLst>
          </p:cNvPr>
          <p:cNvSpPr txBox="1"/>
          <p:nvPr/>
        </p:nvSpPr>
        <p:spPr>
          <a:xfrm>
            <a:off x="1565210" y="1779429"/>
            <a:ext cx="84838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 Composition is a fundamental concept in OOP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It helps to build complex and flexible systems by combining smaller, self-contained objects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Composition is the idea that one object may be made up of other objects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Thus, a larger system can be created by assembling smaller, reusable components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romotes code reuse, modularity, and maintainability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6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F546-E410-EB87-E78F-4A2255AFF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8EC7-75B3-D031-A113-F438BE52C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F3FAD8-7055-0510-5229-D1947B21146E}"/>
              </a:ext>
            </a:extLst>
          </p:cNvPr>
          <p:cNvSpPr/>
          <p:nvPr/>
        </p:nvSpPr>
        <p:spPr>
          <a:xfrm>
            <a:off x="2640424" y="1788538"/>
            <a:ext cx="8835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E7C25F-35AC-DCF5-9DB9-8EEFE812D4F1}"/>
              </a:ext>
            </a:extLst>
          </p:cNvPr>
          <p:cNvSpPr/>
          <p:nvPr/>
        </p:nvSpPr>
        <p:spPr>
          <a:xfrm>
            <a:off x="545552" y="3237894"/>
            <a:ext cx="1309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DE600-B617-F481-D5D4-06BB96A8F4E7}"/>
              </a:ext>
            </a:extLst>
          </p:cNvPr>
          <p:cNvSpPr/>
          <p:nvPr/>
        </p:nvSpPr>
        <p:spPr>
          <a:xfrm>
            <a:off x="2030948" y="3222342"/>
            <a:ext cx="23389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44DB7-E494-0118-C192-A09C2CD54C3F}"/>
              </a:ext>
            </a:extLst>
          </p:cNvPr>
          <p:cNvSpPr/>
          <p:nvPr/>
        </p:nvSpPr>
        <p:spPr>
          <a:xfrm>
            <a:off x="4584778" y="3229916"/>
            <a:ext cx="1268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71CA8C-8C88-FD6F-149E-3361BA8D4B48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200539" y="2496424"/>
            <a:ext cx="1881673" cy="74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9A4A2A-9E70-BFCD-D8E8-A71E8DC4C6FB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3082212" y="2496424"/>
            <a:ext cx="118191" cy="7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0F7FB8-E66A-9760-1CC8-5322F8A89F7E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3082212" y="2496424"/>
            <a:ext cx="2136714" cy="7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3690059-9254-0754-03E2-EFC240C054A0}"/>
              </a:ext>
            </a:extLst>
          </p:cNvPr>
          <p:cNvSpPr/>
          <p:nvPr/>
        </p:nvSpPr>
        <p:spPr>
          <a:xfrm>
            <a:off x="7707005" y="1695234"/>
            <a:ext cx="234525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Classroom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A5D39B-B8E5-E543-2F76-D002C96FA6C1}"/>
              </a:ext>
            </a:extLst>
          </p:cNvPr>
          <p:cNvSpPr/>
          <p:nvPr/>
        </p:nvSpPr>
        <p:spPr>
          <a:xfrm>
            <a:off x="6470412" y="3144590"/>
            <a:ext cx="105509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Chair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B36AC4-36A8-F1BA-2833-5F1FC9E933E2}"/>
              </a:ext>
            </a:extLst>
          </p:cNvPr>
          <p:cNvSpPr/>
          <p:nvPr/>
        </p:nvSpPr>
        <p:spPr>
          <a:xfrm>
            <a:off x="8465467" y="3129038"/>
            <a:ext cx="106471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0B3C3A-65D5-7D5C-306A-004E607BFDFE}"/>
              </a:ext>
            </a:extLst>
          </p:cNvPr>
          <p:cNvSpPr/>
          <p:nvPr/>
        </p:nvSpPr>
        <p:spPr>
          <a:xfrm>
            <a:off x="10362450" y="3136612"/>
            <a:ext cx="1307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9CD1CD-31A9-E77D-FFD1-359FF00DFA4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6997961" y="2403120"/>
            <a:ext cx="1881673" cy="74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2A93FC-0376-7415-D321-FA3859A4433A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8879634" y="2403120"/>
            <a:ext cx="118191" cy="7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9C22AB-99F3-4715-F4CE-05B00D362898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8879634" y="2403120"/>
            <a:ext cx="2136713" cy="7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4B6A03-F0C0-75D3-4250-1F5D2B2D08F8}"/>
              </a:ext>
            </a:extLst>
          </p:cNvPr>
          <p:cNvSpPr txBox="1"/>
          <p:nvPr/>
        </p:nvSpPr>
        <p:spPr>
          <a:xfrm>
            <a:off x="837421" y="4374506"/>
            <a:ext cx="10266007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an object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is created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other objects, the relationship is called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‘Has-a’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</a:p>
          <a:p>
            <a:pPr marL="114300" indent="-342900" algn="just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example, </a:t>
            </a:r>
          </a:p>
          <a:p>
            <a:pPr marL="228600" lvl="1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Car &gt;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Has-a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 engine</a:t>
            </a:r>
          </a:p>
          <a:p>
            <a:pPr marL="685800" lvl="2" algn="just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Classroom &gt; </a:t>
            </a:r>
            <a:r>
              <a:rPr lang="en-US" sz="2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Has-a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number of chairs</a:t>
            </a:r>
          </a:p>
        </p:txBody>
      </p:sp>
    </p:spTree>
    <p:extLst>
      <p:ext uri="{BB962C8B-B14F-4D97-AF65-F5344CB8AC3E}">
        <p14:creationId xmlns:p14="http://schemas.microsoft.com/office/powerpoint/2010/main" val="41430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9" grpId="0"/>
      <p:bldP spid="20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4E968-E047-1C0E-18D7-D8BAFFD4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9CF6-F965-D147-B147-6A4629FE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Composition - Demonstration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A821D4-3248-3FEA-1DE4-7E375FBB50A7}"/>
              </a:ext>
            </a:extLst>
          </p:cNvPr>
          <p:cNvSpPr/>
          <p:nvPr/>
        </p:nvSpPr>
        <p:spPr>
          <a:xfrm>
            <a:off x="5364963" y="2491473"/>
            <a:ext cx="88357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231C7D-3A3B-AC7F-4573-D6384485351B}"/>
              </a:ext>
            </a:extLst>
          </p:cNvPr>
          <p:cNvSpPr/>
          <p:nvPr/>
        </p:nvSpPr>
        <p:spPr>
          <a:xfrm>
            <a:off x="3270091" y="3940829"/>
            <a:ext cx="130997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Engine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2B31F9-1149-1512-EC89-382B6E5E1A3B}"/>
              </a:ext>
            </a:extLst>
          </p:cNvPr>
          <p:cNvSpPr/>
          <p:nvPr/>
        </p:nvSpPr>
        <p:spPr>
          <a:xfrm>
            <a:off x="4755487" y="3925277"/>
            <a:ext cx="233891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Transmission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5DB98A-3DD5-89AB-E529-898289B567A6}"/>
              </a:ext>
            </a:extLst>
          </p:cNvPr>
          <p:cNvSpPr/>
          <p:nvPr/>
        </p:nvSpPr>
        <p:spPr>
          <a:xfrm>
            <a:off x="7309317" y="3932851"/>
            <a:ext cx="126829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AA8FEE-CB3F-AA7E-94A0-1FE569EE8999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3925078" y="3199359"/>
            <a:ext cx="1881673" cy="741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F0B2A83-D2FD-AA8B-530D-F8C2550AD3E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806751" y="3199359"/>
            <a:ext cx="118191" cy="7259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75D297F-E838-A6FE-E04C-A64C317AA0CD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806751" y="3199359"/>
            <a:ext cx="2136714" cy="733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99E61F7-C90A-4971-B225-7460A4888B33}"/>
              </a:ext>
            </a:extLst>
          </p:cNvPr>
          <p:cNvSpPr txBox="1"/>
          <p:nvPr/>
        </p:nvSpPr>
        <p:spPr>
          <a:xfrm>
            <a:off x="3107094" y="5047861"/>
            <a:ext cx="1166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v4/v6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7E837-0213-0537-AD67-252AAEDDF8C3}"/>
              </a:ext>
            </a:extLst>
          </p:cNvPr>
          <p:cNvSpPr txBox="1"/>
          <p:nvPr/>
        </p:nvSpPr>
        <p:spPr>
          <a:xfrm>
            <a:off x="4635759" y="5022979"/>
            <a:ext cx="3229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Automatic/manual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2C1FB2-D30D-3264-CA45-031B41F41943}"/>
              </a:ext>
            </a:extLst>
          </p:cNvPr>
          <p:cNvSpPr txBox="1"/>
          <p:nvPr/>
        </p:nvSpPr>
        <p:spPr>
          <a:xfrm>
            <a:off x="7943461" y="4985658"/>
            <a:ext cx="1956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Rim Size</a:t>
            </a:r>
          </a:p>
        </p:txBody>
      </p:sp>
    </p:spTree>
    <p:extLst>
      <p:ext uri="{BB962C8B-B14F-4D97-AF65-F5344CB8AC3E}">
        <p14:creationId xmlns:p14="http://schemas.microsoft.com/office/powerpoint/2010/main" val="279189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3426B5-B748-472E-9150-EC6B38A9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61AB788-5051-9410-D0D9-866EF8124186}"/>
              </a:ext>
            </a:extLst>
          </p:cNvPr>
          <p:cNvSpPr txBox="1">
            <a:spLocks/>
          </p:cNvSpPr>
          <p:nvPr/>
        </p:nvSpPr>
        <p:spPr>
          <a:xfrm>
            <a:off x="772886" y="6046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Overriding class methods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1A4F2-71CA-7B01-90FA-D25E2BFBF4D0}"/>
              </a:ext>
            </a:extLst>
          </p:cNvPr>
          <p:cNvSpPr txBox="1"/>
          <p:nvPr/>
        </p:nvSpPr>
        <p:spPr>
          <a:xfrm>
            <a:off x="816428" y="1527407"/>
            <a:ext cx="105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7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b="0" i="0" dirty="0">
                <a:solidFill>
                  <a:srgbClr val="3747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member function of base class can redefine the method of the base class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2F845E-B991-E382-9103-900E34C89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69" y="2417990"/>
            <a:ext cx="4371975" cy="1085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6601E-03AB-D171-E391-54A4C21FA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869" y="3393621"/>
            <a:ext cx="4371975" cy="723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7526D-7BCD-A13E-88ED-13B309A57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4407" y="2423125"/>
            <a:ext cx="6467979" cy="9623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0F5AABC-C2B8-CD60-DF51-1CF87354E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97" y="3388694"/>
            <a:ext cx="6472331" cy="7696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D8992BD-DF24-FCB9-C714-3D31C0146D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924" y="4336284"/>
            <a:ext cx="5183506" cy="11174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7D8DEF-2C2A-5CB3-D90D-4B8BAAAC00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5736" y="4325937"/>
            <a:ext cx="5687435" cy="131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0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ADD2A-455A-1419-20A8-A441694C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99147F-A2F6-B17B-F57F-D68DBD418C03}"/>
              </a:ext>
            </a:extLst>
          </p:cNvPr>
          <p:cNvSpPr txBox="1"/>
          <p:nvPr/>
        </p:nvSpPr>
        <p:spPr>
          <a:xfrm>
            <a:off x="1033366" y="364060"/>
            <a:ext cx="11040446" cy="63248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250" dirty="0">
                <a:solidFill>
                  <a:srgbClr val="000000"/>
                </a:solidFill>
                <a:effectLst/>
                <a:latin typeface="JetBrains Mono"/>
              </a:rPr>
              <a:t>Car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make = 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'Toyota'</a:t>
            </a:r>
            <a:b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engine, transmission, wheel):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.engine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engine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transmission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wheel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 err="1">
                <a:solidFill>
                  <a:srgbClr val="00627A"/>
                </a:solidFill>
                <a:effectLst/>
                <a:latin typeface="JetBrains Mono"/>
              </a:rPr>
              <a:t>print_info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 err="1">
                <a:solidFill>
                  <a:srgbClr val="067D17"/>
                </a:solidFill>
                <a:effectLst/>
                <a:latin typeface="JetBrains Mono"/>
              </a:rPr>
              <a:t>f'Cylinders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.engine.num_cylinders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 Transmission: 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.transmission.type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 </a:t>
            </a:r>
            <a:r>
              <a:rPr lang="en-US" sz="2250" dirty="0" err="1">
                <a:solidFill>
                  <a:srgbClr val="067D17"/>
                </a:solidFill>
                <a:effectLst/>
                <a:latin typeface="JetBrains Mono"/>
              </a:rPr>
              <a:t>RimSize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: 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.wheel.rim_size</a:t>
            </a:r>
            <a:r>
              <a:rPr lang="en-US" sz="2250" dirty="0"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250" dirty="0">
                <a:solidFill>
                  <a:srgbClr val="000000"/>
                </a:solidFill>
                <a:effectLst/>
                <a:latin typeface="JetBrains Mono"/>
              </a:rPr>
              <a:t>Engine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num_cylinders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.num_cylinders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num_cylinders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250" dirty="0">
                <a:solidFill>
                  <a:srgbClr val="000000"/>
                </a:solidFill>
                <a:effectLst/>
                <a:latin typeface="JetBrains Mono"/>
              </a:rPr>
              <a:t>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type):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.type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type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sz="2250" dirty="0">
                <a:solidFill>
                  <a:srgbClr val="000000"/>
                </a:solidFill>
                <a:effectLst/>
                <a:latin typeface="JetBrains Mono"/>
              </a:rPr>
              <a:t>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25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5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25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rim_size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lang="en-US" sz="2250" dirty="0" err="1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.rim_size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rim_size</a:t>
            </a:r>
            <a:endParaRPr lang="en-US" sz="2250" dirty="0">
              <a:solidFill>
                <a:srgbClr val="080808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609739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E653-4062-E36F-078C-198AA0201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5A82C9-DD5B-45BA-389B-A0B8D65DEC69}"/>
              </a:ext>
            </a:extLst>
          </p:cNvPr>
          <p:cNvSpPr txBox="1"/>
          <p:nvPr/>
        </p:nvSpPr>
        <p:spPr>
          <a:xfrm>
            <a:off x="1565210" y="573490"/>
            <a:ext cx="8763777" cy="5978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50" i="1" dirty="0">
                <a:solidFill>
                  <a:srgbClr val="8C8C8C"/>
                </a:solidFill>
                <a:effectLst/>
                <a:latin typeface="JetBrains Mono"/>
              </a:rPr>
              <a:t>#create the smaller objects/components</a:t>
            </a:r>
            <a:br>
              <a:rPr lang="en-US" sz="225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v4_engine = Engine(</a:t>
            </a:r>
            <a:r>
              <a:rPr lang="en-US" sz="2250" dirty="0"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v6_engine = Engine(</a:t>
            </a:r>
            <a:r>
              <a:rPr lang="en-US" sz="2250" dirty="0">
                <a:solidFill>
                  <a:srgbClr val="1750EB"/>
                </a:solidFill>
                <a:effectLst/>
                <a:latin typeface="JetBrains Mono"/>
              </a:rPr>
              <a:t>6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auto_transmission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Transmission(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'automatic'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manual_transmission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 = Transmission(</a:t>
            </a:r>
            <a:r>
              <a:rPr lang="en-US" sz="2250" dirty="0">
                <a:solidFill>
                  <a:srgbClr val="067D17"/>
                </a:solidFill>
                <a:effectLst/>
                <a:latin typeface="JetBrains Mono"/>
              </a:rPr>
              <a:t>'manual'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small_wheel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Wheel(</a:t>
            </a:r>
            <a:r>
              <a:rPr lang="en-US" sz="2250" dirty="0">
                <a:solidFill>
                  <a:srgbClr val="1750EB"/>
                </a:solidFill>
                <a:effectLst/>
                <a:latin typeface="JetBrains Mono"/>
              </a:rPr>
              <a:t>17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large_wheel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 = Wheel(</a:t>
            </a:r>
            <a:r>
              <a:rPr lang="en-US" sz="2250" dirty="0">
                <a:solidFill>
                  <a:srgbClr val="1750EB"/>
                </a:solidFill>
                <a:effectLst/>
                <a:latin typeface="JetBrains Mono"/>
              </a:rPr>
              <a:t>19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i="1" dirty="0">
                <a:solidFill>
                  <a:srgbClr val="8C8C8C"/>
                </a:solidFill>
                <a:effectLst/>
                <a:latin typeface="JetBrains Mono"/>
              </a:rPr>
              <a:t>#compose different types of car objects</a:t>
            </a:r>
            <a:br>
              <a:rPr lang="en-US" sz="225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car1 = Car(v4_engine,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auto_transmission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small_wheel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car2 = Car(v6_engine,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auto_transmission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large_wheel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car3 = Car(v4_engine,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manual_transmission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250" dirty="0" err="1">
                <a:solidFill>
                  <a:srgbClr val="080808"/>
                </a:solidFill>
                <a:effectLst/>
                <a:latin typeface="JetBrains Mono"/>
              </a:rPr>
              <a:t>small_wheel</a:t>
            </a: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car1.print_info()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car2.print_info()</a:t>
            </a:r>
            <a:b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250" dirty="0">
                <a:solidFill>
                  <a:srgbClr val="080808"/>
                </a:solidFill>
                <a:effectLst/>
                <a:latin typeface="JetBrains Mono"/>
              </a:rPr>
              <a:t>car3.print_info()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164364-D2C8-2E18-A0AA-FCB663F7A0D9}"/>
              </a:ext>
            </a:extLst>
          </p:cNvPr>
          <p:cNvSpPr/>
          <p:nvPr/>
        </p:nvSpPr>
        <p:spPr>
          <a:xfrm>
            <a:off x="1508273" y="49965"/>
            <a:ext cx="12755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(cont.)</a:t>
            </a:r>
          </a:p>
        </p:txBody>
      </p:sp>
    </p:spTree>
    <p:extLst>
      <p:ext uri="{BB962C8B-B14F-4D97-AF65-F5344CB8AC3E}">
        <p14:creationId xmlns:p14="http://schemas.microsoft.com/office/powerpoint/2010/main" val="243665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/>
              <a:t>Is-a vs Has-a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08D872-0C85-0DE9-695E-5882865C3F7B}"/>
              </a:ext>
            </a:extLst>
          </p:cNvPr>
          <p:cNvSpPr txBox="1"/>
          <p:nvPr/>
        </p:nvSpPr>
        <p:spPr>
          <a:xfrm>
            <a:off x="590719" y="2330505"/>
            <a:ext cx="4775938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concept of inheritance is often confused with composition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Composition is the idea that one object may be made up of other objects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Mother class : Has-a relationship with child class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Doesn’t involve inheritance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screenshot of a computer code&#10;&#10;Description automatically generated with medium confidence">
            <a:extLst>
              <a:ext uri="{FF2B5EF4-FFF2-40B4-BE49-F238E27FC236}">
                <a16:creationId xmlns:a16="http://schemas.microsoft.com/office/drawing/2014/main" id="{011D03BA-9BB4-BA4E-9AFA-3911AF4BC4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" b="6636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177B16-CB04-4DD3-8E5A-C80985C1B0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544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700" dirty="0"/>
              <a:t>Is-a vs Has-a relationship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167FF-681B-E128-78DD-9A4F1A91E7B1}"/>
              </a:ext>
            </a:extLst>
          </p:cNvPr>
          <p:cNvSpPr txBox="1"/>
          <p:nvPr/>
        </p:nvSpPr>
        <p:spPr>
          <a:xfrm>
            <a:off x="590719" y="2330505"/>
            <a:ext cx="4873910" cy="397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programmer may note that a mother and a child are both a kind of person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So, the programmer may decide to better organize the program by defining a Person class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The Child and Mother classes have “is-a” relationship with Person class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63177B16-CB04-4DD3-8E5A-C80985C1B0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F963AA-D398-F722-1473-CA0902745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12" y="670945"/>
            <a:ext cx="4119274" cy="544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31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19ED1-46E0-1E05-F205-01D90C7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B51754-9F2A-8425-C457-A5D38DE33AAC}"/>
              </a:ext>
            </a:extLst>
          </p:cNvPr>
          <p:cNvSpPr txBox="1">
            <a:spLocks/>
          </p:cNvSpPr>
          <p:nvPr/>
        </p:nvSpPr>
        <p:spPr>
          <a:xfrm>
            <a:off x="674914" y="637268"/>
            <a:ext cx="1107077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Memory allocation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A7FF06-F04B-CA5B-D19C-FF6A8E66B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992" y="3163663"/>
            <a:ext cx="4346665" cy="28343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FA37C1-B2F7-926B-46DB-61F0A997E059}"/>
              </a:ext>
            </a:extLst>
          </p:cNvPr>
          <p:cNvSpPr txBox="1"/>
          <p:nvPr/>
        </p:nvSpPr>
        <p:spPr>
          <a:xfrm>
            <a:off x="696687" y="2859653"/>
            <a:ext cx="67164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System memory is partitioned into segments and managed by the operating system.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If a Python application creates an array with 100 items, the Python runtime has allocated space for this array.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Other applications may use other areas of allocated memory.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Memory allocation is usually invisible to the programmer, since the allocation is done by the Python runtime.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17294-245C-FD55-A423-03A31E28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38" y="1651317"/>
            <a:ext cx="10120237" cy="10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9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19ED1-46E0-1E05-F205-01D90C7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B51754-9F2A-8425-C457-A5D38DE33AAC}"/>
              </a:ext>
            </a:extLst>
          </p:cNvPr>
          <p:cNvSpPr txBox="1">
            <a:spLocks/>
          </p:cNvSpPr>
          <p:nvPr/>
        </p:nvSpPr>
        <p:spPr>
          <a:xfrm>
            <a:off x="674915" y="637268"/>
            <a:ext cx="108748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Memory deallocation / Garbage Collection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32960B-C4D4-5CB9-0F99-C3D7DFDC8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58" y="2008306"/>
            <a:ext cx="10968055" cy="273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19ED1-46E0-1E05-F205-01D90C7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B51754-9F2A-8425-C457-A5D38DE33AAC}"/>
              </a:ext>
            </a:extLst>
          </p:cNvPr>
          <p:cNvSpPr txBox="1">
            <a:spLocks/>
          </p:cNvSpPr>
          <p:nvPr/>
        </p:nvSpPr>
        <p:spPr>
          <a:xfrm>
            <a:off x="674915" y="637268"/>
            <a:ext cx="108748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Memory deallocation / Garbage Collection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91F5E0-6C27-81E7-1912-66BA63909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21" y="2050812"/>
            <a:ext cx="10583952" cy="1950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164F53-2FD8-733F-A29F-72A5B1302802}"/>
              </a:ext>
            </a:extLst>
          </p:cNvPr>
          <p:cNvSpPr txBox="1"/>
          <p:nvPr/>
        </p:nvSpPr>
        <p:spPr>
          <a:xfrm>
            <a:off x="729341" y="1429435"/>
            <a:ext cx="100039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Reference count</a:t>
            </a:r>
          </a:p>
        </p:txBody>
      </p:sp>
    </p:spTree>
    <p:extLst>
      <p:ext uri="{BB962C8B-B14F-4D97-AF65-F5344CB8AC3E}">
        <p14:creationId xmlns:p14="http://schemas.microsoft.com/office/powerpoint/2010/main" val="108908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9B21A-F7DC-DA8B-1F01-A622B344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4F5DE-E2CE-F91E-9E0E-2615F7664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94" y="1338943"/>
            <a:ext cx="11159613" cy="40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719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19ED1-46E0-1E05-F205-01D90C7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28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B51754-9F2A-8425-C457-A5D38DE33AAC}"/>
              </a:ext>
            </a:extLst>
          </p:cNvPr>
          <p:cNvSpPr txBox="1">
            <a:spLocks/>
          </p:cNvSpPr>
          <p:nvPr/>
        </p:nvSpPr>
        <p:spPr>
          <a:xfrm>
            <a:off x="674915" y="637268"/>
            <a:ext cx="108748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Memory deallocation / Garbage Collection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CBD13-BFDA-A9FA-BA36-259CEF0B7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84" y="1655605"/>
            <a:ext cx="9354604" cy="3591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806E-A8C7-2D3E-A800-22F2FD6E616E}"/>
              </a:ext>
            </a:extLst>
          </p:cNvPr>
          <p:cNvSpPr txBox="1"/>
          <p:nvPr/>
        </p:nvSpPr>
        <p:spPr>
          <a:xfrm>
            <a:off x="1262742" y="5457149"/>
            <a:ext cx="100039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Python garbage collector will eventually deallocate objects that are no longer referenced.</a:t>
            </a:r>
          </a:p>
        </p:txBody>
      </p:sp>
    </p:spTree>
    <p:extLst>
      <p:ext uri="{BB962C8B-B14F-4D97-AF65-F5344CB8AC3E}">
        <p14:creationId xmlns:p14="http://schemas.microsoft.com/office/powerpoint/2010/main" val="1656202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9B658-930F-3ECB-8FA7-D614D4D2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7776" y="2294509"/>
            <a:ext cx="10515600" cy="1325563"/>
          </a:xfrm>
        </p:spPr>
        <p:txBody>
          <a:bodyPr/>
          <a:lstStyle/>
          <a:p>
            <a:r>
              <a:rPr lang="en-US" dirty="0"/>
              <a:t>Exercises – </a:t>
            </a:r>
            <a:r>
              <a:rPr lang="en-US" dirty="0" err="1"/>
              <a:t>ZyBook</a:t>
            </a:r>
            <a:r>
              <a:rPr lang="en-US" dirty="0"/>
              <a:t> 9.10.2, 9.10.4</a:t>
            </a:r>
          </a:p>
        </p:txBody>
      </p:sp>
    </p:spTree>
    <p:extLst>
      <p:ext uri="{BB962C8B-B14F-4D97-AF65-F5344CB8AC3E}">
        <p14:creationId xmlns:p14="http://schemas.microsoft.com/office/powerpoint/2010/main" val="142694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4AC8B7-DFDF-A8CF-D43B-8A0F507B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78ADF-F648-6EF7-89A9-9523E2BF8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103" y="2361595"/>
            <a:ext cx="6900326" cy="2090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71CA52-9134-26AC-2354-A6F74FD670E8}"/>
              </a:ext>
            </a:extLst>
          </p:cNvPr>
          <p:cNvSpPr txBox="1"/>
          <p:nvPr/>
        </p:nvSpPr>
        <p:spPr>
          <a:xfrm>
            <a:off x="816429" y="1527407"/>
            <a:ext cx="105264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7474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needed, the derived class method can call the base class method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3EC2FCA-FBA5-35B5-0B68-2657D3D2E7FC}"/>
              </a:ext>
            </a:extLst>
          </p:cNvPr>
          <p:cNvSpPr txBox="1">
            <a:spLocks/>
          </p:cNvSpPr>
          <p:nvPr/>
        </p:nvSpPr>
        <p:spPr>
          <a:xfrm>
            <a:off x="772886" y="604611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Overriding class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419ED1-46E0-1E05-F205-01D90C77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30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B51754-9F2A-8425-C457-A5D38DE33AAC}"/>
              </a:ext>
            </a:extLst>
          </p:cNvPr>
          <p:cNvSpPr txBox="1">
            <a:spLocks/>
          </p:cNvSpPr>
          <p:nvPr/>
        </p:nvSpPr>
        <p:spPr>
          <a:xfrm>
            <a:off x="674915" y="637268"/>
            <a:ext cx="108748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Memory deallocation / Garbage Collection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4A9B0-6695-696B-E712-BB2AB0EFDBB3}"/>
              </a:ext>
            </a:extLst>
          </p:cNvPr>
          <p:cNvSpPr txBox="1"/>
          <p:nvPr/>
        </p:nvSpPr>
        <p:spPr>
          <a:xfrm>
            <a:off x="870858" y="1731221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2400" dirty="0">
                <a:solidFill>
                  <a:srgbClr val="B200B2"/>
                </a:solidFill>
                <a:effectLst/>
                <a:latin typeface="JetBrains Mono"/>
              </a:rPr>
              <a:t>__del__</a:t>
            </a:r>
            <a:r>
              <a:rPr lang="en-US" sz="24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4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4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</a:p>
          <a:p>
            <a:r>
              <a:rPr lang="en-US" sz="2400" dirty="0">
                <a:solidFill>
                  <a:srgbClr val="BCBEC4"/>
                </a:solidFill>
                <a:effectLst/>
                <a:latin typeface="JetBrains Mono"/>
              </a:rPr>
              <a:t>	// on object destroyed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388F42-BBFA-3E6A-9445-DBBDAA18576D}"/>
              </a:ext>
            </a:extLst>
          </p:cNvPr>
          <p:cNvSpPr txBox="1"/>
          <p:nvPr/>
        </p:nvSpPr>
        <p:spPr>
          <a:xfrm>
            <a:off x="5203370" y="1413027"/>
            <a:ext cx="6096000" cy="38164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F8E6D"/>
                </a:solidFill>
                <a:effectLst/>
                <a:latin typeface="JetBrains Mono"/>
              </a:rPr>
              <a:t>class 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Time: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2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22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00" dirty="0" err="1">
                <a:solidFill>
                  <a:srgbClr val="B200B2"/>
                </a:solidFill>
                <a:effectLst/>
                <a:latin typeface="JetBrains Mono"/>
              </a:rPr>
              <a:t>init</a:t>
            </a:r>
            <a:r>
              <a:rPr lang="en-US" sz="2200" dirty="0">
                <a:solidFill>
                  <a:srgbClr val="B200B2"/>
                </a:solidFill>
                <a:effectLst/>
                <a:latin typeface="JetBrains Mono"/>
              </a:rPr>
              <a:t>__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, name):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22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.name = name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2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JetBrains Mono"/>
              </a:rPr>
              <a:t>'{} object </a:t>
            </a:r>
            <a:r>
              <a:rPr lang="en-US" sz="2200" dirty="0" err="1">
                <a:solidFill>
                  <a:srgbClr val="6AAB73"/>
                </a:solidFill>
                <a:effectLst/>
                <a:latin typeface="JetBrains Mono"/>
              </a:rPr>
              <a:t>created'</a:t>
            </a:r>
            <a:r>
              <a:rPr lang="en-US" sz="2200" dirty="0" err="1">
                <a:solidFill>
                  <a:srgbClr val="BCBEC4"/>
                </a:solidFill>
                <a:effectLst/>
                <a:latin typeface="JetBrains Mono"/>
              </a:rPr>
              <a:t>.format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.name))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2200" dirty="0"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lang="en-US" sz="2200" dirty="0">
                <a:solidFill>
                  <a:srgbClr val="B200B2"/>
                </a:solidFill>
                <a:effectLst/>
                <a:latin typeface="JetBrains Mono"/>
              </a:rPr>
              <a:t>__del__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lang="en-US" sz="2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JetBrains Mono"/>
              </a:rPr>
              <a:t>'{} object </a:t>
            </a:r>
            <a:r>
              <a:rPr lang="en-US" sz="2200" dirty="0" err="1">
                <a:solidFill>
                  <a:srgbClr val="6AAB73"/>
                </a:solidFill>
                <a:effectLst/>
                <a:latin typeface="JetBrains Mono"/>
              </a:rPr>
              <a:t>destroyed'</a:t>
            </a:r>
            <a:r>
              <a:rPr lang="en-US" sz="2200" dirty="0" err="1">
                <a:solidFill>
                  <a:srgbClr val="BCBEC4"/>
                </a:solidFill>
                <a:effectLst/>
                <a:latin typeface="JetBrains Mono"/>
              </a:rPr>
              <a:t>.format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94558D"/>
                </a:solidFill>
                <a:effectLst/>
                <a:latin typeface="JetBrains Mono"/>
              </a:rPr>
              <a:t>self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.name))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latin typeface="JetBrains Mono"/>
              </a:rPr>
              <a:t>a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= Time(</a:t>
            </a:r>
            <a:r>
              <a:rPr lang="en-US" sz="2200" dirty="0">
                <a:solidFill>
                  <a:srgbClr val="6AAB73"/>
                </a:solidFill>
                <a:effectLst/>
                <a:latin typeface="JetBrains Mono"/>
              </a:rPr>
              <a:t>'t1’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latin typeface="JetBrains Mono"/>
              </a:rPr>
              <a:t>a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 = Time(</a:t>
            </a:r>
            <a:r>
              <a:rPr lang="en-US" sz="2200" dirty="0">
                <a:solidFill>
                  <a:srgbClr val="6AAB73"/>
                </a:solidFill>
                <a:effectLst/>
                <a:latin typeface="JetBrains Mono"/>
              </a:rPr>
              <a:t>'t2'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input = </a:t>
            </a:r>
            <a:r>
              <a:rPr lang="en-US" sz="2200" dirty="0"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2200" dirty="0">
                <a:solidFill>
                  <a:srgbClr val="6AAB73"/>
                </a:solidFill>
                <a:effectLst/>
                <a:latin typeface="JetBrains Mono"/>
              </a:rPr>
              <a:t>'Enter'</a:t>
            </a:r>
            <a:r>
              <a:rPr lang="en-US" sz="2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67E8F3-7590-2125-627F-97BD9A3E6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69" y="5349182"/>
            <a:ext cx="2583404" cy="13412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7BA39C-4089-8761-0571-E21198918DA3}"/>
              </a:ext>
            </a:extLst>
          </p:cNvPr>
          <p:cNvSpPr txBox="1"/>
          <p:nvPr/>
        </p:nvSpPr>
        <p:spPr>
          <a:xfrm>
            <a:off x="7870372" y="5747657"/>
            <a:ext cx="3472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Program not terminated yet!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1C714-27FC-7893-8D2B-861D83BC121A}"/>
              </a:ext>
            </a:extLst>
          </p:cNvPr>
          <p:cNvSpPr/>
          <p:nvPr/>
        </p:nvSpPr>
        <p:spPr>
          <a:xfrm>
            <a:off x="2026756" y="3428655"/>
            <a:ext cx="422530" cy="392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FEC037-D01C-FB71-64C7-3828D38B74A4}"/>
              </a:ext>
            </a:extLst>
          </p:cNvPr>
          <p:cNvSpPr/>
          <p:nvPr/>
        </p:nvSpPr>
        <p:spPr>
          <a:xfrm>
            <a:off x="1547785" y="4793299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9BB325-EB3F-A3A7-5A89-3A888214BC72}"/>
              </a:ext>
            </a:extLst>
          </p:cNvPr>
          <p:cNvSpPr/>
          <p:nvPr/>
        </p:nvSpPr>
        <p:spPr>
          <a:xfrm>
            <a:off x="2483956" y="4782414"/>
            <a:ext cx="4572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0B1CAB-1E69-F909-71EA-A06F2B72069A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1776385" y="3820886"/>
            <a:ext cx="461636" cy="972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4999AA-A2BA-3837-C839-74D1DA199456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2238021" y="3820886"/>
            <a:ext cx="474535" cy="96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05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4" grpId="0"/>
      <p:bldP spid="15" grpId="0" animBg="1"/>
      <p:bldP spid="16" grpId="0" animBg="1"/>
      <p:bldP spid="16" grpId="1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B4819C-45AE-C6E8-B705-5135011C97EB}"/>
              </a:ext>
            </a:extLst>
          </p:cNvPr>
          <p:cNvSpPr txBox="1"/>
          <p:nvPr/>
        </p:nvSpPr>
        <p:spPr>
          <a:xfrm>
            <a:off x="1539552" y="1101012"/>
            <a:ext cx="79608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Reading (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ZyBook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9.10 Memory allocation and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427677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53F8F-B7DF-67F9-A386-AEB3AB0D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102783"/>
            <a:ext cx="7772400" cy="40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4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6EA28E-3ACF-AB61-7EC4-ED0B2BF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39C069-E582-1231-3D77-E965056B8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75" y="187227"/>
            <a:ext cx="4626042" cy="330708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EA00B8A-9510-590B-4C06-C53E85E46E62}"/>
              </a:ext>
            </a:extLst>
          </p:cNvPr>
          <p:cNvSpPr txBox="1">
            <a:spLocks/>
          </p:cNvSpPr>
          <p:nvPr/>
        </p:nvSpPr>
        <p:spPr>
          <a:xfrm>
            <a:off x="508518" y="1386827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Single</a:t>
            </a:r>
          </a:p>
          <a:p>
            <a:r>
              <a:rPr lang="en-US" dirty="0">
                <a:cs typeface="Calibri Light"/>
              </a:rPr>
              <a:t>Inheritance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830591-0308-CCA8-3D7A-0F21B12DE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486" y="3607839"/>
            <a:ext cx="8177027" cy="310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7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B553-1E42-5621-4098-D434060F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Multiple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7675-6C84-76BF-3B85-1E2CF1F0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 class can be derived from more than one superclass in Python.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 SuperClass1: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SuperClass1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class SuperClass2: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SuperClass2</a:t>
            </a:r>
            <a:br>
              <a:rPr lang="en-US" dirty="0">
                <a:ea typeface="+mn-lt"/>
                <a:cs typeface="+mn-lt"/>
              </a:rPr>
            </a:b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class </a:t>
            </a:r>
            <a:r>
              <a:rPr lang="en-US" dirty="0" err="1">
                <a:ea typeface="+mn-lt"/>
                <a:cs typeface="+mn-lt"/>
              </a:rPr>
              <a:t>MultiDerived</a:t>
            </a:r>
            <a:r>
              <a:rPr lang="en-US" dirty="0">
                <a:ea typeface="+mn-lt"/>
                <a:cs typeface="+mn-lt"/>
              </a:rPr>
              <a:t>(SuperClass1, SuperClass2):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    # features of SuperClass1 + SuperClass2 + </a:t>
            </a:r>
            <a:r>
              <a:rPr lang="en-US" dirty="0" err="1">
                <a:ea typeface="+mn-lt"/>
                <a:cs typeface="+mn-lt"/>
              </a:rPr>
              <a:t>MultiDerived</a:t>
            </a:r>
            <a:r>
              <a:rPr lang="en-US" dirty="0">
                <a:ea typeface="+mn-lt"/>
                <a:cs typeface="+mn-lt"/>
              </a:rPr>
              <a:t> class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2BFFFB-C8E0-0702-0F91-15CD5DCD5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191" y="2584174"/>
            <a:ext cx="2495550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1458FAC-628C-BC99-3EDA-74D6B809B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6124" y="198919"/>
            <a:ext cx="7277146" cy="632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48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E802-7A4C-844A-5A59-93FF0683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MultiLevel</a:t>
            </a:r>
            <a:r>
              <a:rPr lang="en-US" dirty="0">
                <a:cs typeface="Calibri Light"/>
              </a:rPr>
              <a:t>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C526-8D00-3A4C-C89B-BE30D3AD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In Python, not only can we derive a class from the superclass but you can also derive a class from the derived class. </a:t>
            </a:r>
          </a:p>
          <a:p>
            <a:r>
              <a:rPr lang="en-US" dirty="0">
                <a:ea typeface="+mn-lt"/>
                <a:cs typeface="+mn-lt"/>
              </a:rPr>
              <a:t>This form of inheritance is known as </a:t>
            </a:r>
            <a:r>
              <a:rPr lang="en-US" b="1" dirty="0">
                <a:ea typeface="+mn-lt"/>
                <a:cs typeface="+mn-lt"/>
              </a:rPr>
              <a:t>multilevel inheritance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class </a:t>
            </a:r>
            <a:r>
              <a:rPr lang="en-US" dirty="0" err="1">
                <a:ea typeface="+mn-lt"/>
                <a:cs typeface="+mn-lt"/>
              </a:rPr>
              <a:t>SuperClass</a:t>
            </a:r>
            <a:r>
              <a:rPr lang="en-US" dirty="0">
                <a:ea typeface="+mn-lt"/>
                <a:cs typeface="+mn-lt"/>
              </a:rPr>
              <a:t>:
    # Super class code here
class DerivedClass1(</a:t>
            </a:r>
            <a:r>
              <a:rPr lang="en-US" dirty="0" err="1">
                <a:ea typeface="+mn-lt"/>
                <a:cs typeface="+mn-lt"/>
              </a:rPr>
              <a:t>SuperClass</a:t>
            </a:r>
            <a:r>
              <a:rPr lang="en-US" dirty="0">
                <a:ea typeface="+mn-lt"/>
                <a:cs typeface="+mn-lt"/>
              </a:rPr>
              <a:t>):
    # Derived class 1 code here
class DerivedClass2(DerivedClass1):
    # Derived class 2 code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B3BE34-EF22-AC3C-B549-E264B33CF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05" y="2948135"/>
            <a:ext cx="3399198" cy="338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8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34A77A-0808-1F9C-D7CD-67FC17623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16727"/>
            <a:ext cx="7772400" cy="534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2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1162</Words>
  <Application>Microsoft Macintosh PowerPoint</Application>
  <PresentationFormat>Widescreen</PresentationFormat>
  <Paragraphs>120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Aptos</vt:lpstr>
      <vt:lpstr>Aptos Display</vt:lpstr>
      <vt:lpstr>Arial</vt:lpstr>
      <vt:lpstr>Calibri</vt:lpstr>
      <vt:lpstr>Calibri Light</vt:lpstr>
      <vt:lpstr>Courier New</vt:lpstr>
      <vt:lpstr>JetBrains Mono</vt:lpstr>
      <vt:lpstr>Roboto</vt:lpstr>
      <vt:lpstr>Times New Roman</vt:lpstr>
      <vt:lpstr>Wingdings</vt:lpstr>
      <vt:lpstr>Office Theme</vt:lpstr>
      <vt:lpstr>  CSC 2302/DSCI 1302  Object Oriented Programming (cont.) </vt:lpstr>
      <vt:lpstr>PowerPoint Presentation</vt:lpstr>
      <vt:lpstr>PowerPoint Presentation</vt:lpstr>
      <vt:lpstr>PowerPoint Presentation</vt:lpstr>
      <vt:lpstr>PowerPoint Presentation</vt:lpstr>
      <vt:lpstr>Multiple Inheritance</vt:lpstr>
      <vt:lpstr>PowerPoint Presentation</vt:lpstr>
      <vt:lpstr>MultiLevel Inheritance</vt:lpstr>
      <vt:lpstr>PowerPoint Presentation</vt:lpstr>
      <vt:lpstr>Hierarchical Inheritance</vt:lpstr>
      <vt:lpstr>Method Resolution Order (MRO)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composition</vt:lpstr>
      <vt:lpstr>Object composition</vt:lpstr>
      <vt:lpstr>Object Composition -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Exercises – ZyBook 9.10.2, 9.10.4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4</cp:revision>
  <dcterms:created xsi:type="dcterms:W3CDTF">2025-09-08T06:22:54Z</dcterms:created>
  <dcterms:modified xsi:type="dcterms:W3CDTF">2025-09-10T19:37:17Z</dcterms:modified>
</cp:coreProperties>
</file>