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15" r:id="rId3"/>
    <p:sldId id="302" r:id="rId4"/>
    <p:sldId id="307" r:id="rId5"/>
    <p:sldId id="300" r:id="rId6"/>
    <p:sldId id="308" r:id="rId7"/>
    <p:sldId id="301" r:id="rId8"/>
    <p:sldId id="310" r:id="rId9"/>
    <p:sldId id="306" r:id="rId10"/>
    <p:sldId id="279" r:id="rId11"/>
    <p:sldId id="280" r:id="rId12"/>
    <p:sldId id="305" r:id="rId13"/>
    <p:sldId id="311" r:id="rId14"/>
    <p:sldId id="303" r:id="rId15"/>
    <p:sldId id="312" r:id="rId16"/>
    <p:sldId id="304" r:id="rId17"/>
    <p:sldId id="273" r:id="rId18"/>
    <p:sldId id="274" r:id="rId19"/>
    <p:sldId id="313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6"/>
    <p:restoredTop sz="96266"/>
  </p:normalViewPr>
  <p:slideViewPr>
    <p:cSldViewPr snapToGrid="0">
      <p:cViewPr varScale="1">
        <p:scale>
          <a:sx n="107" d="100"/>
          <a:sy n="107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64C9-4B1D-8C5C-CA91-12D93403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4E50-E2BE-5749-507C-BEFCE930F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554C-04B4-1CAA-5839-5CCFBAEF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CDDF2-ED46-8FE2-9CA9-317677E2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B44F-B501-2919-C963-45A469C9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7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2545-A215-2EED-C4B0-0D7BD595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52C25-7B89-BD26-7D47-3C8180D0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9D50B-C630-F18D-9304-7676871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4E44-B244-14F4-6408-85CA1C2F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E6A3-F299-43C4-7ECE-0B69AF2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83F08-BAB9-83AF-1247-434C22FEA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2E330-C132-C562-7F71-65C4B017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D391F-1991-FE7F-7CCD-5A2F5C73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A1FF-C32D-843B-8F2F-A80C0525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9163-5E71-D57D-35A2-A277AD2F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F553-15BD-A271-B021-ED14E99A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5C3C-393D-2689-D9E0-E8DE9DED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2189-06F8-E436-9168-EFCDE62F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8B9B6-0C48-C365-5F4F-808176BE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190F-0B37-68C8-78F9-4C0BF8E5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E760-B3FE-24BA-409F-3CB10A14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DD7E-0550-BDC3-F8FA-18BA3FD6E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EE5D-572D-6C3A-DA16-2F13AA22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379E-55E8-199C-063D-AE9ABF6E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BF04-959B-5250-4DD5-DB2AA5CF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9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E2AE-F19D-6F39-B614-82522AE1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AC93-A40A-4F1D-3644-02ED9CB97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4941E-D163-E533-CD2A-07F801FD5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A17BF-F1D3-73DA-9016-1A592AF3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3812-F5C6-F775-C307-08E40449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30413-5609-15FF-C722-50CCF3FC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BCA3-26BA-69A1-711F-AA7900A4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258A4-BE50-14C2-2EA7-EC515E1A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41F7F-9FFE-5F35-E2BC-750F10BDE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B4FA-BCD3-3D9E-3CCC-D13BD8DEB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27515-CC42-A7BE-EC64-1AD9A520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46B8B-B5C2-D332-5D4F-6D3FF67A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1A556-9D5C-ABF2-6EBC-8335A117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B143B-9FE4-9A75-EFA3-8B4C9814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E200-B507-BE1F-A276-1D179C9E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6F36-8F89-5AE3-D16A-237ACDBE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F9B6-E4B6-79EA-CE64-6C9CBF75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4E7B6-7CD7-899C-3728-363DAE30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C3961-0F9E-6E31-CE0A-38B548DA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4A2C2-7C03-925B-0913-7777A3EA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1A251-84FE-D171-8E89-4C28A9DB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11F9-A48C-C2A5-00BE-84D7E9B3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74A1-4C00-2E6E-77BB-ECDEB465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5FD3A-625D-D50D-1E04-A9039641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9E054-31D5-11FF-4D28-F9062131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86FB8-5F11-8902-393E-CB47E6A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7512E-030D-6EF1-5143-F566C3EB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AC4E-6031-3D0B-AA80-95340E1B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43507-46BB-13E1-8C66-92319F769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79FC8-4EC8-6028-112D-940822EB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28969-8772-F97B-D1F2-B0C4E568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F45B7-F2BC-D9AB-6059-00039401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0554C-2445-BC0D-9DE6-F1EDB229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E2335-C82F-684D-3303-2AF9F016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AD02-2B99-F78B-1296-F97ED53B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41F9-3A18-997A-4A7C-667311E66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7485-AAB3-1B44-B736-1619A04564E6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5F57-8B7B-ECDC-0BE4-32AFB415A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DC8E-E217-D95A-938B-D12479D19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01327-0455-3942-AF83-2A85B3E7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cursion.vercel.app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PcBq_UUvQaco0aRjajeMxw0UJpHm8yF3U7m8iBF7HyQ/edit?usp=sharing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E2A4-1988-4947-84AC-35FBAD11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507413"/>
            <a:ext cx="9341923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 2302/DSCI 1302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using Recursion (cont.)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E2CB42E-F0B0-4FB0-A464-7E9AB159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184" y="435232"/>
            <a:ext cx="1520757" cy="126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BA6970-237D-482A-9AC6-E784B752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4AC318D-FB4C-8ADC-4CC7-B553ADADD118}"/>
              </a:ext>
            </a:extLst>
          </p:cNvPr>
          <p:cNvSpPr txBox="1"/>
          <p:nvPr/>
        </p:nvSpPr>
        <p:spPr>
          <a:xfrm>
            <a:off x="572667" y="348214"/>
            <a:ext cx="60299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Check if a string is a palindrome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8CF81-C583-EA01-9CAD-0365902EA75A}"/>
              </a:ext>
            </a:extLst>
          </p:cNvPr>
          <p:cNvSpPr/>
          <p:nvPr/>
        </p:nvSpPr>
        <p:spPr>
          <a:xfrm>
            <a:off x="8292285" y="755980"/>
            <a:ext cx="210153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ABCBA</a:t>
            </a:r>
          </a:p>
          <a:p>
            <a:pPr algn="ctr"/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3E3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D9208-CDD6-D327-38DA-8E16C5C3CB62}"/>
              </a:ext>
            </a:extLst>
          </p:cNvPr>
          <p:cNvSpPr txBox="1"/>
          <p:nvPr/>
        </p:nvSpPr>
        <p:spPr>
          <a:xfrm>
            <a:off x="212273" y="1558412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BCB</a:t>
            </a: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B2E0E30-5EC0-F88E-B74B-CA17664A1C52}"/>
              </a:ext>
            </a:extLst>
          </p:cNvPr>
          <p:cNvSpPr/>
          <p:nvPr/>
        </p:nvSpPr>
        <p:spPr>
          <a:xfrm rot="5400000">
            <a:off x="2780522" y="2864498"/>
            <a:ext cx="923731" cy="373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2E5E67-4261-A365-C35E-4477EC1E7797}"/>
              </a:ext>
            </a:extLst>
          </p:cNvPr>
          <p:cNvSpPr txBox="1"/>
          <p:nvPr/>
        </p:nvSpPr>
        <p:spPr>
          <a:xfrm>
            <a:off x="159400" y="3567604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0481F5A-402B-6420-F76B-11F7E384B95A}"/>
              </a:ext>
            </a:extLst>
          </p:cNvPr>
          <p:cNvSpPr/>
          <p:nvPr/>
        </p:nvSpPr>
        <p:spPr>
          <a:xfrm rot="5400000">
            <a:off x="2792963" y="4948335"/>
            <a:ext cx="923731" cy="373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F58DFE-A115-ECF3-C517-997EF814C678}"/>
              </a:ext>
            </a:extLst>
          </p:cNvPr>
          <p:cNvSpPr txBox="1"/>
          <p:nvPr/>
        </p:nvSpPr>
        <p:spPr>
          <a:xfrm>
            <a:off x="199832" y="5688763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785AF6-1A12-1A6C-8CE4-30700653B336}"/>
              </a:ext>
            </a:extLst>
          </p:cNvPr>
          <p:cNvSpPr txBox="1"/>
          <p:nvPr/>
        </p:nvSpPr>
        <p:spPr>
          <a:xfrm>
            <a:off x="1441581" y="942391"/>
            <a:ext cx="107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FB527B-7BA0-B7D2-DF73-BBDA85691CF9}"/>
              </a:ext>
            </a:extLst>
          </p:cNvPr>
          <p:cNvSpPr txBox="1"/>
          <p:nvPr/>
        </p:nvSpPr>
        <p:spPr>
          <a:xfrm>
            <a:off x="4346511" y="926840"/>
            <a:ext cx="107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D1B805-9CA6-A776-2338-DF24E859E15E}"/>
              </a:ext>
            </a:extLst>
          </p:cNvPr>
          <p:cNvCxnSpPr>
            <a:stCxn id="32" idx="2"/>
          </p:cNvCxnSpPr>
          <p:nvPr/>
        </p:nvCxnSpPr>
        <p:spPr>
          <a:xfrm>
            <a:off x="1980424" y="1527166"/>
            <a:ext cx="314907" cy="52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0F53D8-270C-4E71-DFF2-E2936C7CFA96}"/>
              </a:ext>
            </a:extLst>
          </p:cNvPr>
          <p:cNvCxnSpPr>
            <a:cxnSpLocks/>
          </p:cNvCxnSpPr>
          <p:nvPr/>
        </p:nvCxnSpPr>
        <p:spPr>
          <a:xfrm flipH="1">
            <a:off x="4198776" y="1539551"/>
            <a:ext cx="401216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6BED910-D268-04B7-7A53-3ABAAC3D7C21}"/>
              </a:ext>
            </a:extLst>
          </p:cNvPr>
          <p:cNvSpPr txBox="1"/>
          <p:nvPr/>
        </p:nvSpPr>
        <p:spPr>
          <a:xfrm>
            <a:off x="1780593" y="2942252"/>
            <a:ext cx="107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11DFA-F807-9EA7-6666-435B898CE70A}"/>
              </a:ext>
            </a:extLst>
          </p:cNvPr>
          <p:cNvCxnSpPr>
            <a:stCxn id="42" idx="2"/>
          </p:cNvCxnSpPr>
          <p:nvPr/>
        </p:nvCxnSpPr>
        <p:spPr>
          <a:xfrm>
            <a:off x="2319436" y="3527027"/>
            <a:ext cx="314907" cy="52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005AC0-BA32-A129-664C-0BAE8D5FF537}"/>
              </a:ext>
            </a:extLst>
          </p:cNvPr>
          <p:cNvSpPr txBox="1"/>
          <p:nvPr/>
        </p:nvSpPr>
        <p:spPr>
          <a:xfrm>
            <a:off x="3948405" y="2926702"/>
            <a:ext cx="107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last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0839DA-7532-B91A-E175-657DE2EBE991}"/>
              </a:ext>
            </a:extLst>
          </p:cNvPr>
          <p:cNvCxnSpPr>
            <a:cxnSpLocks/>
          </p:cNvCxnSpPr>
          <p:nvPr/>
        </p:nvCxnSpPr>
        <p:spPr>
          <a:xfrm flipH="1">
            <a:off x="3800670" y="3539413"/>
            <a:ext cx="401216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D102491-F52D-68AF-BE28-9E63431B86AB}"/>
              </a:ext>
            </a:extLst>
          </p:cNvPr>
          <p:cNvSpPr txBox="1"/>
          <p:nvPr/>
        </p:nvSpPr>
        <p:spPr>
          <a:xfrm>
            <a:off x="2156927" y="5063411"/>
            <a:ext cx="107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75F25B-47BB-2A00-666C-A7A2CD9A7E53}"/>
              </a:ext>
            </a:extLst>
          </p:cNvPr>
          <p:cNvCxnSpPr>
            <a:stCxn id="48" idx="2"/>
          </p:cNvCxnSpPr>
          <p:nvPr/>
        </p:nvCxnSpPr>
        <p:spPr>
          <a:xfrm>
            <a:off x="2695770" y="5648186"/>
            <a:ext cx="314907" cy="52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7D7FA5C-CFB1-0B0E-00AC-6EACE602C8B0}"/>
              </a:ext>
            </a:extLst>
          </p:cNvPr>
          <p:cNvSpPr txBox="1"/>
          <p:nvPr/>
        </p:nvSpPr>
        <p:spPr>
          <a:xfrm>
            <a:off x="3587621" y="5029200"/>
            <a:ext cx="107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last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DF52EC-15D0-14A7-379D-0D57ADE084C9}"/>
              </a:ext>
            </a:extLst>
          </p:cNvPr>
          <p:cNvCxnSpPr>
            <a:cxnSpLocks/>
          </p:cNvCxnSpPr>
          <p:nvPr/>
        </p:nvCxnSpPr>
        <p:spPr>
          <a:xfrm flipH="1">
            <a:off x="3439886" y="5641911"/>
            <a:ext cx="401216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E80B9BC-3348-81FE-91E1-6C193EB1389F}"/>
              </a:ext>
            </a:extLst>
          </p:cNvPr>
          <p:cNvSpPr/>
          <p:nvPr/>
        </p:nvSpPr>
        <p:spPr>
          <a:xfrm>
            <a:off x="5697508" y="3181938"/>
            <a:ext cx="53896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case: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first == last &gt;&gt; True</a:t>
            </a:r>
          </a:p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or s[first]!=s[last] &gt;&gt; False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6F1E43-9863-DDB7-00C9-7EE5EE65D9C1}"/>
              </a:ext>
            </a:extLst>
          </p:cNvPr>
          <p:cNvSpPr/>
          <p:nvPr/>
        </p:nvSpPr>
        <p:spPr>
          <a:xfrm>
            <a:off x="5653965" y="4715268"/>
            <a:ext cx="605287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Reduction step: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s[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first:last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&gt;&gt; s[first+1, last-1]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8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7" grpId="0" animBg="1"/>
      <p:bldP spid="28" grpId="0"/>
      <p:bldP spid="29" grpId="0" animBg="1"/>
      <p:bldP spid="30" grpId="0"/>
      <p:bldP spid="32" grpId="0"/>
      <p:bldP spid="33" grpId="0"/>
      <p:bldP spid="42" grpId="0"/>
      <p:bldP spid="46" grpId="0"/>
      <p:bldP spid="48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E031E-9D30-6873-65AC-FCF81D782D6D}"/>
              </a:ext>
            </a:extLst>
          </p:cNvPr>
          <p:cNvSpPr txBox="1"/>
          <p:nvPr/>
        </p:nvSpPr>
        <p:spPr>
          <a:xfrm>
            <a:off x="3198066" y="436135"/>
            <a:ext cx="824126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US" sz="2800" dirty="0" err="1">
                <a:solidFill>
                  <a:srgbClr val="00627A"/>
                </a:solidFill>
                <a:effectLst/>
                <a:latin typeface="JetBrains Mono"/>
              </a:rPr>
              <a:t>isPalindrome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(s):</a:t>
            </a:r>
            <a:b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2800" dirty="0" err="1"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(s)&lt;=</a:t>
            </a:r>
            <a:r>
              <a:rPr lang="en-US" sz="2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800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br>
              <a:rPr lang="en-US" sz="28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800" dirty="0">
                <a:solidFill>
                  <a:srgbClr val="0033B3"/>
                </a:solidFill>
                <a:effectLst/>
                <a:latin typeface="JetBrains Mono"/>
              </a:rPr>
              <a:t>    if 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s[</a:t>
            </a:r>
            <a:r>
              <a:rPr lang="en-US" sz="2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] != s[-</a:t>
            </a:r>
            <a:r>
              <a:rPr lang="en-US" sz="2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]:</a:t>
            </a:r>
            <a:b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800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br>
              <a:rPr lang="en-US" sz="28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800" dirty="0">
                <a:solidFill>
                  <a:srgbClr val="0033B3"/>
                </a:solidFill>
                <a:effectLst/>
                <a:latin typeface="JetBrains Mono"/>
              </a:rPr>
              <a:t>    return </a:t>
            </a:r>
            <a:r>
              <a:rPr lang="en-US" sz="2800" dirty="0" err="1">
                <a:solidFill>
                  <a:srgbClr val="080808"/>
                </a:solidFill>
                <a:effectLst/>
                <a:latin typeface="JetBrains Mono"/>
              </a:rPr>
              <a:t>isPalindrome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(s[</a:t>
            </a:r>
            <a:r>
              <a:rPr lang="en-US" sz="2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:-</a:t>
            </a:r>
            <a:r>
              <a:rPr lang="en-US" sz="2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str1 = </a:t>
            </a:r>
            <a:r>
              <a:rPr lang="en-US" sz="2800" dirty="0">
                <a:solidFill>
                  <a:srgbClr val="067D17"/>
                </a:solidFill>
                <a:effectLst/>
                <a:latin typeface="JetBrains Mono"/>
              </a:rPr>
              <a:t>'ABCBA'</a:t>
            </a:r>
            <a:br>
              <a:rPr lang="en-US" sz="2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str2 = </a:t>
            </a:r>
            <a:r>
              <a:rPr lang="en-US" sz="2800" dirty="0">
                <a:solidFill>
                  <a:srgbClr val="067D17"/>
                </a:solidFill>
                <a:effectLst/>
                <a:latin typeface="JetBrains Mono"/>
              </a:rPr>
              <a:t>'3E3'</a:t>
            </a:r>
            <a:br>
              <a:rPr lang="en-US" sz="2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str3 = </a:t>
            </a:r>
            <a:r>
              <a:rPr lang="en-US" sz="2800" dirty="0">
                <a:solidFill>
                  <a:srgbClr val="067D17"/>
                </a:solidFill>
                <a:effectLst/>
                <a:latin typeface="JetBrains Mono"/>
              </a:rPr>
              <a:t>'ABCB'</a:t>
            </a:r>
            <a:br>
              <a:rPr lang="en-US" sz="2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800" dirty="0" err="1">
                <a:solidFill>
                  <a:srgbClr val="080808"/>
                </a:solidFill>
                <a:effectLst/>
                <a:latin typeface="JetBrains Mono"/>
              </a:rPr>
              <a:t>isPalindrome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(str1))</a:t>
            </a:r>
            <a:b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800" dirty="0" err="1">
                <a:solidFill>
                  <a:srgbClr val="080808"/>
                </a:solidFill>
                <a:effectLst/>
                <a:latin typeface="JetBrains Mono"/>
              </a:rPr>
              <a:t>isPalindrome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(str2))</a:t>
            </a:r>
            <a:b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800" dirty="0" err="1">
                <a:solidFill>
                  <a:srgbClr val="080808"/>
                </a:solidFill>
                <a:effectLst/>
                <a:latin typeface="JetBrains Mono"/>
              </a:rPr>
              <a:t>isPalindrome</a:t>
            </a:r>
            <a:r>
              <a:rPr lang="en-US" sz="2800" dirty="0">
                <a:solidFill>
                  <a:srgbClr val="080808"/>
                </a:solidFill>
                <a:effectLst/>
                <a:latin typeface="JetBrains Mono"/>
              </a:rPr>
              <a:t>(str3))</a:t>
            </a:r>
          </a:p>
        </p:txBody>
      </p:sp>
    </p:spTree>
    <p:extLst>
      <p:ext uri="{BB962C8B-B14F-4D97-AF65-F5344CB8AC3E}">
        <p14:creationId xmlns:p14="http://schemas.microsoft.com/office/powerpoint/2010/main" val="228034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2FDE5-4282-D2C6-26A2-77AEF2770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A31C6-9989-4F2B-F30B-3004CA738262}"/>
              </a:ext>
            </a:extLst>
          </p:cNvPr>
          <p:cNvSpPr txBox="1"/>
          <p:nvPr/>
        </p:nvSpPr>
        <p:spPr>
          <a:xfrm>
            <a:off x="1985103" y="2734378"/>
            <a:ext cx="8826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 5: </a:t>
            </a:r>
            <a:r>
              <a:rPr lang="en-US" sz="3200" dirty="0"/>
              <a:t>Computing </a:t>
            </a:r>
            <a:r>
              <a:rPr lang="en-US" sz="3200" dirty="0" err="1"/>
              <a:t>x</a:t>
            </a:r>
            <a:r>
              <a:rPr lang="en-US" sz="3200" baseline="30000" dirty="0" err="1"/>
              <a:t>n</a:t>
            </a:r>
            <a:r>
              <a:rPr lang="en-US" sz="3200" dirty="0"/>
              <a:t> / pow(</a:t>
            </a:r>
            <a:r>
              <a:rPr lang="en-US" sz="3200" dirty="0" err="1"/>
              <a:t>x,n</a:t>
            </a:r>
            <a:r>
              <a:rPr lang="en-US" sz="3200" dirty="0"/>
              <a:t>)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407805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03A46D-D8A5-95BD-8E75-6855D3E6B041}"/>
              </a:ext>
            </a:extLst>
          </p:cNvPr>
          <p:cNvSpPr txBox="1"/>
          <p:nvPr/>
        </p:nvSpPr>
        <p:spPr>
          <a:xfrm>
            <a:off x="2027712" y="1536174"/>
            <a:ext cx="60979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pow(x, n):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# Base case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n == 0: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# Recursive case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x * power(x, n - 1)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result = pow(2, 3)  # 2^3 = 8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376711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C96E-36C0-C818-CB67-372418AC4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81FCF-5351-1787-0232-67A544A44B48}"/>
              </a:ext>
            </a:extLst>
          </p:cNvPr>
          <p:cNvSpPr txBox="1"/>
          <p:nvPr/>
        </p:nvSpPr>
        <p:spPr>
          <a:xfrm>
            <a:off x="1614869" y="2770004"/>
            <a:ext cx="896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 6: </a:t>
            </a:r>
            <a:r>
              <a:rPr lang="en-US" sz="3200" dirty="0"/>
              <a:t>Convert an Integer to a String in Any Base</a:t>
            </a:r>
          </a:p>
        </p:txBody>
      </p:sp>
    </p:spTree>
    <p:extLst>
      <p:ext uri="{BB962C8B-B14F-4D97-AF65-F5344CB8AC3E}">
        <p14:creationId xmlns:p14="http://schemas.microsoft.com/office/powerpoint/2010/main" val="93005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5A4A6C-49E7-F239-2745-CD40EA54BB3D}"/>
              </a:ext>
            </a:extLst>
          </p:cNvPr>
          <p:cNvSpPr txBox="1"/>
          <p:nvPr/>
        </p:nvSpPr>
        <p:spPr>
          <a:xfrm>
            <a:off x="2075212" y="461435"/>
            <a:ext cx="958635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F8E6D"/>
                </a:solidFill>
                <a:effectLst/>
              </a:rPr>
              <a:t>def </a:t>
            </a:r>
            <a:r>
              <a:rPr lang="en-US" sz="2200" dirty="0" err="1">
                <a:solidFill>
                  <a:srgbClr val="56A8F5"/>
                </a:solidFill>
                <a:effectLst/>
              </a:rPr>
              <a:t>int_to_base</a:t>
            </a:r>
            <a:r>
              <a:rPr lang="en-US" sz="2200" dirty="0">
                <a:solidFill>
                  <a:srgbClr val="BCBEC4"/>
                </a:solidFill>
                <a:effectLst/>
              </a:rPr>
              <a:t>(n, base):</a:t>
            </a:r>
            <a:br>
              <a:rPr lang="en-US" sz="2200" dirty="0">
                <a:solidFill>
                  <a:srgbClr val="BCBEC4"/>
                </a:solidFill>
                <a:effectLst/>
              </a:rPr>
            </a:br>
            <a:r>
              <a:rPr lang="en-US" sz="2200" dirty="0">
                <a:solidFill>
                  <a:srgbClr val="BCBEC4"/>
                </a:solidFill>
                <a:effectLst/>
              </a:rPr>
              <a:t>    </a:t>
            </a:r>
            <a:r>
              <a:rPr lang="en-US" sz="2200" dirty="0">
                <a:solidFill>
                  <a:srgbClr val="7A7E85"/>
                </a:solidFill>
                <a:effectLst/>
              </a:rPr>
              <a:t># digits for bases up to 16</a:t>
            </a:r>
            <a:br>
              <a:rPr lang="en-US" sz="2200" dirty="0">
                <a:solidFill>
                  <a:srgbClr val="7A7E85"/>
                </a:solidFill>
                <a:effectLst/>
              </a:rPr>
            </a:br>
            <a:r>
              <a:rPr lang="en-US" sz="2200" dirty="0">
                <a:solidFill>
                  <a:srgbClr val="7A7E85"/>
                </a:solidFill>
                <a:effectLst/>
              </a:rPr>
              <a:t>    </a:t>
            </a:r>
            <a:r>
              <a:rPr lang="en-US" sz="2200" dirty="0">
                <a:solidFill>
                  <a:srgbClr val="BCBEC4"/>
                </a:solidFill>
                <a:effectLst/>
              </a:rPr>
              <a:t>digits = </a:t>
            </a:r>
            <a:r>
              <a:rPr lang="en-US" sz="2200" dirty="0">
                <a:solidFill>
                  <a:srgbClr val="6AAB73"/>
                </a:solidFill>
                <a:effectLst/>
              </a:rPr>
              <a:t>"0123456789ABCDEF"</a:t>
            </a:r>
            <a:br>
              <a:rPr lang="en-US" sz="2200" dirty="0">
                <a:solidFill>
                  <a:srgbClr val="6AAB73"/>
                </a:solidFill>
                <a:effectLst/>
              </a:rPr>
            </a:br>
            <a:br>
              <a:rPr lang="en-US" sz="2200" dirty="0">
                <a:solidFill>
                  <a:srgbClr val="6AAB73"/>
                </a:solidFill>
                <a:effectLst/>
              </a:rPr>
            </a:br>
            <a:r>
              <a:rPr lang="en-US" sz="2200" dirty="0">
                <a:solidFill>
                  <a:srgbClr val="6AAB73"/>
                </a:solidFill>
                <a:effectLst/>
              </a:rPr>
              <a:t>    </a:t>
            </a:r>
            <a:r>
              <a:rPr lang="en-US" sz="2200" dirty="0">
                <a:solidFill>
                  <a:srgbClr val="7A7E85"/>
                </a:solidFill>
                <a:effectLst/>
              </a:rPr>
              <a:t># Base case</a:t>
            </a:r>
            <a:br>
              <a:rPr lang="en-US" sz="2200" dirty="0">
                <a:solidFill>
                  <a:srgbClr val="7A7E85"/>
                </a:solidFill>
                <a:effectLst/>
              </a:rPr>
            </a:br>
            <a:r>
              <a:rPr lang="en-US" sz="2200" dirty="0">
                <a:solidFill>
                  <a:srgbClr val="7A7E85"/>
                </a:solidFill>
                <a:effectLst/>
              </a:rPr>
              <a:t>    </a:t>
            </a:r>
            <a:r>
              <a:rPr lang="en-US" sz="2200" dirty="0">
                <a:solidFill>
                  <a:srgbClr val="CF8E6D"/>
                </a:solidFill>
                <a:effectLst/>
              </a:rPr>
              <a:t>if </a:t>
            </a:r>
            <a:r>
              <a:rPr lang="en-US" sz="2200" dirty="0">
                <a:solidFill>
                  <a:srgbClr val="BCBEC4"/>
                </a:solidFill>
                <a:effectLst/>
              </a:rPr>
              <a:t>n &lt; base:</a:t>
            </a:r>
            <a:br>
              <a:rPr lang="en-US" sz="2200" dirty="0">
                <a:solidFill>
                  <a:srgbClr val="BCBEC4"/>
                </a:solidFill>
                <a:effectLst/>
              </a:rPr>
            </a:br>
            <a:r>
              <a:rPr lang="en-US" sz="22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2200" dirty="0">
                <a:solidFill>
                  <a:srgbClr val="CF8E6D"/>
                </a:solidFill>
                <a:effectLst/>
              </a:rPr>
              <a:t>return </a:t>
            </a:r>
            <a:r>
              <a:rPr lang="en-US" sz="2200" dirty="0">
                <a:solidFill>
                  <a:srgbClr val="BCBEC4"/>
                </a:solidFill>
                <a:effectLst/>
              </a:rPr>
              <a:t>digits[n]</a:t>
            </a:r>
            <a:br>
              <a:rPr lang="en-US" sz="2200" dirty="0">
                <a:solidFill>
                  <a:srgbClr val="BCBEC4"/>
                </a:solidFill>
                <a:effectLst/>
              </a:rPr>
            </a:br>
            <a:br>
              <a:rPr lang="en-US" sz="2200" dirty="0">
                <a:solidFill>
                  <a:srgbClr val="BCBEC4"/>
                </a:solidFill>
                <a:effectLst/>
              </a:rPr>
            </a:br>
            <a:r>
              <a:rPr lang="en-US" sz="2200" dirty="0">
                <a:solidFill>
                  <a:srgbClr val="BCBEC4"/>
                </a:solidFill>
                <a:effectLst/>
              </a:rPr>
              <a:t>    </a:t>
            </a:r>
            <a:r>
              <a:rPr lang="en-US" sz="2200" dirty="0">
                <a:solidFill>
                  <a:srgbClr val="7A7E85"/>
                </a:solidFill>
                <a:effectLst/>
              </a:rPr>
              <a:t># Recursive case: divide the number by the base, and find the remainder</a:t>
            </a:r>
            <a:br>
              <a:rPr lang="en-US" sz="2200" dirty="0">
                <a:solidFill>
                  <a:srgbClr val="7A7E85"/>
                </a:solidFill>
                <a:effectLst/>
              </a:rPr>
            </a:br>
            <a:r>
              <a:rPr lang="en-US" sz="2200" dirty="0">
                <a:solidFill>
                  <a:srgbClr val="7A7E85"/>
                </a:solidFill>
                <a:effectLst/>
              </a:rPr>
              <a:t>    </a:t>
            </a:r>
            <a:r>
              <a:rPr lang="en-US" sz="2200" dirty="0">
                <a:solidFill>
                  <a:srgbClr val="BCBEC4"/>
                </a:solidFill>
                <a:effectLst/>
              </a:rPr>
              <a:t>remainder = n % base</a:t>
            </a:r>
            <a:br>
              <a:rPr lang="en-US" sz="2200" dirty="0">
                <a:solidFill>
                  <a:srgbClr val="BCBEC4"/>
                </a:solidFill>
                <a:effectLst/>
              </a:rPr>
            </a:br>
            <a:r>
              <a:rPr lang="en-US" sz="2200" dirty="0">
                <a:solidFill>
                  <a:srgbClr val="BCBEC4"/>
                </a:solidFill>
                <a:effectLst/>
              </a:rPr>
              <a:t>    quotient = n // base</a:t>
            </a:r>
            <a:br>
              <a:rPr lang="en-US" sz="2200" dirty="0">
                <a:solidFill>
                  <a:srgbClr val="BCBEC4"/>
                </a:solidFill>
                <a:effectLst/>
              </a:rPr>
            </a:br>
            <a:br>
              <a:rPr lang="en-US" sz="2200" dirty="0">
                <a:solidFill>
                  <a:srgbClr val="BCBEC4"/>
                </a:solidFill>
                <a:effectLst/>
              </a:rPr>
            </a:br>
            <a:r>
              <a:rPr lang="en-US" sz="2200" dirty="0">
                <a:solidFill>
                  <a:srgbClr val="BCBEC4"/>
                </a:solidFill>
                <a:effectLst/>
              </a:rPr>
              <a:t>    </a:t>
            </a:r>
            <a:r>
              <a:rPr lang="en-US" sz="2200" dirty="0">
                <a:solidFill>
                  <a:srgbClr val="7A7E85"/>
                </a:solidFill>
                <a:effectLst/>
              </a:rPr>
              <a:t># Recursively convert the quotient and append the current remainder</a:t>
            </a:r>
            <a:br>
              <a:rPr lang="en-US" sz="2200" dirty="0">
                <a:solidFill>
                  <a:srgbClr val="7A7E85"/>
                </a:solidFill>
                <a:effectLst/>
              </a:rPr>
            </a:br>
            <a:r>
              <a:rPr lang="en-US" sz="2200" dirty="0">
                <a:solidFill>
                  <a:srgbClr val="7A7E85"/>
                </a:solidFill>
                <a:effectLst/>
              </a:rPr>
              <a:t>    </a:t>
            </a:r>
            <a:r>
              <a:rPr lang="en-US" sz="2200" dirty="0">
                <a:solidFill>
                  <a:srgbClr val="CF8E6D"/>
                </a:solidFill>
                <a:effectLst/>
              </a:rPr>
              <a:t>return 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int_to_base</a:t>
            </a:r>
            <a:r>
              <a:rPr lang="en-US" sz="2200" dirty="0">
                <a:solidFill>
                  <a:srgbClr val="BCBEC4"/>
                </a:solidFill>
                <a:effectLst/>
              </a:rPr>
              <a:t>(quotient, base) + digits[remainder]</a:t>
            </a:r>
            <a:br>
              <a:rPr lang="en-US" sz="2200" dirty="0">
                <a:solidFill>
                  <a:srgbClr val="BCBEC4"/>
                </a:solidFill>
                <a:effectLst/>
              </a:rPr>
            </a:br>
            <a:br>
              <a:rPr lang="en-US" sz="2200" dirty="0">
                <a:solidFill>
                  <a:srgbClr val="BCBEC4"/>
                </a:solidFill>
                <a:effectLst/>
              </a:rPr>
            </a:br>
            <a:r>
              <a:rPr lang="en-US" sz="22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2200" dirty="0">
                <a:solidFill>
                  <a:srgbClr val="BCBEC4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int_to_base</a:t>
            </a:r>
            <a:r>
              <a:rPr lang="en-US" sz="2200" dirty="0">
                <a:solidFill>
                  <a:srgbClr val="BCBEC4"/>
                </a:solidFill>
                <a:effectLst/>
              </a:rPr>
              <a:t>(</a:t>
            </a:r>
            <a:r>
              <a:rPr lang="en-US" sz="2200" dirty="0">
                <a:solidFill>
                  <a:srgbClr val="2AACB8"/>
                </a:solidFill>
                <a:effectLst/>
              </a:rPr>
              <a:t>5</a:t>
            </a:r>
            <a:r>
              <a:rPr lang="en-US" sz="2200" dirty="0">
                <a:solidFill>
                  <a:srgbClr val="BCBEC4"/>
                </a:solidFill>
                <a:effectLst/>
              </a:rPr>
              <a:t>, </a:t>
            </a:r>
            <a:r>
              <a:rPr lang="en-US" sz="2200" dirty="0">
                <a:solidFill>
                  <a:srgbClr val="2AACB8"/>
                </a:solidFill>
                <a:effectLst/>
              </a:rPr>
              <a:t>2</a:t>
            </a:r>
            <a:r>
              <a:rPr lang="en-US" sz="2200" dirty="0">
                <a:solidFill>
                  <a:srgbClr val="BCBEC4"/>
                </a:solidFill>
                <a:effectLst/>
              </a:rPr>
              <a:t>))</a:t>
            </a:r>
            <a:br>
              <a:rPr lang="en-US" sz="2200" dirty="0">
                <a:solidFill>
                  <a:srgbClr val="BCBEC4"/>
                </a:solidFill>
                <a:effectLst/>
              </a:rPr>
            </a:br>
            <a:r>
              <a:rPr lang="en-US" sz="22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2200" dirty="0">
                <a:solidFill>
                  <a:srgbClr val="BCBEC4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int_to_base</a:t>
            </a:r>
            <a:r>
              <a:rPr lang="en-US" sz="2200" dirty="0">
                <a:solidFill>
                  <a:srgbClr val="BCBEC4"/>
                </a:solidFill>
                <a:effectLst/>
              </a:rPr>
              <a:t>(</a:t>
            </a:r>
            <a:r>
              <a:rPr lang="en-US" sz="2200" dirty="0">
                <a:solidFill>
                  <a:srgbClr val="2AACB8"/>
                </a:solidFill>
                <a:effectLst/>
              </a:rPr>
              <a:t>233</a:t>
            </a:r>
            <a:r>
              <a:rPr lang="en-US" sz="2200" dirty="0">
                <a:solidFill>
                  <a:srgbClr val="BCBEC4"/>
                </a:solidFill>
                <a:effectLst/>
              </a:rPr>
              <a:t>, </a:t>
            </a:r>
            <a:r>
              <a:rPr lang="en-US" sz="2200" dirty="0">
                <a:solidFill>
                  <a:srgbClr val="2AACB8"/>
                </a:solidFill>
                <a:effectLst/>
              </a:rPr>
              <a:t>2</a:t>
            </a:r>
            <a:r>
              <a:rPr lang="en-US" sz="2200" dirty="0">
                <a:solidFill>
                  <a:srgbClr val="BCBEC4"/>
                </a:solidFill>
                <a:effectLst/>
              </a:rPr>
              <a:t>))</a:t>
            </a:r>
            <a:br>
              <a:rPr lang="en-US" sz="2200" dirty="0">
                <a:solidFill>
                  <a:srgbClr val="BCBEC4"/>
                </a:solidFill>
                <a:effectLst/>
              </a:rPr>
            </a:br>
            <a:endParaRPr lang="en-US" sz="2200" dirty="0">
              <a:solidFill>
                <a:srgbClr val="BCBEC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399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F6216-156F-2A02-13C5-63FAD6DAD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29CC1-45A7-C1ED-783D-160B8549B6A4}"/>
              </a:ext>
            </a:extLst>
          </p:cNvPr>
          <p:cNvSpPr txBox="1"/>
          <p:nvPr/>
        </p:nvSpPr>
        <p:spPr>
          <a:xfrm>
            <a:off x="1641363" y="2844225"/>
            <a:ext cx="9455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 7: </a:t>
            </a:r>
            <a:r>
              <a:rPr lang="en-US" sz="3200" dirty="0"/>
              <a:t>Finding GCD of Two Integers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108085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D0D83-EBC0-9900-19FB-4AA9B97F38E2}"/>
              </a:ext>
            </a:extLst>
          </p:cNvPr>
          <p:cNvSpPr txBox="1"/>
          <p:nvPr/>
        </p:nvSpPr>
        <p:spPr>
          <a:xfrm>
            <a:off x="2151914" y="1575930"/>
            <a:ext cx="473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8F47-518E-9716-5FBC-A9F7C67E9E7E}"/>
              </a:ext>
            </a:extLst>
          </p:cNvPr>
          <p:cNvSpPr txBox="1"/>
          <p:nvPr/>
        </p:nvSpPr>
        <p:spPr>
          <a:xfrm>
            <a:off x="685961" y="1154452"/>
            <a:ext cx="102403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GCD of two integers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 : Greatest Common Divisor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gcd(5,10) = 5	gcd(10, 25) = 5	gcd(10, 10) = 10	gcd(1, 10)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633C3-2933-68F6-ABA1-0359AC6ADD4D}"/>
              </a:ext>
            </a:extLst>
          </p:cNvPr>
          <p:cNvSpPr/>
          <p:nvPr/>
        </p:nvSpPr>
        <p:spPr>
          <a:xfrm>
            <a:off x="1610140" y="4484697"/>
            <a:ext cx="5357191" cy="14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D6D06C-9B98-8291-9EE3-C0D59B75E8D2}"/>
              </a:ext>
            </a:extLst>
          </p:cNvPr>
          <p:cNvSpPr/>
          <p:nvPr/>
        </p:nvSpPr>
        <p:spPr>
          <a:xfrm>
            <a:off x="1610140" y="5259951"/>
            <a:ext cx="3846443" cy="1490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B18BA-14C1-F427-1BCF-4FAC6214BD04}"/>
              </a:ext>
            </a:extLst>
          </p:cNvPr>
          <p:cNvSpPr txBox="1"/>
          <p:nvPr/>
        </p:nvSpPr>
        <p:spPr>
          <a:xfrm>
            <a:off x="957283" y="437457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29E1C-EF6D-B96C-0FC7-33834CA61305}"/>
              </a:ext>
            </a:extLst>
          </p:cNvPr>
          <p:cNvSpPr txBox="1"/>
          <p:nvPr/>
        </p:nvSpPr>
        <p:spPr>
          <a:xfrm>
            <a:off x="957283" y="514982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95EE5ED-B109-3540-7056-8A88A7CD289C}"/>
              </a:ext>
            </a:extLst>
          </p:cNvPr>
          <p:cNvSpPr/>
          <p:nvPr/>
        </p:nvSpPr>
        <p:spPr>
          <a:xfrm rot="5400000">
            <a:off x="3412622" y="2349521"/>
            <a:ext cx="241477" cy="38464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D1427-7A89-CEA7-4FD3-FBF33CC57B04}"/>
              </a:ext>
            </a:extLst>
          </p:cNvPr>
          <p:cNvSpPr/>
          <p:nvPr/>
        </p:nvSpPr>
        <p:spPr>
          <a:xfrm>
            <a:off x="1610138" y="4484697"/>
            <a:ext cx="3846443" cy="1490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EB777-D790-ED11-8642-C7679216B1C6}"/>
              </a:ext>
            </a:extLst>
          </p:cNvPr>
          <p:cNvSpPr/>
          <p:nvPr/>
        </p:nvSpPr>
        <p:spPr>
          <a:xfrm>
            <a:off x="5456581" y="4484418"/>
            <a:ext cx="1510750" cy="1534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F8D334D-6C87-2939-E780-14A1E363D2C2}"/>
              </a:ext>
            </a:extLst>
          </p:cNvPr>
          <p:cNvSpPr/>
          <p:nvPr/>
        </p:nvSpPr>
        <p:spPr>
          <a:xfrm rot="16200000">
            <a:off x="6054533" y="4056207"/>
            <a:ext cx="314847" cy="15107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C7E8B-0F14-6A54-75B5-E3F6C8B3CA92}"/>
              </a:ext>
            </a:extLst>
          </p:cNvPr>
          <p:cNvSpPr txBox="1"/>
          <p:nvPr/>
        </p:nvSpPr>
        <p:spPr>
          <a:xfrm>
            <a:off x="3380114" y="373706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2746C-1D28-59F3-8CBC-D48FE7126BB7}"/>
              </a:ext>
            </a:extLst>
          </p:cNvPr>
          <p:cNvSpPr txBox="1"/>
          <p:nvPr/>
        </p:nvSpPr>
        <p:spPr>
          <a:xfrm>
            <a:off x="5628302" y="4951279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(A%B)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6692F-6F59-E272-DB83-FE39838F88BD}"/>
              </a:ext>
            </a:extLst>
          </p:cNvPr>
          <p:cNvSpPr txBox="1"/>
          <p:nvPr/>
        </p:nvSpPr>
        <p:spPr>
          <a:xfrm>
            <a:off x="7313694" y="3514922"/>
            <a:ext cx="3985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structure: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gcd(A,B) ~ gcd(B, C)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gcd(A, B) = B if A%B==0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1104B1B3-45AF-2616-32FF-7B5ABF00D404}"/>
              </a:ext>
            </a:extLst>
          </p:cNvPr>
          <p:cNvSpPr/>
          <p:nvPr/>
        </p:nvSpPr>
        <p:spPr>
          <a:xfrm>
            <a:off x="3441627" y="5682778"/>
            <a:ext cx="5212080" cy="1097279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934BE058-2F49-21D0-C08E-DE910F1E430B}"/>
              </a:ext>
            </a:extLst>
          </p:cNvPr>
          <p:cNvSpPr txBox="1"/>
          <p:nvPr/>
        </p:nvSpPr>
        <p:spPr>
          <a:xfrm>
            <a:off x="3529256" y="6156869"/>
            <a:ext cx="1195143" cy="289823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gcd (</a:t>
            </a:r>
            <a:r>
              <a:rPr lang="en-US"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8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7" name="object 6">
            <a:extLst>
              <a:ext uri="{FF2B5EF4-FFF2-40B4-BE49-F238E27FC236}">
                <a16:creationId xmlns:a16="http://schemas.microsoft.com/office/drawing/2014/main" id="{89071274-2C6F-50E4-9DE3-A7925EE430F4}"/>
              </a:ext>
            </a:extLst>
          </p:cNvPr>
          <p:cNvGrpSpPr/>
          <p:nvPr/>
        </p:nvGrpSpPr>
        <p:grpSpPr>
          <a:xfrm>
            <a:off x="4804083" y="5964719"/>
            <a:ext cx="3676015" cy="723900"/>
            <a:chOff x="3258311" y="1860804"/>
            <a:chExt cx="3676015" cy="723900"/>
          </a:xfrm>
          <a:solidFill>
            <a:srgbClr val="002060"/>
          </a:solidFill>
        </p:grpSpPr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E7256F4F-58D1-E8DC-D99E-1C6C0425EF78}"/>
                </a:ext>
              </a:extLst>
            </p:cNvPr>
            <p:cNvSpPr/>
            <p:nvPr/>
          </p:nvSpPr>
          <p:spPr>
            <a:xfrm>
              <a:off x="3276599" y="1879092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228600" y="0"/>
                  </a:moveTo>
                  <a:lnTo>
                    <a:pt x="184150" y="4445"/>
                  </a:lnTo>
                  <a:lnTo>
                    <a:pt x="147827" y="16763"/>
                  </a:lnTo>
                  <a:lnTo>
                    <a:pt x="123316" y="34925"/>
                  </a:lnTo>
                  <a:lnTo>
                    <a:pt x="114300" y="57150"/>
                  </a:lnTo>
                  <a:lnTo>
                    <a:pt x="114300" y="285750"/>
                  </a:lnTo>
                  <a:lnTo>
                    <a:pt x="105283" y="307975"/>
                  </a:lnTo>
                  <a:lnTo>
                    <a:pt x="80772" y="326136"/>
                  </a:lnTo>
                  <a:lnTo>
                    <a:pt x="44450" y="338455"/>
                  </a:lnTo>
                  <a:lnTo>
                    <a:pt x="0" y="342900"/>
                  </a:lnTo>
                  <a:lnTo>
                    <a:pt x="44450" y="347345"/>
                  </a:lnTo>
                  <a:lnTo>
                    <a:pt x="80772" y="359663"/>
                  </a:lnTo>
                  <a:lnTo>
                    <a:pt x="105283" y="377825"/>
                  </a:lnTo>
                  <a:lnTo>
                    <a:pt x="114300" y="400050"/>
                  </a:lnTo>
                  <a:lnTo>
                    <a:pt x="114300" y="628650"/>
                  </a:lnTo>
                  <a:lnTo>
                    <a:pt x="123316" y="650875"/>
                  </a:lnTo>
                  <a:lnTo>
                    <a:pt x="147827" y="669036"/>
                  </a:lnTo>
                  <a:lnTo>
                    <a:pt x="184150" y="681355"/>
                  </a:lnTo>
                  <a:lnTo>
                    <a:pt x="228600" y="685800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0910BCE7-CC0F-E8F1-D80F-5ACD669DA7C4}"/>
                </a:ext>
              </a:extLst>
            </p:cNvPr>
            <p:cNvSpPr/>
            <p:nvPr/>
          </p:nvSpPr>
          <p:spPr>
            <a:xfrm>
              <a:off x="3277361" y="1879854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228600" y="685800"/>
                  </a:moveTo>
                  <a:lnTo>
                    <a:pt x="184150" y="681355"/>
                  </a:lnTo>
                  <a:lnTo>
                    <a:pt x="147827" y="669036"/>
                  </a:lnTo>
                  <a:lnTo>
                    <a:pt x="123316" y="650875"/>
                  </a:lnTo>
                  <a:lnTo>
                    <a:pt x="114300" y="628650"/>
                  </a:lnTo>
                  <a:lnTo>
                    <a:pt x="114300" y="400050"/>
                  </a:lnTo>
                  <a:lnTo>
                    <a:pt x="105283" y="377825"/>
                  </a:lnTo>
                  <a:lnTo>
                    <a:pt x="80772" y="359663"/>
                  </a:lnTo>
                  <a:lnTo>
                    <a:pt x="44450" y="347345"/>
                  </a:lnTo>
                  <a:lnTo>
                    <a:pt x="0" y="342900"/>
                  </a:lnTo>
                  <a:lnTo>
                    <a:pt x="44450" y="338455"/>
                  </a:lnTo>
                  <a:lnTo>
                    <a:pt x="80772" y="326136"/>
                  </a:lnTo>
                  <a:lnTo>
                    <a:pt x="105283" y="307975"/>
                  </a:lnTo>
                  <a:lnTo>
                    <a:pt x="114300" y="285750"/>
                  </a:lnTo>
                  <a:lnTo>
                    <a:pt x="114300" y="57150"/>
                  </a:lnTo>
                  <a:lnTo>
                    <a:pt x="123316" y="34925"/>
                  </a:lnTo>
                  <a:lnTo>
                    <a:pt x="147827" y="16763"/>
                  </a:lnTo>
                  <a:lnTo>
                    <a:pt x="184150" y="4445"/>
                  </a:lnTo>
                  <a:lnTo>
                    <a:pt x="228600" y="0"/>
                  </a:lnTo>
                </a:path>
              </a:pathLst>
            </a:custGeom>
            <a:grpFill/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27C0F22F-32A6-D1CD-E4EE-10F7A82A0A50}"/>
                </a:ext>
              </a:extLst>
            </p:cNvPr>
            <p:cNvSpPr/>
            <p:nvPr/>
          </p:nvSpPr>
          <p:spPr>
            <a:xfrm>
              <a:off x="3517391" y="1876044"/>
              <a:ext cx="3416935" cy="641985"/>
            </a:xfrm>
            <a:custGeom>
              <a:avLst/>
              <a:gdLst/>
              <a:ahLst/>
              <a:cxnLst/>
              <a:rect l="l" t="t" r="r" b="b"/>
              <a:pathLst>
                <a:path w="3416934" h="641985">
                  <a:moveTo>
                    <a:pt x="3416808" y="0"/>
                  </a:moveTo>
                  <a:lnTo>
                    <a:pt x="0" y="0"/>
                  </a:lnTo>
                  <a:lnTo>
                    <a:pt x="0" y="641603"/>
                  </a:lnTo>
                  <a:lnTo>
                    <a:pt x="3416808" y="641603"/>
                  </a:lnTo>
                  <a:lnTo>
                    <a:pt x="341680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0">
            <a:extLst>
              <a:ext uri="{FF2B5EF4-FFF2-40B4-BE49-F238E27FC236}">
                <a16:creationId xmlns:a16="http://schemas.microsoft.com/office/drawing/2014/main" id="{EBAE35CF-912F-8B2C-62AC-AB3F91CC669A}"/>
              </a:ext>
            </a:extLst>
          </p:cNvPr>
          <p:cNvSpPr txBox="1"/>
          <p:nvPr/>
        </p:nvSpPr>
        <p:spPr>
          <a:xfrm>
            <a:off x="5155493" y="5998628"/>
            <a:ext cx="3150307" cy="551433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  <a:tabLst>
                <a:tab pos="1656714" algn="l"/>
              </a:tabLst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	if 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A mod B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=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gcd (</a:t>
            </a:r>
            <a:r>
              <a:rPr lang="en-US" sz="18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mod </a:t>
            </a:r>
            <a:r>
              <a:rPr 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80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otherwise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789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5" grpId="0"/>
      <p:bldP spid="16" grpId="0"/>
      <p:bldP spid="13" grpId="0" animBg="1"/>
      <p:bldP spid="14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2D0D83-EBC0-9900-19FB-4AA9B97F38E2}"/>
              </a:ext>
            </a:extLst>
          </p:cNvPr>
          <p:cNvSpPr txBox="1"/>
          <p:nvPr/>
        </p:nvSpPr>
        <p:spPr>
          <a:xfrm>
            <a:off x="2151914" y="1575930"/>
            <a:ext cx="4732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8F47-518E-9716-5FBC-A9F7C67E9E7E}"/>
              </a:ext>
            </a:extLst>
          </p:cNvPr>
          <p:cNvSpPr txBox="1"/>
          <p:nvPr/>
        </p:nvSpPr>
        <p:spPr>
          <a:xfrm>
            <a:off x="782631" y="1110821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GCD - Recursive solution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648ED-02A6-BCFE-991E-E1A4E301E716}"/>
              </a:ext>
            </a:extLst>
          </p:cNvPr>
          <p:cNvSpPr txBox="1"/>
          <p:nvPr/>
        </p:nvSpPr>
        <p:spPr>
          <a:xfrm>
            <a:off x="1099455" y="4713906"/>
            <a:ext cx="7761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gcd(40,15) &gt; gcd(15,10) &gt; gcd(10,5)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C0149-9E90-91A4-C425-171692034DAB}"/>
              </a:ext>
            </a:extLst>
          </p:cNvPr>
          <p:cNvSpPr txBox="1"/>
          <p:nvPr/>
        </p:nvSpPr>
        <p:spPr>
          <a:xfrm>
            <a:off x="1099456" y="5486791"/>
            <a:ext cx="95141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gcd(15,40) &gt; gcd(40,15) &gt; gcd(15,10) &gt; gcd(10,5)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= 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7FC6A9-0325-8372-3387-59006B3E1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398" y="2386087"/>
            <a:ext cx="3912161" cy="17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E99B-7F14-9F7F-878B-7544A0F9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20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Suggested Reading (</a:t>
            </a:r>
            <a:r>
              <a:rPr lang="en-US" sz="3200" dirty="0" err="1"/>
              <a:t>ZyBook</a:t>
            </a:r>
            <a:r>
              <a:rPr lang="en-US" sz="3200" dirty="0"/>
              <a:t>):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592C5-BE1D-E057-3031-392DCEE6CA1F}"/>
              </a:ext>
            </a:extLst>
          </p:cNvPr>
          <p:cNvSpPr txBox="1"/>
          <p:nvPr/>
        </p:nvSpPr>
        <p:spPr>
          <a:xfrm>
            <a:off x="1564640" y="2080533"/>
            <a:ext cx="4104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14.5 Recursive math functions</a:t>
            </a:r>
          </a:p>
        </p:txBody>
      </p:sp>
    </p:spTree>
    <p:extLst>
      <p:ext uri="{BB962C8B-B14F-4D97-AF65-F5344CB8AC3E}">
        <p14:creationId xmlns:p14="http://schemas.microsoft.com/office/powerpoint/2010/main" val="22090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B64ED-1955-2E50-C870-F9C5F66A1CEC}"/>
              </a:ext>
            </a:extLst>
          </p:cNvPr>
          <p:cNvSpPr txBox="1"/>
          <p:nvPr/>
        </p:nvSpPr>
        <p:spPr>
          <a:xfrm>
            <a:off x="2787733" y="2297276"/>
            <a:ext cx="74725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Recursion Visualization Tool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hlinkClick r:id="rId2"/>
              </a:rPr>
              <a:t>https://recursion.vercel.app/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645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213D-406E-02C9-A6C7-D357E6EB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1 - Syllabus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5FC68-8D52-4AE3-9167-8E7F1791362E}"/>
              </a:ext>
            </a:extLst>
          </p:cNvPr>
          <p:cNvSpPr txBox="1"/>
          <p:nvPr/>
        </p:nvSpPr>
        <p:spPr>
          <a:xfrm>
            <a:off x="2015837" y="2505670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https://docs.google.com/document/d/1PcBq_UUvQaco0aRjajeMxw0UJpHm8yF3U7m8iBF7HyQ/edit?usp=sharing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1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D0220-57B8-0256-094A-285D5712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3E67B-771F-09F1-9233-C77E09E66472}"/>
              </a:ext>
            </a:extLst>
          </p:cNvPr>
          <p:cNvSpPr txBox="1"/>
          <p:nvPr/>
        </p:nvSpPr>
        <p:spPr>
          <a:xfrm>
            <a:off x="2885890" y="2844225"/>
            <a:ext cx="6623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 1: </a:t>
            </a:r>
            <a:r>
              <a:rPr lang="en-US" sz="3200" dirty="0"/>
              <a:t>Print a List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170862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FFE6-EF54-CEF8-EA41-1EE20FEC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3AEF6-C485-C3F9-1497-D3F339A04831}"/>
              </a:ext>
            </a:extLst>
          </p:cNvPr>
          <p:cNvSpPr txBox="1"/>
          <p:nvPr/>
        </p:nvSpPr>
        <p:spPr>
          <a:xfrm>
            <a:off x="1472541" y="2277807"/>
            <a:ext cx="100465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print_list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): #no remaining items to print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]) #print the item at current 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print_list_recursive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idx+1) #print the remaining items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[1, 2, 3]</a:t>
            </a:r>
          </a:p>
          <a:p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print_list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0)</a:t>
            </a:r>
          </a:p>
        </p:txBody>
      </p:sp>
    </p:spTree>
    <p:extLst>
      <p:ext uri="{BB962C8B-B14F-4D97-AF65-F5344CB8AC3E}">
        <p14:creationId xmlns:p14="http://schemas.microsoft.com/office/powerpoint/2010/main" val="349998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B79C0-34E0-EFDF-14DB-50035AAFC434}"/>
              </a:ext>
            </a:extLst>
          </p:cNvPr>
          <p:cNvSpPr txBox="1"/>
          <p:nvPr/>
        </p:nvSpPr>
        <p:spPr>
          <a:xfrm>
            <a:off x="1284853" y="2969298"/>
            <a:ext cx="9580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 2: </a:t>
            </a:r>
            <a:r>
              <a:rPr lang="en-US" sz="3200" dirty="0"/>
              <a:t>Print a List in Reverse Order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148258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8B6FD-03DE-D845-8AFD-98AAA0DC79FB}"/>
              </a:ext>
            </a:extLst>
          </p:cNvPr>
          <p:cNvSpPr txBox="1"/>
          <p:nvPr/>
        </p:nvSpPr>
        <p:spPr>
          <a:xfrm>
            <a:off x="2074718" y="1779044"/>
            <a:ext cx="804256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F8E6D"/>
                </a:solidFill>
                <a:effectLst/>
              </a:rPr>
              <a:t>def </a:t>
            </a:r>
            <a:r>
              <a:rPr lang="en-US" sz="2200" dirty="0" err="1">
                <a:solidFill>
                  <a:srgbClr val="56A8F5"/>
                </a:solidFill>
                <a:effectLst/>
              </a:rPr>
              <a:t>print_list_in_reverse</a:t>
            </a:r>
            <a:r>
              <a:rPr lang="en-US" sz="2200" dirty="0">
                <a:solidFill>
                  <a:srgbClr val="BCBEC4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200" dirty="0">
                <a:solidFill>
                  <a:srgbClr val="BCBEC4"/>
                </a:solidFill>
                <a:effectLst/>
              </a:rPr>
              <a:t>, 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idx</a:t>
            </a:r>
            <a:r>
              <a:rPr lang="en-US" sz="2200" dirty="0">
                <a:solidFill>
                  <a:srgbClr val="BCBEC4"/>
                </a:solidFill>
                <a:effectLst/>
              </a:rPr>
              <a:t>):</a:t>
            </a:r>
            <a:br>
              <a:rPr lang="en-US" sz="2200" dirty="0">
                <a:solidFill>
                  <a:srgbClr val="BCBEC4"/>
                </a:solidFill>
                <a:effectLst/>
              </a:rPr>
            </a:br>
            <a:r>
              <a:rPr lang="en-US" sz="2200" dirty="0">
                <a:solidFill>
                  <a:srgbClr val="BCBEC4"/>
                </a:solidFill>
                <a:effectLst/>
              </a:rPr>
              <a:t>    </a:t>
            </a:r>
            <a:r>
              <a:rPr lang="en-US" sz="2200" dirty="0">
                <a:solidFill>
                  <a:srgbClr val="CF8E6D"/>
                </a:solidFill>
                <a:effectLst/>
              </a:rPr>
              <a:t>if 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idx</a:t>
            </a:r>
            <a:r>
              <a:rPr lang="en-US" sz="2200" dirty="0">
                <a:solidFill>
                  <a:srgbClr val="BCBEC4"/>
                </a:solidFill>
                <a:effectLst/>
              </a:rPr>
              <a:t> &gt;= </a:t>
            </a:r>
            <a:r>
              <a:rPr lang="en-US" sz="2200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sz="2200" dirty="0">
                <a:solidFill>
                  <a:srgbClr val="BCBEC4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200" dirty="0">
                <a:solidFill>
                  <a:srgbClr val="BCBEC4"/>
                </a:solidFill>
                <a:effectLst/>
              </a:rPr>
              <a:t>): </a:t>
            </a:r>
            <a:r>
              <a:rPr lang="en-US" sz="2200" dirty="0">
                <a:solidFill>
                  <a:srgbClr val="7A7E85"/>
                </a:solidFill>
                <a:effectLst/>
              </a:rPr>
              <a:t>#no remaining items to print</a:t>
            </a:r>
            <a:br>
              <a:rPr lang="en-US" sz="2200" dirty="0">
                <a:solidFill>
                  <a:srgbClr val="7A7E85"/>
                </a:solidFill>
                <a:effectLst/>
              </a:rPr>
            </a:br>
            <a:r>
              <a:rPr lang="en-US" sz="2200" dirty="0">
                <a:solidFill>
                  <a:srgbClr val="7A7E85"/>
                </a:solidFill>
                <a:effectLst/>
              </a:rPr>
              <a:t>        </a:t>
            </a:r>
            <a:r>
              <a:rPr lang="en-US" sz="2200" dirty="0">
                <a:solidFill>
                  <a:srgbClr val="CF8E6D"/>
                </a:solidFill>
                <a:effectLst/>
              </a:rPr>
              <a:t>return</a:t>
            </a:r>
            <a:br>
              <a:rPr lang="en-US" sz="2200" dirty="0">
                <a:solidFill>
                  <a:srgbClr val="CF8E6D"/>
                </a:solidFill>
                <a:effectLst/>
              </a:rPr>
            </a:br>
            <a:r>
              <a:rPr lang="en-US" sz="2200" dirty="0">
                <a:solidFill>
                  <a:srgbClr val="CF8E6D"/>
                </a:solidFill>
                <a:effectLst/>
              </a:rPr>
              <a:t>    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print_list_recursive</a:t>
            </a:r>
            <a:r>
              <a:rPr lang="en-US" sz="2200" dirty="0">
                <a:solidFill>
                  <a:srgbClr val="BCBEC4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200" dirty="0">
                <a:solidFill>
                  <a:srgbClr val="BCBEC4"/>
                </a:solidFill>
                <a:effectLst/>
              </a:rPr>
              <a:t>, idx+</a:t>
            </a:r>
            <a:r>
              <a:rPr lang="en-US" sz="2200" dirty="0">
                <a:solidFill>
                  <a:srgbClr val="2AACB8"/>
                </a:solidFill>
                <a:effectLst/>
              </a:rPr>
              <a:t>1</a:t>
            </a:r>
            <a:r>
              <a:rPr lang="en-US" sz="2200" dirty="0">
                <a:solidFill>
                  <a:srgbClr val="BCBEC4"/>
                </a:solidFill>
                <a:effectLst/>
              </a:rPr>
              <a:t>) </a:t>
            </a:r>
            <a:r>
              <a:rPr lang="en-US" sz="2200" dirty="0">
                <a:solidFill>
                  <a:srgbClr val="7A7E85"/>
                </a:solidFill>
                <a:effectLst/>
              </a:rPr>
              <a:t>#print the remaining part</a:t>
            </a:r>
            <a:br>
              <a:rPr lang="en-US" sz="2200" dirty="0">
                <a:solidFill>
                  <a:srgbClr val="7A7E85"/>
                </a:solidFill>
                <a:effectLst/>
              </a:rPr>
            </a:br>
            <a:r>
              <a:rPr lang="en-US" sz="2200" dirty="0">
                <a:solidFill>
                  <a:srgbClr val="7A7E85"/>
                </a:solidFill>
                <a:effectLst/>
              </a:rPr>
              <a:t>    </a:t>
            </a:r>
            <a:r>
              <a:rPr lang="en-US" sz="22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2200" dirty="0">
                <a:solidFill>
                  <a:srgbClr val="BCBEC4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200" dirty="0">
                <a:solidFill>
                  <a:srgbClr val="BCBEC4"/>
                </a:solidFill>
                <a:effectLst/>
              </a:rPr>
              <a:t>[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idx</a:t>
            </a:r>
            <a:r>
              <a:rPr lang="en-US" sz="2200" dirty="0">
                <a:solidFill>
                  <a:srgbClr val="BCBEC4"/>
                </a:solidFill>
                <a:effectLst/>
              </a:rPr>
              <a:t>])  </a:t>
            </a:r>
            <a:r>
              <a:rPr lang="en-US" sz="2200" dirty="0">
                <a:solidFill>
                  <a:srgbClr val="7A7E85"/>
                </a:solidFill>
                <a:effectLst/>
              </a:rPr>
              <a:t># then print the item at current '</a:t>
            </a:r>
            <a:r>
              <a:rPr lang="en-US" sz="2200" dirty="0" err="1">
                <a:solidFill>
                  <a:srgbClr val="7A7E85"/>
                </a:solidFill>
                <a:effectLst/>
              </a:rPr>
              <a:t>idx</a:t>
            </a:r>
            <a:r>
              <a:rPr lang="en-US" sz="2200" dirty="0">
                <a:solidFill>
                  <a:srgbClr val="7A7E85"/>
                </a:solidFill>
                <a:effectLst/>
              </a:rPr>
              <a:t>'</a:t>
            </a:r>
            <a:br>
              <a:rPr lang="en-US" sz="2200" dirty="0">
                <a:solidFill>
                  <a:srgbClr val="7A7E85"/>
                </a:solidFill>
                <a:effectLst/>
              </a:rPr>
            </a:br>
            <a:br>
              <a:rPr lang="en-US" sz="2200" dirty="0">
                <a:solidFill>
                  <a:srgbClr val="7A7E85"/>
                </a:solidFill>
                <a:effectLst/>
              </a:rPr>
            </a:br>
            <a:r>
              <a:rPr lang="en-US" sz="22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200" dirty="0">
                <a:solidFill>
                  <a:srgbClr val="BCBEC4"/>
                </a:solidFill>
                <a:effectLst/>
              </a:rPr>
              <a:t> = [</a:t>
            </a:r>
            <a:r>
              <a:rPr lang="en-US" sz="2200" dirty="0">
                <a:solidFill>
                  <a:srgbClr val="2AACB8"/>
                </a:solidFill>
                <a:effectLst/>
              </a:rPr>
              <a:t>1</a:t>
            </a:r>
            <a:r>
              <a:rPr lang="en-US" sz="2200" dirty="0">
                <a:solidFill>
                  <a:srgbClr val="BCBEC4"/>
                </a:solidFill>
                <a:effectLst/>
              </a:rPr>
              <a:t>, </a:t>
            </a:r>
            <a:r>
              <a:rPr lang="en-US" sz="2200" dirty="0">
                <a:solidFill>
                  <a:srgbClr val="2AACB8"/>
                </a:solidFill>
                <a:effectLst/>
              </a:rPr>
              <a:t>2</a:t>
            </a:r>
            <a:r>
              <a:rPr lang="en-US" sz="2200" dirty="0">
                <a:solidFill>
                  <a:srgbClr val="BCBEC4"/>
                </a:solidFill>
                <a:effectLst/>
              </a:rPr>
              <a:t>, </a:t>
            </a:r>
            <a:r>
              <a:rPr lang="en-US" sz="2200" dirty="0">
                <a:solidFill>
                  <a:srgbClr val="2AACB8"/>
                </a:solidFill>
                <a:effectLst/>
              </a:rPr>
              <a:t>3</a:t>
            </a:r>
            <a:r>
              <a:rPr lang="en-US" sz="2200" dirty="0">
                <a:solidFill>
                  <a:srgbClr val="BCBEC4"/>
                </a:solidFill>
                <a:effectLst/>
              </a:rPr>
              <a:t>]</a:t>
            </a:r>
            <a:br>
              <a:rPr lang="en-US" sz="2200" dirty="0">
                <a:solidFill>
                  <a:srgbClr val="BCBEC4"/>
                </a:solidFill>
                <a:effectLst/>
              </a:rPr>
            </a:br>
            <a:r>
              <a:rPr lang="en-US" sz="2200" dirty="0" err="1">
                <a:solidFill>
                  <a:srgbClr val="BCBEC4"/>
                </a:solidFill>
                <a:effectLst/>
              </a:rPr>
              <a:t>print_list_recursive</a:t>
            </a:r>
            <a:r>
              <a:rPr lang="en-US" sz="2200" dirty="0">
                <a:solidFill>
                  <a:srgbClr val="BCBEC4"/>
                </a:solidFill>
                <a:effectLst/>
              </a:rPr>
              <a:t>(</a:t>
            </a:r>
            <a:r>
              <a:rPr lang="en-US" sz="22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200" dirty="0">
                <a:solidFill>
                  <a:srgbClr val="BCBEC4"/>
                </a:solidFill>
                <a:effectLst/>
              </a:rPr>
              <a:t>, </a:t>
            </a:r>
            <a:r>
              <a:rPr lang="en-US" sz="2200" dirty="0">
                <a:solidFill>
                  <a:srgbClr val="2AACB8"/>
                </a:solidFill>
                <a:effectLst/>
              </a:rPr>
              <a:t>0</a:t>
            </a:r>
            <a:r>
              <a:rPr lang="en-US" sz="2200" dirty="0">
                <a:solidFill>
                  <a:srgbClr val="BCBEC4"/>
                </a:solidFill>
                <a:effectLst/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BB4FA-B6B4-E2C8-CDBF-BB640804EB51}"/>
              </a:ext>
            </a:extLst>
          </p:cNvPr>
          <p:cNvSpPr txBox="1">
            <a:spLocks/>
          </p:cNvSpPr>
          <p:nvPr/>
        </p:nvSpPr>
        <p:spPr>
          <a:xfrm>
            <a:off x="945078" y="61450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1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ADF7-AAE9-D31D-FE6F-3DFEC47B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F4CE8-C16E-EF45-2B7D-66EB429E6CB1}"/>
              </a:ext>
            </a:extLst>
          </p:cNvPr>
          <p:cNvSpPr txBox="1"/>
          <p:nvPr/>
        </p:nvSpPr>
        <p:spPr>
          <a:xfrm>
            <a:off x="1771742" y="2844225"/>
            <a:ext cx="9030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 3: </a:t>
            </a:r>
            <a:r>
              <a:rPr lang="en-US" sz="3200" dirty="0"/>
              <a:t>Calculate the sum of a list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239852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1571-3D0B-B7F4-8DE7-EB33B451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7EC06-DB4B-1262-04E5-9A45D506B80B}"/>
              </a:ext>
            </a:extLst>
          </p:cNvPr>
          <p:cNvSpPr txBox="1"/>
          <p:nvPr/>
        </p:nvSpPr>
        <p:spPr>
          <a:xfrm>
            <a:off x="1861458" y="1905506"/>
            <a:ext cx="77100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F8E6D"/>
                </a:solidFill>
                <a:effectLst/>
              </a:rPr>
              <a:t>def </a:t>
            </a:r>
            <a:r>
              <a:rPr lang="en-US" sz="2400" dirty="0" err="1">
                <a:solidFill>
                  <a:srgbClr val="56A8F5"/>
                </a:solidFill>
                <a:effectLst/>
              </a:rPr>
              <a:t>recursive_sum</a:t>
            </a:r>
            <a:r>
              <a:rPr lang="en-US" sz="2400" dirty="0">
                <a:solidFill>
                  <a:srgbClr val="BCBEC4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400" dirty="0">
                <a:solidFill>
                  <a:srgbClr val="BCBEC4"/>
                </a:solidFill>
                <a:effectLst/>
              </a:rPr>
              <a:t>, </a:t>
            </a:r>
            <a:r>
              <a:rPr lang="en-US" sz="2400" dirty="0" err="1">
                <a:solidFill>
                  <a:srgbClr val="BCBEC4"/>
                </a:solidFill>
                <a:effectLst/>
              </a:rPr>
              <a:t>idx</a:t>
            </a:r>
            <a:r>
              <a:rPr lang="en-US" sz="2400" dirty="0">
                <a:solidFill>
                  <a:srgbClr val="BCBEC4"/>
                </a:solidFill>
                <a:effectLst/>
              </a:rPr>
              <a:t>):</a:t>
            </a:r>
            <a:br>
              <a:rPr lang="en-US" sz="2400" dirty="0">
                <a:solidFill>
                  <a:srgbClr val="BCBEC4"/>
                </a:solidFill>
                <a:effectLst/>
              </a:rPr>
            </a:br>
            <a:r>
              <a:rPr lang="en-US" sz="2400" dirty="0">
                <a:solidFill>
                  <a:srgbClr val="BCBEC4"/>
                </a:solidFill>
                <a:effectLst/>
              </a:rPr>
              <a:t>    </a:t>
            </a:r>
            <a:r>
              <a:rPr lang="en-US" sz="2400" dirty="0">
                <a:solidFill>
                  <a:srgbClr val="CF8E6D"/>
                </a:solidFill>
                <a:effectLst/>
              </a:rPr>
              <a:t>if </a:t>
            </a:r>
            <a:r>
              <a:rPr lang="en-US" sz="2400" dirty="0" err="1">
                <a:solidFill>
                  <a:srgbClr val="BCBEC4"/>
                </a:solidFill>
                <a:effectLst/>
              </a:rPr>
              <a:t>idx</a:t>
            </a:r>
            <a:r>
              <a:rPr lang="en-US" sz="2400" dirty="0">
                <a:solidFill>
                  <a:srgbClr val="BCBEC4"/>
                </a:solidFill>
                <a:effectLst/>
              </a:rPr>
              <a:t> == </a:t>
            </a:r>
            <a:r>
              <a:rPr lang="en-US" sz="2400" dirty="0">
                <a:solidFill>
                  <a:srgbClr val="2AACB8"/>
                </a:solidFill>
                <a:effectLst/>
              </a:rPr>
              <a:t>0</a:t>
            </a:r>
            <a:r>
              <a:rPr lang="en-US" sz="2400" dirty="0">
                <a:solidFill>
                  <a:srgbClr val="BCBEC4"/>
                </a:solidFill>
                <a:effectLst/>
              </a:rPr>
              <a:t>: </a:t>
            </a:r>
            <a:r>
              <a:rPr lang="en-US" sz="2400" dirty="0">
                <a:solidFill>
                  <a:srgbClr val="7A7E85"/>
                </a:solidFill>
                <a:effectLst/>
              </a:rPr>
              <a:t>#sum of the last number is the number itself</a:t>
            </a:r>
            <a:br>
              <a:rPr lang="en-US" sz="2400" dirty="0">
                <a:solidFill>
                  <a:srgbClr val="7A7E85"/>
                </a:solidFill>
                <a:effectLst/>
              </a:rPr>
            </a:br>
            <a:r>
              <a:rPr lang="en-US" sz="2400" dirty="0">
                <a:solidFill>
                  <a:srgbClr val="7A7E85"/>
                </a:solidFill>
                <a:effectLst/>
              </a:rPr>
              <a:t>        </a:t>
            </a:r>
            <a:r>
              <a:rPr lang="en-US" sz="2400" dirty="0">
                <a:solidFill>
                  <a:srgbClr val="CF8E6D"/>
                </a:solidFill>
                <a:effectLst/>
              </a:rPr>
              <a:t>return </a:t>
            </a:r>
            <a:r>
              <a:rPr lang="en-US" sz="24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400" dirty="0">
                <a:solidFill>
                  <a:srgbClr val="BCBEC4"/>
                </a:solidFill>
                <a:effectLst/>
              </a:rPr>
              <a:t>[</a:t>
            </a:r>
            <a:r>
              <a:rPr lang="en-US" sz="2400" dirty="0">
                <a:solidFill>
                  <a:srgbClr val="2AACB8"/>
                </a:solidFill>
                <a:effectLst/>
              </a:rPr>
              <a:t>0</a:t>
            </a:r>
            <a:r>
              <a:rPr lang="en-US" sz="2400" dirty="0">
                <a:solidFill>
                  <a:srgbClr val="BCBEC4"/>
                </a:solidFill>
                <a:effectLst/>
              </a:rPr>
              <a:t>]</a:t>
            </a:r>
            <a:br>
              <a:rPr lang="en-US" sz="2400" dirty="0">
                <a:solidFill>
                  <a:srgbClr val="BCBEC4"/>
                </a:solidFill>
                <a:effectLst/>
              </a:rPr>
            </a:br>
            <a:r>
              <a:rPr lang="en-US" sz="2400" dirty="0">
                <a:solidFill>
                  <a:srgbClr val="BCBEC4"/>
                </a:solidFill>
                <a:effectLst/>
              </a:rPr>
              <a:t>    </a:t>
            </a:r>
            <a:r>
              <a:rPr lang="en-US" sz="2400" dirty="0">
                <a:solidFill>
                  <a:srgbClr val="CF8E6D"/>
                </a:solidFill>
                <a:effectLst/>
              </a:rPr>
              <a:t>return </a:t>
            </a:r>
            <a:r>
              <a:rPr lang="en-US" sz="24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400" dirty="0">
                <a:solidFill>
                  <a:srgbClr val="BCBEC4"/>
                </a:solidFill>
                <a:effectLst/>
              </a:rPr>
              <a:t>[</a:t>
            </a:r>
            <a:r>
              <a:rPr lang="en-US" sz="2400" dirty="0" err="1">
                <a:solidFill>
                  <a:srgbClr val="BCBEC4"/>
                </a:solidFill>
                <a:effectLst/>
              </a:rPr>
              <a:t>idx</a:t>
            </a:r>
            <a:r>
              <a:rPr lang="en-US" sz="2400" dirty="0">
                <a:solidFill>
                  <a:srgbClr val="BCBEC4"/>
                </a:solidFill>
                <a:effectLst/>
              </a:rPr>
              <a:t>] + </a:t>
            </a:r>
            <a:r>
              <a:rPr lang="en-US" sz="2400" dirty="0" err="1">
                <a:solidFill>
                  <a:srgbClr val="BCBEC4"/>
                </a:solidFill>
                <a:effectLst/>
              </a:rPr>
              <a:t>recursive_sum</a:t>
            </a:r>
            <a:r>
              <a:rPr lang="en-US" sz="2400" dirty="0">
                <a:solidFill>
                  <a:srgbClr val="BCBEC4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400" dirty="0">
                <a:solidFill>
                  <a:srgbClr val="BCBEC4"/>
                </a:solidFill>
                <a:effectLst/>
              </a:rPr>
              <a:t>, idx-</a:t>
            </a:r>
            <a:r>
              <a:rPr lang="en-US" sz="2400" dirty="0">
                <a:solidFill>
                  <a:srgbClr val="2AACB8"/>
                </a:solidFill>
                <a:effectLst/>
              </a:rPr>
              <a:t>1</a:t>
            </a:r>
            <a:r>
              <a:rPr lang="en-US" sz="2400" dirty="0">
                <a:solidFill>
                  <a:srgbClr val="BCBEC4"/>
                </a:solidFill>
                <a:effectLst/>
              </a:rPr>
              <a:t>)</a:t>
            </a:r>
            <a:br>
              <a:rPr lang="en-US" sz="2400" dirty="0">
                <a:solidFill>
                  <a:srgbClr val="BCBEC4"/>
                </a:solidFill>
                <a:effectLst/>
              </a:rPr>
            </a:br>
            <a:br>
              <a:rPr lang="en-US" sz="2400" dirty="0">
                <a:solidFill>
                  <a:srgbClr val="BCBEC4"/>
                </a:solidFill>
                <a:effectLst/>
              </a:rPr>
            </a:br>
            <a:r>
              <a:rPr lang="en-US" sz="24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400" dirty="0">
                <a:solidFill>
                  <a:srgbClr val="BCBEC4"/>
                </a:solidFill>
                <a:effectLst/>
              </a:rPr>
              <a:t> = [</a:t>
            </a:r>
            <a:r>
              <a:rPr lang="en-US" sz="2400" dirty="0">
                <a:solidFill>
                  <a:srgbClr val="2AACB8"/>
                </a:solidFill>
                <a:effectLst/>
              </a:rPr>
              <a:t>1</a:t>
            </a:r>
            <a:r>
              <a:rPr lang="en-US" sz="2400" dirty="0">
                <a:solidFill>
                  <a:srgbClr val="BCBEC4"/>
                </a:solidFill>
                <a:effectLst/>
              </a:rPr>
              <a:t>, </a:t>
            </a:r>
            <a:r>
              <a:rPr lang="en-US" sz="2400" dirty="0">
                <a:solidFill>
                  <a:srgbClr val="2AACB8"/>
                </a:solidFill>
                <a:effectLst/>
              </a:rPr>
              <a:t>2</a:t>
            </a:r>
            <a:r>
              <a:rPr lang="en-US" sz="2400" dirty="0">
                <a:solidFill>
                  <a:srgbClr val="BCBEC4"/>
                </a:solidFill>
                <a:effectLst/>
              </a:rPr>
              <a:t>, </a:t>
            </a:r>
            <a:r>
              <a:rPr lang="en-US" sz="2400" dirty="0">
                <a:solidFill>
                  <a:srgbClr val="2AACB8"/>
                </a:solidFill>
                <a:effectLst/>
              </a:rPr>
              <a:t>3</a:t>
            </a:r>
            <a:r>
              <a:rPr lang="en-US" sz="2400" dirty="0">
                <a:solidFill>
                  <a:srgbClr val="BCBEC4"/>
                </a:solidFill>
                <a:effectLst/>
              </a:rPr>
              <a:t>]</a:t>
            </a:r>
            <a:br>
              <a:rPr lang="en-US" sz="2400" dirty="0">
                <a:solidFill>
                  <a:srgbClr val="BCBEC4"/>
                </a:solidFill>
                <a:effectLst/>
              </a:rPr>
            </a:br>
            <a:r>
              <a:rPr lang="en-US" sz="2400" dirty="0">
                <a:solidFill>
                  <a:srgbClr val="BCBEC4"/>
                </a:solidFill>
                <a:effectLst/>
              </a:rPr>
              <a:t>sum = </a:t>
            </a:r>
            <a:r>
              <a:rPr lang="en-US" sz="2400" dirty="0" err="1">
                <a:solidFill>
                  <a:srgbClr val="BCBEC4"/>
                </a:solidFill>
                <a:effectLst/>
              </a:rPr>
              <a:t>recursive_sum</a:t>
            </a:r>
            <a:r>
              <a:rPr lang="en-US" sz="2400" dirty="0">
                <a:solidFill>
                  <a:srgbClr val="BCBEC4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400" dirty="0">
                <a:solidFill>
                  <a:srgbClr val="BCBEC4"/>
                </a:solidFill>
                <a:effectLst/>
              </a:rPr>
              <a:t>, </a:t>
            </a:r>
            <a:r>
              <a:rPr lang="en-US" sz="2400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sz="2400" dirty="0">
                <a:solidFill>
                  <a:srgbClr val="BCBEC4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BCBEC4"/>
                </a:solidFill>
                <a:effectLst/>
              </a:rPr>
              <a:t>arr</a:t>
            </a:r>
            <a:r>
              <a:rPr lang="en-US" sz="2400" dirty="0">
                <a:solidFill>
                  <a:srgbClr val="BCBEC4"/>
                </a:solidFill>
                <a:effectLst/>
              </a:rPr>
              <a:t>)-</a:t>
            </a:r>
            <a:r>
              <a:rPr lang="en-US" sz="2400" dirty="0">
                <a:solidFill>
                  <a:srgbClr val="2AACB8"/>
                </a:solidFill>
                <a:effectLst/>
              </a:rPr>
              <a:t>1</a:t>
            </a:r>
            <a:r>
              <a:rPr lang="en-US" sz="2400" dirty="0">
                <a:solidFill>
                  <a:srgbClr val="BCBEC4"/>
                </a:solidFill>
                <a:effectLst/>
              </a:rPr>
              <a:t>)</a:t>
            </a:r>
            <a:br>
              <a:rPr lang="en-US" sz="2400" dirty="0">
                <a:solidFill>
                  <a:srgbClr val="BCBEC4"/>
                </a:solidFill>
                <a:effectLst/>
              </a:rPr>
            </a:br>
            <a:r>
              <a:rPr lang="en-US" sz="24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2400" dirty="0">
                <a:solidFill>
                  <a:srgbClr val="BCBEC4"/>
                </a:solidFill>
                <a:effectLst/>
              </a:rPr>
              <a:t>(sum)</a:t>
            </a:r>
          </a:p>
        </p:txBody>
      </p:sp>
    </p:spTree>
    <p:extLst>
      <p:ext uri="{BB962C8B-B14F-4D97-AF65-F5344CB8AC3E}">
        <p14:creationId xmlns:p14="http://schemas.microsoft.com/office/powerpoint/2010/main" val="173634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67F0D-5F1A-6256-FD7F-02F428724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9A8AE-7E83-9E26-145C-5BA718B0C2AA}"/>
              </a:ext>
            </a:extLst>
          </p:cNvPr>
          <p:cNvSpPr txBox="1"/>
          <p:nvPr/>
        </p:nvSpPr>
        <p:spPr>
          <a:xfrm>
            <a:off x="2437011" y="2890391"/>
            <a:ext cx="7531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 4: Check if a string is a palindrome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4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872</Words>
  <Application>Microsoft Macintosh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JetBrains Mono</vt:lpstr>
      <vt:lpstr>Times New Roman</vt:lpstr>
      <vt:lpstr>Wingdings</vt:lpstr>
      <vt:lpstr>Office Theme</vt:lpstr>
      <vt:lpstr>  CSC 2302/DSCI 1302  Problem Solving using Recursion (cont.) 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Reading (ZyBook):  </vt:lpstr>
      <vt:lpstr>Exam 1 - Syllabus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CSC 2302/DSCI 1302  Recursion </dc:title>
  <dc:creator>Towhid Islam</dc:creator>
  <cp:lastModifiedBy>S M Towhidul Islam</cp:lastModifiedBy>
  <cp:revision>50</cp:revision>
  <dcterms:created xsi:type="dcterms:W3CDTF">2024-02-01T19:50:55Z</dcterms:created>
  <dcterms:modified xsi:type="dcterms:W3CDTF">2025-09-17T20:32:05Z</dcterms:modified>
</cp:coreProperties>
</file>