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432" r:id="rId5"/>
    <p:sldId id="340" r:id="rId6"/>
    <p:sldId id="339" r:id="rId7"/>
    <p:sldId id="343" r:id="rId8"/>
    <p:sldId id="381" r:id="rId9"/>
    <p:sldId id="382" r:id="rId10"/>
    <p:sldId id="346" r:id="rId11"/>
    <p:sldId id="347" r:id="rId12"/>
    <p:sldId id="383" r:id="rId13"/>
    <p:sldId id="384" r:id="rId14"/>
    <p:sldId id="433" r:id="rId15"/>
    <p:sldId id="386" r:id="rId16"/>
    <p:sldId id="385" r:id="rId17"/>
    <p:sldId id="434" r:id="rId18"/>
    <p:sldId id="352" r:id="rId19"/>
    <p:sldId id="435" r:id="rId20"/>
    <p:sldId id="436" r:id="rId21"/>
    <p:sldId id="440" r:id="rId22"/>
    <p:sldId id="437" r:id="rId23"/>
    <p:sldId id="353" r:id="rId24"/>
    <p:sldId id="354" r:id="rId25"/>
    <p:sldId id="355" r:id="rId26"/>
    <p:sldId id="387" r:id="rId27"/>
    <p:sldId id="356" r:id="rId28"/>
    <p:sldId id="411" r:id="rId29"/>
    <p:sldId id="421" r:id="rId30"/>
    <p:sldId id="43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052B36-CF36-4081-B665-630BD0C29F26}" v="210" dt="2023-09-12T14:59:07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31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C1A56-043C-874A-F351-4C3FBC253B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1D48E0-47A8-6CE2-7955-4E46CFD2A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652F9-2577-20D1-AD1E-D1A463A4F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7DF8-2290-41A7-B518-615B671B4C23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9D7B5-955E-B1B9-64EE-2B1A8663D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9D512-DC30-61EC-CE3A-70BCAD6A1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2712-4001-41E5-B8A7-B3938DD43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84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8D96E-6AC2-F219-7E81-26F36E5CF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6D83A-0618-A4BB-6F16-E05FEBB2E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45ED4-912F-3CD2-746E-0A3592AFD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7DF8-2290-41A7-B518-615B671B4C23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62F82-39E4-BFFA-B5F7-AEDFCB3A7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15646-9D46-770E-B4FC-B1A2226E6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2712-4001-41E5-B8A7-B3938DD43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96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1F3650-D80E-1F2B-0670-EC878C75BE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6B16A6-7A80-74D3-1DF1-BC59035F5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EF7B5-14AC-9745-58E9-4D2463726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7DF8-2290-41A7-B518-615B671B4C23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1362B-C7CE-0933-6A2C-5CD8069CD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6E5D0-7ADE-756D-74CD-F49466BA0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2712-4001-41E5-B8A7-B3938DD43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85247-CB23-8AF1-8236-1435FEBE3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8F417-9887-DB69-48E8-2CB8364F0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4E3E5-954D-2DFB-685C-7CAE4D158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7DF8-2290-41A7-B518-615B671B4C23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B269A-8498-3F2B-38BD-8BA9825E2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0ADA1-F775-F49E-B6A3-6268F9157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2712-4001-41E5-B8A7-B3938DD43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16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C75F4-D318-3AA2-F238-1DBBFD686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9501C-40DA-64C5-9076-3AFACFFD3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6151D-26BB-067A-FBD3-D80FF3CBB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7DF8-2290-41A7-B518-615B671B4C23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4C2D3-A929-1954-F019-25A5E6744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A7F71-7754-7CD7-17BC-01028867A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2712-4001-41E5-B8A7-B3938DD43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35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38711-891A-DC17-E087-5A9EEBDF9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8975D-3C46-B8C8-FE3E-08C21B6D58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4FC4D-BE7B-F78C-8805-0BC539205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30391-1454-3684-FBEF-DBE153BCB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7DF8-2290-41A7-B518-615B671B4C23}" type="datetimeFigureOut">
              <a:rPr lang="en-US" smtClean="0"/>
              <a:t>9/24/25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DEA6A-4F60-61CD-4F87-661D134D5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8FDDD-905A-0D15-1E41-618A84DBC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2712-4001-41E5-B8A7-B3938DD43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1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812AC-8CE0-2EEA-0DB2-90D4779BC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B858E-1F2A-E158-4D9D-6601F2B9B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B481E-A0C7-CF2C-FA49-F9F75F875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A32F48-FCEF-5913-58C1-DAB7C62BED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5425E0-0FB4-0615-7205-28FD223143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8523F5-38A2-EED1-1996-172FF1B2A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7DF8-2290-41A7-B518-615B671B4C23}" type="datetimeFigureOut">
              <a:rPr lang="en-US" smtClean="0"/>
              <a:t>9/24/25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FE6707-CE89-AB7E-2FB6-F68E03D7A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8642F8-D756-6881-AA55-D547E991D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2712-4001-41E5-B8A7-B3938DD43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46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8FB6-DFD1-AF35-8B74-FB4BCFF9C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8E277E-9242-1C92-6081-12A47839B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7DF8-2290-41A7-B518-615B671B4C23}" type="datetimeFigureOut">
              <a:rPr lang="en-US" smtClean="0"/>
              <a:t>9/24/25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8665C3-2156-92E9-FF91-283416902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95FD6A-FAEF-7B8C-2E7E-09317BDB2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2712-4001-41E5-B8A7-B3938DD43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88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A7FE65-36D9-2813-F327-C4C62638C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7DF8-2290-41A7-B518-615B671B4C23}" type="datetimeFigureOut">
              <a:rPr lang="en-US" smtClean="0"/>
              <a:t>9/24/25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A38C45-A65C-FF82-DC92-5726B3648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63E5A-B672-A1FB-17CB-E64DE929A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2712-4001-41E5-B8A7-B3938DD43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99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2201A-72F0-A051-5C34-CD4D87188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A5AC7-7100-CEDF-DABA-6621D461F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33CFF5-89A6-03F2-D027-362D90B31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F66A1-A6AA-EC4F-4942-09717C608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7DF8-2290-41A7-B518-615B671B4C23}" type="datetimeFigureOut">
              <a:rPr lang="en-US" smtClean="0"/>
              <a:t>9/24/25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71850-5E76-4038-D783-144254EC7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902B1-F7DD-BB23-DCB0-B71641D39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2712-4001-41E5-B8A7-B3938DD43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88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92E54-9792-D972-CB6A-24C9FFF82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88F584-9FF6-8626-7977-3651FE7D92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8AF2C7-90A8-06E4-2FD0-3D20DF380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1F80D9-354F-3C33-A6DB-8D7406126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7DF8-2290-41A7-B518-615B671B4C23}" type="datetimeFigureOut">
              <a:rPr lang="en-US" smtClean="0"/>
              <a:t>9/24/25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BC24E-C858-05FD-6FBF-3A39300B2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EC7BE-BC69-EFB6-0229-F33938689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2712-4001-41E5-B8A7-B3938DD43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06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DB43BC-D0A8-7276-DC2B-09A4A1C16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32EB8-42BF-D87C-F117-A1165042E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EF788-7B1E-A7A9-469B-6594DA4BC3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C7DF8-2290-41A7-B518-615B671B4C23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E61ED-57BA-E900-7BA8-BC9FA41050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81BD9-2CA4-C8CB-560E-766B595EED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C2712-4001-41E5-B8A7-B3938DD43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1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CE2A4-1988-4947-84AC-35FBAD114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507413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 Algorithms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BBA6970-237D-482A-9AC6-E784B7522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7B16-CB04-4DD3-8E5A-C80985C1B0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68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401BD-BDAA-1E83-4CD9-7A2B0072E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764" y="94961"/>
            <a:ext cx="10515600" cy="1325563"/>
          </a:xfrm>
        </p:spPr>
        <p:txBody>
          <a:bodyPr/>
          <a:lstStyle/>
          <a:p>
            <a:r>
              <a:rPr lang="en-US" dirty="0"/>
              <a:t>Binary Search implementation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1D9A0A4-3465-9BDE-BBC3-B828ED933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627" y="6010593"/>
            <a:ext cx="517473" cy="67865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6FE14C2-F25B-BB64-3FBC-78FA8ACD7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59" y="1334665"/>
            <a:ext cx="6680499" cy="433587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7BD4939-6021-84CC-37BA-A953A60E90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2397" y="1207577"/>
            <a:ext cx="4374259" cy="444284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00155AF-EA06-AF87-9375-195B4F2FBD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911" y="5736432"/>
            <a:ext cx="4404742" cy="975445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19734F4-539A-43BF-6F79-8034C55538C6}"/>
              </a:ext>
            </a:extLst>
          </p:cNvPr>
          <p:cNvCxnSpPr/>
          <p:nvPr/>
        </p:nvCxnSpPr>
        <p:spPr>
          <a:xfrm flipV="1">
            <a:off x="4422710" y="1726163"/>
            <a:ext cx="3349690" cy="4012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2A781C5-482C-298C-06A0-77A3082B616B}"/>
              </a:ext>
            </a:extLst>
          </p:cNvPr>
          <p:cNvCxnSpPr>
            <a:cxnSpLocks/>
          </p:cNvCxnSpPr>
          <p:nvPr/>
        </p:nvCxnSpPr>
        <p:spPr>
          <a:xfrm flipV="1">
            <a:off x="4460033" y="2052735"/>
            <a:ext cx="3247053" cy="746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053646-7403-6490-329C-3BCEB3BCC273}"/>
              </a:ext>
            </a:extLst>
          </p:cNvPr>
          <p:cNvCxnSpPr>
            <a:cxnSpLocks/>
          </p:cNvCxnSpPr>
          <p:nvPr/>
        </p:nvCxnSpPr>
        <p:spPr>
          <a:xfrm flipV="1">
            <a:off x="6792686" y="2789853"/>
            <a:ext cx="970383" cy="15582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4A85740-0304-A836-BD96-9D2272913A97}"/>
              </a:ext>
            </a:extLst>
          </p:cNvPr>
          <p:cNvCxnSpPr>
            <a:cxnSpLocks/>
          </p:cNvCxnSpPr>
          <p:nvPr/>
        </p:nvCxnSpPr>
        <p:spPr>
          <a:xfrm>
            <a:off x="4320073" y="2603241"/>
            <a:ext cx="3853543" cy="503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97120DA-74FA-8B66-0656-E3CE33927B4B}"/>
              </a:ext>
            </a:extLst>
          </p:cNvPr>
          <p:cNvCxnSpPr>
            <a:cxnSpLocks/>
          </p:cNvCxnSpPr>
          <p:nvPr/>
        </p:nvCxnSpPr>
        <p:spPr>
          <a:xfrm>
            <a:off x="5346441" y="3060441"/>
            <a:ext cx="2789853" cy="3304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9334252-F137-8FAB-6E17-08E19E70AC7E}"/>
              </a:ext>
            </a:extLst>
          </p:cNvPr>
          <p:cNvCxnSpPr>
            <a:cxnSpLocks/>
          </p:cNvCxnSpPr>
          <p:nvPr/>
        </p:nvCxnSpPr>
        <p:spPr>
          <a:xfrm>
            <a:off x="5980922" y="3543300"/>
            <a:ext cx="2211356" cy="5528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0AAA51A-0CE6-9930-DBB0-50D960B4A16C}"/>
              </a:ext>
            </a:extLst>
          </p:cNvPr>
          <p:cNvCxnSpPr>
            <a:cxnSpLocks/>
          </p:cNvCxnSpPr>
          <p:nvPr/>
        </p:nvCxnSpPr>
        <p:spPr>
          <a:xfrm>
            <a:off x="3610947" y="4012163"/>
            <a:ext cx="4655975" cy="7557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03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603E6B-EB2D-B1C9-F08D-D644B4992DE6}"/>
              </a:ext>
            </a:extLst>
          </p:cNvPr>
          <p:cNvSpPr txBox="1">
            <a:spLocks/>
          </p:cNvSpPr>
          <p:nvPr/>
        </p:nvSpPr>
        <p:spPr>
          <a:xfrm>
            <a:off x="869373" y="4794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Binary Search recursive implementation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666919-8E52-6A3D-0C4B-5C6E75324E6C}"/>
              </a:ext>
            </a:extLst>
          </p:cNvPr>
          <p:cNvSpPr txBox="1"/>
          <p:nvPr/>
        </p:nvSpPr>
        <p:spPr>
          <a:xfrm>
            <a:off x="998374" y="2581083"/>
            <a:ext cx="380924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Base cases: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low &gt; high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arr[mid] == target</a:t>
            </a:r>
          </a:p>
          <a:p>
            <a:endParaRPr lang="en-US" sz="2400" dirty="0"/>
          </a:p>
          <a:p>
            <a:r>
              <a:rPr lang="en-US" sz="2400" b="1" dirty="0"/>
              <a:t>Recursive structure:</a:t>
            </a:r>
          </a:p>
          <a:p>
            <a:r>
              <a:rPr lang="en-US" sz="2400" dirty="0" err="1"/>
              <a:t>binary_search</a:t>
            </a:r>
            <a:r>
              <a:rPr lang="en-US" sz="2400" dirty="0"/>
              <a:t>(low, high)</a:t>
            </a:r>
          </a:p>
          <a:p>
            <a:r>
              <a:rPr lang="en-US" sz="2400" dirty="0"/>
              <a:t>= </a:t>
            </a:r>
            <a:r>
              <a:rPr lang="en-US" sz="2400" dirty="0" err="1"/>
              <a:t>binary_search</a:t>
            </a:r>
            <a:r>
              <a:rPr lang="en-US" sz="2400" dirty="0"/>
              <a:t>(low, mid-1)</a:t>
            </a:r>
          </a:p>
          <a:p>
            <a:r>
              <a:rPr lang="en-US" sz="2400" dirty="0"/>
              <a:t>   or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binary_search</a:t>
            </a:r>
            <a:r>
              <a:rPr lang="en-US" sz="2400" dirty="0"/>
              <a:t>(mid+1, high)</a:t>
            </a:r>
          </a:p>
          <a:p>
            <a:r>
              <a:rPr lang="en-US" sz="2400" dirty="0"/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B652E72-9798-391F-D4E2-9F54F8ACA497}"/>
              </a:ext>
            </a:extLst>
          </p:cNvPr>
          <p:cNvGraphicFramePr>
            <a:graphicFrameLocks noGrp="1"/>
          </p:cNvGraphicFramePr>
          <p:nvPr/>
        </p:nvGraphicFramePr>
        <p:xfrm>
          <a:off x="3557344" y="1443002"/>
          <a:ext cx="49402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757">
                  <a:extLst>
                    <a:ext uri="{9D8B030D-6E8A-4147-A177-3AD203B41FA5}">
                      <a16:colId xmlns:a16="http://schemas.microsoft.com/office/drawing/2014/main" val="4149391570"/>
                    </a:ext>
                  </a:extLst>
                </a:gridCol>
                <a:gridCol w="705757">
                  <a:extLst>
                    <a:ext uri="{9D8B030D-6E8A-4147-A177-3AD203B41FA5}">
                      <a16:colId xmlns:a16="http://schemas.microsoft.com/office/drawing/2014/main" val="2624884122"/>
                    </a:ext>
                  </a:extLst>
                </a:gridCol>
                <a:gridCol w="705757">
                  <a:extLst>
                    <a:ext uri="{9D8B030D-6E8A-4147-A177-3AD203B41FA5}">
                      <a16:colId xmlns:a16="http://schemas.microsoft.com/office/drawing/2014/main" val="165318039"/>
                    </a:ext>
                  </a:extLst>
                </a:gridCol>
                <a:gridCol w="705757">
                  <a:extLst>
                    <a:ext uri="{9D8B030D-6E8A-4147-A177-3AD203B41FA5}">
                      <a16:colId xmlns:a16="http://schemas.microsoft.com/office/drawing/2014/main" val="3748285848"/>
                    </a:ext>
                  </a:extLst>
                </a:gridCol>
                <a:gridCol w="705757">
                  <a:extLst>
                    <a:ext uri="{9D8B030D-6E8A-4147-A177-3AD203B41FA5}">
                      <a16:colId xmlns:a16="http://schemas.microsoft.com/office/drawing/2014/main" val="3924785317"/>
                    </a:ext>
                  </a:extLst>
                </a:gridCol>
                <a:gridCol w="705757">
                  <a:extLst>
                    <a:ext uri="{9D8B030D-6E8A-4147-A177-3AD203B41FA5}">
                      <a16:colId xmlns:a16="http://schemas.microsoft.com/office/drawing/2014/main" val="499904050"/>
                    </a:ext>
                  </a:extLst>
                </a:gridCol>
                <a:gridCol w="705757">
                  <a:extLst>
                    <a:ext uri="{9D8B030D-6E8A-4147-A177-3AD203B41FA5}">
                      <a16:colId xmlns:a16="http://schemas.microsoft.com/office/drawing/2014/main" val="7181883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816509"/>
                  </a:ext>
                </a:extLst>
              </a:tr>
            </a:tbl>
          </a:graphicData>
        </a:graphic>
      </p:graphicFrame>
      <p:sp>
        <p:nvSpPr>
          <p:cNvPr id="6" name="Arrow: Up 5">
            <a:extLst>
              <a:ext uri="{FF2B5EF4-FFF2-40B4-BE49-F238E27FC236}">
                <a16:creationId xmlns:a16="http://schemas.microsoft.com/office/drawing/2014/main" id="{B22F3D35-8C08-42BD-E946-EB091D49C271}"/>
              </a:ext>
            </a:extLst>
          </p:cNvPr>
          <p:cNvSpPr/>
          <p:nvPr/>
        </p:nvSpPr>
        <p:spPr>
          <a:xfrm>
            <a:off x="3821734" y="1939071"/>
            <a:ext cx="166254" cy="2597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3CE8C5-B8C8-5DE3-A558-4E402957D132}"/>
              </a:ext>
            </a:extLst>
          </p:cNvPr>
          <p:cNvSpPr txBox="1"/>
          <p:nvPr/>
        </p:nvSpPr>
        <p:spPr>
          <a:xfrm>
            <a:off x="3603525" y="2188454"/>
            <a:ext cx="653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low</a:t>
            </a:r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7A411AE2-372C-A700-52D4-82667B98F589}"/>
              </a:ext>
            </a:extLst>
          </p:cNvPr>
          <p:cNvSpPr/>
          <p:nvPr/>
        </p:nvSpPr>
        <p:spPr>
          <a:xfrm>
            <a:off x="8068152" y="1925217"/>
            <a:ext cx="166254" cy="2597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1BD8DA-DC13-6D9E-743C-57649FD02CB6}"/>
              </a:ext>
            </a:extLst>
          </p:cNvPr>
          <p:cNvSpPr txBox="1"/>
          <p:nvPr/>
        </p:nvSpPr>
        <p:spPr>
          <a:xfrm>
            <a:off x="7849943" y="2174600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high</a:t>
            </a:r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DB724305-21EC-6D35-FC54-0AE3F9811D81}"/>
              </a:ext>
            </a:extLst>
          </p:cNvPr>
          <p:cNvGraphicFramePr>
            <a:graphicFrameLocks noGrp="1"/>
          </p:cNvGraphicFramePr>
          <p:nvPr/>
        </p:nvGraphicFramePr>
        <p:xfrm>
          <a:off x="5889997" y="3243809"/>
          <a:ext cx="49402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757">
                  <a:extLst>
                    <a:ext uri="{9D8B030D-6E8A-4147-A177-3AD203B41FA5}">
                      <a16:colId xmlns:a16="http://schemas.microsoft.com/office/drawing/2014/main" val="4149391570"/>
                    </a:ext>
                  </a:extLst>
                </a:gridCol>
                <a:gridCol w="705757">
                  <a:extLst>
                    <a:ext uri="{9D8B030D-6E8A-4147-A177-3AD203B41FA5}">
                      <a16:colId xmlns:a16="http://schemas.microsoft.com/office/drawing/2014/main" val="2624884122"/>
                    </a:ext>
                  </a:extLst>
                </a:gridCol>
                <a:gridCol w="705757">
                  <a:extLst>
                    <a:ext uri="{9D8B030D-6E8A-4147-A177-3AD203B41FA5}">
                      <a16:colId xmlns:a16="http://schemas.microsoft.com/office/drawing/2014/main" val="165318039"/>
                    </a:ext>
                  </a:extLst>
                </a:gridCol>
                <a:gridCol w="705757">
                  <a:extLst>
                    <a:ext uri="{9D8B030D-6E8A-4147-A177-3AD203B41FA5}">
                      <a16:colId xmlns:a16="http://schemas.microsoft.com/office/drawing/2014/main" val="3748285848"/>
                    </a:ext>
                  </a:extLst>
                </a:gridCol>
                <a:gridCol w="705757">
                  <a:extLst>
                    <a:ext uri="{9D8B030D-6E8A-4147-A177-3AD203B41FA5}">
                      <a16:colId xmlns:a16="http://schemas.microsoft.com/office/drawing/2014/main" val="3924785317"/>
                    </a:ext>
                  </a:extLst>
                </a:gridCol>
                <a:gridCol w="705757">
                  <a:extLst>
                    <a:ext uri="{9D8B030D-6E8A-4147-A177-3AD203B41FA5}">
                      <a16:colId xmlns:a16="http://schemas.microsoft.com/office/drawing/2014/main" val="499904050"/>
                    </a:ext>
                  </a:extLst>
                </a:gridCol>
                <a:gridCol w="705757">
                  <a:extLst>
                    <a:ext uri="{9D8B030D-6E8A-4147-A177-3AD203B41FA5}">
                      <a16:colId xmlns:a16="http://schemas.microsoft.com/office/drawing/2014/main" val="7181883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816509"/>
                  </a:ext>
                </a:extLst>
              </a:tr>
            </a:tbl>
          </a:graphicData>
        </a:graphic>
      </p:graphicFrame>
      <p:sp>
        <p:nvSpPr>
          <p:cNvPr id="15" name="Arrow: Up 14">
            <a:extLst>
              <a:ext uri="{FF2B5EF4-FFF2-40B4-BE49-F238E27FC236}">
                <a16:creationId xmlns:a16="http://schemas.microsoft.com/office/drawing/2014/main" id="{EAA0AC95-CD10-374F-D771-14F0D222EE81}"/>
              </a:ext>
            </a:extLst>
          </p:cNvPr>
          <p:cNvSpPr/>
          <p:nvPr/>
        </p:nvSpPr>
        <p:spPr>
          <a:xfrm>
            <a:off x="6163718" y="3627911"/>
            <a:ext cx="166254" cy="2597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F142F4-920C-E9D7-4C1E-410C3758E3BA}"/>
              </a:ext>
            </a:extLst>
          </p:cNvPr>
          <p:cNvSpPr txBox="1"/>
          <p:nvPr/>
        </p:nvSpPr>
        <p:spPr>
          <a:xfrm>
            <a:off x="5945509" y="3877294"/>
            <a:ext cx="653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low</a:t>
            </a:r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06824516-8B93-1A4A-2915-BCA42AD0FC61}"/>
              </a:ext>
            </a:extLst>
          </p:cNvPr>
          <p:cNvSpPr/>
          <p:nvPr/>
        </p:nvSpPr>
        <p:spPr>
          <a:xfrm>
            <a:off x="7620284" y="5867033"/>
            <a:ext cx="165127" cy="2597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66EEE6-1640-CE79-1B95-B04127AA0A68}"/>
              </a:ext>
            </a:extLst>
          </p:cNvPr>
          <p:cNvSpPr txBox="1"/>
          <p:nvPr/>
        </p:nvSpPr>
        <p:spPr>
          <a:xfrm>
            <a:off x="7402075" y="6116416"/>
            <a:ext cx="731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high</a:t>
            </a:r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AB6C3736-7FD8-A40F-E5B6-FE9CD15A48F6}"/>
              </a:ext>
            </a:extLst>
          </p:cNvPr>
          <p:cNvSpPr/>
          <p:nvPr/>
        </p:nvSpPr>
        <p:spPr>
          <a:xfrm>
            <a:off x="8349272" y="3620985"/>
            <a:ext cx="166254" cy="2597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E9F1F5-F815-E468-EB7F-E328577CD7D1}"/>
              </a:ext>
            </a:extLst>
          </p:cNvPr>
          <p:cNvSpPr txBox="1"/>
          <p:nvPr/>
        </p:nvSpPr>
        <p:spPr>
          <a:xfrm>
            <a:off x="8131063" y="3870368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mid</a:t>
            </a:r>
          </a:p>
        </p:txBody>
      </p:sp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891165FB-2847-CDFC-59C6-DBA182FB88CE}"/>
              </a:ext>
            </a:extLst>
          </p:cNvPr>
          <p:cNvGraphicFramePr>
            <a:graphicFrameLocks noGrp="1"/>
          </p:cNvGraphicFramePr>
          <p:nvPr/>
        </p:nvGraphicFramePr>
        <p:xfrm>
          <a:off x="5939760" y="5471903"/>
          <a:ext cx="21172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757">
                  <a:extLst>
                    <a:ext uri="{9D8B030D-6E8A-4147-A177-3AD203B41FA5}">
                      <a16:colId xmlns:a16="http://schemas.microsoft.com/office/drawing/2014/main" val="4149391570"/>
                    </a:ext>
                  </a:extLst>
                </a:gridCol>
                <a:gridCol w="705757">
                  <a:extLst>
                    <a:ext uri="{9D8B030D-6E8A-4147-A177-3AD203B41FA5}">
                      <a16:colId xmlns:a16="http://schemas.microsoft.com/office/drawing/2014/main" val="2624884122"/>
                    </a:ext>
                  </a:extLst>
                </a:gridCol>
                <a:gridCol w="705757">
                  <a:extLst>
                    <a:ext uri="{9D8B030D-6E8A-4147-A177-3AD203B41FA5}">
                      <a16:colId xmlns:a16="http://schemas.microsoft.com/office/drawing/2014/main" val="165318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816509"/>
                  </a:ext>
                </a:extLst>
              </a:tr>
            </a:tbl>
          </a:graphicData>
        </a:graphic>
      </p:graphicFrame>
      <p:sp>
        <p:nvSpPr>
          <p:cNvPr id="22" name="Arrow: Up 21">
            <a:extLst>
              <a:ext uri="{FF2B5EF4-FFF2-40B4-BE49-F238E27FC236}">
                <a16:creationId xmlns:a16="http://schemas.microsoft.com/office/drawing/2014/main" id="{DC32BD47-30D6-6E71-B79C-86FBAD47BC79}"/>
              </a:ext>
            </a:extLst>
          </p:cNvPr>
          <p:cNvSpPr/>
          <p:nvPr/>
        </p:nvSpPr>
        <p:spPr>
          <a:xfrm>
            <a:off x="6176159" y="5865335"/>
            <a:ext cx="165127" cy="2597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42CE1E-C51C-0CD8-C3DF-FAF5CB0BFC0A}"/>
              </a:ext>
            </a:extLst>
          </p:cNvPr>
          <p:cNvSpPr txBox="1"/>
          <p:nvPr/>
        </p:nvSpPr>
        <p:spPr>
          <a:xfrm>
            <a:off x="5957950" y="6114718"/>
            <a:ext cx="649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low</a:t>
            </a:r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49F5DEA4-8278-F12A-63CE-C04B331976D3}"/>
              </a:ext>
            </a:extLst>
          </p:cNvPr>
          <p:cNvSpPr/>
          <p:nvPr/>
        </p:nvSpPr>
        <p:spPr>
          <a:xfrm>
            <a:off x="10394586" y="5860812"/>
            <a:ext cx="165127" cy="2597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D9EBF1-4D4F-1C52-8F39-0DB9DA37C941}"/>
              </a:ext>
            </a:extLst>
          </p:cNvPr>
          <p:cNvSpPr txBox="1"/>
          <p:nvPr/>
        </p:nvSpPr>
        <p:spPr>
          <a:xfrm>
            <a:off x="10176377" y="6110195"/>
            <a:ext cx="731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high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23DFD7D2-2962-E0E7-97EB-3FA530EDD5F5}"/>
              </a:ext>
            </a:extLst>
          </p:cNvPr>
          <p:cNvGraphicFramePr>
            <a:graphicFrameLocks noGrp="1"/>
          </p:cNvGraphicFramePr>
          <p:nvPr/>
        </p:nvGraphicFramePr>
        <p:xfrm>
          <a:off x="8714062" y="5465682"/>
          <a:ext cx="21172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757">
                  <a:extLst>
                    <a:ext uri="{9D8B030D-6E8A-4147-A177-3AD203B41FA5}">
                      <a16:colId xmlns:a16="http://schemas.microsoft.com/office/drawing/2014/main" val="4149391570"/>
                    </a:ext>
                  </a:extLst>
                </a:gridCol>
                <a:gridCol w="705757">
                  <a:extLst>
                    <a:ext uri="{9D8B030D-6E8A-4147-A177-3AD203B41FA5}">
                      <a16:colId xmlns:a16="http://schemas.microsoft.com/office/drawing/2014/main" val="2624884122"/>
                    </a:ext>
                  </a:extLst>
                </a:gridCol>
                <a:gridCol w="705757">
                  <a:extLst>
                    <a:ext uri="{9D8B030D-6E8A-4147-A177-3AD203B41FA5}">
                      <a16:colId xmlns:a16="http://schemas.microsoft.com/office/drawing/2014/main" val="165318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816509"/>
                  </a:ext>
                </a:extLst>
              </a:tr>
            </a:tbl>
          </a:graphicData>
        </a:graphic>
      </p:graphicFrame>
      <p:sp>
        <p:nvSpPr>
          <p:cNvPr id="27" name="Arrow: Up 26">
            <a:extLst>
              <a:ext uri="{FF2B5EF4-FFF2-40B4-BE49-F238E27FC236}">
                <a16:creationId xmlns:a16="http://schemas.microsoft.com/office/drawing/2014/main" id="{3F101FCD-4B02-4FD8-3C7F-81CF40869A9F}"/>
              </a:ext>
            </a:extLst>
          </p:cNvPr>
          <p:cNvSpPr/>
          <p:nvPr/>
        </p:nvSpPr>
        <p:spPr>
          <a:xfrm>
            <a:off x="8950461" y="5859114"/>
            <a:ext cx="165127" cy="2597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9B030B-12C0-D809-35B1-2648BABA150F}"/>
              </a:ext>
            </a:extLst>
          </p:cNvPr>
          <p:cNvSpPr txBox="1"/>
          <p:nvPr/>
        </p:nvSpPr>
        <p:spPr>
          <a:xfrm>
            <a:off x="8732252" y="6108497"/>
            <a:ext cx="649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low</a:t>
            </a:r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D7063474-190D-4ADA-57DF-F369FAFA2097}"/>
              </a:ext>
            </a:extLst>
          </p:cNvPr>
          <p:cNvSpPr/>
          <p:nvPr/>
        </p:nvSpPr>
        <p:spPr>
          <a:xfrm>
            <a:off x="10416357" y="3648269"/>
            <a:ext cx="166254" cy="2597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F22523-B241-DAA3-8FAB-E8A8C4533065}"/>
              </a:ext>
            </a:extLst>
          </p:cNvPr>
          <p:cNvSpPr txBox="1"/>
          <p:nvPr/>
        </p:nvSpPr>
        <p:spPr>
          <a:xfrm>
            <a:off x="10198148" y="3897652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high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D5613E7-7385-5DA4-E6AC-CC3D1054B38A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6998395" y="4332033"/>
            <a:ext cx="1470261" cy="11398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128F39D-EDA5-2F65-3894-CED7744D5E6F}"/>
              </a:ext>
            </a:extLst>
          </p:cNvPr>
          <p:cNvCxnSpPr>
            <a:cxnSpLocks/>
            <a:stCxn id="20" idx="2"/>
            <a:endCxn id="26" idx="0"/>
          </p:cNvCxnSpPr>
          <p:nvPr/>
        </p:nvCxnSpPr>
        <p:spPr>
          <a:xfrm>
            <a:off x="8468656" y="4332033"/>
            <a:ext cx="1304041" cy="11336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D38D8CD-2CE9-22CF-1561-7AED17A32246}"/>
              </a:ext>
            </a:extLst>
          </p:cNvPr>
          <p:cNvSpPr txBox="1"/>
          <p:nvPr/>
        </p:nvSpPr>
        <p:spPr>
          <a:xfrm>
            <a:off x="5676901" y="4608192"/>
            <a:ext cx="2104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target &lt; arr[mid]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CF961F6-3D5B-D986-7936-CC8063ABC110}"/>
              </a:ext>
            </a:extLst>
          </p:cNvPr>
          <p:cNvSpPr txBox="1"/>
          <p:nvPr/>
        </p:nvSpPr>
        <p:spPr>
          <a:xfrm>
            <a:off x="9150999" y="4611302"/>
            <a:ext cx="1949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target &gt; arr[mid]</a:t>
            </a:r>
          </a:p>
        </p:txBody>
      </p:sp>
      <p:sp>
        <p:nvSpPr>
          <p:cNvPr id="40" name="Arrow: Up 39">
            <a:extLst>
              <a:ext uri="{FF2B5EF4-FFF2-40B4-BE49-F238E27FC236}">
                <a16:creationId xmlns:a16="http://schemas.microsoft.com/office/drawing/2014/main" id="{1E902A40-72D5-F48F-B2D6-CB2501B188EC}"/>
              </a:ext>
            </a:extLst>
          </p:cNvPr>
          <p:cNvSpPr/>
          <p:nvPr/>
        </p:nvSpPr>
        <p:spPr>
          <a:xfrm>
            <a:off x="5935753" y="1935254"/>
            <a:ext cx="166254" cy="2597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7DE8FE-5ED3-889F-44C5-DD781D360A0C}"/>
              </a:ext>
            </a:extLst>
          </p:cNvPr>
          <p:cNvSpPr txBox="1"/>
          <p:nvPr/>
        </p:nvSpPr>
        <p:spPr>
          <a:xfrm>
            <a:off x="5717544" y="2184637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mid</a:t>
            </a:r>
          </a:p>
        </p:txBody>
      </p:sp>
    </p:spTree>
    <p:extLst>
      <p:ext uri="{BB962C8B-B14F-4D97-AF65-F5344CB8AC3E}">
        <p14:creationId xmlns:p14="http://schemas.microsoft.com/office/powerpoint/2010/main" val="429425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 animBg="1"/>
      <p:bldP spid="11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2" grpId="0" animBg="1"/>
      <p:bldP spid="23" grpId="0"/>
      <p:bldP spid="24" grpId="0" animBg="1"/>
      <p:bldP spid="25" grpId="0"/>
      <p:bldP spid="27" grpId="0" animBg="1"/>
      <p:bldP spid="28" grpId="0"/>
      <p:bldP spid="29" grpId="0" animBg="1"/>
      <p:bldP spid="30" grpId="0"/>
      <p:bldP spid="37" grpId="0"/>
      <p:bldP spid="39" grpId="0"/>
      <p:bldP spid="40" grpId="0" animBg="1"/>
      <p:bldP spid="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9B1CE3-1FEB-1478-52E7-4070ED5BE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202" y="1469819"/>
            <a:ext cx="7033870" cy="339881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3603E6B-EB2D-B1C9-F08D-D644B4992DE6}"/>
              </a:ext>
            </a:extLst>
          </p:cNvPr>
          <p:cNvSpPr txBox="1">
            <a:spLocks/>
          </p:cNvSpPr>
          <p:nvPr/>
        </p:nvSpPr>
        <p:spPr>
          <a:xfrm>
            <a:off x="869373" y="4794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Binary Search recursive implementation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E65ECF-F6E4-95D3-F5E2-5D71309BF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302" y="5327376"/>
            <a:ext cx="5745978" cy="9830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BCE4E8-632F-1675-6420-3A8C3A327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7600" y="5615738"/>
            <a:ext cx="517473" cy="67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23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C10073-B297-A463-3582-34C60E7176D0}"/>
              </a:ext>
            </a:extLst>
          </p:cNvPr>
          <p:cNvSpPr txBox="1">
            <a:spLocks/>
          </p:cNvSpPr>
          <p:nvPr/>
        </p:nvSpPr>
        <p:spPr>
          <a:xfrm>
            <a:off x="890154" y="69763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Binary search runtime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570936-75FF-D34B-1F47-6EF0FA710B68}"/>
              </a:ext>
            </a:extLst>
          </p:cNvPr>
          <p:cNvSpPr txBox="1"/>
          <p:nvPr/>
        </p:nvSpPr>
        <p:spPr>
          <a:xfrm>
            <a:off x="5039592" y="1984664"/>
            <a:ext cx="5513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[12, 23, 42, </a:t>
            </a:r>
            <a:r>
              <a:rPr lang="en-US" sz="2800" b="1" dirty="0"/>
              <a:t>55</a:t>
            </a:r>
            <a:r>
              <a:rPr lang="en-US" sz="2800" dirty="0"/>
              <a:t>, 56, 77, 79] </a:t>
            </a:r>
            <a:r>
              <a:rPr lang="en-US" sz="2800" b="1" dirty="0"/>
              <a:t>target=55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D1C094-AEA1-CF12-74EC-97B8EB2B2A05}"/>
              </a:ext>
            </a:extLst>
          </p:cNvPr>
          <p:cNvSpPr txBox="1"/>
          <p:nvPr/>
        </p:nvSpPr>
        <p:spPr>
          <a:xfrm>
            <a:off x="10723417" y="196388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Ω</a:t>
            </a:r>
            <a:r>
              <a:rPr lang="en-US" sz="2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411F54-A433-5DF6-BB20-EE6B8F88EE71}"/>
              </a:ext>
            </a:extLst>
          </p:cNvPr>
          <p:cNvSpPr txBox="1"/>
          <p:nvPr/>
        </p:nvSpPr>
        <p:spPr>
          <a:xfrm>
            <a:off x="5046519" y="5070271"/>
            <a:ext cx="5402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[12, 23, 42, 55, 56, 77, 79] </a:t>
            </a:r>
            <a:r>
              <a:rPr lang="en-US" sz="2800" b="1" dirty="0"/>
              <a:t>target=2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2DDCAC-C732-D0E0-5948-02630C9900C7}"/>
              </a:ext>
            </a:extLst>
          </p:cNvPr>
          <p:cNvSpPr txBox="1"/>
          <p:nvPr/>
        </p:nvSpPr>
        <p:spPr>
          <a:xfrm>
            <a:off x="10528376" y="5070271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O(</a:t>
            </a:r>
            <a:r>
              <a:rPr lang="en-US" sz="2800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logN</a:t>
            </a:r>
            <a:r>
              <a:rPr lang="en-US" sz="2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5B92E5-EAA6-943E-500C-6944894F0950}"/>
              </a:ext>
            </a:extLst>
          </p:cNvPr>
          <p:cNvSpPr txBox="1"/>
          <p:nvPr/>
        </p:nvSpPr>
        <p:spPr>
          <a:xfrm>
            <a:off x="5046519" y="3487882"/>
            <a:ext cx="5513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[12, 23, 42, 55, </a:t>
            </a:r>
            <a:r>
              <a:rPr lang="en-US" sz="2800" b="1" dirty="0"/>
              <a:t>56</a:t>
            </a:r>
            <a:r>
              <a:rPr lang="en-US" sz="2800" dirty="0"/>
              <a:t>, 77, 79] </a:t>
            </a:r>
            <a:r>
              <a:rPr lang="en-US" sz="2800" b="1" dirty="0"/>
              <a:t>target=56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6BC91D-5C65-6C8F-5D2B-67A31A02D03B}"/>
              </a:ext>
            </a:extLst>
          </p:cNvPr>
          <p:cNvSpPr txBox="1"/>
          <p:nvPr/>
        </p:nvSpPr>
        <p:spPr>
          <a:xfrm>
            <a:off x="10528376" y="348007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θ(</a:t>
            </a:r>
            <a:r>
              <a:rPr lang="en-US" sz="2800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logN</a:t>
            </a:r>
            <a:r>
              <a:rPr lang="en-US" sz="2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FF423E-372A-D4C6-0123-4D87697722CA}"/>
              </a:ext>
            </a:extLst>
          </p:cNvPr>
          <p:cNvSpPr txBox="1"/>
          <p:nvPr/>
        </p:nvSpPr>
        <p:spPr>
          <a:xfrm>
            <a:off x="592282" y="3460173"/>
            <a:ext cx="1125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Cases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0FE294-3F41-0F66-19AF-E9639C5D1B5E}"/>
              </a:ext>
            </a:extLst>
          </p:cNvPr>
          <p:cNvSpPr txBox="1"/>
          <p:nvPr/>
        </p:nvSpPr>
        <p:spPr>
          <a:xfrm>
            <a:off x="1981200" y="1991591"/>
            <a:ext cx="1728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Best case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A88AB2-F518-DA07-84A1-E6616C8A045A}"/>
              </a:ext>
            </a:extLst>
          </p:cNvPr>
          <p:cNvSpPr txBox="1"/>
          <p:nvPr/>
        </p:nvSpPr>
        <p:spPr>
          <a:xfrm>
            <a:off x="1946563" y="3442855"/>
            <a:ext cx="2349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Average case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D89E4A-57E4-95EB-2F01-49D2D9E41824}"/>
              </a:ext>
            </a:extLst>
          </p:cNvPr>
          <p:cNvSpPr txBox="1"/>
          <p:nvPr/>
        </p:nvSpPr>
        <p:spPr>
          <a:xfrm>
            <a:off x="2015836" y="5029200"/>
            <a:ext cx="20022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Worst case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8AA2B6-58D3-91BA-E091-D17CDD415981}"/>
              </a:ext>
            </a:extLst>
          </p:cNvPr>
          <p:cNvSpPr txBox="1"/>
          <p:nvPr/>
        </p:nvSpPr>
        <p:spPr>
          <a:xfrm>
            <a:off x="2514600" y="6026727"/>
            <a:ext cx="7730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Note: N is the length of the list / number of items in the list</a:t>
            </a:r>
          </a:p>
        </p:txBody>
      </p:sp>
    </p:spTree>
    <p:extLst>
      <p:ext uri="{BB962C8B-B14F-4D97-AF65-F5344CB8AC3E}">
        <p14:creationId xmlns:p14="http://schemas.microsoft.com/office/powerpoint/2010/main" val="11889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6FEDFB-BBBD-0248-39DE-E7846ACD75F4}"/>
              </a:ext>
            </a:extLst>
          </p:cNvPr>
          <p:cNvSpPr txBox="1"/>
          <p:nvPr/>
        </p:nvSpPr>
        <p:spPr>
          <a:xfrm>
            <a:off x="1695841" y="893019"/>
            <a:ext cx="795201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Why the time complexity of binary search is O(</a:t>
            </a:r>
            <a:r>
              <a:rPr lang="en-US" sz="2400" b="1" dirty="0" err="1"/>
              <a:t>logN</a:t>
            </a:r>
            <a:r>
              <a:rPr lang="en-US" sz="2400" b="1" dirty="0"/>
              <a:t>)?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binary search reduces the search space by half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because it repeatedly dividing n by 2 until it reaches 1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This characteristics leads to a time complexity of O(</a:t>
            </a:r>
            <a:r>
              <a:rPr lang="en-US" sz="2400" dirty="0" err="1"/>
              <a:t>logN</a:t>
            </a:r>
            <a:r>
              <a:rPr lang="en-US" sz="24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192719-3F44-4484-7B8C-CD5BD532F1D4}"/>
              </a:ext>
            </a:extLst>
          </p:cNvPr>
          <p:cNvSpPr txBox="1"/>
          <p:nvPr/>
        </p:nvSpPr>
        <p:spPr>
          <a:xfrm>
            <a:off x="2230016" y="2995126"/>
            <a:ext cx="872392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highlight>
                  <a:srgbClr val="FFFF00"/>
                </a:highlight>
              </a:rPr>
              <a:t>Example</a:t>
            </a:r>
          </a:p>
          <a:p>
            <a:r>
              <a:rPr lang="en-US" sz="2400" dirty="0"/>
              <a:t>log</a:t>
            </a:r>
            <a:r>
              <a:rPr lang="en-US" sz="2400" baseline="-25000" dirty="0"/>
              <a:t>2</a:t>
            </a:r>
            <a:r>
              <a:rPr lang="en-US" sz="2400" dirty="0"/>
              <a:t>128 = 7</a:t>
            </a:r>
          </a:p>
          <a:p>
            <a:r>
              <a:rPr lang="en-US" sz="2400" dirty="0"/>
              <a:t>If we have an array of length 128, it will take at most 7 recursive calls</a:t>
            </a:r>
          </a:p>
          <a:p>
            <a:endParaRPr lang="en-US" sz="2400" dirty="0"/>
          </a:p>
          <a:p>
            <a:r>
              <a:rPr lang="en-US" sz="2400" dirty="0"/>
              <a:t>128 &gt; </a:t>
            </a:r>
            <a:r>
              <a:rPr lang="en-US" sz="2400" b="1" dirty="0"/>
              <a:t>64 &gt; 32 &gt; 16 &gt; 8 &gt; 4 &gt; 2 &gt; 1</a:t>
            </a:r>
          </a:p>
          <a:p>
            <a:endParaRPr lang="en-US" sz="2400" b="1" dirty="0"/>
          </a:p>
          <a:p>
            <a:r>
              <a:rPr lang="en-US" sz="2400" b="1" dirty="0"/>
              <a:t>So, for an array of length n, the algorithm needs log</a:t>
            </a:r>
            <a:r>
              <a:rPr lang="en-US" sz="2400" b="1" baseline="-25000" dirty="0"/>
              <a:t>2</a:t>
            </a:r>
            <a:r>
              <a:rPr lang="en-US" sz="2400" b="1" dirty="0"/>
              <a:t>N steps.</a:t>
            </a:r>
          </a:p>
          <a:p>
            <a:r>
              <a:rPr lang="en-US" sz="2400" b="1" dirty="0"/>
              <a:t>Therefore, the time complexity = O(log</a:t>
            </a:r>
            <a:r>
              <a:rPr lang="en-US" sz="2400" b="1" baseline="-25000" dirty="0"/>
              <a:t>2</a:t>
            </a:r>
            <a:r>
              <a:rPr lang="en-US" sz="2400" b="1" dirty="0"/>
              <a:t>N) ~ O(</a:t>
            </a:r>
            <a:r>
              <a:rPr lang="en-US" sz="2400" b="1" dirty="0" err="1"/>
              <a:t>logN</a:t>
            </a:r>
            <a:r>
              <a:rPr lang="en-US" sz="24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9813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E45B4-FD7C-3F1A-E59A-F694DE4E2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60ECB-FE48-8C29-2F57-AE7F30FD2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search is incredibly efficient in finding an element within a sorted list</a:t>
            </a:r>
          </a:p>
          <a:p>
            <a:r>
              <a:rPr lang="en-US" dirty="0"/>
              <a:t>Each subsequent search reduces the search space by half ~ O(</a:t>
            </a:r>
            <a:r>
              <a:rPr lang="en-US" dirty="0" err="1"/>
              <a:t>logN</a:t>
            </a:r>
            <a:r>
              <a:rPr lang="en-US" dirty="0"/>
              <a:t>)</a:t>
            </a:r>
          </a:p>
          <a:p>
            <a:r>
              <a:rPr lang="en-US" dirty="0"/>
              <a:t>Requires the list to be sorted</a:t>
            </a:r>
          </a:p>
        </p:txBody>
      </p:sp>
    </p:spTree>
    <p:extLst>
      <p:ext uri="{BB962C8B-B14F-4D97-AF65-F5344CB8AC3E}">
        <p14:creationId xmlns:p14="http://schemas.microsoft.com/office/powerpoint/2010/main" val="3964620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60ECB-FE48-8C29-2F57-AE7F30FD2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75" y="5816600"/>
            <a:ext cx="4457700" cy="4222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Linear Search vs Binary Search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37D436-FE6B-563F-9068-36E901C32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517" y="665584"/>
            <a:ext cx="8139405" cy="35825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F207D6-2035-8C92-128F-0A5AE3406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533" y="4421447"/>
            <a:ext cx="5972467" cy="119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366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67551-6B0F-893C-81B4-3F267933807F}"/>
              </a:ext>
            </a:extLst>
          </p:cNvPr>
          <p:cNvSpPr txBox="1">
            <a:spLocks/>
          </p:cNvSpPr>
          <p:nvPr/>
        </p:nvSpPr>
        <p:spPr>
          <a:xfrm>
            <a:off x="876300" y="79288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Binary search - Exercises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F87BA7-3011-B216-FE81-58137875B439}"/>
              </a:ext>
            </a:extLst>
          </p:cNvPr>
          <p:cNvSpPr txBox="1"/>
          <p:nvPr/>
        </p:nvSpPr>
        <p:spPr>
          <a:xfrm>
            <a:off x="8067675" y="22669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BCE05B0-E368-1849-E666-7CB2EDD029D2}"/>
              </a:ext>
            </a:extLst>
          </p:cNvPr>
          <p:cNvSpPr txBox="1">
            <a:spLocks/>
          </p:cNvSpPr>
          <p:nvPr/>
        </p:nvSpPr>
        <p:spPr>
          <a:xfrm>
            <a:off x="1196650" y="1897009"/>
            <a:ext cx="10515600" cy="27682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Font typeface="+mj-lt"/>
              <a:buAutoNum type="arabicPeriod"/>
            </a:pPr>
            <a:r>
              <a:rPr lang="en-US" sz="3200" dirty="0"/>
              <a:t>Write a binary search algorithm that can search an array sorted in descending order.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Write an order-agnostic binary search algorithm that can search a sorted array (works for both ascending and descending order).</a:t>
            </a:r>
          </a:p>
          <a:p>
            <a:endParaRPr lang="en-US" sz="320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E0F7A77-E6CA-F9A9-8DD9-BC3F23AFE7D8}"/>
              </a:ext>
            </a:extLst>
          </p:cNvPr>
          <p:cNvSpPr txBox="1">
            <a:spLocks/>
          </p:cNvSpPr>
          <p:nvPr/>
        </p:nvSpPr>
        <p:spPr>
          <a:xfrm>
            <a:off x="1283735" y="357029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96825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2C81CE-5954-0603-1C19-E33F42D7C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ADFAD-21EC-9956-6F0B-78F9C2ACE8FF}"/>
              </a:ext>
            </a:extLst>
          </p:cNvPr>
          <p:cNvSpPr txBox="1">
            <a:spLocks/>
          </p:cNvSpPr>
          <p:nvPr/>
        </p:nvSpPr>
        <p:spPr>
          <a:xfrm>
            <a:off x="876300" y="79288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Binary search + Recursion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616848-D717-B770-5ABB-91720DA084A8}"/>
              </a:ext>
            </a:extLst>
          </p:cNvPr>
          <p:cNvSpPr txBox="1"/>
          <p:nvPr/>
        </p:nvSpPr>
        <p:spPr>
          <a:xfrm>
            <a:off x="8067675" y="22669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D892ED9-6587-0239-4408-DEDF936FEC4A}"/>
              </a:ext>
            </a:extLst>
          </p:cNvPr>
          <p:cNvSpPr txBox="1">
            <a:spLocks/>
          </p:cNvSpPr>
          <p:nvPr/>
        </p:nvSpPr>
        <p:spPr>
          <a:xfrm>
            <a:off x="1196650" y="1897009"/>
            <a:ext cx="10515600" cy="27682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Font typeface="+mj-lt"/>
              <a:buAutoNum type="arabicPeriod"/>
            </a:pPr>
            <a:r>
              <a:rPr lang="en-US" sz="3200" dirty="0"/>
              <a:t>Implement a method called </a:t>
            </a:r>
            <a:r>
              <a:rPr lang="en-US" sz="3200" dirty="0" err="1"/>
              <a:t>binary_sum</a:t>
            </a:r>
            <a:r>
              <a:rPr lang="en-US" sz="3200" dirty="0"/>
              <a:t>() that accepts a list as input and recursively calculates the sum using a strategy similar to the binary search.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F42107E-7909-4F21-844E-66512248516C}"/>
              </a:ext>
            </a:extLst>
          </p:cNvPr>
          <p:cNvSpPr txBox="1">
            <a:spLocks/>
          </p:cNvSpPr>
          <p:nvPr/>
        </p:nvSpPr>
        <p:spPr>
          <a:xfrm>
            <a:off x="1283735" y="357029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05430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2E3E74-B16E-7E93-EEE3-6A7522FF6E7A}"/>
              </a:ext>
            </a:extLst>
          </p:cNvPr>
          <p:cNvSpPr txBox="1"/>
          <p:nvPr/>
        </p:nvSpPr>
        <p:spPr>
          <a:xfrm>
            <a:off x="3350103" y="1869260"/>
            <a:ext cx="3949927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Recommended Reading:</a:t>
            </a:r>
          </a:p>
          <a:p>
            <a:endParaRPr lang="en-US" sz="2400" dirty="0"/>
          </a:p>
          <a:p>
            <a:r>
              <a:rPr lang="en-US" sz="2400" dirty="0"/>
              <a:t>16.1 Searching and algorithms</a:t>
            </a:r>
          </a:p>
          <a:p>
            <a:r>
              <a:rPr lang="en-US" sz="2400" dirty="0"/>
              <a:t>16.2 Binary 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814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60F63-3BD5-D44C-6909-1D8E9D817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13230-D942-2BBF-2FDA-28EE9FED8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333333"/>
                </a:solidFill>
              </a:rPr>
              <a:t>Algorithm that finds the presence/position of a specific value within a collection of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33333"/>
                </a:solidFill>
                <a:effectLst/>
              </a:rPr>
              <a:t>The specific value</a:t>
            </a:r>
            <a:r>
              <a:rPr lang="en-US" dirty="0">
                <a:solidFill>
                  <a:srgbClr val="333333"/>
                </a:solidFill>
              </a:rPr>
              <a:t> – the search key</a:t>
            </a:r>
          </a:p>
          <a:p>
            <a:pPr marL="0" indent="0">
              <a:buNone/>
            </a:pPr>
            <a:endParaRPr lang="en-US" b="0" i="0" dirty="0">
              <a:solidFill>
                <a:srgbClr val="333333"/>
              </a:solidFill>
              <a:effectLst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333333"/>
                </a:solidFill>
              </a:rPr>
              <a:t>Two common and popular searching algorithms:</a:t>
            </a:r>
            <a:endParaRPr lang="en-US" b="0" i="0" dirty="0">
              <a:solidFill>
                <a:srgbClr val="333333"/>
              </a:solidFill>
              <a:effectLst/>
            </a:endParaRPr>
          </a:p>
          <a:p>
            <a:pPr lvl="1"/>
            <a:r>
              <a:rPr lang="en-US" sz="2800" b="0" i="0" dirty="0">
                <a:solidFill>
                  <a:srgbClr val="333333"/>
                </a:solidFill>
                <a:effectLst/>
              </a:rPr>
              <a:t>Linear Search</a:t>
            </a:r>
          </a:p>
          <a:p>
            <a:pPr lvl="1"/>
            <a:r>
              <a:rPr lang="en-US" sz="2800" dirty="0">
                <a:solidFill>
                  <a:srgbClr val="333333"/>
                </a:solidFill>
              </a:rPr>
              <a:t>Binary Search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168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8883-2D14-45A9-A2CC-0BC10D3E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Algorithms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6B4A33-5343-C657-6A5C-8C608E370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189" y="1933908"/>
            <a:ext cx="3886955" cy="38538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3A7570-BD9E-2CE5-68F9-06B3C4130AD2}"/>
              </a:ext>
            </a:extLst>
          </p:cNvPr>
          <p:cNvSpPr txBox="1"/>
          <p:nvPr/>
        </p:nvSpPr>
        <p:spPr>
          <a:xfrm>
            <a:off x="387062" y="1838143"/>
            <a:ext cx="679305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b="1" i="1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Sorting</a:t>
            </a:r>
            <a:r>
              <a:rPr lang="en-US" sz="2400" b="0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 is the process of converting a list of elements into ascending (or descending) order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400" b="0" i="0" dirty="0">
              <a:solidFill>
                <a:srgbClr val="37474F"/>
              </a:solidFill>
              <a:effectLst/>
              <a:latin typeface="Roboto" panose="02000000000000000000" pitchFamily="2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37474F"/>
                </a:solidFill>
                <a:latin typeface="Roboto" panose="02000000000000000000" pitchFamily="2" charset="0"/>
              </a:rPr>
              <a:t>S</a:t>
            </a:r>
            <a:r>
              <a:rPr lang="en-US" sz="2400" b="0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wapping values is an important part of several sorting algorithms.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400" b="0" i="0" dirty="0">
              <a:solidFill>
                <a:srgbClr val="37474F"/>
              </a:solidFill>
              <a:effectLst/>
              <a:latin typeface="Roboto" panose="02000000000000000000" pitchFamily="2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Applies to – list of numbers, strings, objects etc.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400" b="0" i="0" dirty="0">
              <a:solidFill>
                <a:srgbClr val="37474F"/>
              </a:solidFill>
              <a:effectLst/>
              <a:latin typeface="Roboto" panose="02000000000000000000" pitchFamily="2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37474F"/>
                </a:solidFill>
                <a:latin typeface="Roboto" panose="02000000000000000000" pitchFamily="2" charset="0"/>
              </a:rPr>
              <a:t>Here, we focus on sorting a list of numbers</a:t>
            </a:r>
            <a:endParaRPr lang="en-US" sz="2400" b="0" i="0" dirty="0">
              <a:solidFill>
                <a:srgbClr val="37474F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0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50412-77E4-237A-B8A1-C3CC447AA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D22DB-9587-21A6-BC03-CF7A1E4B1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</a:rPr>
              <a:t>Bubble Sort is a simple sorting algorithm. 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</a:rPr>
              <a:t>This sorting algorithm repeatedly compares two adjacent elements and swaps them if they are in the wrong order.</a:t>
            </a:r>
          </a:p>
          <a:p>
            <a:r>
              <a:rPr lang="en-US" b="0" i="0" dirty="0">
                <a:effectLst/>
              </a:rPr>
              <a:t>It has a time complexity of O(n</a:t>
            </a:r>
            <a:r>
              <a:rPr lang="en-US" b="0" i="0" baseline="30000" dirty="0">
                <a:effectLst/>
              </a:rPr>
              <a:t>2</a:t>
            </a:r>
            <a:r>
              <a:rPr lang="en-US" b="0" i="0" dirty="0">
                <a:effectLst/>
              </a:rPr>
              <a:t>) in the average case.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233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BB829DE-8FEC-CB9B-FEC2-31E345ABBDC4}"/>
              </a:ext>
            </a:extLst>
          </p:cNvPr>
          <p:cNvGraphicFramePr>
            <a:graphicFrameLocks noGrp="1"/>
          </p:cNvGraphicFramePr>
          <p:nvPr/>
        </p:nvGraphicFramePr>
        <p:xfrm>
          <a:off x="857828" y="584584"/>
          <a:ext cx="534554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554">
                  <a:extLst>
                    <a:ext uri="{9D8B030D-6E8A-4147-A177-3AD203B41FA5}">
                      <a16:colId xmlns:a16="http://schemas.microsoft.com/office/drawing/2014/main" val="227273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655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091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848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031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06981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EF07D5F-8E9B-F50F-8421-CFD9EB0BBEE9}"/>
              </a:ext>
            </a:extLst>
          </p:cNvPr>
          <p:cNvSpPr txBox="1"/>
          <p:nvPr/>
        </p:nvSpPr>
        <p:spPr>
          <a:xfrm>
            <a:off x="3053867" y="6148167"/>
            <a:ext cx="6452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Sorting [23, 11, 3, 7, 12] in ascending order</a:t>
            </a:r>
            <a:endParaRPr lang="en-US" sz="2800" b="1" dirty="0"/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A208C8A7-501F-3279-7AA7-AC7A2D2D38FC}"/>
              </a:ext>
            </a:extLst>
          </p:cNvPr>
          <p:cNvGraphicFramePr>
            <a:graphicFrameLocks noGrp="1"/>
          </p:cNvGraphicFramePr>
          <p:nvPr/>
        </p:nvGraphicFramePr>
        <p:xfrm>
          <a:off x="1675247" y="591511"/>
          <a:ext cx="534554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554">
                  <a:extLst>
                    <a:ext uri="{9D8B030D-6E8A-4147-A177-3AD203B41FA5}">
                      <a16:colId xmlns:a16="http://schemas.microsoft.com/office/drawing/2014/main" val="227273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655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091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848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031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069811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13E6BCA1-DDA3-C00B-7C1B-68DA051671C0}"/>
              </a:ext>
            </a:extLst>
          </p:cNvPr>
          <p:cNvSpPr/>
          <p:nvPr/>
        </p:nvSpPr>
        <p:spPr>
          <a:xfrm>
            <a:off x="820881" y="1984663"/>
            <a:ext cx="581891" cy="86244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928DB0B-080D-10C8-87B6-5D0658A885E0}"/>
              </a:ext>
            </a:extLst>
          </p:cNvPr>
          <p:cNvSpPr/>
          <p:nvPr/>
        </p:nvSpPr>
        <p:spPr>
          <a:xfrm>
            <a:off x="1627908" y="1544782"/>
            <a:ext cx="581891" cy="86244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AD2EDF4E-21FD-11A6-0891-85082CB3D534}"/>
              </a:ext>
            </a:extLst>
          </p:cNvPr>
          <p:cNvGraphicFramePr>
            <a:graphicFrameLocks noGrp="1"/>
          </p:cNvGraphicFramePr>
          <p:nvPr/>
        </p:nvGraphicFramePr>
        <p:xfrm>
          <a:off x="2482275" y="588047"/>
          <a:ext cx="534554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554">
                  <a:extLst>
                    <a:ext uri="{9D8B030D-6E8A-4147-A177-3AD203B41FA5}">
                      <a16:colId xmlns:a16="http://schemas.microsoft.com/office/drawing/2014/main" val="227273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655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091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848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031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069811"/>
                  </a:ext>
                </a:extLst>
              </a:tr>
            </a:tbl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3A657C17-F2F9-CD10-AB2D-CCF851850855}"/>
              </a:ext>
            </a:extLst>
          </p:cNvPr>
          <p:cNvSpPr/>
          <p:nvPr/>
        </p:nvSpPr>
        <p:spPr>
          <a:xfrm>
            <a:off x="2455717" y="1094509"/>
            <a:ext cx="581891" cy="86244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35A2AF30-E936-9B9E-810A-0CAFDE202574}"/>
              </a:ext>
            </a:extLst>
          </p:cNvPr>
          <p:cNvGraphicFramePr>
            <a:graphicFrameLocks noGrp="1"/>
          </p:cNvGraphicFramePr>
          <p:nvPr/>
        </p:nvGraphicFramePr>
        <p:xfrm>
          <a:off x="3226957" y="594975"/>
          <a:ext cx="534554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554">
                  <a:extLst>
                    <a:ext uri="{9D8B030D-6E8A-4147-A177-3AD203B41FA5}">
                      <a16:colId xmlns:a16="http://schemas.microsoft.com/office/drawing/2014/main" val="227273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655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091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848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031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069811"/>
                  </a:ext>
                </a:extLst>
              </a:tr>
            </a:tbl>
          </a:graphicData>
        </a:graphic>
      </p:graphicFrame>
      <p:sp>
        <p:nvSpPr>
          <p:cNvPr id="14" name="Oval 13">
            <a:extLst>
              <a:ext uri="{FF2B5EF4-FFF2-40B4-BE49-F238E27FC236}">
                <a16:creationId xmlns:a16="http://schemas.microsoft.com/office/drawing/2014/main" id="{35E53DDB-7E63-527C-415B-ACF6040F92DD}"/>
              </a:ext>
            </a:extLst>
          </p:cNvPr>
          <p:cNvSpPr/>
          <p:nvPr/>
        </p:nvSpPr>
        <p:spPr>
          <a:xfrm>
            <a:off x="3210789" y="613064"/>
            <a:ext cx="581891" cy="86244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BAF63B01-33CE-FAF8-A6F0-44029D999ACF}"/>
              </a:ext>
            </a:extLst>
          </p:cNvPr>
          <p:cNvGraphicFramePr>
            <a:graphicFrameLocks noGrp="1"/>
          </p:cNvGraphicFramePr>
          <p:nvPr/>
        </p:nvGraphicFramePr>
        <p:xfrm>
          <a:off x="4002811" y="591511"/>
          <a:ext cx="534554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554">
                  <a:extLst>
                    <a:ext uri="{9D8B030D-6E8A-4147-A177-3AD203B41FA5}">
                      <a16:colId xmlns:a16="http://schemas.microsoft.com/office/drawing/2014/main" val="227273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655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091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848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031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069811"/>
                  </a:ext>
                </a:extLst>
              </a:tr>
            </a:tbl>
          </a:graphicData>
        </a:graphic>
      </p:graphicFrame>
      <p:graphicFrame>
        <p:nvGraphicFramePr>
          <p:cNvPr id="28" name="Table 6">
            <a:extLst>
              <a:ext uri="{FF2B5EF4-FFF2-40B4-BE49-F238E27FC236}">
                <a16:creationId xmlns:a16="http://schemas.microsoft.com/office/drawing/2014/main" id="{4F045379-1100-9FE2-58FB-9F6226F69067}"/>
              </a:ext>
            </a:extLst>
          </p:cNvPr>
          <p:cNvGraphicFramePr>
            <a:graphicFrameLocks noGrp="1"/>
          </p:cNvGraphicFramePr>
          <p:nvPr/>
        </p:nvGraphicFramePr>
        <p:xfrm>
          <a:off x="7168574" y="640001"/>
          <a:ext cx="534554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554">
                  <a:extLst>
                    <a:ext uri="{9D8B030D-6E8A-4147-A177-3AD203B41FA5}">
                      <a16:colId xmlns:a16="http://schemas.microsoft.com/office/drawing/2014/main" val="227273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655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091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848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031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069811"/>
                  </a:ext>
                </a:extLst>
              </a:tr>
            </a:tbl>
          </a:graphicData>
        </a:graphic>
      </p:graphicFrame>
      <p:sp>
        <p:nvSpPr>
          <p:cNvPr id="29" name="Left Brace 28">
            <a:extLst>
              <a:ext uri="{FF2B5EF4-FFF2-40B4-BE49-F238E27FC236}">
                <a16:creationId xmlns:a16="http://schemas.microsoft.com/office/drawing/2014/main" id="{494CB927-26A6-644F-94CD-209034809413}"/>
              </a:ext>
            </a:extLst>
          </p:cNvPr>
          <p:cNvSpPr/>
          <p:nvPr/>
        </p:nvSpPr>
        <p:spPr>
          <a:xfrm>
            <a:off x="6764481" y="1111828"/>
            <a:ext cx="290946" cy="1787236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0AA67D1-32A5-25CA-3880-7760282904D9}"/>
              </a:ext>
            </a:extLst>
          </p:cNvPr>
          <p:cNvSpPr/>
          <p:nvPr/>
        </p:nvSpPr>
        <p:spPr>
          <a:xfrm>
            <a:off x="7145481" y="2053936"/>
            <a:ext cx="581891" cy="86244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Table 6">
            <a:extLst>
              <a:ext uri="{FF2B5EF4-FFF2-40B4-BE49-F238E27FC236}">
                <a16:creationId xmlns:a16="http://schemas.microsoft.com/office/drawing/2014/main" id="{FC5DDE84-DEE4-DC42-7DC5-0A181A0AB2D0}"/>
              </a:ext>
            </a:extLst>
          </p:cNvPr>
          <p:cNvGraphicFramePr>
            <a:graphicFrameLocks noGrp="1"/>
          </p:cNvGraphicFramePr>
          <p:nvPr/>
        </p:nvGraphicFramePr>
        <p:xfrm>
          <a:off x="7923647" y="626146"/>
          <a:ext cx="534554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554">
                  <a:extLst>
                    <a:ext uri="{9D8B030D-6E8A-4147-A177-3AD203B41FA5}">
                      <a16:colId xmlns:a16="http://schemas.microsoft.com/office/drawing/2014/main" val="227273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655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091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848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031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069811"/>
                  </a:ext>
                </a:extLst>
              </a:tr>
            </a:tbl>
          </a:graphicData>
        </a:graphic>
      </p:graphicFrame>
      <p:sp>
        <p:nvSpPr>
          <p:cNvPr id="32" name="Oval 31">
            <a:extLst>
              <a:ext uri="{FF2B5EF4-FFF2-40B4-BE49-F238E27FC236}">
                <a16:creationId xmlns:a16="http://schemas.microsoft.com/office/drawing/2014/main" id="{A090A4EE-C3E8-0C0E-90AA-CABB105D6692}"/>
              </a:ext>
            </a:extLst>
          </p:cNvPr>
          <p:cNvSpPr/>
          <p:nvPr/>
        </p:nvSpPr>
        <p:spPr>
          <a:xfrm>
            <a:off x="7900553" y="1551709"/>
            <a:ext cx="581891" cy="86244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Table 6">
            <a:extLst>
              <a:ext uri="{FF2B5EF4-FFF2-40B4-BE49-F238E27FC236}">
                <a16:creationId xmlns:a16="http://schemas.microsoft.com/office/drawing/2014/main" id="{E63F465E-DD04-6AC2-C7A0-E287B1701DF8}"/>
              </a:ext>
            </a:extLst>
          </p:cNvPr>
          <p:cNvGraphicFramePr>
            <a:graphicFrameLocks noGrp="1"/>
          </p:cNvGraphicFramePr>
          <p:nvPr/>
        </p:nvGraphicFramePr>
        <p:xfrm>
          <a:off x="8751457" y="633073"/>
          <a:ext cx="534554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554">
                  <a:extLst>
                    <a:ext uri="{9D8B030D-6E8A-4147-A177-3AD203B41FA5}">
                      <a16:colId xmlns:a16="http://schemas.microsoft.com/office/drawing/2014/main" val="227273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655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091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848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031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069811"/>
                  </a:ext>
                </a:extLst>
              </a:tr>
            </a:tbl>
          </a:graphicData>
        </a:graphic>
      </p:graphicFrame>
      <p:sp>
        <p:nvSpPr>
          <p:cNvPr id="35" name="Oval 34">
            <a:extLst>
              <a:ext uri="{FF2B5EF4-FFF2-40B4-BE49-F238E27FC236}">
                <a16:creationId xmlns:a16="http://schemas.microsoft.com/office/drawing/2014/main" id="{4FB060C3-34EB-2A37-4760-E85AB5F21AA3}"/>
              </a:ext>
            </a:extLst>
          </p:cNvPr>
          <p:cNvSpPr/>
          <p:nvPr/>
        </p:nvSpPr>
        <p:spPr>
          <a:xfrm>
            <a:off x="8717971" y="1111827"/>
            <a:ext cx="581891" cy="86244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Table 6">
            <a:extLst>
              <a:ext uri="{FF2B5EF4-FFF2-40B4-BE49-F238E27FC236}">
                <a16:creationId xmlns:a16="http://schemas.microsoft.com/office/drawing/2014/main" id="{4939CC7D-D62C-BEED-5206-04647A8BCBB0}"/>
              </a:ext>
            </a:extLst>
          </p:cNvPr>
          <p:cNvGraphicFramePr>
            <a:graphicFrameLocks noGrp="1"/>
          </p:cNvGraphicFramePr>
          <p:nvPr/>
        </p:nvGraphicFramePr>
        <p:xfrm>
          <a:off x="9506530" y="640000"/>
          <a:ext cx="534554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554">
                  <a:extLst>
                    <a:ext uri="{9D8B030D-6E8A-4147-A177-3AD203B41FA5}">
                      <a16:colId xmlns:a16="http://schemas.microsoft.com/office/drawing/2014/main" val="227273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655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091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848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031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069811"/>
                  </a:ext>
                </a:extLst>
              </a:tr>
            </a:tbl>
          </a:graphicData>
        </a:graphic>
      </p:graphicFrame>
      <p:graphicFrame>
        <p:nvGraphicFramePr>
          <p:cNvPr id="37" name="Table 6">
            <a:extLst>
              <a:ext uri="{FF2B5EF4-FFF2-40B4-BE49-F238E27FC236}">
                <a16:creationId xmlns:a16="http://schemas.microsoft.com/office/drawing/2014/main" id="{00A2749B-FB4B-61D5-34A5-B89113D5ADF8}"/>
              </a:ext>
            </a:extLst>
          </p:cNvPr>
          <p:cNvGraphicFramePr>
            <a:graphicFrameLocks noGrp="1"/>
          </p:cNvGraphicFramePr>
          <p:nvPr/>
        </p:nvGraphicFramePr>
        <p:xfrm>
          <a:off x="868221" y="3597945"/>
          <a:ext cx="534554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554">
                  <a:extLst>
                    <a:ext uri="{9D8B030D-6E8A-4147-A177-3AD203B41FA5}">
                      <a16:colId xmlns:a16="http://schemas.microsoft.com/office/drawing/2014/main" val="227273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655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091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848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031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069811"/>
                  </a:ext>
                </a:extLst>
              </a:tr>
            </a:tbl>
          </a:graphicData>
        </a:graphic>
      </p:graphicFrame>
      <p:sp>
        <p:nvSpPr>
          <p:cNvPr id="38" name="Left Brace 37">
            <a:extLst>
              <a:ext uri="{FF2B5EF4-FFF2-40B4-BE49-F238E27FC236}">
                <a16:creationId xmlns:a16="http://schemas.microsoft.com/office/drawing/2014/main" id="{3A306324-25F3-B516-A24E-83C123B21910}"/>
              </a:ext>
            </a:extLst>
          </p:cNvPr>
          <p:cNvSpPr/>
          <p:nvPr/>
        </p:nvSpPr>
        <p:spPr>
          <a:xfrm>
            <a:off x="495300" y="4537365"/>
            <a:ext cx="284018" cy="1333499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0E3FB44-E47D-0546-F40A-5C3114E4DD98}"/>
              </a:ext>
            </a:extLst>
          </p:cNvPr>
          <p:cNvSpPr/>
          <p:nvPr/>
        </p:nvSpPr>
        <p:spPr>
          <a:xfrm>
            <a:off x="827808" y="5004954"/>
            <a:ext cx="581891" cy="86244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0" name="Table 6">
            <a:extLst>
              <a:ext uri="{FF2B5EF4-FFF2-40B4-BE49-F238E27FC236}">
                <a16:creationId xmlns:a16="http://schemas.microsoft.com/office/drawing/2014/main" id="{A12C227C-930E-4363-FF44-DAD2F98E541E}"/>
              </a:ext>
            </a:extLst>
          </p:cNvPr>
          <p:cNvGraphicFramePr>
            <a:graphicFrameLocks noGrp="1"/>
          </p:cNvGraphicFramePr>
          <p:nvPr/>
        </p:nvGraphicFramePr>
        <p:xfrm>
          <a:off x="1644076" y="3594482"/>
          <a:ext cx="534554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554">
                  <a:extLst>
                    <a:ext uri="{9D8B030D-6E8A-4147-A177-3AD203B41FA5}">
                      <a16:colId xmlns:a16="http://schemas.microsoft.com/office/drawing/2014/main" val="227273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655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091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848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031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069811"/>
                  </a:ext>
                </a:extLst>
              </a:tr>
            </a:tbl>
          </a:graphicData>
        </a:graphic>
      </p:graphicFrame>
      <p:sp>
        <p:nvSpPr>
          <p:cNvPr id="41" name="Oval 40">
            <a:extLst>
              <a:ext uri="{FF2B5EF4-FFF2-40B4-BE49-F238E27FC236}">
                <a16:creationId xmlns:a16="http://schemas.microsoft.com/office/drawing/2014/main" id="{EECF9FC6-BCA8-5C9A-B50B-1697B4FEFD99}"/>
              </a:ext>
            </a:extLst>
          </p:cNvPr>
          <p:cNvSpPr/>
          <p:nvPr/>
        </p:nvSpPr>
        <p:spPr>
          <a:xfrm>
            <a:off x="1614053" y="4544290"/>
            <a:ext cx="581891" cy="86244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2" name="Table 6">
            <a:extLst>
              <a:ext uri="{FF2B5EF4-FFF2-40B4-BE49-F238E27FC236}">
                <a16:creationId xmlns:a16="http://schemas.microsoft.com/office/drawing/2014/main" id="{BE49DBAA-9E7C-27F6-D6BD-8A06C9159D60}"/>
              </a:ext>
            </a:extLst>
          </p:cNvPr>
          <p:cNvGraphicFramePr>
            <a:graphicFrameLocks noGrp="1"/>
          </p:cNvGraphicFramePr>
          <p:nvPr/>
        </p:nvGraphicFramePr>
        <p:xfrm>
          <a:off x="2430321" y="3601410"/>
          <a:ext cx="534554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554">
                  <a:extLst>
                    <a:ext uri="{9D8B030D-6E8A-4147-A177-3AD203B41FA5}">
                      <a16:colId xmlns:a16="http://schemas.microsoft.com/office/drawing/2014/main" val="227273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655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091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848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031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069811"/>
                  </a:ext>
                </a:extLst>
              </a:tr>
            </a:tbl>
          </a:graphicData>
        </a:graphic>
      </p:graphicFrame>
      <p:graphicFrame>
        <p:nvGraphicFramePr>
          <p:cNvPr id="43" name="Table 6">
            <a:extLst>
              <a:ext uri="{FF2B5EF4-FFF2-40B4-BE49-F238E27FC236}">
                <a16:creationId xmlns:a16="http://schemas.microsoft.com/office/drawing/2014/main" id="{BC75180E-EC35-32B3-7209-28606E69EA97}"/>
              </a:ext>
            </a:extLst>
          </p:cNvPr>
          <p:cNvGraphicFramePr>
            <a:graphicFrameLocks noGrp="1"/>
          </p:cNvGraphicFramePr>
          <p:nvPr/>
        </p:nvGraphicFramePr>
        <p:xfrm>
          <a:off x="7165112" y="3556383"/>
          <a:ext cx="534554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554">
                  <a:extLst>
                    <a:ext uri="{9D8B030D-6E8A-4147-A177-3AD203B41FA5}">
                      <a16:colId xmlns:a16="http://schemas.microsoft.com/office/drawing/2014/main" val="227273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655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091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848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031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069811"/>
                  </a:ext>
                </a:extLst>
              </a:tr>
            </a:tbl>
          </a:graphicData>
        </a:graphic>
      </p:graphicFrame>
      <p:sp>
        <p:nvSpPr>
          <p:cNvPr id="44" name="Left Brace 43">
            <a:extLst>
              <a:ext uri="{FF2B5EF4-FFF2-40B4-BE49-F238E27FC236}">
                <a16:creationId xmlns:a16="http://schemas.microsoft.com/office/drawing/2014/main" id="{D719FC5F-D61E-E99B-983C-F15424AF55B8}"/>
              </a:ext>
            </a:extLst>
          </p:cNvPr>
          <p:cNvSpPr/>
          <p:nvPr/>
        </p:nvSpPr>
        <p:spPr>
          <a:xfrm>
            <a:off x="6736773" y="4939148"/>
            <a:ext cx="287482" cy="900544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AE98C04-D462-15C5-B90C-F62945125196}"/>
              </a:ext>
            </a:extLst>
          </p:cNvPr>
          <p:cNvSpPr/>
          <p:nvPr/>
        </p:nvSpPr>
        <p:spPr>
          <a:xfrm>
            <a:off x="7138553" y="4966854"/>
            <a:ext cx="581891" cy="86244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6" name="Table 6">
            <a:extLst>
              <a:ext uri="{FF2B5EF4-FFF2-40B4-BE49-F238E27FC236}">
                <a16:creationId xmlns:a16="http://schemas.microsoft.com/office/drawing/2014/main" id="{1117162F-F044-C874-0992-69A54677F7CF}"/>
              </a:ext>
            </a:extLst>
          </p:cNvPr>
          <p:cNvGraphicFramePr>
            <a:graphicFrameLocks noGrp="1"/>
          </p:cNvGraphicFramePr>
          <p:nvPr/>
        </p:nvGraphicFramePr>
        <p:xfrm>
          <a:off x="7944430" y="3556383"/>
          <a:ext cx="534554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554">
                  <a:extLst>
                    <a:ext uri="{9D8B030D-6E8A-4147-A177-3AD203B41FA5}">
                      <a16:colId xmlns:a16="http://schemas.microsoft.com/office/drawing/2014/main" val="227273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655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091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848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031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069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67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4" grpId="0" animBg="1"/>
      <p:bldP spid="29" grpId="0" animBg="1"/>
      <p:bldP spid="30" grpId="0" animBg="1"/>
      <p:bldP spid="32" grpId="0" animBg="1"/>
      <p:bldP spid="35" grpId="0" animBg="1"/>
      <p:bldP spid="38" grpId="0" animBg="1"/>
      <p:bldP spid="39" grpId="0" animBg="1"/>
      <p:bldP spid="41" grpId="0" animBg="1"/>
      <p:bldP spid="44" grpId="0" animBg="1"/>
      <p:bldP spid="4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DC0DB7-66FD-48BA-DA73-B6D7D7AD1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919" y="1043210"/>
            <a:ext cx="7511657" cy="5095487"/>
          </a:xfrm>
          <a:prstGeom prst="rect">
            <a:avLst/>
          </a:prstGeom>
        </p:spPr>
      </p:pic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36B3C8F5-0D71-D4B8-E0F9-B849E40FCB76}"/>
              </a:ext>
            </a:extLst>
          </p:cNvPr>
          <p:cNvGraphicFramePr>
            <a:graphicFrameLocks noGrp="1"/>
          </p:cNvGraphicFramePr>
          <p:nvPr/>
        </p:nvGraphicFramePr>
        <p:xfrm>
          <a:off x="9891440" y="2473652"/>
          <a:ext cx="123074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373">
                  <a:extLst>
                    <a:ext uri="{9D8B030D-6E8A-4147-A177-3AD203B41FA5}">
                      <a16:colId xmlns:a16="http://schemas.microsoft.com/office/drawing/2014/main" val="2052989344"/>
                    </a:ext>
                  </a:extLst>
                </a:gridCol>
                <a:gridCol w="615373">
                  <a:extLst>
                    <a:ext uri="{9D8B030D-6E8A-4147-A177-3AD203B41FA5}">
                      <a16:colId xmlns:a16="http://schemas.microsoft.com/office/drawing/2014/main" val="3127039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212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85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028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888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30488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4CAF586-B522-D018-EC94-140A1971253C}"/>
              </a:ext>
            </a:extLst>
          </p:cNvPr>
          <p:cNvSpPr txBox="1"/>
          <p:nvPr/>
        </p:nvSpPr>
        <p:spPr>
          <a:xfrm>
            <a:off x="1699707" y="570156"/>
            <a:ext cx="28628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Pass 0 – 4 comparisons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B47102-0B63-5042-E920-8AC32438D3F3}"/>
              </a:ext>
            </a:extLst>
          </p:cNvPr>
          <p:cNvSpPr txBox="1"/>
          <p:nvPr/>
        </p:nvSpPr>
        <p:spPr>
          <a:xfrm>
            <a:off x="6198197" y="625737"/>
            <a:ext cx="28628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Pass 1 – 3 comparisons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6A00B1-30BB-05E1-327E-458AB15DA862}"/>
              </a:ext>
            </a:extLst>
          </p:cNvPr>
          <p:cNvSpPr txBox="1"/>
          <p:nvPr/>
        </p:nvSpPr>
        <p:spPr>
          <a:xfrm>
            <a:off x="950259" y="5274832"/>
            <a:ext cx="28628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Pass 2 – 2 comparisons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D4B88D-41D0-B2D8-B310-78DE95701860}"/>
              </a:ext>
            </a:extLst>
          </p:cNvPr>
          <p:cNvSpPr txBox="1"/>
          <p:nvPr/>
        </p:nvSpPr>
        <p:spPr>
          <a:xfrm>
            <a:off x="5534809" y="5233594"/>
            <a:ext cx="28628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Pass 3 – 1 comparisons</a:t>
            </a:r>
          </a:p>
        </p:txBody>
      </p:sp>
    </p:spTree>
    <p:extLst>
      <p:ext uri="{BB962C8B-B14F-4D97-AF65-F5344CB8AC3E}">
        <p14:creationId xmlns:p14="http://schemas.microsoft.com/office/powerpoint/2010/main" val="190900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D346B8B-D50E-7E84-AED9-2E214A046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Bubble Sort: Python implementation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C1810B3-CF99-4373-BFB4-7447081C88C4}"/>
              </a:ext>
            </a:extLst>
          </p:cNvPr>
          <p:cNvGraphicFramePr>
            <a:graphicFrameLocks noGrp="1"/>
          </p:cNvGraphicFramePr>
          <p:nvPr/>
        </p:nvGraphicFramePr>
        <p:xfrm>
          <a:off x="9471891" y="2839412"/>
          <a:ext cx="123074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373">
                  <a:extLst>
                    <a:ext uri="{9D8B030D-6E8A-4147-A177-3AD203B41FA5}">
                      <a16:colId xmlns:a16="http://schemas.microsoft.com/office/drawing/2014/main" val="2052989344"/>
                    </a:ext>
                  </a:extLst>
                </a:gridCol>
                <a:gridCol w="615373">
                  <a:extLst>
                    <a:ext uri="{9D8B030D-6E8A-4147-A177-3AD203B41FA5}">
                      <a16:colId xmlns:a16="http://schemas.microsoft.com/office/drawing/2014/main" val="3127039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212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85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028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888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304881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BAEDBCD4-C272-D9D0-AF31-C27855EE1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753" y="1673108"/>
            <a:ext cx="7050176" cy="43016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0A157-E737-A2FF-21DF-367039A67E9E}"/>
              </a:ext>
            </a:extLst>
          </p:cNvPr>
          <p:cNvSpPr txBox="1"/>
          <p:nvPr/>
        </p:nvSpPr>
        <p:spPr>
          <a:xfrm>
            <a:off x="6858000" y="5580486"/>
            <a:ext cx="2580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What will be the output?</a:t>
            </a:r>
          </a:p>
          <a:p>
            <a:r>
              <a:rPr lang="en-US" dirty="0"/>
              <a:t>print(</a:t>
            </a:r>
            <a:r>
              <a:rPr lang="en-US" dirty="0" err="1"/>
              <a:t>nums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842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021755-BD9F-D638-05C6-95762D429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869D06C-FAA4-3B39-8355-89485713CC40}"/>
              </a:ext>
            </a:extLst>
          </p:cNvPr>
          <p:cNvSpPr/>
          <p:nvPr/>
        </p:nvSpPr>
        <p:spPr>
          <a:xfrm>
            <a:off x="2206479" y="2763981"/>
            <a:ext cx="706581" cy="6650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2CA5385-E537-96DC-5CEB-26E856231777}"/>
              </a:ext>
            </a:extLst>
          </p:cNvPr>
          <p:cNvSpPr txBox="1">
            <a:spLocks/>
          </p:cNvSpPr>
          <p:nvPr/>
        </p:nvSpPr>
        <p:spPr>
          <a:xfrm>
            <a:off x="817418" y="53138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Sorting Exercise – Bubble Sort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D9A70A3-554C-20B6-0417-0141D5772F69}"/>
              </a:ext>
            </a:extLst>
          </p:cNvPr>
          <p:cNvSpPr/>
          <p:nvPr/>
        </p:nvSpPr>
        <p:spPr>
          <a:xfrm>
            <a:off x="3295968" y="2763981"/>
            <a:ext cx="706581" cy="6650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C50351-85D9-797B-6B0D-B7C4F261373B}"/>
              </a:ext>
            </a:extLst>
          </p:cNvPr>
          <p:cNvSpPr/>
          <p:nvPr/>
        </p:nvSpPr>
        <p:spPr>
          <a:xfrm>
            <a:off x="4418470" y="2740654"/>
            <a:ext cx="706581" cy="6650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47C7112-30BB-599C-8A48-4EBF35A994D3}"/>
              </a:ext>
            </a:extLst>
          </p:cNvPr>
          <p:cNvSpPr/>
          <p:nvPr/>
        </p:nvSpPr>
        <p:spPr>
          <a:xfrm>
            <a:off x="5488734" y="2719872"/>
            <a:ext cx="706581" cy="6650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67CE3E6-3944-4B00-5052-EF076096A686}"/>
              </a:ext>
            </a:extLst>
          </p:cNvPr>
          <p:cNvSpPr/>
          <p:nvPr/>
        </p:nvSpPr>
        <p:spPr>
          <a:xfrm>
            <a:off x="6600562" y="2709481"/>
            <a:ext cx="706581" cy="6650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E205E6-6B99-4FF3-DA7B-C8B8AB4DFE64}"/>
              </a:ext>
            </a:extLst>
          </p:cNvPr>
          <p:cNvSpPr/>
          <p:nvPr/>
        </p:nvSpPr>
        <p:spPr>
          <a:xfrm>
            <a:off x="7629262" y="2709482"/>
            <a:ext cx="706581" cy="6650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2041E55-ECC2-D64F-2B95-04A6042EA11A}"/>
              </a:ext>
            </a:extLst>
          </p:cNvPr>
          <p:cNvSpPr/>
          <p:nvPr/>
        </p:nvSpPr>
        <p:spPr>
          <a:xfrm>
            <a:off x="8716844" y="2685237"/>
            <a:ext cx="706581" cy="6650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2B13E3D-9BCD-BD01-EBB5-31127808F88D}"/>
              </a:ext>
            </a:extLst>
          </p:cNvPr>
          <p:cNvSpPr/>
          <p:nvPr/>
        </p:nvSpPr>
        <p:spPr>
          <a:xfrm>
            <a:off x="9766325" y="2685237"/>
            <a:ext cx="706581" cy="6650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5849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24BF3-1EB1-3D26-7B5C-451A8010A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1F15EFE-3C49-B5BB-22EC-C880333E6AC8}"/>
              </a:ext>
            </a:extLst>
          </p:cNvPr>
          <p:cNvSpPr txBox="1">
            <a:spLocks/>
          </p:cNvSpPr>
          <p:nvPr/>
        </p:nvSpPr>
        <p:spPr>
          <a:xfrm>
            <a:off x="1339931" y="1255774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0818987-E2B4-6FA3-88DB-C87A52E4F7C4}"/>
              </a:ext>
            </a:extLst>
          </p:cNvPr>
          <p:cNvSpPr txBox="1">
            <a:spLocks/>
          </p:cNvSpPr>
          <p:nvPr/>
        </p:nvSpPr>
        <p:spPr>
          <a:xfrm>
            <a:off x="2289957" y="2381086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Bubble Sort – Descending Order?</a:t>
            </a:r>
          </a:p>
        </p:txBody>
      </p:sp>
    </p:spTree>
    <p:extLst>
      <p:ext uri="{BB962C8B-B14F-4D97-AF65-F5344CB8AC3E}">
        <p14:creationId xmlns:p14="http://schemas.microsoft.com/office/powerpoint/2010/main" val="1128252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6317F-7707-4863-A300-BB8C3BD41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4790" y="2570275"/>
            <a:ext cx="4745112" cy="1325563"/>
          </a:xfrm>
        </p:spPr>
        <p:txBody>
          <a:bodyPr/>
          <a:lstStyle/>
          <a:p>
            <a:r>
              <a:rPr lang="en-US" dirty="0"/>
              <a:t>Attendance</a:t>
            </a:r>
          </a:p>
        </p:txBody>
      </p:sp>
    </p:spTree>
    <p:extLst>
      <p:ext uri="{BB962C8B-B14F-4D97-AF65-F5344CB8AC3E}">
        <p14:creationId xmlns:p14="http://schemas.microsoft.com/office/powerpoint/2010/main" val="3273033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E4703-2C53-E035-185E-FE3E2C362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43B73-53BC-5100-FAC6-428BA681D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418" y="1638589"/>
            <a:ext cx="10515600" cy="4351338"/>
          </a:xfrm>
        </p:spPr>
        <p:txBody>
          <a:bodyPr/>
          <a:lstStyle/>
          <a:p>
            <a:pPr marL="0" indent="0" algn="l">
              <a:buNone/>
            </a:pPr>
            <a:endParaRPr lang="en-US" dirty="0">
              <a:latin typeface="euclid_circular_a"/>
            </a:endParaRPr>
          </a:p>
          <a:p>
            <a:pPr algn="l"/>
            <a:r>
              <a:rPr lang="en-US" b="0" i="0" dirty="0">
                <a:effectLst/>
                <a:latin typeface="euclid_circular_a"/>
              </a:rPr>
              <a:t>Linear search is a sequential searching algorithm</a:t>
            </a:r>
          </a:p>
          <a:p>
            <a:pPr algn="l"/>
            <a:r>
              <a:rPr lang="en-US" dirty="0">
                <a:latin typeface="euclid_circular_a"/>
              </a:rPr>
              <a:t>W</a:t>
            </a:r>
            <a:r>
              <a:rPr lang="en-US" b="0" i="0" dirty="0">
                <a:effectLst/>
                <a:latin typeface="euclid_circular_a"/>
              </a:rPr>
              <a:t>e start from one end and check every element of the list until the desired element is found. </a:t>
            </a:r>
          </a:p>
          <a:p>
            <a:pPr algn="l"/>
            <a:r>
              <a:rPr lang="en-US" b="0" i="0" dirty="0">
                <a:effectLst/>
                <a:latin typeface="euclid_circular_a"/>
              </a:rPr>
              <a:t>It is the simplest searching algorithm.</a:t>
            </a:r>
          </a:p>
          <a:p>
            <a:pPr algn="l"/>
            <a:endParaRPr lang="en-US" dirty="0">
              <a:latin typeface="euclid_circular_a"/>
            </a:endParaRPr>
          </a:p>
          <a:p>
            <a:pPr algn="l"/>
            <a:endParaRPr lang="en-US" b="0" i="0" dirty="0">
              <a:effectLst/>
              <a:latin typeface="euclid_circular_a"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0902AF-FC5A-74A8-FE83-95293D9AA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382" y="4353791"/>
            <a:ext cx="3855624" cy="1439696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7D778643-597B-8EAF-DAA9-14D899AF602E}"/>
              </a:ext>
            </a:extLst>
          </p:cNvPr>
          <p:cNvSpPr/>
          <p:nvPr/>
        </p:nvSpPr>
        <p:spPr>
          <a:xfrm>
            <a:off x="4260273" y="5444837"/>
            <a:ext cx="2088572" cy="24938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50373B6-BE32-8D78-2CA4-AF4F0408943E}"/>
              </a:ext>
            </a:extLst>
          </p:cNvPr>
          <p:cNvSpPr/>
          <p:nvPr/>
        </p:nvSpPr>
        <p:spPr>
          <a:xfrm>
            <a:off x="4267201" y="5953990"/>
            <a:ext cx="3536372" cy="22513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04F9C5-40B1-39EF-0880-5B3EB4D5102E}"/>
              </a:ext>
            </a:extLst>
          </p:cNvPr>
          <p:cNvSpPr txBox="1"/>
          <p:nvPr/>
        </p:nvSpPr>
        <p:spPr>
          <a:xfrm>
            <a:off x="7886700" y="5787737"/>
            <a:ext cx="219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Not found (k=3)</a:t>
            </a:r>
          </a:p>
        </p:txBody>
      </p:sp>
    </p:spTree>
    <p:extLst>
      <p:ext uri="{BB962C8B-B14F-4D97-AF65-F5344CB8AC3E}">
        <p14:creationId xmlns:p14="http://schemas.microsoft.com/office/powerpoint/2010/main" val="40035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E4703-2C53-E035-185E-FE3E2C362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43B73-53BC-5100-FAC6-428BA681D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US" dirty="0">
              <a:latin typeface="euclid_circular_a"/>
            </a:endParaRPr>
          </a:p>
          <a:p>
            <a:pPr algn="l"/>
            <a:endParaRPr lang="en-US" b="0" i="0" dirty="0">
              <a:effectLst/>
              <a:latin typeface="euclid_circular_a"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4A681C-2755-FEC5-730B-BC42A8E1D97E}"/>
              </a:ext>
            </a:extLst>
          </p:cNvPr>
          <p:cNvSpPr txBox="1"/>
          <p:nvPr/>
        </p:nvSpPr>
        <p:spPr>
          <a:xfrm>
            <a:off x="3991170" y="1804038"/>
            <a:ext cx="609755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lang="en-US" sz="2400" dirty="0" err="1">
                <a:solidFill>
                  <a:srgbClr val="00627A"/>
                </a:solidFill>
                <a:effectLst/>
                <a:latin typeface="JetBrains Mono"/>
              </a:rPr>
              <a:t>linear_search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(arr, key):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US" sz="2400" dirty="0" err="1"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US" sz="2400" dirty="0">
                <a:solidFill>
                  <a:srgbClr val="000080"/>
                </a:solidFill>
                <a:effectLst/>
                <a:latin typeface="JetBrains Mono"/>
              </a:rPr>
              <a:t>range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400" dirty="0" err="1">
                <a:solidFill>
                  <a:srgbClr val="000080"/>
                </a:solidFill>
                <a:effectLst/>
                <a:latin typeface="JetBrains Mono"/>
              </a:rPr>
              <a:t>len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(arr)):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(arr[</a:t>
            </a:r>
            <a:r>
              <a:rPr lang="en-US" sz="2400" dirty="0" err="1"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]==key):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US" sz="2400" dirty="0" err="1"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sz="2400" i="1" dirty="0">
                <a:solidFill>
                  <a:srgbClr val="8C8C8C"/>
                </a:solidFill>
                <a:effectLst/>
                <a:latin typeface="JetBrains Mono"/>
              </a:rPr>
              <a:t>#Found at index </a:t>
            </a:r>
            <a:r>
              <a:rPr lang="en-US" sz="2400" i="1" dirty="0" err="1">
                <a:solidFill>
                  <a:srgbClr val="8C8C8C"/>
                </a:solidFill>
                <a:effectLst/>
                <a:latin typeface="JetBrains Mono"/>
              </a:rPr>
              <a:t>i</a:t>
            </a:r>
            <a:br>
              <a:rPr lang="en-US" sz="24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24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-</a:t>
            </a:r>
            <a:r>
              <a:rPr lang="en-US" sz="2400" dirty="0">
                <a:solidFill>
                  <a:srgbClr val="1750EB"/>
                </a:solidFill>
                <a:effectLst/>
                <a:latin typeface="JetBrains Mono"/>
              </a:rPr>
              <a:t>1 </a:t>
            </a:r>
            <a:r>
              <a:rPr lang="en-US" sz="2400" i="1" dirty="0">
                <a:solidFill>
                  <a:srgbClr val="8C8C8C"/>
                </a:solidFill>
                <a:effectLst/>
                <a:latin typeface="JetBrains Mono"/>
              </a:rPr>
              <a:t>#Not found</a:t>
            </a:r>
            <a:br>
              <a:rPr lang="en-US" sz="2400" i="1" dirty="0">
                <a:solidFill>
                  <a:srgbClr val="8C8C8C"/>
                </a:solidFill>
                <a:effectLst/>
                <a:latin typeface="JetBrains Mono"/>
              </a:rPr>
            </a:br>
            <a:br>
              <a:rPr lang="en-US" sz="24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arr = [</a:t>
            </a:r>
            <a:r>
              <a:rPr lang="en-US" sz="2400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sz="24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sz="2400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sz="2400" dirty="0"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sz="2400" dirty="0"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sz="24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400" dirty="0" err="1">
                <a:solidFill>
                  <a:srgbClr val="080808"/>
                </a:solidFill>
                <a:effectLst/>
                <a:latin typeface="JetBrains Mono"/>
              </a:rPr>
              <a:t>linear_search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(arr, </a:t>
            </a:r>
            <a:r>
              <a:rPr lang="en-US" sz="2400" dirty="0"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400" dirty="0" err="1">
                <a:solidFill>
                  <a:srgbClr val="080808"/>
                </a:solidFill>
                <a:effectLst/>
                <a:latin typeface="JetBrains Mono"/>
              </a:rPr>
              <a:t>linear_search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(arr, </a:t>
            </a:r>
            <a:r>
              <a:rPr lang="en-US" sz="2400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710401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C10073-B297-A463-3582-34C60E7176D0}"/>
              </a:ext>
            </a:extLst>
          </p:cNvPr>
          <p:cNvSpPr txBox="1">
            <a:spLocks/>
          </p:cNvSpPr>
          <p:nvPr/>
        </p:nvSpPr>
        <p:spPr>
          <a:xfrm>
            <a:off x="890154" y="69763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Linear search runtime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570936-75FF-D34B-1F47-6EF0FA710B68}"/>
              </a:ext>
            </a:extLst>
          </p:cNvPr>
          <p:cNvSpPr txBox="1"/>
          <p:nvPr/>
        </p:nvSpPr>
        <p:spPr>
          <a:xfrm>
            <a:off x="5039592" y="1984664"/>
            <a:ext cx="4608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[25, 45, 66, 77, 89, 11] 	</a:t>
            </a:r>
            <a:r>
              <a:rPr lang="en-US" sz="2800" b="1" dirty="0"/>
              <a:t>K=25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D1C094-AEA1-CF12-74EC-97B8EB2B2A05}"/>
              </a:ext>
            </a:extLst>
          </p:cNvPr>
          <p:cNvSpPr txBox="1"/>
          <p:nvPr/>
        </p:nvSpPr>
        <p:spPr>
          <a:xfrm>
            <a:off x="10723417" y="1963882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Ω(1)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411F54-A433-5DF6-BB20-EE6B8F88EE71}"/>
              </a:ext>
            </a:extLst>
          </p:cNvPr>
          <p:cNvSpPr txBox="1"/>
          <p:nvPr/>
        </p:nvSpPr>
        <p:spPr>
          <a:xfrm>
            <a:off x="5077692" y="5077691"/>
            <a:ext cx="4802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[25, 45, 66, 77, 89, 11] 	</a:t>
            </a:r>
            <a:r>
              <a:rPr lang="en-US" sz="2800" b="1" dirty="0"/>
              <a:t>K=100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2DDCAC-C732-D0E0-5948-02630C9900C7}"/>
              </a:ext>
            </a:extLst>
          </p:cNvPr>
          <p:cNvSpPr txBox="1"/>
          <p:nvPr/>
        </p:nvSpPr>
        <p:spPr>
          <a:xfrm>
            <a:off x="10688781" y="502573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O(N)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5B92E5-EAA6-943E-500C-6944894F0950}"/>
              </a:ext>
            </a:extLst>
          </p:cNvPr>
          <p:cNvSpPr txBox="1"/>
          <p:nvPr/>
        </p:nvSpPr>
        <p:spPr>
          <a:xfrm>
            <a:off x="5482937" y="3487882"/>
            <a:ext cx="4620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[25, 45, 66, 77, 89, 11] 	</a:t>
            </a:r>
            <a:r>
              <a:rPr lang="en-US" sz="2800" b="1" dirty="0"/>
              <a:t>K=77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6BC91D-5C65-6C8F-5D2B-67A31A02D03B}"/>
              </a:ext>
            </a:extLst>
          </p:cNvPr>
          <p:cNvSpPr txBox="1"/>
          <p:nvPr/>
        </p:nvSpPr>
        <p:spPr>
          <a:xfrm>
            <a:off x="10674927" y="3494809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θ(N)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FF423E-372A-D4C6-0123-4D87697722CA}"/>
              </a:ext>
            </a:extLst>
          </p:cNvPr>
          <p:cNvSpPr txBox="1"/>
          <p:nvPr/>
        </p:nvSpPr>
        <p:spPr>
          <a:xfrm>
            <a:off x="592282" y="3460173"/>
            <a:ext cx="1125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Cases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0FE294-3F41-0F66-19AF-E9639C5D1B5E}"/>
              </a:ext>
            </a:extLst>
          </p:cNvPr>
          <p:cNvSpPr txBox="1"/>
          <p:nvPr/>
        </p:nvSpPr>
        <p:spPr>
          <a:xfrm>
            <a:off x="1981200" y="1991591"/>
            <a:ext cx="1728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Best case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A88AB2-F518-DA07-84A1-E6616C8A045A}"/>
              </a:ext>
            </a:extLst>
          </p:cNvPr>
          <p:cNvSpPr txBox="1"/>
          <p:nvPr/>
        </p:nvSpPr>
        <p:spPr>
          <a:xfrm>
            <a:off x="1946563" y="3442855"/>
            <a:ext cx="2349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Average case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D89E4A-57E4-95EB-2F01-49D2D9E41824}"/>
              </a:ext>
            </a:extLst>
          </p:cNvPr>
          <p:cNvSpPr txBox="1"/>
          <p:nvPr/>
        </p:nvSpPr>
        <p:spPr>
          <a:xfrm>
            <a:off x="2015836" y="5029200"/>
            <a:ext cx="20022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Worst case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8AA2B6-58D3-91BA-E091-D17CDD415981}"/>
              </a:ext>
            </a:extLst>
          </p:cNvPr>
          <p:cNvSpPr txBox="1"/>
          <p:nvPr/>
        </p:nvSpPr>
        <p:spPr>
          <a:xfrm>
            <a:off x="2514600" y="6026727"/>
            <a:ext cx="7730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Note: N is the length of the list / number of items in the list</a:t>
            </a:r>
          </a:p>
        </p:txBody>
      </p:sp>
    </p:spTree>
    <p:extLst>
      <p:ext uri="{BB962C8B-B14F-4D97-AF65-F5344CB8AC3E}">
        <p14:creationId xmlns:p14="http://schemas.microsoft.com/office/powerpoint/2010/main" val="65239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4B153-D163-2AA1-6DE7-769BC5B08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27" y="40207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Searching a contact on your phone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00B188-BE5C-F57C-B9B9-E64C6E977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076" y="1026931"/>
            <a:ext cx="1600339" cy="8763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8CD018-5748-6323-5EC5-A11FA93B9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654" y="2062202"/>
            <a:ext cx="4640982" cy="11126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E0A85A-9001-2CE4-48BF-CF853AC142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8860" y="3159136"/>
            <a:ext cx="1592718" cy="10592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3BE014-EB2D-5858-3AAE-6D547BD1EA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1014" y="4337120"/>
            <a:ext cx="3939881" cy="10516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E043C5-C9AD-6030-6491-D1C9858C7A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6275" y="5453738"/>
            <a:ext cx="3452159" cy="119644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D3B0A86-E726-53C9-D09D-76891F3F5D7A}"/>
              </a:ext>
            </a:extLst>
          </p:cNvPr>
          <p:cNvSpPr txBox="1"/>
          <p:nvPr/>
        </p:nvSpPr>
        <p:spPr>
          <a:xfrm>
            <a:off x="696192" y="1039090"/>
            <a:ext cx="12912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Contacts</a:t>
            </a:r>
          </a:p>
          <a:p>
            <a:r>
              <a:rPr lang="en-US" sz="2400" b="1" dirty="0"/>
              <a:t>(sorted)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D6CBF2-70BA-3B07-FF29-0E0ADE605D74}"/>
              </a:ext>
            </a:extLst>
          </p:cNvPr>
          <p:cNvSpPr txBox="1"/>
          <p:nvPr/>
        </p:nvSpPr>
        <p:spPr>
          <a:xfrm>
            <a:off x="4135581" y="1298863"/>
            <a:ext cx="1190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 = ‘Pooja’</a:t>
            </a:r>
          </a:p>
        </p:txBody>
      </p:sp>
    </p:spTree>
    <p:extLst>
      <p:ext uri="{BB962C8B-B14F-4D97-AF65-F5344CB8AC3E}">
        <p14:creationId xmlns:p14="http://schemas.microsoft.com/office/powerpoint/2010/main" val="62887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401BD-BDAA-1E83-4CD9-7A2B0072E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4B153-D163-2AA1-6DE7-769BC5B08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euclid_circular_a"/>
              </a:rPr>
              <a:t>Binary search is a </a:t>
            </a:r>
            <a:r>
              <a:rPr lang="en-US" b="1" i="0" dirty="0">
                <a:effectLst/>
                <a:latin typeface="euclid_circular_a"/>
              </a:rPr>
              <a:t>faster</a:t>
            </a:r>
            <a:r>
              <a:rPr lang="en-US" b="0" i="0" dirty="0">
                <a:effectLst/>
                <a:latin typeface="euclid_circular_a"/>
              </a:rPr>
              <a:t> algorithm for searching a list if the list's elements are </a:t>
            </a:r>
            <a:r>
              <a:rPr lang="en-US" b="1" i="0" dirty="0">
                <a:effectLst/>
                <a:latin typeface="euclid_circular_a"/>
              </a:rPr>
              <a:t>sorted</a:t>
            </a:r>
          </a:p>
          <a:p>
            <a:pPr algn="l"/>
            <a:r>
              <a:rPr lang="en-US" b="0" i="0" dirty="0">
                <a:effectLst/>
                <a:latin typeface="euclid_circular_a"/>
              </a:rPr>
              <a:t>In this approach, the element is always searched in the </a:t>
            </a:r>
            <a:r>
              <a:rPr lang="en-US" b="1" i="0" dirty="0">
                <a:effectLst/>
                <a:latin typeface="euclid_circular_a"/>
              </a:rPr>
              <a:t>middle</a:t>
            </a:r>
            <a:r>
              <a:rPr lang="en-US" b="0" i="0" dirty="0">
                <a:effectLst/>
                <a:latin typeface="euclid_circular_a"/>
              </a:rPr>
              <a:t> of a portion of </a:t>
            </a:r>
            <a:r>
              <a:rPr lang="en-US" dirty="0">
                <a:latin typeface="euclid_circular_a"/>
              </a:rPr>
              <a:t>the list</a:t>
            </a:r>
            <a:r>
              <a:rPr lang="en-US" b="0" i="0" dirty="0">
                <a:effectLst/>
                <a:latin typeface="euclid_circular_a"/>
              </a:rPr>
              <a:t>.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23747D-57B9-3A94-C066-84FFD9243098}"/>
              </a:ext>
            </a:extLst>
          </p:cNvPr>
          <p:cNvGraphicFramePr>
            <a:graphicFrameLocks noGrp="1"/>
          </p:cNvGraphicFramePr>
          <p:nvPr/>
        </p:nvGraphicFramePr>
        <p:xfrm>
          <a:off x="3538683" y="4242185"/>
          <a:ext cx="49402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757">
                  <a:extLst>
                    <a:ext uri="{9D8B030D-6E8A-4147-A177-3AD203B41FA5}">
                      <a16:colId xmlns:a16="http://schemas.microsoft.com/office/drawing/2014/main" val="4149391570"/>
                    </a:ext>
                  </a:extLst>
                </a:gridCol>
                <a:gridCol w="705757">
                  <a:extLst>
                    <a:ext uri="{9D8B030D-6E8A-4147-A177-3AD203B41FA5}">
                      <a16:colId xmlns:a16="http://schemas.microsoft.com/office/drawing/2014/main" val="2624884122"/>
                    </a:ext>
                  </a:extLst>
                </a:gridCol>
                <a:gridCol w="705757">
                  <a:extLst>
                    <a:ext uri="{9D8B030D-6E8A-4147-A177-3AD203B41FA5}">
                      <a16:colId xmlns:a16="http://schemas.microsoft.com/office/drawing/2014/main" val="165318039"/>
                    </a:ext>
                  </a:extLst>
                </a:gridCol>
                <a:gridCol w="705757">
                  <a:extLst>
                    <a:ext uri="{9D8B030D-6E8A-4147-A177-3AD203B41FA5}">
                      <a16:colId xmlns:a16="http://schemas.microsoft.com/office/drawing/2014/main" val="3748285848"/>
                    </a:ext>
                  </a:extLst>
                </a:gridCol>
                <a:gridCol w="705757">
                  <a:extLst>
                    <a:ext uri="{9D8B030D-6E8A-4147-A177-3AD203B41FA5}">
                      <a16:colId xmlns:a16="http://schemas.microsoft.com/office/drawing/2014/main" val="3924785317"/>
                    </a:ext>
                  </a:extLst>
                </a:gridCol>
                <a:gridCol w="705757">
                  <a:extLst>
                    <a:ext uri="{9D8B030D-6E8A-4147-A177-3AD203B41FA5}">
                      <a16:colId xmlns:a16="http://schemas.microsoft.com/office/drawing/2014/main" val="499904050"/>
                    </a:ext>
                  </a:extLst>
                </a:gridCol>
                <a:gridCol w="705757">
                  <a:extLst>
                    <a:ext uri="{9D8B030D-6E8A-4147-A177-3AD203B41FA5}">
                      <a16:colId xmlns:a16="http://schemas.microsoft.com/office/drawing/2014/main" val="7181883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816509"/>
                  </a:ext>
                </a:extLst>
              </a:tr>
            </a:tbl>
          </a:graphicData>
        </a:graphic>
      </p:graphicFrame>
      <p:sp>
        <p:nvSpPr>
          <p:cNvPr id="5" name="Arrow: Up 4">
            <a:extLst>
              <a:ext uri="{FF2B5EF4-FFF2-40B4-BE49-F238E27FC236}">
                <a16:creationId xmlns:a16="http://schemas.microsoft.com/office/drawing/2014/main" id="{CCCC4A58-44BE-2E64-9958-06F20382378A}"/>
              </a:ext>
            </a:extLst>
          </p:cNvPr>
          <p:cNvSpPr/>
          <p:nvPr/>
        </p:nvSpPr>
        <p:spPr>
          <a:xfrm>
            <a:off x="3803073" y="4738254"/>
            <a:ext cx="166254" cy="2597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F714BD-E89D-DB32-E8C3-2DCE2946CD2B}"/>
              </a:ext>
            </a:extLst>
          </p:cNvPr>
          <p:cNvSpPr txBox="1"/>
          <p:nvPr/>
        </p:nvSpPr>
        <p:spPr>
          <a:xfrm>
            <a:off x="3584864" y="4987637"/>
            <a:ext cx="653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low</a:t>
            </a: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5F807256-A1FE-3D1A-5A5A-B711225E0972}"/>
              </a:ext>
            </a:extLst>
          </p:cNvPr>
          <p:cNvSpPr/>
          <p:nvPr/>
        </p:nvSpPr>
        <p:spPr>
          <a:xfrm>
            <a:off x="8049491" y="4724400"/>
            <a:ext cx="166254" cy="2597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5895F2-A7DE-24FF-450B-982633775EEE}"/>
              </a:ext>
            </a:extLst>
          </p:cNvPr>
          <p:cNvSpPr txBox="1"/>
          <p:nvPr/>
        </p:nvSpPr>
        <p:spPr>
          <a:xfrm>
            <a:off x="7831282" y="4973783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high</a:t>
            </a:r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5044DCBE-E4C4-455D-7DF1-F761B60A0899}"/>
              </a:ext>
            </a:extLst>
          </p:cNvPr>
          <p:cNvSpPr/>
          <p:nvPr/>
        </p:nvSpPr>
        <p:spPr>
          <a:xfrm>
            <a:off x="5988627" y="4731328"/>
            <a:ext cx="166254" cy="2597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983F5C-E013-4280-CCEC-ED8413A8640B}"/>
              </a:ext>
            </a:extLst>
          </p:cNvPr>
          <p:cNvSpPr txBox="1"/>
          <p:nvPr/>
        </p:nvSpPr>
        <p:spPr>
          <a:xfrm>
            <a:off x="5770418" y="4980711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mid</a:t>
            </a:r>
          </a:p>
        </p:txBody>
      </p:sp>
    </p:spTree>
    <p:extLst>
      <p:ext uri="{BB962C8B-B14F-4D97-AF65-F5344CB8AC3E}">
        <p14:creationId xmlns:p14="http://schemas.microsoft.com/office/powerpoint/2010/main" val="97746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401BD-BDAA-1E83-4CD9-7A2B0072E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4B153-D163-2AA1-6DE7-769BC5B08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809" y="1715855"/>
            <a:ext cx="7027718" cy="4606580"/>
          </a:xfrm>
        </p:spPr>
        <p:txBody>
          <a:bodyPr>
            <a:normAutofit/>
          </a:bodyPr>
          <a:lstStyle/>
          <a:p>
            <a:pPr marL="514350" indent="-514350" algn="l" fontAlgn="base">
              <a:buFont typeface="+mj-lt"/>
              <a:buAutoNum type="arabicPeriod"/>
            </a:pPr>
            <a:r>
              <a:rPr lang="en-US" b="1" i="0" dirty="0">
                <a:solidFill>
                  <a:srgbClr val="273239"/>
                </a:solidFill>
                <a:effectLst/>
              </a:rPr>
              <a:t>Sort</a:t>
            </a:r>
            <a:r>
              <a:rPr lang="en-US" b="0" i="0" dirty="0">
                <a:solidFill>
                  <a:srgbClr val="273239"/>
                </a:solidFill>
                <a:effectLst/>
              </a:rPr>
              <a:t> the array in ascending order*</a:t>
            </a:r>
          </a:p>
          <a:p>
            <a:pPr marL="514350" indent="-514350" algn="l" fontAlgn="base">
              <a:buFont typeface="+mj-lt"/>
              <a:buAutoNum type="arabicPeriod"/>
            </a:pPr>
            <a:r>
              <a:rPr lang="en-US" b="1" i="0" dirty="0">
                <a:solidFill>
                  <a:srgbClr val="273239"/>
                </a:solidFill>
                <a:effectLst/>
              </a:rPr>
              <a:t>Set</a:t>
            </a:r>
            <a:r>
              <a:rPr lang="en-US" b="0" i="0" dirty="0">
                <a:solidFill>
                  <a:srgbClr val="273239"/>
                </a:solidFill>
                <a:effectLst/>
              </a:rPr>
              <a:t> low = first, high = last (represents index)</a:t>
            </a:r>
          </a:p>
          <a:p>
            <a:pPr marL="514350" indent="-514350" algn="l" fontAlgn="base">
              <a:buFont typeface="+mj-lt"/>
              <a:buAutoNum type="arabicPeriod"/>
            </a:pPr>
            <a:r>
              <a:rPr lang="en-US" b="1" i="0" dirty="0">
                <a:solidFill>
                  <a:srgbClr val="273239"/>
                </a:solidFill>
                <a:effectLst/>
              </a:rPr>
              <a:t>Set</a:t>
            </a:r>
            <a:r>
              <a:rPr lang="en-US" b="0" i="0" dirty="0">
                <a:solidFill>
                  <a:srgbClr val="273239"/>
                </a:solidFill>
                <a:effectLst/>
              </a:rPr>
              <a:t> mid = (low + high)/2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b="1" i="0" dirty="0">
                <a:solidFill>
                  <a:srgbClr val="273239"/>
                </a:solidFill>
                <a:effectLst/>
              </a:rPr>
              <a:t>If</a:t>
            </a:r>
            <a:r>
              <a:rPr lang="en-US" b="0" i="0" dirty="0">
                <a:solidFill>
                  <a:srgbClr val="273239"/>
                </a:solidFill>
                <a:effectLst/>
              </a:rPr>
              <a:t> </a:t>
            </a:r>
            <a:r>
              <a:rPr lang="en-US" dirty="0">
                <a:solidFill>
                  <a:srgbClr val="273239"/>
                </a:solidFill>
              </a:rPr>
              <a:t>target == </a:t>
            </a:r>
            <a:r>
              <a:rPr lang="en-US" dirty="0" err="1">
                <a:solidFill>
                  <a:srgbClr val="273239"/>
                </a:solidFill>
              </a:rPr>
              <a:t>arr</a:t>
            </a:r>
            <a:r>
              <a:rPr lang="en-US" dirty="0">
                <a:solidFill>
                  <a:srgbClr val="273239"/>
                </a:solidFill>
              </a:rPr>
              <a:t>[mid], return mid</a:t>
            </a:r>
            <a:endParaRPr lang="en-US" b="0" i="0" dirty="0">
              <a:solidFill>
                <a:srgbClr val="273239"/>
              </a:solidFill>
              <a:effectLst/>
            </a:endParaRPr>
          </a:p>
          <a:p>
            <a:pPr marL="514350" indent="-514350" algn="l" fontAlgn="base">
              <a:buFont typeface="+mj-lt"/>
              <a:buAutoNum type="arabicPeriod"/>
            </a:pPr>
            <a:r>
              <a:rPr lang="en-US" b="1" i="0" dirty="0">
                <a:solidFill>
                  <a:srgbClr val="273239"/>
                </a:solidFill>
                <a:effectLst/>
              </a:rPr>
              <a:t>Elif</a:t>
            </a:r>
            <a:r>
              <a:rPr lang="en-US" b="0" i="0" dirty="0">
                <a:solidFill>
                  <a:srgbClr val="273239"/>
                </a:solidFill>
                <a:effectLst/>
              </a:rPr>
              <a:t> target&lt;</a:t>
            </a:r>
            <a:r>
              <a:rPr lang="en-US" b="0" i="0" dirty="0" err="1">
                <a:solidFill>
                  <a:srgbClr val="273239"/>
                </a:solidFill>
                <a:effectLst/>
              </a:rPr>
              <a:t>arr</a:t>
            </a:r>
            <a:r>
              <a:rPr lang="en-US" b="0" i="0" dirty="0">
                <a:solidFill>
                  <a:srgbClr val="273239"/>
                </a:solidFill>
                <a:effectLst/>
              </a:rPr>
              <a:t>[mid], set high = mid-1.</a:t>
            </a:r>
          </a:p>
          <a:p>
            <a:pPr marL="514350" indent="-514350" algn="l" fontAlgn="base">
              <a:buFont typeface="+mj-lt"/>
              <a:buAutoNum type="arabicPeriod"/>
            </a:pPr>
            <a:r>
              <a:rPr lang="en-US" b="1" dirty="0">
                <a:solidFill>
                  <a:srgbClr val="273239"/>
                </a:solidFill>
              </a:rPr>
              <a:t>Else</a:t>
            </a:r>
            <a:r>
              <a:rPr lang="en-US" b="0" i="0" dirty="0">
                <a:solidFill>
                  <a:srgbClr val="273239"/>
                </a:solidFill>
                <a:effectLst/>
              </a:rPr>
              <a:t> low = mid + 1</a:t>
            </a:r>
          </a:p>
          <a:p>
            <a:pPr marL="514350" indent="-514350" algn="l" fontAlgn="base">
              <a:buFont typeface="+mj-lt"/>
              <a:buAutoNum type="arabicPeriod"/>
            </a:pPr>
            <a:r>
              <a:rPr lang="en-US" b="1" i="0" dirty="0">
                <a:solidFill>
                  <a:srgbClr val="273239"/>
                </a:solidFill>
                <a:effectLst/>
              </a:rPr>
              <a:t>Repeat</a:t>
            </a:r>
            <a:r>
              <a:rPr lang="en-US" b="0" i="0" dirty="0">
                <a:solidFill>
                  <a:srgbClr val="273239"/>
                </a:solidFill>
                <a:effectLst/>
              </a:rPr>
              <a:t> steps 3-6 until the element is found </a:t>
            </a:r>
          </a:p>
          <a:p>
            <a:pPr marL="0" indent="0" algn="l" fontAlgn="base">
              <a:buNone/>
            </a:pPr>
            <a:r>
              <a:rPr lang="en-US" b="0" i="0" dirty="0">
                <a:solidFill>
                  <a:srgbClr val="273239"/>
                </a:solidFill>
                <a:effectLst/>
              </a:rPr>
              <a:t>      or the element is not present in the list.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B3D18D6-4505-90B0-C58E-42B38A2CC5F9}"/>
              </a:ext>
            </a:extLst>
          </p:cNvPr>
          <p:cNvGraphicFramePr>
            <a:graphicFrameLocks noGrp="1"/>
          </p:cNvGraphicFramePr>
          <p:nvPr/>
        </p:nvGraphicFramePr>
        <p:xfrm>
          <a:off x="6905338" y="3109576"/>
          <a:ext cx="49402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757">
                  <a:extLst>
                    <a:ext uri="{9D8B030D-6E8A-4147-A177-3AD203B41FA5}">
                      <a16:colId xmlns:a16="http://schemas.microsoft.com/office/drawing/2014/main" val="4149391570"/>
                    </a:ext>
                  </a:extLst>
                </a:gridCol>
                <a:gridCol w="705757">
                  <a:extLst>
                    <a:ext uri="{9D8B030D-6E8A-4147-A177-3AD203B41FA5}">
                      <a16:colId xmlns:a16="http://schemas.microsoft.com/office/drawing/2014/main" val="2624884122"/>
                    </a:ext>
                  </a:extLst>
                </a:gridCol>
                <a:gridCol w="705757">
                  <a:extLst>
                    <a:ext uri="{9D8B030D-6E8A-4147-A177-3AD203B41FA5}">
                      <a16:colId xmlns:a16="http://schemas.microsoft.com/office/drawing/2014/main" val="165318039"/>
                    </a:ext>
                  </a:extLst>
                </a:gridCol>
                <a:gridCol w="705757">
                  <a:extLst>
                    <a:ext uri="{9D8B030D-6E8A-4147-A177-3AD203B41FA5}">
                      <a16:colId xmlns:a16="http://schemas.microsoft.com/office/drawing/2014/main" val="3748285848"/>
                    </a:ext>
                  </a:extLst>
                </a:gridCol>
                <a:gridCol w="705757">
                  <a:extLst>
                    <a:ext uri="{9D8B030D-6E8A-4147-A177-3AD203B41FA5}">
                      <a16:colId xmlns:a16="http://schemas.microsoft.com/office/drawing/2014/main" val="3924785317"/>
                    </a:ext>
                  </a:extLst>
                </a:gridCol>
                <a:gridCol w="705757">
                  <a:extLst>
                    <a:ext uri="{9D8B030D-6E8A-4147-A177-3AD203B41FA5}">
                      <a16:colId xmlns:a16="http://schemas.microsoft.com/office/drawing/2014/main" val="499904050"/>
                    </a:ext>
                  </a:extLst>
                </a:gridCol>
                <a:gridCol w="705757">
                  <a:extLst>
                    <a:ext uri="{9D8B030D-6E8A-4147-A177-3AD203B41FA5}">
                      <a16:colId xmlns:a16="http://schemas.microsoft.com/office/drawing/2014/main" val="7181883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816509"/>
                  </a:ext>
                </a:extLst>
              </a:tr>
            </a:tbl>
          </a:graphicData>
        </a:graphic>
      </p:graphicFrame>
      <p:sp>
        <p:nvSpPr>
          <p:cNvPr id="5" name="Arrow: Up 4">
            <a:extLst>
              <a:ext uri="{FF2B5EF4-FFF2-40B4-BE49-F238E27FC236}">
                <a16:creationId xmlns:a16="http://schemas.microsoft.com/office/drawing/2014/main" id="{B7ED49E9-FF74-5585-EF28-8C4BF055E627}"/>
              </a:ext>
            </a:extLst>
          </p:cNvPr>
          <p:cNvSpPr/>
          <p:nvPr/>
        </p:nvSpPr>
        <p:spPr>
          <a:xfrm>
            <a:off x="7169728" y="3605645"/>
            <a:ext cx="166254" cy="2597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96589F-ABB2-FFDB-0402-C6D7E7211A53}"/>
              </a:ext>
            </a:extLst>
          </p:cNvPr>
          <p:cNvSpPr txBox="1"/>
          <p:nvPr/>
        </p:nvSpPr>
        <p:spPr>
          <a:xfrm>
            <a:off x="6951519" y="3855028"/>
            <a:ext cx="6354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low</a:t>
            </a:r>
          </a:p>
          <a:p>
            <a:endParaRPr lang="en-US" sz="2400" dirty="0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6B0EE057-7131-D0E3-09E4-526C61F884AA}"/>
              </a:ext>
            </a:extLst>
          </p:cNvPr>
          <p:cNvSpPr/>
          <p:nvPr/>
        </p:nvSpPr>
        <p:spPr>
          <a:xfrm>
            <a:off x="11416146" y="3591791"/>
            <a:ext cx="166254" cy="2597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5E6E40-8D39-70A0-45BC-F28D199561D3}"/>
              </a:ext>
            </a:extLst>
          </p:cNvPr>
          <p:cNvSpPr txBox="1"/>
          <p:nvPr/>
        </p:nvSpPr>
        <p:spPr>
          <a:xfrm>
            <a:off x="11197937" y="3841174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high</a:t>
            </a:r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10EE3DE5-655B-CFD2-413F-0C51A9405EA0}"/>
              </a:ext>
            </a:extLst>
          </p:cNvPr>
          <p:cNvSpPr/>
          <p:nvPr/>
        </p:nvSpPr>
        <p:spPr>
          <a:xfrm>
            <a:off x="9355282" y="3598719"/>
            <a:ext cx="166254" cy="2597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28B6DA-7E65-F381-FD05-EBECC3003520}"/>
              </a:ext>
            </a:extLst>
          </p:cNvPr>
          <p:cNvSpPr txBox="1"/>
          <p:nvPr/>
        </p:nvSpPr>
        <p:spPr>
          <a:xfrm>
            <a:off x="9137073" y="3848102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mid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727DB1-9C63-C2D8-A88E-AE0CA792C96D}"/>
              </a:ext>
            </a:extLst>
          </p:cNvPr>
          <p:cNvSpPr txBox="1"/>
          <p:nvPr/>
        </p:nvSpPr>
        <p:spPr>
          <a:xfrm>
            <a:off x="10079181" y="2182091"/>
            <a:ext cx="1577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Target = 23</a:t>
            </a:r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9E2868C8-1FC7-C013-90C2-170561089E10}"/>
              </a:ext>
            </a:extLst>
          </p:cNvPr>
          <p:cNvSpPr/>
          <p:nvPr/>
        </p:nvSpPr>
        <p:spPr>
          <a:xfrm>
            <a:off x="8586355" y="3640282"/>
            <a:ext cx="166254" cy="2597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9B9C32-583C-D375-63C9-E8794AE340C6}"/>
              </a:ext>
            </a:extLst>
          </p:cNvPr>
          <p:cNvSpPr txBox="1"/>
          <p:nvPr/>
        </p:nvSpPr>
        <p:spPr>
          <a:xfrm>
            <a:off x="8368146" y="3889665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high</a:t>
            </a:r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21299146-264F-0C39-1688-23773D061D04}"/>
              </a:ext>
            </a:extLst>
          </p:cNvPr>
          <p:cNvSpPr/>
          <p:nvPr/>
        </p:nvSpPr>
        <p:spPr>
          <a:xfrm>
            <a:off x="7886701" y="3626428"/>
            <a:ext cx="166254" cy="2597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C864E4-35D8-530B-D002-1FA94104A6BE}"/>
              </a:ext>
            </a:extLst>
          </p:cNvPr>
          <p:cNvSpPr txBox="1"/>
          <p:nvPr/>
        </p:nvSpPr>
        <p:spPr>
          <a:xfrm>
            <a:off x="7668492" y="3875811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mid</a:t>
            </a:r>
          </a:p>
        </p:txBody>
      </p:sp>
    </p:spTree>
    <p:extLst>
      <p:ext uri="{BB962C8B-B14F-4D97-AF65-F5344CB8AC3E}">
        <p14:creationId xmlns:p14="http://schemas.microsoft.com/office/powerpoint/2010/main" val="26373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9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6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7" grpId="1" animBg="1"/>
      <p:bldP spid="8" grpId="0"/>
      <p:bldP spid="8" grpId="1"/>
      <p:bldP spid="9" grpId="0" animBg="1"/>
      <p:bldP spid="9" grpId="1" animBg="1"/>
      <p:bldP spid="10" grpId="0"/>
      <p:bldP spid="10" grpId="1"/>
      <p:bldP spid="11" grpId="0"/>
      <p:bldP spid="12" grpId="0" animBg="1"/>
      <p:bldP spid="13" grpId="0"/>
      <p:bldP spid="14" grpId="0" animBg="1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6F6BCAF3-24F7-A5F5-6A19-363DBB1CA73B}"/>
              </a:ext>
            </a:extLst>
          </p:cNvPr>
          <p:cNvGraphicFramePr>
            <a:graphicFrameLocks noGrp="1"/>
          </p:cNvGraphicFramePr>
          <p:nvPr/>
        </p:nvGraphicFramePr>
        <p:xfrm>
          <a:off x="2956792" y="3244658"/>
          <a:ext cx="49402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757">
                  <a:extLst>
                    <a:ext uri="{9D8B030D-6E8A-4147-A177-3AD203B41FA5}">
                      <a16:colId xmlns:a16="http://schemas.microsoft.com/office/drawing/2014/main" val="4149391570"/>
                    </a:ext>
                  </a:extLst>
                </a:gridCol>
                <a:gridCol w="705757">
                  <a:extLst>
                    <a:ext uri="{9D8B030D-6E8A-4147-A177-3AD203B41FA5}">
                      <a16:colId xmlns:a16="http://schemas.microsoft.com/office/drawing/2014/main" val="2624884122"/>
                    </a:ext>
                  </a:extLst>
                </a:gridCol>
                <a:gridCol w="705757">
                  <a:extLst>
                    <a:ext uri="{9D8B030D-6E8A-4147-A177-3AD203B41FA5}">
                      <a16:colId xmlns:a16="http://schemas.microsoft.com/office/drawing/2014/main" val="165318039"/>
                    </a:ext>
                  </a:extLst>
                </a:gridCol>
                <a:gridCol w="705757">
                  <a:extLst>
                    <a:ext uri="{9D8B030D-6E8A-4147-A177-3AD203B41FA5}">
                      <a16:colId xmlns:a16="http://schemas.microsoft.com/office/drawing/2014/main" val="3748285848"/>
                    </a:ext>
                  </a:extLst>
                </a:gridCol>
                <a:gridCol w="705757">
                  <a:extLst>
                    <a:ext uri="{9D8B030D-6E8A-4147-A177-3AD203B41FA5}">
                      <a16:colId xmlns:a16="http://schemas.microsoft.com/office/drawing/2014/main" val="3924785317"/>
                    </a:ext>
                  </a:extLst>
                </a:gridCol>
                <a:gridCol w="705757">
                  <a:extLst>
                    <a:ext uri="{9D8B030D-6E8A-4147-A177-3AD203B41FA5}">
                      <a16:colId xmlns:a16="http://schemas.microsoft.com/office/drawing/2014/main" val="499904050"/>
                    </a:ext>
                  </a:extLst>
                </a:gridCol>
                <a:gridCol w="705757">
                  <a:extLst>
                    <a:ext uri="{9D8B030D-6E8A-4147-A177-3AD203B41FA5}">
                      <a16:colId xmlns:a16="http://schemas.microsoft.com/office/drawing/2014/main" val="7181883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816509"/>
                  </a:ext>
                </a:extLst>
              </a:tr>
            </a:tbl>
          </a:graphicData>
        </a:graphic>
      </p:graphicFrame>
      <p:sp>
        <p:nvSpPr>
          <p:cNvPr id="3" name="Arrow: Up 2">
            <a:extLst>
              <a:ext uri="{FF2B5EF4-FFF2-40B4-BE49-F238E27FC236}">
                <a16:creationId xmlns:a16="http://schemas.microsoft.com/office/drawing/2014/main" id="{AFB8F057-B3CB-A2C1-8C9D-763FFB9689A1}"/>
              </a:ext>
            </a:extLst>
          </p:cNvPr>
          <p:cNvSpPr/>
          <p:nvPr/>
        </p:nvSpPr>
        <p:spPr>
          <a:xfrm>
            <a:off x="3221182" y="3740727"/>
            <a:ext cx="166254" cy="2597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529A24-EFFD-AD46-DEE9-FC03D91F980B}"/>
              </a:ext>
            </a:extLst>
          </p:cNvPr>
          <p:cNvSpPr txBox="1"/>
          <p:nvPr/>
        </p:nvSpPr>
        <p:spPr>
          <a:xfrm>
            <a:off x="3002973" y="3990110"/>
            <a:ext cx="653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low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A016DB43-1143-6598-0842-D4BA665CA0FF}"/>
              </a:ext>
            </a:extLst>
          </p:cNvPr>
          <p:cNvSpPr/>
          <p:nvPr/>
        </p:nvSpPr>
        <p:spPr>
          <a:xfrm>
            <a:off x="7467600" y="3726873"/>
            <a:ext cx="166254" cy="2597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EEB322-E8D3-8993-AAD5-489739CE29AD}"/>
              </a:ext>
            </a:extLst>
          </p:cNvPr>
          <p:cNvSpPr txBox="1"/>
          <p:nvPr/>
        </p:nvSpPr>
        <p:spPr>
          <a:xfrm>
            <a:off x="7249391" y="3976256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high</a:t>
            </a: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C651494B-0FA6-5647-9DE8-B806333EB34D}"/>
              </a:ext>
            </a:extLst>
          </p:cNvPr>
          <p:cNvSpPr/>
          <p:nvPr/>
        </p:nvSpPr>
        <p:spPr>
          <a:xfrm>
            <a:off x="5406736" y="3733801"/>
            <a:ext cx="166254" cy="2597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D5753E-B312-BFC8-C3E9-E5EE8CF0A977}"/>
              </a:ext>
            </a:extLst>
          </p:cNvPr>
          <p:cNvSpPr txBox="1"/>
          <p:nvPr/>
        </p:nvSpPr>
        <p:spPr>
          <a:xfrm>
            <a:off x="5188527" y="3983184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F75F79-A50E-0FCB-BC56-A34887688D8F}"/>
              </a:ext>
            </a:extLst>
          </p:cNvPr>
          <p:cNvSpPr txBox="1"/>
          <p:nvPr/>
        </p:nvSpPr>
        <p:spPr>
          <a:xfrm>
            <a:off x="6130635" y="2317173"/>
            <a:ext cx="1421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Target = 2</a:t>
            </a:r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62E10361-DFEF-3DE9-9240-320420BCE7F9}"/>
              </a:ext>
            </a:extLst>
          </p:cNvPr>
          <p:cNvSpPr/>
          <p:nvPr/>
        </p:nvSpPr>
        <p:spPr>
          <a:xfrm>
            <a:off x="4637809" y="3775364"/>
            <a:ext cx="166254" cy="2597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820794-8714-5292-8840-5E2F5B70E86B}"/>
              </a:ext>
            </a:extLst>
          </p:cNvPr>
          <p:cNvSpPr txBox="1"/>
          <p:nvPr/>
        </p:nvSpPr>
        <p:spPr>
          <a:xfrm>
            <a:off x="4419600" y="4024747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high</a:t>
            </a:r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666E9018-05F8-EEB7-4278-71A17221557B}"/>
              </a:ext>
            </a:extLst>
          </p:cNvPr>
          <p:cNvSpPr/>
          <p:nvPr/>
        </p:nvSpPr>
        <p:spPr>
          <a:xfrm>
            <a:off x="3938155" y="3761510"/>
            <a:ext cx="166254" cy="2597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7CF634-E145-B8AB-44EA-29E4C4115F99}"/>
              </a:ext>
            </a:extLst>
          </p:cNvPr>
          <p:cNvSpPr txBox="1"/>
          <p:nvPr/>
        </p:nvSpPr>
        <p:spPr>
          <a:xfrm>
            <a:off x="3719946" y="4010893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mid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87D315-4EFC-BD97-7743-497EBB9F49DE}"/>
              </a:ext>
            </a:extLst>
          </p:cNvPr>
          <p:cNvSpPr txBox="1"/>
          <p:nvPr/>
        </p:nvSpPr>
        <p:spPr>
          <a:xfrm>
            <a:off x="1330037" y="1298864"/>
            <a:ext cx="5240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Case when the target is not found</a:t>
            </a:r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BB396D6A-5F72-5F32-208F-B582CC8E0589}"/>
              </a:ext>
            </a:extLst>
          </p:cNvPr>
          <p:cNvSpPr/>
          <p:nvPr/>
        </p:nvSpPr>
        <p:spPr>
          <a:xfrm>
            <a:off x="3207327" y="3747654"/>
            <a:ext cx="166254" cy="2597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2F671C-B37B-0C8B-B146-68AEDB8450F5}"/>
              </a:ext>
            </a:extLst>
          </p:cNvPr>
          <p:cNvSpPr txBox="1"/>
          <p:nvPr/>
        </p:nvSpPr>
        <p:spPr>
          <a:xfrm>
            <a:off x="2947555" y="4038601"/>
            <a:ext cx="7232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low</a:t>
            </a:r>
          </a:p>
          <a:p>
            <a:r>
              <a:rPr lang="en-US" sz="2400" dirty="0"/>
              <a:t>mid</a:t>
            </a:r>
          </a:p>
          <a:p>
            <a:r>
              <a:rPr lang="en-US" sz="2400" dirty="0"/>
              <a:t>high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706E3F-94F6-1AFF-7C1A-4863D30F1883}"/>
              </a:ext>
            </a:extLst>
          </p:cNvPr>
          <p:cNvSpPr txBox="1"/>
          <p:nvPr/>
        </p:nvSpPr>
        <p:spPr>
          <a:xfrm>
            <a:off x="3349338" y="5261264"/>
            <a:ext cx="11705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low = 0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mid = 0</a:t>
            </a:r>
          </a:p>
          <a:p>
            <a:r>
              <a:rPr lang="en-US" sz="2400" dirty="0"/>
              <a:t>high = 0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A9E772E1-11F6-8904-FE93-4EAD46A21D75}"/>
              </a:ext>
            </a:extLst>
          </p:cNvPr>
          <p:cNvSpPr/>
          <p:nvPr/>
        </p:nvSpPr>
        <p:spPr>
          <a:xfrm>
            <a:off x="4904509" y="5735782"/>
            <a:ext cx="2317173" cy="207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C1228E-D149-F77C-3A8F-7E111DD5187E}"/>
              </a:ext>
            </a:extLst>
          </p:cNvPr>
          <p:cNvSpPr txBox="1"/>
          <p:nvPr/>
        </p:nvSpPr>
        <p:spPr>
          <a:xfrm>
            <a:off x="5098472" y="5327073"/>
            <a:ext cx="1906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high = mid - 1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BDAC59-B831-2608-BBC1-D2F064C36818}"/>
              </a:ext>
            </a:extLst>
          </p:cNvPr>
          <p:cNvSpPr txBox="1"/>
          <p:nvPr/>
        </p:nvSpPr>
        <p:spPr>
          <a:xfrm>
            <a:off x="7439893" y="5185064"/>
            <a:ext cx="12650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low = 0</a:t>
            </a:r>
          </a:p>
          <a:p>
            <a:r>
              <a:rPr lang="en-US" sz="2400" dirty="0"/>
              <a:t>mid</a:t>
            </a:r>
          </a:p>
          <a:p>
            <a:r>
              <a:rPr lang="en-US" sz="2400" dirty="0">
                <a:solidFill>
                  <a:srgbClr val="FF0000"/>
                </a:solidFill>
              </a:rPr>
              <a:t>high = -1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2CFD27-6B17-1D2C-FFCC-59A6EF51B513}"/>
              </a:ext>
            </a:extLst>
          </p:cNvPr>
          <p:cNvSpPr txBox="1"/>
          <p:nvPr/>
        </p:nvSpPr>
        <p:spPr>
          <a:xfrm>
            <a:off x="9462652" y="5451764"/>
            <a:ext cx="17180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/>
              <a:t>low &gt; high</a:t>
            </a:r>
          </a:p>
          <a:p>
            <a:pPr algn="r"/>
            <a:r>
              <a:rPr lang="en-US" sz="2800" b="1" dirty="0">
                <a:solidFill>
                  <a:srgbClr val="FF0000"/>
                </a:solidFill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219053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/>
      <p:bldP spid="4" grpId="1"/>
      <p:bldP spid="5" grpId="0" animBg="1"/>
      <p:bldP spid="5" grpId="1" animBg="1"/>
      <p:bldP spid="6" grpId="0"/>
      <p:bldP spid="6" grpId="1"/>
      <p:bldP spid="7" grpId="0" animBg="1"/>
      <p:bldP spid="7" grpId="1" animBg="1"/>
      <p:bldP spid="8" grpId="0"/>
      <p:bldP spid="8" grpId="1"/>
      <p:bldP spid="9" grpId="0"/>
      <p:bldP spid="10" grpId="0" animBg="1"/>
      <p:bldP spid="10" grpId="1" animBg="1"/>
      <p:bldP spid="11" grpId="0"/>
      <p:bldP spid="11" grpId="1"/>
      <p:bldP spid="12" grpId="0" animBg="1"/>
      <p:bldP spid="12" grpId="1" animBg="1"/>
      <p:bldP spid="13" grpId="0"/>
      <p:bldP spid="13" grpId="1"/>
      <p:bldP spid="17" grpId="0" animBg="1"/>
      <p:bldP spid="18" grpId="0"/>
      <p:bldP spid="19" grpId="0"/>
      <p:bldP spid="20" grpId="0" animBg="1"/>
      <p:bldP spid="21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0E7AB627372340BC90817A16362710" ma:contentTypeVersion="10" ma:contentTypeDescription="Create a new document." ma:contentTypeScope="" ma:versionID="0b1de12c7fc22831ad51e0e61840eb90">
  <xsd:schema xmlns:xsd="http://www.w3.org/2001/XMLSchema" xmlns:xs="http://www.w3.org/2001/XMLSchema" xmlns:p="http://schemas.microsoft.com/office/2006/metadata/properties" xmlns:ns3="de7bfbcc-834f-422c-a61f-4e1400314c9a" xmlns:ns4="890a661f-6afe-4b4e-bef4-5bc2e81fdcdf" targetNamespace="http://schemas.microsoft.com/office/2006/metadata/properties" ma:root="true" ma:fieldsID="ba975b4f940eaae87aa9b1ee5bef8770" ns3:_="" ns4:_="">
    <xsd:import namespace="de7bfbcc-834f-422c-a61f-4e1400314c9a"/>
    <xsd:import namespace="890a661f-6afe-4b4e-bef4-5bc2e81fdcd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7bfbcc-834f-422c-a61f-4e1400314c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0a661f-6afe-4b4e-bef4-5bc2e81fdcd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e7bfbcc-834f-422c-a61f-4e1400314c9a" xsi:nil="true"/>
  </documentManagement>
</p:properties>
</file>

<file path=customXml/itemProps1.xml><?xml version="1.0" encoding="utf-8"?>
<ds:datastoreItem xmlns:ds="http://schemas.openxmlformats.org/officeDocument/2006/customXml" ds:itemID="{7B7B5241-9B6D-42E5-837E-054BDD0800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7bfbcc-834f-422c-a61f-4e1400314c9a"/>
    <ds:schemaRef ds:uri="890a661f-6afe-4b4e-bef4-5bc2e81fdc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C26E960-663A-4176-AAAD-8BBB22456A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838BF6D-E5ED-4AB2-8C36-232EB2B6E00C}">
  <ds:schemaRefs>
    <ds:schemaRef ds:uri="http://purl.org/dc/terms/"/>
    <ds:schemaRef ds:uri="de7bfbcc-834f-422c-a61f-4e1400314c9a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90a661f-6afe-4b4e-bef4-5bc2e81fdcdf"/>
    <ds:schemaRef ds:uri="http://schemas.microsoft.com/office/2006/documentManagement/types"/>
    <ds:schemaRef ds:uri="http://www.w3.org/XML/1998/namespace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1704</TotalTime>
  <Words>1120</Words>
  <Application>Microsoft Macintosh PowerPoint</Application>
  <PresentationFormat>Widescreen</PresentationFormat>
  <Paragraphs>279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euclid_circular_a</vt:lpstr>
      <vt:lpstr>JetBrains Mono</vt:lpstr>
      <vt:lpstr>Roboto</vt:lpstr>
      <vt:lpstr>Times New Roman</vt:lpstr>
      <vt:lpstr>Wingdings</vt:lpstr>
      <vt:lpstr>Office Theme</vt:lpstr>
      <vt:lpstr>   Searching Algorithms </vt:lpstr>
      <vt:lpstr>Searching Algorithms</vt:lpstr>
      <vt:lpstr>Linear Search </vt:lpstr>
      <vt:lpstr>Linear Search </vt:lpstr>
      <vt:lpstr>PowerPoint Presentation</vt:lpstr>
      <vt:lpstr>PowerPoint Presentation</vt:lpstr>
      <vt:lpstr>Binary Search</vt:lpstr>
      <vt:lpstr>Binary Search</vt:lpstr>
      <vt:lpstr>PowerPoint Presentation</vt:lpstr>
      <vt:lpstr>Binary Search implementation</vt:lpstr>
      <vt:lpstr>PowerPoint Presentation</vt:lpstr>
      <vt:lpstr>PowerPoint Presentation</vt:lpstr>
      <vt:lpstr>PowerPoint Presentation</vt:lpstr>
      <vt:lpstr>PowerPoint Presentation</vt:lpstr>
      <vt:lpstr>Summary</vt:lpstr>
      <vt:lpstr>PowerPoint Presentation</vt:lpstr>
      <vt:lpstr>PowerPoint Presentation</vt:lpstr>
      <vt:lpstr>PowerPoint Presentation</vt:lpstr>
      <vt:lpstr>PowerPoint Presentation</vt:lpstr>
      <vt:lpstr>Sorting Algorithms</vt:lpstr>
      <vt:lpstr>Bubble Sort</vt:lpstr>
      <vt:lpstr>PowerPoint Presentation</vt:lpstr>
      <vt:lpstr>PowerPoint Presentation</vt:lpstr>
      <vt:lpstr>Bubble Sort: Python implementation</vt:lpstr>
      <vt:lpstr>PowerPoint Presentation</vt:lpstr>
      <vt:lpstr>PowerPoint Presentation</vt:lpstr>
      <vt:lpstr>Attendance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2302/DSCI 1302  Algorithms and Runtime Analysis</dc:title>
  <dc:creator>Towhidul Islam</dc:creator>
  <cp:lastModifiedBy>S M Towhidul Islam</cp:lastModifiedBy>
  <cp:revision>23</cp:revision>
  <dcterms:created xsi:type="dcterms:W3CDTF">2023-09-12T03:11:37Z</dcterms:created>
  <dcterms:modified xsi:type="dcterms:W3CDTF">2025-09-24T05:53:17Z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0x0101006A0E7AB627372340BC90817A16362710</vt:lpwstr>
  </property>
</Properties>
</file>