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409" r:id="rId5"/>
    <p:sldId id="424" r:id="rId6"/>
    <p:sldId id="357" r:id="rId7"/>
    <p:sldId id="388" r:id="rId8"/>
    <p:sldId id="359" r:id="rId9"/>
    <p:sldId id="412" r:id="rId10"/>
    <p:sldId id="422" r:id="rId11"/>
    <p:sldId id="404" r:id="rId12"/>
    <p:sldId id="406" r:id="rId13"/>
    <p:sldId id="405" r:id="rId14"/>
    <p:sldId id="413" r:id="rId15"/>
    <p:sldId id="423" r:id="rId16"/>
    <p:sldId id="410" r:id="rId17"/>
    <p:sldId id="389" r:id="rId18"/>
    <p:sldId id="425" r:id="rId19"/>
    <p:sldId id="426" r:id="rId20"/>
    <p:sldId id="366" r:id="rId21"/>
    <p:sldId id="260" r:id="rId22"/>
    <p:sldId id="367" r:id="rId23"/>
    <p:sldId id="399" r:id="rId24"/>
    <p:sldId id="41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B65E5EF-DF14-421A-9306-975BC082C1F9}" v="18" dt="2023-09-19T14:58:01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 showGuides="1">
      <p:cViewPr varScale="1">
        <p:scale>
          <a:sx n="107" d="100"/>
          <a:sy n="107" d="100"/>
        </p:scale>
        <p:origin x="472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A162D-0235-FAFB-DC71-F7EAF868F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FA8A76-E096-AE65-4179-CA2CBC36AA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D665-69DD-BF05-3229-AE00A13E6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ED4476-94DA-CF64-7240-18DE13FE0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C044D-F5F7-E752-0C57-C21CD3B4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226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D18AD-53D6-EF1F-2A93-ECBD82B68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6BCF7E-27B6-BE7E-C784-6B1A5F290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87D6F-F18A-1CF5-3476-E60406F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6E796C-2CA4-5319-29D6-F84E09F35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A9EE8-2DFD-2619-464E-B59773599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180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80069-DAD1-65BF-C21A-6DC8CEFE4D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79925-B9A1-9658-F1AF-FA6BFA6607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E31F6A-245A-B225-2DCB-56D73D7E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7429B-4A24-D345-FF4C-15E501D1B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D1F1B-2E93-A340-0109-3DAB872F2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54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B0D42-E512-6490-6FFA-6E463E57F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6B4B41-6BB9-53D4-D283-8E5DC4D53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62702-C0B0-D4C2-039C-A9BCCA191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F4274-853E-5003-91C9-9BD1F9F4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0C466-BD78-C371-E1D1-1555165DA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2204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10DE06-413A-7860-057E-F249319BD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86FC7-74DC-F5A9-5640-2BD793DDD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6CB2-C2E0-4F26-2803-1D7DD26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6306D1-C4F0-5A77-BB1E-3309107D8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2877-85F3-DA9A-4375-B595D29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2890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460D1-38A9-183F-CFA7-79A777476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8F44D9-DDCE-5C93-DB63-2CA4B0585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3D064A-226E-C930-7FB0-323D92B9F7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F2860-5DA0-B085-6072-5F88D67C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55A7C-F191-4D5C-D1FE-09EDEA8E2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526196-6061-232C-1288-E3EB7806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01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3DE3F-50B6-4632-37A4-B2AA07F59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A11-D802-2412-E491-40DB924BF8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22ACD9-3B77-D345-0F4E-33F7FE4B6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19F0ED-BFEA-655D-546C-40DDF1ADC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49DD83-D1F1-FF84-D982-9F0EA1227C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0FF434-FEEE-0364-DE85-2C663B3A7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DEFFAC-29E8-FE7E-4AD5-CF1244482C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B8A0E-9BA7-48C7-0016-B1F57E7D9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49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A6971-9C5D-4DCD-C3F9-2520CC698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2CE7AB-9DA7-C89D-BD69-88B334B63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91964-C977-A557-59B6-7A5EF227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91B9E1-6FAC-4394-EB62-7C3DF7948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32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9468C-B684-ED13-DBE5-75006A7F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C404EE-4F7A-35C3-AA3D-C11911AA9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F3D62-752E-2C33-0284-A9DCA1590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789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77868-DDD0-F832-41F2-F2B617514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7ED8F6-FD80-877F-6940-774A3ECC09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9833A3-9CBA-DE67-2822-8CD5CF0A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D11B1A-9DA9-F63D-2241-68D8C88D1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1147B-310E-8980-DB80-1481DD8E1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77A1B4-1DF6-495F-386A-153748F31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979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A7595-A37A-DA16-75E9-1362D2DCB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49C198-238B-667F-573C-64067AA219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68542A-0121-E224-3DF9-F2DF1B6A5C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834A3-7262-1892-ACBC-6FF581C41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86429-338D-A3FA-8820-172F7F2E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8659CB-1AA4-E10A-CFD3-20BA408BA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9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A6A80-336C-CA4C-977B-CF2076FDC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84850-5311-CB2A-553F-55241F01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07CBB-6651-7493-75E4-9FD7AB7D93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0E1A89-AFE6-4AE4-ADD5-D015C9BE5ACC}" type="datetimeFigureOut">
              <a:rPr lang="en-US" smtClean="0"/>
              <a:t>2/13/25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17112-AA4C-9B28-DCB9-B7836116F5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1B0E57-8936-BA93-313E-A6A07618E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CBFC5B-15B6-46D2-A391-A73210B49E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529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ComparisonSort.html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E2A4-1988-4947-84AC-35FBAD114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46155"/>
            <a:ext cx="9144000" cy="2387600"/>
          </a:xfrm>
        </p:spPr>
        <p:txBody>
          <a:bodyPr>
            <a:normAutofit fontScale="90000"/>
          </a:bodyPr>
          <a:lstStyle/>
          <a:p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CSC 2302/DSCI 1302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Sorting Algorithms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1">
            <a:extLst>
              <a:ext uri="{FF2B5EF4-FFF2-40B4-BE49-F238E27FC236}">
                <a16:creationId xmlns:a16="http://schemas.microsoft.com/office/drawing/2014/main" id="{2E2CB42E-F0B0-4FB0-A464-7E9AB159AA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43184" y="435232"/>
            <a:ext cx="1520757" cy="126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BBA6970-237D-482A-9AC6-E784B7522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177B16-CB04-4DD3-8E5A-C80985C1B0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985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542C983-CC93-9759-4315-766977EDFB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310" y="1122680"/>
            <a:ext cx="6708056" cy="4644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0586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A1041968-9309-3896-7791-07624E06B2F9}"/>
              </a:ext>
            </a:extLst>
          </p:cNvPr>
          <p:cNvSpPr/>
          <p:nvPr/>
        </p:nvSpPr>
        <p:spPr>
          <a:xfrm>
            <a:off x="2206479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89F1A4C-947C-55E0-AE48-217F36F5BD25}"/>
              </a:ext>
            </a:extLst>
          </p:cNvPr>
          <p:cNvSpPr txBox="1">
            <a:spLocks/>
          </p:cNvSpPr>
          <p:nvPr/>
        </p:nvSpPr>
        <p:spPr>
          <a:xfrm>
            <a:off x="817418" y="5313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 Exercise – Insertion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015011E-DD6B-2386-EE60-5F44EFAB9DE5}"/>
              </a:ext>
            </a:extLst>
          </p:cNvPr>
          <p:cNvSpPr/>
          <p:nvPr/>
        </p:nvSpPr>
        <p:spPr>
          <a:xfrm>
            <a:off x="3295968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3B2EA22-8DFC-965D-A63D-6F23253128E1}"/>
              </a:ext>
            </a:extLst>
          </p:cNvPr>
          <p:cNvSpPr/>
          <p:nvPr/>
        </p:nvSpPr>
        <p:spPr>
          <a:xfrm>
            <a:off x="4418470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2BE0A9-86CB-B1C1-1A48-80A502530856}"/>
              </a:ext>
            </a:extLst>
          </p:cNvPr>
          <p:cNvSpPr/>
          <p:nvPr/>
        </p:nvSpPr>
        <p:spPr>
          <a:xfrm>
            <a:off x="5488734" y="271987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7F63AF6-007D-4011-3031-6C99195C0285}"/>
              </a:ext>
            </a:extLst>
          </p:cNvPr>
          <p:cNvSpPr/>
          <p:nvPr/>
        </p:nvSpPr>
        <p:spPr>
          <a:xfrm>
            <a:off x="6600562" y="27094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00F2E32-7628-44FD-0806-97A59E404B25}"/>
              </a:ext>
            </a:extLst>
          </p:cNvPr>
          <p:cNvSpPr/>
          <p:nvPr/>
        </p:nvSpPr>
        <p:spPr>
          <a:xfrm>
            <a:off x="7629262" y="270948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0D48767-D47A-C3D2-E5B7-FC738356A9FE}"/>
              </a:ext>
            </a:extLst>
          </p:cNvPr>
          <p:cNvSpPr/>
          <p:nvPr/>
        </p:nvSpPr>
        <p:spPr>
          <a:xfrm>
            <a:off x="8716844" y="26852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14B61BD-EBB4-6C7B-C08F-21A21937876E}"/>
              </a:ext>
            </a:extLst>
          </p:cNvPr>
          <p:cNvSpPr/>
          <p:nvPr/>
        </p:nvSpPr>
        <p:spPr>
          <a:xfrm>
            <a:off x="9766325" y="26852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C9CE7B48-4220-20F0-6779-9D00DC7A3331}"/>
              </a:ext>
            </a:extLst>
          </p:cNvPr>
          <p:cNvSpPr/>
          <p:nvPr/>
        </p:nvSpPr>
        <p:spPr>
          <a:xfrm>
            <a:off x="3483003" y="2092253"/>
            <a:ext cx="332509" cy="436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5D35FE-6D61-0A66-A608-78EB5636A427}"/>
              </a:ext>
            </a:extLst>
          </p:cNvPr>
          <p:cNvSpPr/>
          <p:nvPr/>
        </p:nvSpPr>
        <p:spPr>
          <a:xfrm>
            <a:off x="2233608" y="4618853"/>
            <a:ext cx="1585242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Key = 12</a:t>
            </a:r>
          </a:p>
        </p:txBody>
      </p:sp>
    </p:spTree>
    <p:extLst>
      <p:ext uri="{BB962C8B-B14F-4D97-AF65-F5344CB8AC3E}">
        <p14:creationId xmlns:p14="http://schemas.microsoft.com/office/powerpoint/2010/main" val="2427495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620B3-0742-A6AF-0CE2-96C76BF81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9D62D42-9D34-FEF0-8ECB-65CA7BD0C39D}"/>
              </a:ext>
            </a:extLst>
          </p:cNvPr>
          <p:cNvSpPr txBox="1">
            <a:spLocks/>
          </p:cNvSpPr>
          <p:nvPr/>
        </p:nvSpPr>
        <p:spPr>
          <a:xfrm>
            <a:off x="1339931" y="12557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AB046C-C943-AD43-EF05-CB6AF8674091}"/>
              </a:ext>
            </a:extLst>
          </p:cNvPr>
          <p:cNvSpPr txBox="1">
            <a:spLocks/>
          </p:cNvSpPr>
          <p:nvPr/>
        </p:nvSpPr>
        <p:spPr>
          <a:xfrm>
            <a:off x="2076201" y="2191081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Insertion Sort – Descending Order?</a:t>
            </a:r>
          </a:p>
        </p:txBody>
      </p:sp>
    </p:spTree>
    <p:extLst>
      <p:ext uri="{BB962C8B-B14F-4D97-AF65-F5344CB8AC3E}">
        <p14:creationId xmlns:p14="http://schemas.microsoft.com/office/powerpoint/2010/main" val="2676171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D08D0-F1B7-AEDF-0426-A1CEAF2CF01E}"/>
              </a:ext>
            </a:extLst>
          </p:cNvPr>
          <p:cNvSpPr txBox="1"/>
          <p:nvPr/>
        </p:nvSpPr>
        <p:spPr>
          <a:xfrm>
            <a:off x="1203648" y="699795"/>
            <a:ext cx="59191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Reading Assignments from </a:t>
            </a:r>
            <a:r>
              <a:rPr lang="en-US" sz="3200" dirty="0" err="1"/>
              <a:t>Zybook</a:t>
            </a:r>
            <a:endParaRPr 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A370A-3C41-B894-2A79-7628332EC783}"/>
              </a:ext>
            </a:extLst>
          </p:cNvPr>
          <p:cNvSpPr txBox="1"/>
          <p:nvPr/>
        </p:nvSpPr>
        <p:spPr>
          <a:xfrm>
            <a:off x="2431091" y="1873071"/>
            <a:ext cx="60975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16.5 Sorting: Introduction</a:t>
            </a:r>
          </a:p>
          <a:p>
            <a:pPr algn="l"/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16.6 Selection sort</a:t>
            </a:r>
          </a:p>
          <a:p>
            <a:pPr algn="l"/>
            <a:r>
              <a:rPr lang="en-US" sz="2400" b="0" i="0" dirty="0">
                <a:solidFill>
                  <a:srgbClr val="37474F"/>
                </a:solidFill>
                <a:effectLst/>
                <a:latin typeface="Roboto" panose="02000000000000000000" pitchFamily="2" charset="0"/>
              </a:rPr>
              <a:t>16.7 Insertion sort</a:t>
            </a:r>
          </a:p>
        </p:txBody>
      </p:sp>
    </p:spTree>
    <p:extLst>
      <p:ext uri="{BB962C8B-B14F-4D97-AF65-F5344CB8AC3E}">
        <p14:creationId xmlns:p14="http://schemas.microsoft.com/office/powerpoint/2010/main" val="1655966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C3364-B7F9-AF04-A45E-8E8F91E4EB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Sorting: Divide-and-conquer strategy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DB3AA3-59FB-FA91-5446-3C5F19DE8811}"/>
              </a:ext>
            </a:extLst>
          </p:cNvPr>
          <p:cNvSpPr txBox="1"/>
          <p:nvPr/>
        </p:nvSpPr>
        <p:spPr>
          <a:xfrm>
            <a:off x="973617" y="1613118"/>
            <a:ext cx="981940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Breaks down a problem into smaller and more manageable subproblems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Sub-problems are solved independently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800" dirty="0"/>
              <a:t>Solution of the subproblems &gt;&gt; solution to the original problem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ABC7482-BACF-9229-2E14-8EAE35B2037E}"/>
              </a:ext>
            </a:extLst>
          </p:cNvPr>
          <p:cNvSpPr/>
          <p:nvPr/>
        </p:nvSpPr>
        <p:spPr>
          <a:xfrm>
            <a:off x="5624053" y="3854246"/>
            <a:ext cx="1170038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Problem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FA47FBC-6546-CF25-22BE-FA4A8A3163B1}"/>
              </a:ext>
            </a:extLst>
          </p:cNvPr>
          <p:cNvSpPr/>
          <p:nvPr/>
        </p:nvSpPr>
        <p:spPr>
          <a:xfrm>
            <a:off x="3510116" y="4773562"/>
            <a:ext cx="1627239" cy="398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Sub-problem1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AD05D1-C9C5-9099-5E79-4781B06658F0}"/>
              </a:ext>
            </a:extLst>
          </p:cNvPr>
          <p:cNvSpPr/>
          <p:nvPr/>
        </p:nvSpPr>
        <p:spPr>
          <a:xfrm>
            <a:off x="5392993" y="4778478"/>
            <a:ext cx="1627239" cy="398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255675A-48FC-1BA1-D1A5-38A10096BA10}"/>
              </a:ext>
            </a:extLst>
          </p:cNvPr>
          <p:cNvSpPr/>
          <p:nvPr/>
        </p:nvSpPr>
        <p:spPr>
          <a:xfrm>
            <a:off x="7325032" y="4753898"/>
            <a:ext cx="1627239" cy="3982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Sub-problem3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322CF2C-553A-B5B7-458D-0E2AA8CBDE81}"/>
              </a:ext>
            </a:extLst>
          </p:cNvPr>
          <p:cNvSpPr/>
          <p:nvPr/>
        </p:nvSpPr>
        <p:spPr>
          <a:xfrm>
            <a:off x="5628970" y="5943601"/>
            <a:ext cx="1170038" cy="4326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Solution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D9CB6F1-42D6-A3AA-8CD2-5EAF7DFD8A3F}"/>
              </a:ext>
            </a:extLst>
          </p:cNvPr>
          <p:cNvCxnSpPr>
            <a:stCxn id="3" idx="2"/>
            <a:endCxn id="4" idx="0"/>
          </p:cNvCxnSpPr>
          <p:nvPr/>
        </p:nvCxnSpPr>
        <p:spPr>
          <a:xfrm flipH="1">
            <a:off x="4323736" y="4286866"/>
            <a:ext cx="1885336" cy="4866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FB7B682-DF50-2FDE-8E2B-3BA16EF09A17}"/>
              </a:ext>
            </a:extLst>
          </p:cNvPr>
          <p:cNvCxnSpPr>
            <a:cxnSpLocks/>
            <a:stCxn id="3" idx="2"/>
            <a:endCxn id="8" idx="0"/>
          </p:cNvCxnSpPr>
          <p:nvPr/>
        </p:nvCxnSpPr>
        <p:spPr>
          <a:xfrm flipH="1">
            <a:off x="6206613" y="4286866"/>
            <a:ext cx="2459" cy="491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487C52-8AC6-3904-92B8-A0C1BB1E0B79}"/>
              </a:ext>
            </a:extLst>
          </p:cNvPr>
          <p:cNvCxnSpPr>
            <a:cxnSpLocks/>
            <a:stCxn id="3" idx="2"/>
            <a:endCxn id="9" idx="0"/>
          </p:cNvCxnSpPr>
          <p:nvPr/>
        </p:nvCxnSpPr>
        <p:spPr>
          <a:xfrm>
            <a:off x="6209072" y="4286866"/>
            <a:ext cx="1929580" cy="46703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8EED46-8237-BD47-2B63-D029083C0E65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>
            <a:off x="4323736" y="5171767"/>
            <a:ext cx="1890253" cy="77183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40CD44-B8C8-0D1E-9230-E3BA3A94B4B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6206613" y="5176683"/>
            <a:ext cx="7376" cy="7669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D9C00376-FB84-A7B2-5257-9446FBF1B53F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6213989" y="5152103"/>
            <a:ext cx="1924663" cy="7914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ight Brace 35">
            <a:extLst>
              <a:ext uri="{FF2B5EF4-FFF2-40B4-BE49-F238E27FC236}">
                <a16:creationId xmlns:a16="http://schemas.microsoft.com/office/drawing/2014/main" id="{254BDEE2-4FA8-141D-CF8E-9628995D1524}"/>
              </a:ext>
            </a:extLst>
          </p:cNvPr>
          <p:cNvSpPr/>
          <p:nvPr/>
        </p:nvSpPr>
        <p:spPr>
          <a:xfrm>
            <a:off x="9202993" y="3814916"/>
            <a:ext cx="619433" cy="953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Brace 36">
            <a:extLst>
              <a:ext uri="{FF2B5EF4-FFF2-40B4-BE49-F238E27FC236}">
                <a16:creationId xmlns:a16="http://schemas.microsoft.com/office/drawing/2014/main" id="{5EB39177-E885-E81B-BF9D-CB0777AB43B3}"/>
              </a:ext>
            </a:extLst>
          </p:cNvPr>
          <p:cNvSpPr/>
          <p:nvPr/>
        </p:nvSpPr>
        <p:spPr>
          <a:xfrm>
            <a:off x="9237406" y="5098025"/>
            <a:ext cx="619433" cy="95372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1BF4D9F-FFA3-5A2B-C7E9-3EE0D4035D28}"/>
              </a:ext>
            </a:extLst>
          </p:cNvPr>
          <p:cNvSpPr/>
          <p:nvPr/>
        </p:nvSpPr>
        <p:spPr>
          <a:xfrm>
            <a:off x="9953161" y="3980058"/>
            <a:ext cx="1233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Divide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F9FD476-B85F-81B5-DBD2-C4FF5F004BDB}"/>
              </a:ext>
            </a:extLst>
          </p:cNvPr>
          <p:cNvSpPr/>
          <p:nvPr/>
        </p:nvSpPr>
        <p:spPr>
          <a:xfrm>
            <a:off x="9933667" y="5243503"/>
            <a:ext cx="161614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Conquer</a:t>
            </a:r>
          </a:p>
        </p:txBody>
      </p:sp>
    </p:spTree>
    <p:extLst>
      <p:ext uri="{BB962C8B-B14F-4D97-AF65-F5344CB8AC3E}">
        <p14:creationId xmlns:p14="http://schemas.microsoft.com/office/powerpoint/2010/main" val="546398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8" grpId="0" animBg="1"/>
      <p:bldP spid="9" grpId="0" animBg="1"/>
      <p:bldP spid="10" grpId="0" animBg="1"/>
      <p:bldP spid="36" grpId="0" animBg="1"/>
      <p:bldP spid="37" grpId="0" animBg="1"/>
      <p:bldP spid="38" grpId="0"/>
      <p:bldP spid="3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DBD6935-AD3A-A820-E964-BB57EE9030D9}"/>
              </a:ext>
            </a:extLst>
          </p:cNvPr>
          <p:cNvSpPr txBox="1"/>
          <p:nvPr/>
        </p:nvSpPr>
        <p:spPr>
          <a:xfrm>
            <a:off x="1268361" y="664354"/>
            <a:ext cx="6096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800" b="1" dirty="0"/>
              <a:t>Divide-and-conquer based sorting: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Quicksort</a:t>
            </a:r>
          </a:p>
          <a:p>
            <a:pPr marL="914400" lvl="1" indent="-457200" algn="just">
              <a:buFont typeface="Arial" panose="020B0604020202020204" pitchFamily="34" charset="0"/>
              <a:buChar char="•"/>
            </a:pPr>
            <a:r>
              <a:rPr lang="en-US" sz="2800" dirty="0" err="1"/>
              <a:t>Mergesort</a:t>
            </a:r>
            <a:endParaRPr lang="en-US" sz="28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6C21BEB-58CE-18A5-8AF8-5F2CEB231D29}"/>
              </a:ext>
            </a:extLst>
          </p:cNvPr>
          <p:cNvGraphicFramePr>
            <a:graphicFrameLocks noGrp="1"/>
          </p:cNvGraphicFramePr>
          <p:nvPr/>
        </p:nvGraphicFramePr>
        <p:xfrm>
          <a:off x="1884516" y="2341988"/>
          <a:ext cx="8128000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4877213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102243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Sorting 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Average-case time complexity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555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Bubble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5798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Selection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O(n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402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Insertion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O(n</a:t>
                      </a:r>
                      <a:r>
                        <a:rPr lang="en-US" sz="2400" baseline="30000" dirty="0"/>
                        <a:t>2</a:t>
                      </a:r>
                      <a:r>
                        <a:rPr lang="en-US" sz="2400" baseline="0" dirty="0"/>
                        <a:t>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4845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Quick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nlogn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10477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Merge sort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O(</a:t>
                      </a:r>
                      <a:r>
                        <a:rPr lang="en-US" sz="2400" dirty="0" err="1"/>
                        <a:t>nlogn</a:t>
                      </a:r>
                      <a:r>
                        <a:rPr lang="en-US" sz="24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3029235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C2961390-19C6-C8F9-29BC-3EA83BFC5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0640" y="5377827"/>
            <a:ext cx="7485597" cy="1043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376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0372BC1-A53A-097E-984C-CF07A6BD7C25}"/>
              </a:ext>
            </a:extLst>
          </p:cNvPr>
          <p:cNvSpPr/>
          <p:nvPr/>
        </p:nvSpPr>
        <p:spPr>
          <a:xfrm>
            <a:off x="1848147" y="425102"/>
            <a:ext cx="8937831" cy="107721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Why do we need to learn the Bubble, Selection, and </a:t>
            </a:r>
          </a:p>
          <a:p>
            <a:pPr algn="ctr"/>
            <a:r>
              <a:rPr lang="en-US" sz="32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Insertion sort algorithms then if they are slow?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81303C-8413-1632-5A89-0F3046024178}"/>
              </a:ext>
            </a:extLst>
          </p:cNvPr>
          <p:cNvSpPr txBox="1"/>
          <p:nvPr/>
        </p:nvSpPr>
        <p:spPr>
          <a:xfrm>
            <a:off x="1781071" y="2091286"/>
            <a:ext cx="9240890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  <a:cs typeface="Arial" panose="020B0604020202020204" pitchFamily="34" charset="0"/>
              </a:rPr>
              <a:t>learning the basic principles of sorting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  <a:cs typeface="Arial" panose="020B0604020202020204" pitchFamily="34" charset="0"/>
              </a:rPr>
              <a:t>Understanding the fundamental concepts like comparison-based sorting, swapping, and iterating through arrays or lists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  <a:cs typeface="Arial" panose="020B0604020202020204" pitchFamily="34" charset="0"/>
              </a:rPr>
              <a:t>develop your critical thinking and problem-solving ability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500" dirty="0">
                <a:latin typeface="Calibri (Body)"/>
                <a:cs typeface="Arial" panose="020B0604020202020204" pitchFamily="34" charset="0"/>
              </a:rPr>
              <a:t>building blocks for more advanced sorting algorithms, e.g., merge sort and quicksort</a:t>
            </a:r>
          </a:p>
          <a:p>
            <a:endParaRPr lang="en-US" sz="2500" dirty="0">
              <a:latin typeface="Calibri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93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8A6C8-E9AA-372C-E850-156CB9399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268E-A804-5647-9E8E-A8EEE3822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AB9ECE-837B-D91E-CC03-7D77AB72B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09" y="1669761"/>
            <a:ext cx="10515600" cy="4351338"/>
          </a:xfrm>
        </p:spPr>
        <p:txBody>
          <a:bodyPr/>
          <a:lstStyle/>
          <a:p>
            <a:r>
              <a:rPr lang="en-US" b="0" i="0" dirty="0">
                <a:effectLst/>
              </a:rPr>
              <a:t>Merge Sort is a Divide and Conquer algorithm. </a:t>
            </a:r>
          </a:p>
          <a:p>
            <a:r>
              <a:rPr lang="en-US" b="0" i="0" dirty="0">
                <a:effectLst/>
              </a:rPr>
              <a:t>It divides input array in two halves and</a:t>
            </a:r>
            <a:r>
              <a:rPr lang="en-US" dirty="0"/>
              <a:t> sorts them</a:t>
            </a:r>
          </a:p>
          <a:p>
            <a:r>
              <a:rPr lang="en-US" b="0" i="0" dirty="0">
                <a:effectLst/>
              </a:rPr>
              <a:t>Finally, it merges the two sorted halves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10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817F7-AA27-984C-D784-E37CED28F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1F723-D241-7FB1-FD5C-23698EAC9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Merge Sort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89E5A-42C8-0F45-C00A-35E4B6FA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0FB99C-684B-EC35-207B-0C759B3E4636}"/>
              </a:ext>
            </a:extLst>
          </p:cNvPr>
          <p:cNvCxnSpPr/>
          <p:nvPr/>
        </p:nvCxnSpPr>
        <p:spPr>
          <a:xfrm flipH="1">
            <a:off x="2935074" y="1740222"/>
            <a:ext cx="11759" cy="4268245"/>
          </a:xfrm>
          <a:prstGeom prst="straightConnector1">
            <a:avLst/>
          </a:prstGeom>
          <a:ln w="38100">
            <a:solidFill>
              <a:srgbClr val="0000FF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E41978-936E-17A0-C64E-47168E435E63}"/>
              </a:ext>
            </a:extLst>
          </p:cNvPr>
          <p:cNvSpPr txBox="1"/>
          <p:nvPr/>
        </p:nvSpPr>
        <p:spPr>
          <a:xfrm>
            <a:off x="1558203" y="3071493"/>
            <a:ext cx="13824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  <a:latin typeface="Arial"/>
                <a:cs typeface="Arial"/>
              </a:rPr>
              <a:t>Divide</a:t>
            </a:r>
            <a:r>
              <a:rPr lang="zh-CN" altLang="en-US" sz="24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endParaRPr lang="en-US" altLang="zh-CN" sz="2400" b="1" dirty="0">
              <a:solidFill>
                <a:srgbClr val="0000FF"/>
              </a:solidFill>
              <a:latin typeface="Arial"/>
              <a:cs typeface="Arial"/>
            </a:endParaRPr>
          </a:p>
          <a:p>
            <a:r>
              <a:rPr lang="en-US" altLang="zh-CN" sz="2400" b="1" dirty="0">
                <a:solidFill>
                  <a:srgbClr val="0000FF"/>
                </a:solidFill>
                <a:latin typeface="Arial"/>
                <a:cs typeface="Arial"/>
              </a:rPr>
              <a:t>Process</a:t>
            </a:r>
            <a:endParaRPr lang="en-US" sz="2400" b="1" dirty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3BA8110-5F75-0C18-56DC-12F5C6A0A1FA}"/>
              </a:ext>
            </a:extLst>
          </p:cNvPr>
          <p:cNvSpPr/>
          <p:nvPr/>
        </p:nvSpPr>
        <p:spPr>
          <a:xfrm>
            <a:off x="4724401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7468C82-DB49-DF7F-9DB8-2328CE62DD8B}"/>
              </a:ext>
            </a:extLst>
          </p:cNvPr>
          <p:cNvSpPr/>
          <p:nvPr/>
        </p:nvSpPr>
        <p:spPr>
          <a:xfrm>
            <a:off x="5214956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D34DB0-73B6-AFB7-5872-1F6CC0C33140}"/>
              </a:ext>
            </a:extLst>
          </p:cNvPr>
          <p:cNvSpPr/>
          <p:nvPr/>
        </p:nvSpPr>
        <p:spPr>
          <a:xfrm>
            <a:off x="5705511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70AC238-4301-144F-A104-19D954D7EC4E}"/>
              </a:ext>
            </a:extLst>
          </p:cNvPr>
          <p:cNvSpPr/>
          <p:nvPr/>
        </p:nvSpPr>
        <p:spPr>
          <a:xfrm>
            <a:off x="6196066" y="1882239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5ECB914-53CE-9EFC-F889-68C4019E1D1A}"/>
              </a:ext>
            </a:extLst>
          </p:cNvPr>
          <p:cNvSpPr/>
          <p:nvPr/>
        </p:nvSpPr>
        <p:spPr>
          <a:xfrm>
            <a:off x="6686621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8848A9-8CDE-5D64-FC94-D475CDD007B1}"/>
              </a:ext>
            </a:extLst>
          </p:cNvPr>
          <p:cNvSpPr/>
          <p:nvPr/>
        </p:nvSpPr>
        <p:spPr>
          <a:xfrm>
            <a:off x="7177176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6B90D4-D6AA-EECB-32C0-DA35141851BB}"/>
              </a:ext>
            </a:extLst>
          </p:cNvPr>
          <p:cNvSpPr/>
          <p:nvPr/>
        </p:nvSpPr>
        <p:spPr>
          <a:xfrm>
            <a:off x="7667731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2705400-F71B-1A04-5354-3E2576146E39}"/>
              </a:ext>
            </a:extLst>
          </p:cNvPr>
          <p:cNvSpPr/>
          <p:nvPr/>
        </p:nvSpPr>
        <p:spPr>
          <a:xfrm>
            <a:off x="8158286" y="187907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CAA0590-63DC-F079-1E1C-7EEC7A438757}"/>
              </a:ext>
            </a:extLst>
          </p:cNvPr>
          <p:cNvSpPr/>
          <p:nvPr/>
        </p:nvSpPr>
        <p:spPr>
          <a:xfrm>
            <a:off x="4188824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14E97DD-3A76-8EE7-BEE1-C2FDA2C36610}"/>
              </a:ext>
            </a:extLst>
          </p:cNvPr>
          <p:cNvSpPr/>
          <p:nvPr/>
        </p:nvSpPr>
        <p:spPr>
          <a:xfrm>
            <a:off x="4679379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3BD441D-37AD-2E44-25B2-87717324AC25}"/>
              </a:ext>
            </a:extLst>
          </p:cNvPr>
          <p:cNvSpPr/>
          <p:nvPr/>
        </p:nvSpPr>
        <p:spPr>
          <a:xfrm>
            <a:off x="5169934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1714904-2785-6B05-A0C0-C85D5D5FD038}"/>
              </a:ext>
            </a:extLst>
          </p:cNvPr>
          <p:cNvSpPr/>
          <p:nvPr/>
        </p:nvSpPr>
        <p:spPr>
          <a:xfrm>
            <a:off x="5660489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2190D4-4F1F-2598-D161-E50A5207FB2F}"/>
              </a:ext>
            </a:extLst>
          </p:cNvPr>
          <p:cNvSpPr/>
          <p:nvPr/>
        </p:nvSpPr>
        <p:spPr>
          <a:xfrm>
            <a:off x="7389176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73EE28A-CA4E-B846-A172-FB176BA10346}"/>
              </a:ext>
            </a:extLst>
          </p:cNvPr>
          <p:cNvSpPr/>
          <p:nvPr/>
        </p:nvSpPr>
        <p:spPr>
          <a:xfrm>
            <a:off x="7879731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7F0D3D3-BD81-B0D5-9984-2BDF34B13D13}"/>
              </a:ext>
            </a:extLst>
          </p:cNvPr>
          <p:cNvSpPr/>
          <p:nvPr/>
        </p:nvSpPr>
        <p:spPr>
          <a:xfrm>
            <a:off x="8370286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F1B53CBC-4ADB-C104-09DC-EA3DA92576FF}"/>
              </a:ext>
            </a:extLst>
          </p:cNvPr>
          <p:cNvSpPr/>
          <p:nvPr/>
        </p:nvSpPr>
        <p:spPr>
          <a:xfrm>
            <a:off x="8860841" y="297516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A914DB8-C415-7050-A2A6-06F8BDACCCC6}"/>
              </a:ext>
            </a:extLst>
          </p:cNvPr>
          <p:cNvSpPr/>
          <p:nvPr/>
        </p:nvSpPr>
        <p:spPr>
          <a:xfrm>
            <a:off x="3811241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3EBE34E5-6BFC-6859-72FB-AB6AEED2F6A9}"/>
              </a:ext>
            </a:extLst>
          </p:cNvPr>
          <p:cNvSpPr/>
          <p:nvPr/>
        </p:nvSpPr>
        <p:spPr>
          <a:xfrm>
            <a:off x="4301796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C29CF14-99D9-2981-45B4-E318E34E8079}"/>
              </a:ext>
            </a:extLst>
          </p:cNvPr>
          <p:cNvSpPr/>
          <p:nvPr/>
        </p:nvSpPr>
        <p:spPr>
          <a:xfrm>
            <a:off x="5415211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951F874-3413-A07C-8EA5-55780CA9F0E1}"/>
              </a:ext>
            </a:extLst>
          </p:cNvPr>
          <p:cNvSpPr/>
          <p:nvPr/>
        </p:nvSpPr>
        <p:spPr>
          <a:xfrm>
            <a:off x="5905766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F53E582-D222-23AC-3937-05988729809D}"/>
              </a:ext>
            </a:extLst>
          </p:cNvPr>
          <p:cNvSpPr/>
          <p:nvPr/>
        </p:nvSpPr>
        <p:spPr>
          <a:xfrm>
            <a:off x="7075668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A3AB87-6E1C-F648-A776-7077F48E0E97}"/>
              </a:ext>
            </a:extLst>
          </p:cNvPr>
          <p:cNvSpPr/>
          <p:nvPr/>
        </p:nvSpPr>
        <p:spPr>
          <a:xfrm>
            <a:off x="7566223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5728978-0504-4E9B-5073-54E00CBD7314}"/>
              </a:ext>
            </a:extLst>
          </p:cNvPr>
          <p:cNvSpPr/>
          <p:nvPr/>
        </p:nvSpPr>
        <p:spPr>
          <a:xfrm>
            <a:off x="8766373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50EC25-2837-8102-511B-1BAA8CDD5EC0}"/>
              </a:ext>
            </a:extLst>
          </p:cNvPr>
          <p:cNvSpPr/>
          <p:nvPr/>
        </p:nvSpPr>
        <p:spPr>
          <a:xfrm>
            <a:off x="9256928" y="406314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B79A908-0863-0503-120D-F559273355F9}"/>
              </a:ext>
            </a:extLst>
          </p:cNvPr>
          <p:cNvSpPr/>
          <p:nvPr/>
        </p:nvSpPr>
        <p:spPr>
          <a:xfrm>
            <a:off x="3494618" y="5060274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EB3AB42-2040-19E6-5E70-53A84A3F206A}"/>
              </a:ext>
            </a:extLst>
          </p:cNvPr>
          <p:cNvSpPr/>
          <p:nvPr/>
        </p:nvSpPr>
        <p:spPr>
          <a:xfrm>
            <a:off x="4362756" y="5060274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F3C510A-CDB9-33D8-2923-00B5AED6EB53}"/>
              </a:ext>
            </a:extLst>
          </p:cNvPr>
          <p:cNvSpPr/>
          <p:nvPr/>
        </p:nvSpPr>
        <p:spPr>
          <a:xfrm>
            <a:off x="5227863" y="505473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6056E5C-E0DF-3089-BA94-054A1E9D162F}"/>
              </a:ext>
            </a:extLst>
          </p:cNvPr>
          <p:cNvSpPr/>
          <p:nvPr/>
        </p:nvSpPr>
        <p:spPr>
          <a:xfrm>
            <a:off x="6096001" y="5054732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C0E4CB12-B205-99E2-8366-58DD45A8D006}"/>
              </a:ext>
            </a:extLst>
          </p:cNvPr>
          <p:cNvSpPr/>
          <p:nvPr/>
        </p:nvSpPr>
        <p:spPr>
          <a:xfrm>
            <a:off x="6886032" y="505354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3410468-1EA0-B430-0C17-604B80840281}"/>
              </a:ext>
            </a:extLst>
          </p:cNvPr>
          <p:cNvSpPr/>
          <p:nvPr/>
        </p:nvSpPr>
        <p:spPr>
          <a:xfrm>
            <a:off x="7754170" y="5053545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52E2710-33C7-E226-0504-0A20372E1A12}"/>
              </a:ext>
            </a:extLst>
          </p:cNvPr>
          <p:cNvSpPr/>
          <p:nvPr/>
        </p:nvSpPr>
        <p:spPr>
          <a:xfrm>
            <a:off x="8706859" y="504800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0884896-DEFA-735E-59F7-CD9B36DF9059}"/>
              </a:ext>
            </a:extLst>
          </p:cNvPr>
          <p:cNvSpPr/>
          <p:nvPr/>
        </p:nvSpPr>
        <p:spPr>
          <a:xfrm>
            <a:off x="9574997" y="5048003"/>
            <a:ext cx="490555" cy="4641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98D3E16-C367-C7B8-BB3D-029A983DC1D9}"/>
              </a:ext>
            </a:extLst>
          </p:cNvPr>
          <p:cNvCxnSpPr/>
          <p:nvPr/>
        </p:nvCxnSpPr>
        <p:spPr>
          <a:xfrm flipH="1">
            <a:off x="5227862" y="2427515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46E2309-43E8-6969-06C3-32B29BB29634}"/>
              </a:ext>
            </a:extLst>
          </p:cNvPr>
          <p:cNvCxnSpPr/>
          <p:nvPr/>
        </p:nvCxnSpPr>
        <p:spPr>
          <a:xfrm flipH="1">
            <a:off x="4308248" y="3580310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39863B6C-84A5-DFD6-D420-1D26B3375580}"/>
              </a:ext>
            </a:extLst>
          </p:cNvPr>
          <p:cNvCxnSpPr/>
          <p:nvPr/>
        </p:nvCxnSpPr>
        <p:spPr>
          <a:xfrm flipH="1">
            <a:off x="3738207" y="4588030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D405AEB-A5EA-8E9C-7A9D-CC96BE46FE7F}"/>
              </a:ext>
            </a:extLst>
          </p:cNvPr>
          <p:cNvCxnSpPr>
            <a:cxnSpLocks/>
          </p:cNvCxnSpPr>
          <p:nvPr/>
        </p:nvCxnSpPr>
        <p:spPr>
          <a:xfrm>
            <a:off x="7798593" y="2383179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8B4CB4BA-78F0-ADA7-FBB2-75978BA1113A}"/>
              </a:ext>
            </a:extLst>
          </p:cNvPr>
          <p:cNvCxnSpPr>
            <a:cxnSpLocks/>
          </p:cNvCxnSpPr>
          <p:nvPr/>
        </p:nvCxnSpPr>
        <p:spPr>
          <a:xfrm>
            <a:off x="8701797" y="3469550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C450B59-7C8D-8AF7-D58E-C55F3DF02C52}"/>
              </a:ext>
            </a:extLst>
          </p:cNvPr>
          <p:cNvCxnSpPr>
            <a:cxnSpLocks/>
          </p:cNvCxnSpPr>
          <p:nvPr/>
        </p:nvCxnSpPr>
        <p:spPr>
          <a:xfrm>
            <a:off x="9446436" y="4527270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3BDCF4-558C-B2D4-BE98-AC43FD0BDFA2}"/>
              </a:ext>
            </a:extLst>
          </p:cNvPr>
          <p:cNvCxnSpPr/>
          <p:nvPr/>
        </p:nvCxnSpPr>
        <p:spPr>
          <a:xfrm flipH="1">
            <a:off x="7622272" y="3501440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7A6DE5-5E93-F1FA-CDE8-7EDE22044660}"/>
              </a:ext>
            </a:extLst>
          </p:cNvPr>
          <p:cNvCxnSpPr/>
          <p:nvPr/>
        </p:nvCxnSpPr>
        <p:spPr>
          <a:xfrm flipH="1">
            <a:off x="7057101" y="4596737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B2F286D-07E7-4D02-4DC7-EC546339EEA6}"/>
              </a:ext>
            </a:extLst>
          </p:cNvPr>
          <p:cNvCxnSpPr>
            <a:cxnSpLocks/>
          </p:cNvCxnSpPr>
          <p:nvPr/>
        </p:nvCxnSpPr>
        <p:spPr>
          <a:xfrm>
            <a:off x="7634453" y="4545082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99BEC19-E7CA-B3A0-F9F6-8A813D64DB9A}"/>
              </a:ext>
            </a:extLst>
          </p:cNvPr>
          <p:cNvCxnSpPr/>
          <p:nvPr/>
        </p:nvCxnSpPr>
        <p:spPr>
          <a:xfrm flipH="1">
            <a:off x="8766372" y="4568207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556B907-1B36-1386-6B0B-333E771F03AE}"/>
              </a:ext>
            </a:extLst>
          </p:cNvPr>
          <p:cNvCxnSpPr>
            <a:cxnSpLocks/>
          </p:cNvCxnSpPr>
          <p:nvPr/>
        </p:nvCxnSpPr>
        <p:spPr>
          <a:xfrm>
            <a:off x="5473140" y="3517471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FB00C4D-B904-A425-4422-1667863BC59F}"/>
              </a:ext>
            </a:extLst>
          </p:cNvPr>
          <p:cNvCxnSpPr>
            <a:cxnSpLocks/>
          </p:cNvCxnSpPr>
          <p:nvPr/>
        </p:nvCxnSpPr>
        <p:spPr>
          <a:xfrm>
            <a:off x="5889219" y="4545081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ACC553F-1947-585A-0449-1505A5271D40}"/>
              </a:ext>
            </a:extLst>
          </p:cNvPr>
          <p:cNvCxnSpPr/>
          <p:nvPr/>
        </p:nvCxnSpPr>
        <p:spPr>
          <a:xfrm flipH="1">
            <a:off x="5400523" y="4568207"/>
            <a:ext cx="477648" cy="44631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909A6C3-9E93-A578-C443-0E9C5DC742A9}"/>
              </a:ext>
            </a:extLst>
          </p:cNvPr>
          <p:cNvCxnSpPr>
            <a:cxnSpLocks/>
          </p:cNvCxnSpPr>
          <p:nvPr/>
        </p:nvCxnSpPr>
        <p:spPr>
          <a:xfrm>
            <a:off x="4277568" y="4546269"/>
            <a:ext cx="500677" cy="4862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146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78BCA-0334-9EED-8962-47F798038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ABAAA-58D6-1706-6AA5-618E800D6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dirty="0"/>
              <a:t>Merge Sort</a:t>
            </a:r>
          </a:p>
        </p:txBody>
      </p:sp>
      <p:pic>
        <p:nvPicPr>
          <p:cNvPr id="4" name="Picture 3" descr="MergeSort.jpg">
            <a:extLst>
              <a:ext uri="{FF2B5EF4-FFF2-40B4-BE49-F238E27FC236}">
                <a16:creationId xmlns:a16="http://schemas.microsoft.com/office/drawing/2014/main" id="{1F1DA78B-57D3-FAEE-D24B-A37BC9A77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835" y="1400614"/>
            <a:ext cx="7345130" cy="5029200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5C426C-C196-98DC-F3E1-8D729830C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8448B6-F1B9-5748-85E5-359D81A0091F}" type="slidenum">
              <a:rPr lang="en-US" smtClean="0"/>
              <a:t>19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173A93-4F19-3754-E1F6-2518975883FB}"/>
              </a:ext>
            </a:extLst>
          </p:cNvPr>
          <p:cNvCxnSpPr>
            <a:cxnSpLocks/>
          </p:cNvCxnSpPr>
          <p:nvPr/>
        </p:nvCxnSpPr>
        <p:spPr>
          <a:xfrm flipV="1">
            <a:off x="3024300" y="1544783"/>
            <a:ext cx="0" cy="4599709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4F1242A3-1E28-9510-BDA4-CFC9C49FD1A4}"/>
              </a:ext>
            </a:extLst>
          </p:cNvPr>
          <p:cNvSpPr txBox="1"/>
          <p:nvPr/>
        </p:nvSpPr>
        <p:spPr>
          <a:xfrm>
            <a:off x="1523568" y="3126911"/>
            <a:ext cx="15007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Combine</a:t>
            </a:r>
          </a:p>
          <a:p>
            <a:r>
              <a:rPr lang="en-US" sz="2400" b="1" dirty="0">
                <a:solidFill>
                  <a:srgbClr val="FF0000"/>
                </a:solidFill>
                <a:latin typeface="Arial"/>
                <a:cs typeface="Arial"/>
              </a:rPr>
              <a:t>Process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AEC449-1CF9-6DF8-7291-BB75013BD6D0}"/>
              </a:ext>
            </a:extLst>
          </p:cNvPr>
          <p:cNvSpPr/>
          <p:nvPr/>
        </p:nvSpPr>
        <p:spPr>
          <a:xfrm>
            <a:off x="3191836" y="4305300"/>
            <a:ext cx="7312043" cy="128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0C2791-6AA3-81D5-85BE-BA7857B78D5D}"/>
              </a:ext>
            </a:extLst>
          </p:cNvPr>
          <p:cNvSpPr/>
          <p:nvPr/>
        </p:nvSpPr>
        <p:spPr>
          <a:xfrm>
            <a:off x="3191835" y="2972794"/>
            <a:ext cx="7312043" cy="128451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DC9C59A-AEE8-45C7-3C82-E551DDEA965C}"/>
              </a:ext>
            </a:extLst>
          </p:cNvPr>
          <p:cNvSpPr/>
          <p:nvPr/>
        </p:nvSpPr>
        <p:spPr>
          <a:xfrm>
            <a:off x="3191834" y="1400614"/>
            <a:ext cx="7312043" cy="15264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49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2747AB1-E12A-8962-3BD8-C1341AD1A754}"/>
              </a:ext>
            </a:extLst>
          </p:cNvPr>
          <p:cNvSpPr txBox="1"/>
          <p:nvPr/>
        </p:nvSpPr>
        <p:spPr>
          <a:xfrm>
            <a:off x="3736258" y="3148470"/>
            <a:ext cx="609600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>
                <a:hlinkClick r:id="rId2"/>
              </a:rPr>
              <a:t>Comparison Sorting Visualization (usfca.edu)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86064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3D00E-B003-ECA7-6B5A-E46A12CF33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F4DA-34D2-4230-286E-2EB12C111825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94165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Merge demonstration</a:t>
            </a:r>
          </a:p>
          <a:p>
            <a:endParaRPr lang="en-US" dirty="0"/>
          </a:p>
          <a:p>
            <a:r>
              <a:rPr lang="en-US" sz="3200" b="1" dirty="0"/>
              <a:t>Goal: Merge left and right half in proper order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8EE19B-B9C4-0854-1EA3-33B863C9CD2C}"/>
              </a:ext>
            </a:extLst>
          </p:cNvPr>
          <p:cNvGraphicFramePr>
            <a:graphicFrameLocks noGrp="1"/>
          </p:cNvGraphicFramePr>
          <p:nvPr/>
        </p:nvGraphicFramePr>
        <p:xfrm>
          <a:off x="1834571" y="2995274"/>
          <a:ext cx="4805220" cy="5480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870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1171990435"/>
                    </a:ext>
                  </a:extLst>
                </a:gridCol>
                <a:gridCol w="800870">
                  <a:extLst>
                    <a:ext uri="{9D8B030D-6E8A-4147-A177-3AD203B41FA5}">
                      <a16:colId xmlns:a16="http://schemas.microsoft.com/office/drawing/2014/main" val="2338401329"/>
                    </a:ext>
                  </a:extLst>
                </a:gridCol>
              </a:tblGrid>
              <a:tr h="54802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66C97B0-119B-0014-7B6C-889F86879051}"/>
              </a:ext>
            </a:extLst>
          </p:cNvPr>
          <p:cNvGraphicFramePr>
            <a:graphicFrameLocks noGrp="1"/>
          </p:cNvGraphicFramePr>
          <p:nvPr/>
        </p:nvGraphicFramePr>
        <p:xfrm>
          <a:off x="1851890" y="4134810"/>
          <a:ext cx="3218872" cy="499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4718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4718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</a:tblGrid>
              <a:tr h="499535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3F3D1F32-C26A-4E59-DA71-AAD81830132F}"/>
              </a:ext>
            </a:extLst>
          </p:cNvPr>
          <p:cNvGraphicFramePr>
            <a:graphicFrameLocks noGrp="1"/>
          </p:cNvGraphicFramePr>
          <p:nvPr/>
        </p:nvGraphicFramePr>
        <p:xfrm>
          <a:off x="1841496" y="5329767"/>
          <a:ext cx="8009090" cy="4579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909">
                  <a:extLst>
                    <a:ext uri="{9D8B030D-6E8A-4147-A177-3AD203B41FA5}">
                      <a16:colId xmlns:a16="http://schemas.microsoft.com/office/drawing/2014/main" val="258208125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906117231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34794861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31814690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1171990435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33840132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3816656399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4288167944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873925233"/>
                    </a:ext>
                  </a:extLst>
                </a:gridCol>
                <a:gridCol w="800909">
                  <a:extLst>
                    <a:ext uri="{9D8B030D-6E8A-4147-A177-3AD203B41FA5}">
                      <a16:colId xmlns:a16="http://schemas.microsoft.com/office/drawing/2014/main" val="2283547917"/>
                    </a:ext>
                  </a:extLst>
                </a:gridCol>
              </a:tblGrid>
              <a:tr h="457970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613642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BE34A2A-36C6-18C0-824B-B8C1FD0BF1B6}"/>
              </a:ext>
            </a:extLst>
          </p:cNvPr>
          <p:cNvSpPr txBox="1"/>
          <p:nvPr/>
        </p:nvSpPr>
        <p:spPr>
          <a:xfrm>
            <a:off x="1153391" y="3002972"/>
            <a:ext cx="618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left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CF3447-10C6-5471-0D57-47C9E005E1B4}"/>
              </a:ext>
            </a:extLst>
          </p:cNvPr>
          <p:cNvSpPr txBox="1"/>
          <p:nvPr/>
        </p:nvSpPr>
        <p:spPr>
          <a:xfrm>
            <a:off x="973282" y="4121727"/>
            <a:ext cx="7845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right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7F88A6-75BE-18FE-ED20-BE56D4E9C95A}"/>
              </a:ext>
            </a:extLst>
          </p:cNvPr>
          <p:cNvSpPr txBox="1"/>
          <p:nvPr/>
        </p:nvSpPr>
        <p:spPr>
          <a:xfrm>
            <a:off x="606135" y="5250873"/>
            <a:ext cx="1158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merged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6356AB-4D55-67A2-7C53-48D20C886AE4}"/>
              </a:ext>
            </a:extLst>
          </p:cNvPr>
          <p:cNvSpPr txBox="1"/>
          <p:nvPr/>
        </p:nvSpPr>
        <p:spPr>
          <a:xfrm>
            <a:off x="2095501" y="2500744"/>
            <a:ext cx="2600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/>
              <a:t>i</a:t>
            </a:r>
            <a:endParaRPr lang="en-US" sz="24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F9AC3C-7CF2-3005-7F5D-926B9B9CFC60}"/>
              </a:ext>
            </a:extLst>
          </p:cNvPr>
          <p:cNvSpPr txBox="1"/>
          <p:nvPr/>
        </p:nvSpPr>
        <p:spPr>
          <a:xfrm>
            <a:off x="2123209" y="3640280"/>
            <a:ext cx="263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j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FDB8A3-142F-F17F-E6CF-F702436C56E8}"/>
              </a:ext>
            </a:extLst>
          </p:cNvPr>
          <p:cNvSpPr txBox="1"/>
          <p:nvPr/>
        </p:nvSpPr>
        <p:spPr>
          <a:xfrm>
            <a:off x="2057400" y="4852553"/>
            <a:ext cx="3321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4A460C-86A6-02CE-EBCC-0DE430B49648}"/>
              </a:ext>
            </a:extLst>
          </p:cNvPr>
          <p:cNvSpPr txBox="1"/>
          <p:nvPr/>
        </p:nvSpPr>
        <p:spPr>
          <a:xfrm>
            <a:off x="2057400" y="5320146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EFE9C42-D470-2332-C0A8-FE49F44ED4C0}"/>
              </a:ext>
            </a:extLst>
          </p:cNvPr>
          <p:cNvSpPr txBox="1"/>
          <p:nvPr/>
        </p:nvSpPr>
        <p:spPr>
          <a:xfrm>
            <a:off x="2854036" y="530629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B659E9-94A6-9626-C8F2-D9CC61E9D535}"/>
              </a:ext>
            </a:extLst>
          </p:cNvPr>
          <p:cNvSpPr txBox="1"/>
          <p:nvPr/>
        </p:nvSpPr>
        <p:spPr>
          <a:xfrm>
            <a:off x="3661064" y="52924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B363BF2-0A01-7D35-DF52-38F2CAD19F08}"/>
              </a:ext>
            </a:extLst>
          </p:cNvPr>
          <p:cNvSpPr txBox="1"/>
          <p:nvPr/>
        </p:nvSpPr>
        <p:spPr>
          <a:xfrm>
            <a:off x="4436919" y="5309755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26AB7C1-6CF2-CF7E-5650-BA07CA5BA34A}"/>
              </a:ext>
            </a:extLst>
          </p:cNvPr>
          <p:cNvSpPr txBox="1"/>
          <p:nvPr/>
        </p:nvSpPr>
        <p:spPr>
          <a:xfrm>
            <a:off x="5264728" y="530629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7B1EEF2-A5F8-99D7-C6B4-07FCF153442A}"/>
              </a:ext>
            </a:extLst>
          </p:cNvPr>
          <p:cNvSpPr txBox="1"/>
          <p:nvPr/>
        </p:nvSpPr>
        <p:spPr>
          <a:xfrm>
            <a:off x="6040583" y="53028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3C7D7D-65E3-7AA2-85C2-D9E8EC574234}"/>
              </a:ext>
            </a:extLst>
          </p:cNvPr>
          <p:cNvSpPr txBox="1"/>
          <p:nvPr/>
        </p:nvSpPr>
        <p:spPr>
          <a:xfrm>
            <a:off x="6858001" y="534092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6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5ED853-6372-7353-53FC-3A4543B1325B}"/>
              </a:ext>
            </a:extLst>
          </p:cNvPr>
          <p:cNvSpPr txBox="1"/>
          <p:nvPr/>
        </p:nvSpPr>
        <p:spPr>
          <a:xfrm>
            <a:off x="7602683" y="5337463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EC0E40-6677-8644-A781-A66167DDBD65}"/>
              </a:ext>
            </a:extLst>
          </p:cNvPr>
          <p:cNvSpPr txBox="1"/>
          <p:nvPr/>
        </p:nvSpPr>
        <p:spPr>
          <a:xfrm>
            <a:off x="8461665" y="5313217"/>
            <a:ext cx="3401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9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4014450-7723-A9AD-5426-A6E7FAFDE771}"/>
              </a:ext>
            </a:extLst>
          </p:cNvPr>
          <p:cNvSpPr txBox="1"/>
          <p:nvPr/>
        </p:nvSpPr>
        <p:spPr>
          <a:xfrm>
            <a:off x="9216737" y="5330535"/>
            <a:ext cx="6754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</a:rPr>
              <a:t>33</a:t>
            </a:r>
          </a:p>
        </p:txBody>
      </p:sp>
    </p:spTree>
    <p:extLst>
      <p:ext uri="{BB962C8B-B14F-4D97-AF65-F5344CB8AC3E}">
        <p14:creationId xmlns:p14="http://schemas.microsoft.com/office/powerpoint/2010/main" val="3937077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4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4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4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5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56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7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8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7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7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7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7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85185E-6 L 0.01731 -0.00509 C 0.02096 -0.00625 0.02643 -0.00671 0.03203 -0.00671 C 0.03854 -0.00671 0.04375 -0.00625 0.04739 -0.00509 L 0.06484 -1.85185E-6 " pathEditMode="relative" rAng="0" ptsTypes="AAAAA">
                                      <p:cBhvr>
                                        <p:cTn id="89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3.7037E-6 L 0.01784 -0.00717 C 0.02149 -0.00879 0.02709 -0.00949 0.03294 -0.00949 C 0.03959 -0.00949 0.04492 -0.00879 0.04857 -0.00717 L 0.06654 -3.7037E-6 " pathEditMode="relative" rAng="0" ptsTypes="AAAAA">
                                      <p:cBhvr>
                                        <p:cTn id="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654 -3.7037E-6 L 0.08425 -0.00509 C 0.08802 -0.00625 0.09362 -0.00671 0.09948 -0.00671 C 0.10612 -0.00671 0.11146 -0.00625 0.11511 -0.00509 L 0.13307 -3.7037E-6 " pathEditMode="relative" rAng="0" ptsTypes="AAAAA">
                                      <p:cBhvr>
                                        <p:cTn id="102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484 -1.85185E-6 L 0.08229 -0.00509 C 0.08606 -0.00625 0.09153 -0.00671 0.09726 -0.00671 C 0.1039 -0.00671 0.10911 -0.00625 0.11276 -0.00509 L 0.13046 -1.85185E-6 " pathEditMode="relative" rAng="0" ptsTypes="AAAAA">
                                      <p:cBhvr>
                                        <p:cTn id="106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07 -3.7037E-6 L 0.15026 -0.00717 C 0.15391 -0.00879 0.15938 -0.00949 0.16511 -0.00949 C 0.17149 -0.00949 0.17669 -0.00879 0.18034 -0.00717 L 0.19779 -3.7037E-6 " pathEditMode="relative" rAng="0" ptsTypes="AAAAA">
                                      <p:cBhvr>
                                        <p:cTn id="115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37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1.85185E-6 L 0.01797 -0.00996 C 0.02175 -0.01204 0.02735 -0.0132 0.03321 -0.0132 C 0.03998 -0.0132 0.04531 -0.01204 0.04909 -0.00996 L 0.06719 1.85185E-6 " pathEditMode="relative" rAng="0" ptsTypes="AAAAA">
                                      <p:cBhvr>
                                        <p:cTn id="11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779 3.33333E-6 L 0.21485 -0.00533 C 0.21836 -0.00625 0.2237 -0.00672 0.2293 -0.00672 C 0.23581 -0.00672 0.24089 -0.00625 0.2444 -0.00533 L 0.26172 3.33333E-6 " pathEditMode="relative" rAng="0" ptsTypes="AAAAA">
                                      <p:cBhvr>
                                        <p:cTn id="128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37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719 1.85185E-6 L 0.08425 -0.01111 C 0.08789 -0.01366 0.09323 -0.01482 0.09883 -0.01482 C 0.10521 -0.01482 0.11029 -0.01366 0.11393 -0.01111 L 0.13112 1.85185E-6 " pathEditMode="relative" rAng="0" ptsTypes="AAAAA">
                                      <p:cBhvr>
                                        <p:cTn id="132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172 -1.85185E-6 L 0.28034 -0.00579 C 0.28425 -0.00717 0.29011 -0.00764 0.29623 -0.00764 C 0.30326 -0.00764 0.30886 -0.00717 0.31276 -0.00579 L 0.33164 -1.85185E-6 " pathEditMode="relative" rAng="0" ptsTypes="AAAAA">
                                      <p:cBhvr>
                                        <p:cTn id="141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90" y="-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12 1.85185E-6 L 0.14844 -0.00996 C 0.15196 -0.01204 0.15742 -0.0132 0.16302 -0.0132 C 0.16953 -0.0132 0.17474 -0.01204 0.17839 -0.00996 L 0.19584 1.85185E-6 " pathEditMode="relative" rAng="0" ptsTypes="AAAAA">
                                      <p:cBhvr>
                                        <p:cTn id="145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37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3164 -3.7037E-6 L 0.3474 -0.00717 C 0.35065 -0.00879 0.3556 -0.00949 0.36081 -0.00949 C 0.36667 -0.00949 0.37136 -0.00879 0.37461 -0.00717 L 0.3905 -3.7037E-6 " pathEditMode="relative" rAng="0" ptsTypes="AAAAA">
                                      <p:cBhvr>
                                        <p:cTn id="1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48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5" fill="hold">
                      <p:stCondLst>
                        <p:cond delay="indefinite"/>
                      </p:stCondLst>
                      <p:childTnLst>
                        <p:par>
                          <p:cTn id="156" fill="hold">
                            <p:stCondLst>
                              <p:cond delay="0"/>
                            </p:stCondLst>
                            <p:childTnLst>
                              <p:par>
                                <p:cTn id="157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584 1.85185E-6 L 0.2138 -0.01111 C 0.21758 -0.01366 0.22318 -0.01482 0.22917 -0.01482 C 0.23594 -0.01482 0.24128 -0.01366 0.24505 -0.01111 L 0.26315 1.85185E-6 " pathEditMode="relative" rAng="0" ptsTypes="AAAAA">
                                      <p:cBhvr>
                                        <p:cTn id="15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9" y="-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37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905 -3.7037E-6 L 0.40742 -0.0081 C 0.41094 -0.00995 0.41615 -0.01088 0.42175 -0.01088 C 0.428 -0.01088 0.43307 -0.00995 0.43659 -0.0081 L 0.45365 -3.7037E-6 " pathEditMode="relative" rAng="0" ptsTypes="AAAAA">
                                      <p:cBhvr>
                                        <p:cTn id="167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51" y="-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8" fill="hold">
                      <p:stCondLst>
                        <p:cond delay="indefinite"/>
                      </p:stCondLst>
                      <p:childTnLst>
                        <p:par>
                          <p:cTn id="169" fill="hold">
                            <p:stCondLst>
                              <p:cond delay="0"/>
                            </p:stCondLst>
                            <p:childTnLst>
                              <p:par>
                                <p:cTn id="170" presetID="37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046 2.96296E-6 L 0.14804 -0.00926 C 0.15169 -0.01111 0.15716 -0.01204 0.16289 -0.01204 C 0.16953 -0.01204 0.17474 -0.01111 0.17838 -0.00926 L 0.19609 2.96296E-6 " pathEditMode="relative" rAng="0" ptsTypes="AAAAA">
                                      <p:cBhvr>
                                        <p:cTn id="171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81" y="-6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37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5365 -3.7037E-6 L 0.46862 -0.01041 C 0.47175 -0.01273 0.47656 -0.01389 0.48151 -0.01389 C 0.48711 -0.01389 0.49154 -0.01273 0.49479 -0.01041 L 0.5099 -3.7037E-6 " pathEditMode="relative" rAng="0" ptsTypes="AAAAA">
                                      <p:cBhvr>
                                        <p:cTn id="180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12" y="-6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37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609 4.07407E-6 L 0.21224 -0.01274 C 0.21549 -0.01551 0.2207 -0.01667 0.22591 -0.01667 C 0.23203 -0.01667 0.23698 -0.01551 0.24023 -0.01274 L 0.25664 4.07407E-6 " pathEditMode="relative" rAng="0" ptsTypes="AAAAA">
                                      <p:cBhvr>
                                        <p:cTn id="18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8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0" fill="hold">
                      <p:stCondLst>
                        <p:cond delay="indefinite"/>
                      </p:stCondLst>
                      <p:childTnLst>
                        <p:par>
                          <p:cTn id="191" fill="hold">
                            <p:stCondLst>
                              <p:cond delay="0"/>
                            </p:stCondLst>
                            <p:childTnLst>
                              <p:par>
                                <p:cTn id="192" presetID="37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5099 -3.7037E-6 L 0.52839 -0.00949 C 0.53216 -0.01157 0.53802 -0.0125 0.54401 -0.0125 C 0.55091 -0.0125 0.55651 -0.01157 0.56029 -0.00949 L 0.57891 -3.7037E-6 " pathEditMode="relative" rAng="0" ptsTypes="AAAAA">
                                      <p:cBhvr>
                                        <p:cTn id="193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51" y="-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4" fill="hold">
                      <p:stCondLst>
                        <p:cond delay="indefinite"/>
                      </p:stCondLst>
                      <p:childTnLst>
                        <p:par>
                          <p:cTn id="195" fill="hold">
                            <p:stCondLst>
                              <p:cond delay="0"/>
                            </p:stCondLst>
                            <p:childTnLst>
                              <p:par>
                                <p:cTn id="196" presetID="37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6315 1.85185E-6 L 0.2793 -0.00996 C 0.28268 -0.01204 0.28776 -0.0132 0.2931 -0.0132 C 0.29922 -0.0132 0.30404 -0.01204 0.30742 -0.00996 L 0.3237 1.85185E-6 " pathEditMode="relative" rAng="0" ptsTypes="AAAAA">
                                      <p:cBhvr>
                                        <p:cTn id="197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21" y="-67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8" fill="hold">
                      <p:stCondLst>
                        <p:cond delay="indefinite"/>
                      </p:stCondLst>
                      <p:childTnLst>
                        <p:par>
                          <p:cTn id="199" fill="hold">
                            <p:stCondLst>
                              <p:cond delay="0"/>
                            </p:stCondLst>
                            <p:childTnLst>
                              <p:par>
                                <p:cTn id="2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0" grpId="1"/>
      <p:bldP spid="10" grpId="2"/>
      <p:bldP spid="10" grpId="3"/>
      <p:bldP spid="10" grpId="4"/>
      <p:bldP spid="10" grpId="5"/>
      <p:bldP spid="11" grpId="0"/>
      <p:bldP spid="11" grpId="1"/>
      <p:bldP spid="11" grpId="2"/>
      <p:bldP spid="11" grpId="3"/>
      <p:bldP spid="11" grpId="4"/>
      <p:bldP spid="12" grpId="0"/>
      <p:bldP spid="12" grpId="1"/>
      <p:bldP spid="12" grpId="2"/>
      <p:bldP spid="12" grpId="3"/>
      <p:bldP spid="12" grpId="4"/>
      <p:bldP spid="12" grpId="5"/>
      <p:bldP spid="12" grpId="6"/>
      <p:bldP spid="12" grpId="7"/>
      <p:bldP spid="12" grpId="8"/>
      <p:bldP spid="12" grpId="9"/>
      <p:bldP spid="14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6317F-7707-4863-A300-BB8C3BD41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4790" y="2570275"/>
            <a:ext cx="4745112" cy="1325563"/>
          </a:xfrm>
        </p:spPr>
        <p:txBody>
          <a:bodyPr/>
          <a:lstStyle/>
          <a:p>
            <a:r>
              <a:rPr lang="en-US" dirty="0"/>
              <a:t>Attendance</a:t>
            </a:r>
          </a:p>
        </p:txBody>
      </p:sp>
    </p:spTree>
    <p:extLst>
      <p:ext uri="{BB962C8B-B14F-4D97-AF65-F5344CB8AC3E}">
        <p14:creationId xmlns:p14="http://schemas.microsoft.com/office/powerpoint/2010/main" val="32730336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62B71-484C-48CC-1BDC-92F3DF403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F42A-A92F-6070-1582-E8570826D4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effectLst/>
              </a:rPr>
              <a:t>This sorting technique repeatedly finds/selects the minimum element and sort it in order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Start working from the first index</a:t>
            </a:r>
          </a:p>
          <a:p>
            <a:r>
              <a:rPr lang="en-US" dirty="0"/>
              <a:t>find the minimum</a:t>
            </a:r>
          </a:p>
          <a:p>
            <a:r>
              <a:rPr lang="en-US" dirty="0"/>
              <a:t>Swap if needed</a:t>
            </a:r>
          </a:p>
          <a:p>
            <a:endParaRPr lang="en-US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D662CFA-B989-D890-544E-56ED1B277E38}"/>
              </a:ext>
            </a:extLst>
          </p:cNvPr>
          <p:cNvGraphicFramePr>
            <a:graphicFrameLocks noGrp="1"/>
          </p:cNvGraphicFramePr>
          <p:nvPr/>
        </p:nvGraphicFramePr>
        <p:xfrm>
          <a:off x="4068618" y="2808237"/>
          <a:ext cx="421293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1848">
                  <a:extLst>
                    <a:ext uri="{9D8B030D-6E8A-4147-A177-3AD203B41FA5}">
                      <a16:colId xmlns:a16="http://schemas.microsoft.com/office/drawing/2014/main" val="3073095037"/>
                    </a:ext>
                  </a:extLst>
                </a:gridCol>
                <a:gridCol w="601848">
                  <a:extLst>
                    <a:ext uri="{9D8B030D-6E8A-4147-A177-3AD203B41FA5}">
                      <a16:colId xmlns:a16="http://schemas.microsoft.com/office/drawing/2014/main" val="513566642"/>
                    </a:ext>
                  </a:extLst>
                </a:gridCol>
                <a:gridCol w="601848">
                  <a:extLst>
                    <a:ext uri="{9D8B030D-6E8A-4147-A177-3AD203B41FA5}">
                      <a16:colId xmlns:a16="http://schemas.microsoft.com/office/drawing/2014/main" val="3825044511"/>
                    </a:ext>
                  </a:extLst>
                </a:gridCol>
                <a:gridCol w="601848">
                  <a:extLst>
                    <a:ext uri="{9D8B030D-6E8A-4147-A177-3AD203B41FA5}">
                      <a16:colId xmlns:a16="http://schemas.microsoft.com/office/drawing/2014/main" val="2755124687"/>
                    </a:ext>
                  </a:extLst>
                </a:gridCol>
                <a:gridCol w="601848">
                  <a:extLst>
                    <a:ext uri="{9D8B030D-6E8A-4147-A177-3AD203B41FA5}">
                      <a16:colId xmlns:a16="http://schemas.microsoft.com/office/drawing/2014/main" val="358121421"/>
                    </a:ext>
                  </a:extLst>
                </a:gridCol>
                <a:gridCol w="601848">
                  <a:extLst>
                    <a:ext uri="{9D8B030D-6E8A-4147-A177-3AD203B41FA5}">
                      <a16:colId xmlns:a16="http://schemas.microsoft.com/office/drawing/2014/main" val="536481134"/>
                    </a:ext>
                  </a:extLst>
                </a:gridCol>
                <a:gridCol w="601848">
                  <a:extLst>
                    <a:ext uri="{9D8B030D-6E8A-4147-A177-3AD203B41FA5}">
                      <a16:colId xmlns:a16="http://schemas.microsoft.com/office/drawing/2014/main" val="30981857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0003766"/>
                  </a:ext>
                </a:extLst>
              </a:tr>
            </a:tbl>
          </a:graphicData>
        </a:graphic>
      </p:graphicFrame>
      <p:sp>
        <p:nvSpPr>
          <p:cNvPr id="5" name="Arrow: Up 4">
            <a:extLst>
              <a:ext uri="{FF2B5EF4-FFF2-40B4-BE49-F238E27FC236}">
                <a16:creationId xmlns:a16="http://schemas.microsoft.com/office/drawing/2014/main" id="{6A5E527F-66B6-CA53-6653-A59E59279FA5}"/>
              </a:ext>
            </a:extLst>
          </p:cNvPr>
          <p:cNvSpPr/>
          <p:nvPr/>
        </p:nvSpPr>
        <p:spPr>
          <a:xfrm>
            <a:off x="4270664" y="3231572"/>
            <a:ext cx="238991" cy="259773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Up 5">
            <a:extLst>
              <a:ext uri="{FF2B5EF4-FFF2-40B4-BE49-F238E27FC236}">
                <a16:creationId xmlns:a16="http://schemas.microsoft.com/office/drawing/2014/main" id="{80A88BD6-438A-B62C-8DD7-6754B91414F5}"/>
              </a:ext>
            </a:extLst>
          </p:cNvPr>
          <p:cNvSpPr/>
          <p:nvPr/>
        </p:nvSpPr>
        <p:spPr>
          <a:xfrm>
            <a:off x="6636328" y="3186544"/>
            <a:ext cx="238991" cy="259773"/>
          </a:xfrm>
          <a:prstGeom prst="up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A6D77-1599-C563-C8E0-F09734C43812}"/>
              </a:ext>
            </a:extLst>
          </p:cNvPr>
          <p:cNvSpPr txBox="1"/>
          <p:nvPr/>
        </p:nvSpPr>
        <p:spPr>
          <a:xfrm>
            <a:off x="6525491" y="3418609"/>
            <a:ext cx="551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min</a:t>
            </a:r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EDAE0A9B-8612-DCF3-9533-22C1B54105DA}"/>
              </a:ext>
            </a:extLst>
          </p:cNvPr>
          <p:cNvSpPr/>
          <p:nvPr/>
        </p:nvSpPr>
        <p:spPr>
          <a:xfrm>
            <a:off x="4644736" y="3314700"/>
            <a:ext cx="1911928" cy="124691"/>
          </a:xfrm>
          <a:prstGeom prst="leftRightArrow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51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BB829DE-8FEC-CB9B-FEC2-31E345ABBDC4}"/>
              </a:ext>
            </a:extLst>
          </p:cNvPr>
          <p:cNvGraphicFramePr>
            <a:graphicFrameLocks noGrp="1"/>
          </p:cNvGraphicFramePr>
          <p:nvPr/>
        </p:nvGraphicFramePr>
        <p:xfrm>
          <a:off x="3445164" y="2486120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2" name="Arrow: Right 1">
            <a:extLst>
              <a:ext uri="{FF2B5EF4-FFF2-40B4-BE49-F238E27FC236}">
                <a16:creationId xmlns:a16="http://schemas.microsoft.com/office/drawing/2014/main" id="{E40EB0F1-780A-0E15-706B-142F62F64DE5}"/>
              </a:ext>
            </a:extLst>
          </p:cNvPr>
          <p:cNvSpPr/>
          <p:nvPr/>
        </p:nvSpPr>
        <p:spPr>
          <a:xfrm>
            <a:off x="3117272" y="4478481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DC548018-BF55-4263-1A5E-22C93372A5B6}"/>
              </a:ext>
            </a:extLst>
          </p:cNvPr>
          <p:cNvSpPr/>
          <p:nvPr/>
        </p:nvSpPr>
        <p:spPr>
          <a:xfrm>
            <a:off x="8381999" y="5638800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06405D0-45E4-45EB-1830-DF277BAD3DBE}"/>
              </a:ext>
            </a:extLst>
          </p:cNvPr>
          <p:cNvSpPr/>
          <p:nvPr/>
        </p:nvSpPr>
        <p:spPr>
          <a:xfrm>
            <a:off x="3093027" y="3550226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79DDC51A-AF2A-1455-1E51-7FADC6159E90}"/>
              </a:ext>
            </a:extLst>
          </p:cNvPr>
          <p:cNvSpPr/>
          <p:nvPr/>
        </p:nvSpPr>
        <p:spPr>
          <a:xfrm>
            <a:off x="8388927" y="6061364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B3B2A-53EF-6A14-6D60-97859DAA4EC6}"/>
              </a:ext>
            </a:extLst>
          </p:cNvPr>
          <p:cNvSpPr txBox="1"/>
          <p:nvPr/>
        </p:nvSpPr>
        <p:spPr>
          <a:xfrm>
            <a:off x="8749145" y="5486399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index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5FBF5C5-5428-90B6-6C86-2A8E251B21A1}"/>
              </a:ext>
            </a:extLst>
          </p:cNvPr>
          <p:cNvSpPr txBox="1"/>
          <p:nvPr/>
        </p:nvSpPr>
        <p:spPr>
          <a:xfrm>
            <a:off x="8756072" y="5898571"/>
            <a:ext cx="214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Minimum index</a:t>
            </a:r>
          </a:p>
        </p:txBody>
      </p:sp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BF5D9E2A-A51C-94E7-885D-E940A72DE9C3}"/>
              </a:ext>
            </a:extLst>
          </p:cNvPr>
          <p:cNvGraphicFramePr>
            <a:graphicFrameLocks noGrp="1"/>
          </p:cNvGraphicFramePr>
          <p:nvPr/>
        </p:nvGraphicFramePr>
        <p:xfrm>
          <a:off x="4647046" y="2482656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19" name="Arrow: Right 18">
            <a:extLst>
              <a:ext uri="{FF2B5EF4-FFF2-40B4-BE49-F238E27FC236}">
                <a16:creationId xmlns:a16="http://schemas.microsoft.com/office/drawing/2014/main" id="{C95ADF75-6FC3-EDBD-EB97-9598972BCBAC}"/>
              </a:ext>
            </a:extLst>
          </p:cNvPr>
          <p:cNvSpPr/>
          <p:nvPr/>
        </p:nvSpPr>
        <p:spPr>
          <a:xfrm>
            <a:off x="4329544" y="4017817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FBE8EED5-7B9B-9661-371D-2DF5B095C436}"/>
              </a:ext>
            </a:extLst>
          </p:cNvPr>
          <p:cNvSpPr/>
          <p:nvPr/>
        </p:nvSpPr>
        <p:spPr>
          <a:xfrm>
            <a:off x="4315691" y="3141517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1" name="Table 6">
            <a:extLst>
              <a:ext uri="{FF2B5EF4-FFF2-40B4-BE49-F238E27FC236}">
                <a16:creationId xmlns:a16="http://schemas.microsoft.com/office/drawing/2014/main" id="{C1404EC4-E74A-D0FC-A6DE-DD02F7BAA929}"/>
              </a:ext>
            </a:extLst>
          </p:cNvPr>
          <p:cNvGraphicFramePr>
            <a:graphicFrameLocks noGrp="1"/>
          </p:cNvGraphicFramePr>
          <p:nvPr/>
        </p:nvGraphicFramePr>
        <p:xfrm>
          <a:off x="5796973" y="2468802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22" name="Arrow: Right 21">
            <a:extLst>
              <a:ext uri="{FF2B5EF4-FFF2-40B4-BE49-F238E27FC236}">
                <a16:creationId xmlns:a16="http://schemas.microsoft.com/office/drawing/2014/main" id="{EA753CEC-A3E4-B7D0-CE69-D693D87B7EBC}"/>
              </a:ext>
            </a:extLst>
          </p:cNvPr>
          <p:cNvSpPr/>
          <p:nvPr/>
        </p:nvSpPr>
        <p:spPr>
          <a:xfrm>
            <a:off x="5469081" y="3536371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55DC4630-D992-E894-C8A0-13DE09D888FC}"/>
              </a:ext>
            </a:extLst>
          </p:cNvPr>
          <p:cNvSpPr/>
          <p:nvPr/>
        </p:nvSpPr>
        <p:spPr>
          <a:xfrm>
            <a:off x="5465618" y="3075708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Table 6">
            <a:extLst>
              <a:ext uri="{FF2B5EF4-FFF2-40B4-BE49-F238E27FC236}">
                <a16:creationId xmlns:a16="http://schemas.microsoft.com/office/drawing/2014/main" id="{AACBFA46-EF44-F142-D93F-D4BF3ABD71EB}"/>
              </a:ext>
            </a:extLst>
          </p:cNvPr>
          <p:cNvGraphicFramePr>
            <a:graphicFrameLocks noGrp="1"/>
          </p:cNvGraphicFramePr>
          <p:nvPr/>
        </p:nvGraphicFramePr>
        <p:xfrm>
          <a:off x="6853382" y="2465338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25" name="Arrow: Right 24">
            <a:extLst>
              <a:ext uri="{FF2B5EF4-FFF2-40B4-BE49-F238E27FC236}">
                <a16:creationId xmlns:a16="http://schemas.microsoft.com/office/drawing/2014/main" id="{9E44053B-62E5-60B5-E78D-84F6DFA1E2EE}"/>
              </a:ext>
            </a:extLst>
          </p:cNvPr>
          <p:cNvSpPr/>
          <p:nvPr/>
        </p:nvSpPr>
        <p:spPr>
          <a:xfrm>
            <a:off x="6535881" y="3086098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F108DA89-B459-1B61-FB24-8CCB17E3EDC6}"/>
              </a:ext>
            </a:extLst>
          </p:cNvPr>
          <p:cNvSpPr/>
          <p:nvPr/>
        </p:nvSpPr>
        <p:spPr>
          <a:xfrm>
            <a:off x="6542809" y="2635826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Table 6">
            <a:extLst>
              <a:ext uri="{FF2B5EF4-FFF2-40B4-BE49-F238E27FC236}">
                <a16:creationId xmlns:a16="http://schemas.microsoft.com/office/drawing/2014/main" id="{4DB2380D-E71D-77EF-A82D-A7811129AF5A}"/>
              </a:ext>
            </a:extLst>
          </p:cNvPr>
          <p:cNvGraphicFramePr>
            <a:graphicFrameLocks noGrp="1"/>
          </p:cNvGraphicFramePr>
          <p:nvPr/>
        </p:nvGraphicFramePr>
        <p:xfrm>
          <a:off x="7847446" y="2482657"/>
          <a:ext cx="534554" cy="2286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554">
                  <a:extLst>
                    <a:ext uri="{9D8B030D-6E8A-4147-A177-3AD203B41FA5}">
                      <a16:colId xmlns:a16="http://schemas.microsoft.com/office/drawing/2014/main" val="2272737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76557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0091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8480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6031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069811"/>
                  </a:ext>
                </a:extLst>
              </a:tr>
            </a:tbl>
          </a:graphicData>
        </a:graphic>
      </p:graphicFrame>
      <p:sp>
        <p:nvSpPr>
          <p:cNvPr id="33" name="Title 1">
            <a:extLst>
              <a:ext uri="{FF2B5EF4-FFF2-40B4-BE49-F238E27FC236}">
                <a16:creationId xmlns:a16="http://schemas.microsoft.com/office/drawing/2014/main" id="{B6D54015-E79C-D6D6-1AB7-40ABAA9F1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Selection Sort: example</a:t>
            </a:r>
          </a:p>
        </p:txBody>
      </p:sp>
    </p:spTree>
    <p:extLst>
      <p:ext uri="{BB962C8B-B14F-4D97-AF65-F5344CB8AC3E}">
        <p14:creationId xmlns:p14="http://schemas.microsoft.com/office/powerpoint/2010/main" val="4219138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16" grpId="0"/>
      <p:bldP spid="17" grpId="0"/>
      <p:bldP spid="19" grpId="0" animBg="1"/>
      <p:bldP spid="20" grpId="0" animBg="1"/>
      <p:bldP spid="22" grpId="0" animBg="1"/>
      <p:bldP spid="23" grpId="0" animBg="1"/>
      <p:bldP spid="25" grpId="0" animBg="1"/>
      <p:bldP spid="2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FE26C-5861-8EF4-87D7-D76A3D48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958" y="279064"/>
            <a:ext cx="10515600" cy="1325563"/>
          </a:xfrm>
        </p:spPr>
        <p:txBody>
          <a:bodyPr/>
          <a:lstStyle/>
          <a:p>
            <a:r>
              <a:rPr lang="en-US" dirty="0"/>
              <a:t>Selection sort: python implementation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D5B56C-E7D9-5ECE-2587-9BFCC568D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301" y="1426492"/>
            <a:ext cx="7426423" cy="527552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B49F91A-4186-41AB-A079-4F6AFD35C5A8}"/>
              </a:ext>
            </a:extLst>
          </p:cNvPr>
          <p:cNvSpPr txBox="1"/>
          <p:nvPr/>
        </p:nvSpPr>
        <p:spPr>
          <a:xfrm>
            <a:off x="9369911" y="5766099"/>
            <a:ext cx="9653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O(n</a:t>
            </a:r>
            <a:r>
              <a:rPr lang="en-US" sz="2800" b="1" baseline="30000" dirty="0"/>
              <a:t>2</a:t>
            </a:r>
            <a:r>
              <a:rPr lang="en-US" sz="2800" b="1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7767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06884-EF04-D976-DE10-33B80D3C3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11B9B8B-9B66-261A-59F1-9E5CB74A273C}"/>
              </a:ext>
            </a:extLst>
          </p:cNvPr>
          <p:cNvSpPr/>
          <p:nvPr/>
        </p:nvSpPr>
        <p:spPr>
          <a:xfrm>
            <a:off x="2206479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FD36E7-2509-70B1-61B9-A1BC2D6E58F7}"/>
              </a:ext>
            </a:extLst>
          </p:cNvPr>
          <p:cNvSpPr txBox="1">
            <a:spLocks/>
          </p:cNvSpPr>
          <p:nvPr/>
        </p:nvSpPr>
        <p:spPr>
          <a:xfrm>
            <a:off x="817418" y="5313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Sorting Exercise – Selection Sort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16552EC-B7AA-7CEF-A1C9-DF33B5DBAFC5}"/>
              </a:ext>
            </a:extLst>
          </p:cNvPr>
          <p:cNvSpPr/>
          <p:nvPr/>
        </p:nvSpPr>
        <p:spPr>
          <a:xfrm>
            <a:off x="3295968" y="27639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EEDAD0C-3CE7-38D6-3826-590F08DDA065}"/>
              </a:ext>
            </a:extLst>
          </p:cNvPr>
          <p:cNvSpPr/>
          <p:nvPr/>
        </p:nvSpPr>
        <p:spPr>
          <a:xfrm>
            <a:off x="4418470" y="2740654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51F3AC-E5FC-12A8-3504-D009ECC3C992}"/>
              </a:ext>
            </a:extLst>
          </p:cNvPr>
          <p:cNvSpPr/>
          <p:nvPr/>
        </p:nvSpPr>
        <p:spPr>
          <a:xfrm>
            <a:off x="5488734" y="271987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6D88BF9-4332-DECC-8E8F-D7CC956C00BA}"/>
              </a:ext>
            </a:extLst>
          </p:cNvPr>
          <p:cNvSpPr/>
          <p:nvPr/>
        </p:nvSpPr>
        <p:spPr>
          <a:xfrm>
            <a:off x="6600562" y="270948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D9C9559-D984-FC0E-39BC-E8763092FC33}"/>
              </a:ext>
            </a:extLst>
          </p:cNvPr>
          <p:cNvSpPr/>
          <p:nvPr/>
        </p:nvSpPr>
        <p:spPr>
          <a:xfrm>
            <a:off x="7629262" y="270948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125AB36-C95F-3633-1720-51696FA3A35D}"/>
              </a:ext>
            </a:extLst>
          </p:cNvPr>
          <p:cNvSpPr/>
          <p:nvPr/>
        </p:nvSpPr>
        <p:spPr>
          <a:xfrm>
            <a:off x="8716844" y="26852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8DE9B0-C657-A103-7308-7578048E17B7}"/>
              </a:ext>
            </a:extLst>
          </p:cNvPr>
          <p:cNvSpPr/>
          <p:nvPr/>
        </p:nvSpPr>
        <p:spPr>
          <a:xfrm>
            <a:off x="9766325" y="26852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5712556-798E-4DB8-9E6B-3C6C6C5FC196}"/>
              </a:ext>
            </a:extLst>
          </p:cNvPr>
          <p:cNvSpPr/>
          <p:nvPr/>
        </p:nvSpPr>
        <p:spPr>
          <a:xfrm>
            <a:off x="8381999" y="5638800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C529BB5-3491-B478-4D28-C167A2B9820A}"/>
              </a:ext>
            </a:extLst>
          </p:cNvPr>
          <p:cNvSpPr/>
          <p:nvPr/>
        </p:nvSpPr>
        <p:spPr>
          <a:xfrm>
            <a:off x="8388927" y="6061364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BA88E6-A256-D660-4DD5-C43247B5CC4F}"/>
              </a:ext>
            </a:extLst>
          </p:cNvPr>
          <p:cNvSpPr txBox="1"/>
          <p:nvPr/>
        </p:nvSpPr>
        <p:spPr>
          <a:xfrm>
            <a:off x="8749145" y="5486399"/>
            <a:ext cx="1881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Current index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0CB223C-F964-8ABE-4CF2-32727F7D84D6}"/>
              </a:ext>
            </a:extLst>
          </p:cNvPr>
          <p:cNvSpPr txBox="1"/>
          <p:nvPr/>
        </p:nvSpPr>
        <p:spPr>
          <a:xfrm>
            <a:off x="8756072" y="5898571"/>
            <a:ext cx="214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Minimum index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DE53DCA-307D-BF7E-C16B-BD9C5DFF4130}"/>
              </a:ext>
            </a:extLst>
          </p:cNvPr>
          <p:cNvSpPr/>
          <p:nvPr/>
        </p:nvSpPr>
        <p:spPr>
          <a:xfrm rot="5400000">
            <a:off x="3229240" y="5280916"/>
            <a:ext cx="280555" cy="1662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86BD2FF5-4BB4-D201-4605-428808CE6CDB}"/>
              </a:ext>
            </a:extLst>
          </p:cNvPr>
          <p:cNvSpPr/>
          <p:nvPr/>
        </p:nvSpPr>
        <p:spPr>
          <a:xfrm rot="5400000">
            <a:off x="4557934" y="5276392"/>
            <a:ext cx="280555" cy="16625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65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98FE2-8479-3361-C374-408CF6733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0746CD2-3C27-3231-9C65-94B49680F5FD}"/>
              </a:ext>
            </a:extLst>
          </p:cNvPr>
          <p:cNvSpPr txBox="1">
            <a:spLocks/>
          </p:cNvSpPr>
          <p:nvPr/>
        </p:nvSpPr>
        <p:spPr>
          <a:xfrm>
            <a:off x="1339931" y="1255774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85EC622-8BBA-BBEB-6A21-7A0ABDB2EEC7}"/>
              </a:ext>
            </a:extLst>
          </p:cNvPr>
          <p:cNvSpPr txBox="1">
            <a:spLocks/>
          </p:cNvSpPr>
          <p:nvPr/>
        </p:nvSpPr>
        <p:spPr>
          <a:xfrm>
            <a:off x="2028700" y="2321709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Selection Sort – Descending Order?</a:t>
            </a:r>
          </a:p>
        </p:txBody>
      </p:sp>
    </p:spTree>
    <p:extLst>
      <p:ext uri="{BB962C8B-B14F-4D97-AF65-F5344CB8AC3E}">
        <p14:creationId xmlns:p14="http://schemas.microsoft.com/office/powerpoint/2010/main" val="4287757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37C06-C57E-7B79-C1FA-76A7E7C9257D}"/>
              </a:ext>
            </a:extLst>
          </p:cNvPr>
          <p:cNvSpPr txBox="1">
            <a:spLocks/>
          </p:cNvSpPr>
          <p:nvPr/>
        </p:nvSpPr>
        <p:spPr>
          <a:xfrm>
            <a:off x="817418" y="5313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Insertion Sort</a:t>
            </a:r>
          </a:p>
        </p:txBody>
      </p:sp>
      <p:pic>
        <p:nvPicPr>
          <p:cNvPr id="4" name="Graphic 3" descr="Playing card with solid fill">
            <a:extLst>
              <a:ext uri="{FF2B5EF4-FFF2-40B4-BE49-F238E27FC236}">
                <a16:creationId xmlns:a16="http://schemas.microsoft.com/office/drawing/2014/main" id="{35ABD6D7-70B9-419A-7252-3905B735F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82706" y="4424449"/>
            <a:ext cx="1761566" cy="1761566"/>
          </a:xfrm>
          <a:prstGeom prst="rect">
            <a:avLst/>
          </a:prstGeom>
        </p:spPr>
      </p:pic>
      <p:pic>
        <p:nvPicPr>
          <p:cNvPr id="8" name="Graphic 7" descr="Playing card with solid fill">
            <a:extLst>
              <a:ext uri="{FF2B5EF4-FFF2-40B4-BE49-F238E27FC236}">
                <a16:creationId xmlns:a16="http://schemas.microsoft.com/office/drawing/2014/main" id="{A68528D2-CD33-3BB0-EB5F-4CDDF403D0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67840" y="4426242"/>
            <a:ext cx="1761566" cy="1761566"/>
          </a:xfrm>
          <a:prstGeom prst="rect">
            <a:avLst/>
          </a:prstGeom>
        </p:spPr>
      </p:pic>
      <p:pic>
        <p:nvPicPr>
          <p:cNvPr id="9" name="Graphic 8" descr="Playing card with solid fill">
            <a:extLst>
              <a:ext uri="{FF2B5EF4-FFF2-40B4-BE49-F238E27FC236}">
                <a16:creationId xmlns:a16="http://schemas.microsoft.com/office/drawing/2014/main" id="{7F40C161-F86A-858F-854C-698B903EE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88428" y="4416911"/>
            <a:ext cx="1761566" cy="1761566"/>
          </a:xfrm>
          <a:prstGeom prst="rect">
            <a:avLst/>
          </a:prstGeom>
        </p:spPr>
      </p:pic>
      <p:pic>
        <p:nvPicPr>
          <p:cNvPr id="10" name="Graphic 9" descr="Playing card with solid fill">
            <a:extLst>
              <a:ext uri="{FF2B5EF4-FFF2-40B4-BE49-F238E27FC236}">
                <a16:creationId xmlns:a16="http://schemas.microsoft.com/office/drawing/2014/main" id="{3FD8087A-A8B4-2576-8DB5-109192C153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8372" y="4416543"/>
            <a:ext cx="1761566" cy="1761566"/>
          </a:xfrm>
          <a:prstGeom prst="rect">
            <a:avLst/>
          </a:prstGeom>
        </p:spPr>
      </p:pic>
      <p:pic>
        <p:nvPicPr>
          <p:cNvPr id="11" name="Graphic 10" descr="Playing card with solid fill">
            <a:extLst>
              <a:ext uri="{FF2B5EF4-FFF2-40B4-BE49-F238E27FC236}">
                <a16:creationId xmlns:a16="http://schemas.microsoft.com/office/drawing/2014/main" id="{A0EFD08B-2FA3-0DDF-BAFF-6FEDAD6FF5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956392">
            <a:off x="7827981" y="3590366"/>
            <a:ext cx="1761566" cy="1761566"/>
          </a:xfrm>
          <a:prstGeom prst="rect">
            <a:avLst/>
          </a:prstGeom>
        </p:spPr>
      </p:pic>
      <p:pic>
        <p:nvPicPr>
          <p:cNvPr id="12" name="Graphic 11" descr="Playing card with solid fill">
            <a:extLst>
              <a:ext uri="{FF2B5EF4-FFF2-40B4-BE49-F238E27FC236}">
                <a16:creationId xmlns:a16="http://schemas.microsoft.com/office/drawing/2014/main" id="{7CAC4F0C-818D-C589-9621-50B40D712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78073">
            <a:off x="9228267" y="4398983"/>
            <a:ext cx="1761566" cy="1761566"/>
          </a:xfrm>
          <a:prstGeom prst="rect">
            <a:avLst/>
          </a:prstGeom>
        </p:spPr>
      </p:pic>
      <p:pic>
        <p:nvPicPr>
          <p:cNvPr id="13" name="Graphic 12" descr="Playing card with solid fill">
            <a:extLst>
              <a:ext uri="{FF2B5EF4-FFF2-40B4-BE49-F238E27FC236}">
                <a16:creationId xmlns:a16="http://schemas.microsoft.com/office/drawing/2014/main" id="{28FA146E-3DE1-2F2A-DD9C-D6BDF6A3F5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898043">
            <a:off x="7044467" y="4784134"/>
            <a:ext cx="1761566" cy="17615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419EED-1235-2E61-87F3-B29BA5D7E375}"/>
              </a:ext>
            </a:extLst>
          </p:cNvPr>
          <p:cNvSpPr txBox="1"/>
          <p:nvPr/>
        </p:nvSpPr>
        <p:spPr>
          <a:xfrm>
            <a:off x="1495313" y="46688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DD93E44-3906-BFB3-C6D9-9BAE999944AF}"/>
              </a:ext>
            </a:extLst>
          </p:cNvPr>
          <p:cNvSpPr txBox="1"/>
          <p:nvPr/>
        </p:nvSpPr>
        <p:spPr>
          <a:xfrm>
            <a:off x="2680447" y="468136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6B1ECA9-FAC1-37AE-27C3-8C9C0EC21D14}"/>
              </a:ext>
            </a:extLst>
          </p:cNvPr>
          <p:cNvSpPr txBox="1"/>
          <p:nvPr/>
        </p:nvSpPr>
        <p:spPr>
          <a:xfrm>
            <a:off x="3811793" y="4640132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7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52B8C0-27BE-32AA-FDC2-1688598800D2}"/>
              </a:ext>
            </a:extLst>
          </p:cNvPr>
          <p:cNvSpPr txBox="1"/>
          <p:nvPr/>
        </p:nvSpPr>
        <p:spPr>
          <a:xfrm>
            <a:off x="4932381" y="4631168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FA56B15-9802-8851-8121-2A9BD540DEC0}"/>
              </a:ext>
            </a:extLst>
          </p:cNvPr>
          <p:cNvSpPr txBox="1"/>
          <p:nvPr/>
        </p:nvSpPr>
        <p:spPr>
          <a:xfrm>
            <a:off x="8545156" y="3779519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E7741B-E825-14EC-75CC-811E1F3FE9FD}"/>
              </a:ext>
            </a:extLst>
          </p:cNvPr>
          <p:cNvSpPr txBox="1"/>
          <p:nvPr/>
        </p:nvSpPr>
        <p:spPr>
          <a:xfrm>
            <a:off x="7514215" y="5039956"/>
            <a:ext cx="370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9B54EE5-D3BA-E969-3477-D0D7C45A4679}"/>
              </a:ext>
            </a:extLst>
          </p:cNvPr>
          <p:cNvSpPr txBox="1"/>
          <p:nvPr/>
        </p:nvSpPr>
        <p:spPr>
          <a:xfrm>
            <a:off x="10269966" y="4783565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K</a:t>
            </a:r>
          </a:p>
        </p:txBody>
      </p:sp>
      <p:sp>
        <p:nvSpPr>
          <p:cNvPr id="21" name="Arrow: Curved Up 20">
            <a:extLst>
              <a:ext uri="{FF2B5EF4-FFF2-40B4-BE49-F238E27FC236}">
                <a16:creationId xmlns:a16="http://schemas.microsoft.com/office/drawing/2014/main" id="{68EC20C9-32C0-716F-47CE-535FFE6143AC}"/>
              </a:ext>
            </a:extLst>
          </p:cNvPr>
          <p:cNvSpPr/>
          <p:nvPr/>
        </p:nvSpPr>
        <p:spPr>
          <a:xfrm rot="10054324">
            <a:off x="4065370" y="3429537"/>
            <a:ext cx="4266217" cy="752702"/>
          </a:xfrm>
          <a:prstGeom prst="curvedUp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70D22C-8AFF-682D-916A-EB1DE3533AE4}"/>
              </a:ext>
            </a:extLst>
          </p:cNvPr>
          <p:cNvSpPr txBox="1"/>
          <p:nvPr/>
        </p:nvSpPr>
        <p:spPr>
          <a:xfrm>
            <a:off x="1080656" y="1444336"/>
            <a:ext cx="73255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37474F"/>
                </a:solidFill>
                <a:effectLst/>
                <a:latin typeface="Calibri (Body)"/>
              </a:rPr>
              <a:t>treats the input as two parts, sorted and unsorted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US" sz="2400" dirty="0">
                <a:latin typeface="Calibri (Body)"/>
              </a:rPr>
              <a:t>repeatedly inserts the next value from the unsorted part into the correct location in the sorted part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0AA6C3D-6AE8-A1DC-6E78-ABE0C88BA1C9}"/>
              </a:ext>
            </a:extLst>
          </p:cNvPr>
          <p:cNvSpPr txBox="1"/>
          <p:nvPr/>
        </p:nvSpPr>
        <p:spPr>
          <a:xfrm>
            <a:off x="2608119" y="6089073"/>
            <a:ext cx="10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1F84C8-DD93-68E2-378A-681C608A5E1A}"/>
              </a:ext>
            </a:extLst>
          </p:cNvPr>
          <p:cNvSpPr txBox="1"/>
          <p:nvPr/>
        </p:nvSpPr>
        <p:spPr>
          <a:xfrm>
            <a:off x="8600210" y="6168737"/>
            <a:ext cx="137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Unsorted</a:t>
            </a:r>
          </a:p>
        </p:txBody>
      </p:sp>
      <p:pic>
        <p:nvPicPr>
          <p:cNvPr id="25" name="Graphic 24" descr="Playing card with solid fill">
            <a:extLst>
              <a:ext uri="{FF2B5EF4-FFF2-40B4-BE49-F238E27FC236}">
                <a16:creationId xmlns:a16="http://schemas.microsoft.com/office/drawing/2014/main" id="{4661F875-F7E2-062A-CD3D-CA069F8ADD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17248" y="4385815"/>
            <a:ext cx="1761566" cy="176156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8317954-33C5-0BE2-964E-F9B68979B8D7}"/>
              </a:ext>
            </a:extLst>
          </p:cNvPr>
          <p:cNvSpPr txBox="1"/>
          <p:nvPr/>
        </p:nvSpPr>
        <p:spPr>
          <a:xfrm>
            <a:off x="4902633" y="4641637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428329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7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6 L 0.02357 0.00486 C 0.02839 0.00602 0.03581 0.00672 0.04362 0.00672 C 0.05235 0.00672 0.05951 0.00602 0.06446 0.00486 L 0.08829 -3.7037E-6 " pathEditMode="relative" rAng="0" ptsTypes="AAAAA">
                                      <p:cBhvr>
                                        <p:cTn id="8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14" y="324"/>
                                    </p:animMotion>
                                  </p:childTnLst>
                                </p:cTn>
                              </p:par>
                              <p:par>
                                <p:cTn id="87" presetID="37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3.7037E-6 L 0.02474 0.00486 C 0.02995 0.00601 0.03763 0.00671 0.04583 0.00671 C 0.05508 0.00671 0.0625 0.00601 0.06771 0.00486 L 0.09284 3.7037E-6 " pathEditMode="relative" rAng="0" ptsTypes="AAAAA">
                                      <p:cBhvr>
                                        <p:cTn id="8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35" y="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6" grpId="0"/>
      <p:bldP spid="17" grpId="0"/>
      <p:bldP spid="17" grpId="1"/>
      <p:bldP spid="18" grpId="0"/>
      <p:bldP spid="18" grpId="1"/>
      <p:bldP spid="19" grpId="0"/>
      <p:bldP spid="20" grpId="0"/>
      <p:bldP spid="21" grpId="0" animBg="1"/>
      <p:bldP spid="21" grpId="1" animBg="1"/>
      <p:bldP spid="23" grpId="0"/>
      <p:bldP spid="24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6B4663-C6F9-2A99-5FF4-D6D82B2994B4}"/>
              </a:ext>
            </a:extLst>
          </p:cNvPr>
          <p:cNvSpPr/>
          <p:nvPr/>
        </p:nvSpPr>
        <p:spPr>
          <a:xfrm>
            <a:off x="1963883" y="1267690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8348762-9539-BE22-9CE8-18D56B707EBF}"/>
              </a:ext>
            </a:extLst>
          </p:cNvPr>
          <p:cNvSpPr/>
          <p:nvPr/>
        </p:nvSpPr>
        <p:spPr>
          <a:xfrm>
            <a:off x="2978728" y="1285009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A56FEDB-4412-10DE-A741-4A0DE509AA28}"/>
              </a:ext>
            </a:extLst>
          </p:cNvPr>
          <p:cNvSpPr/>
          <p:nvPr/>
        </p:nvSpPr>
        <p:spPr>
          <a:xfrm>
            <a:off x="4045527" y="130232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D957FE-B545-58DD-B734-AE87D730D54B}"/>
              </a:ext>
            </a:extLst>
          </p:cNvPr>
          <p:cNvSpPr/>
          <p:nvPr/>
        </p:nvSpPr>
        <p:spPr>
          <a:xfrm>
            <a:off x="5115791" y="1281545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B49122-DD24-A0F5-2B2F-715D524111B2}"/>
              </a:ext>
            </a:extLst>
          </p:cNvPr>
          <p:cNvSpPr/>
          <p:nvPr/>
        </p:nvSpPr>
        <p:spPr>
          <a:xfrm>
            <a:off x="6227619" y="1271154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56E93A-D9C6-7F0A-594E-6C1D3929241B}"/>
              </a:ext>
            </a:extLst>
          </p:cNvPr>
          <p:cNvSpPr/>
          <p:nvPr/>
        </p:nvSpPr>
        <p:spPr>
          <a:xfrm>
            <a:off x="7256319" y="1271155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9F82628-319E-BB59-0272-19E2690D947D}"/>
              </a:ext>
            </a:extLst>
          </p:cNvPr>
          <p:cNvSpPr/>
          <p:nvPr/>
        </p:nvSpPr>
        <p:spPr>
          <a:xfrm>
            <a:off x="8343901" y="1246910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D051459-06BB-1EA0-68A1-1AD9ECBDEF18}"/>
              </a:ext>
            </a:extLst>
          </p:cNvPr>
          <p:cNvSpPr/>
          <p:nvPr/>
        </p:nvSpPr>
        <p:spPr>
          <a:xfrm>
            <a:off x="9393382" y="1246910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DA03F0-35E1-5222-D30C-108595527CE7}"/>
              </a:ext>
            </a:extLst>
          </p:cNvPr>
          <p:cNvSpPr/>
          <p:nvPr/>
        </p:nvSpPr>
        <p:spPr>
          <a:xfrm>
            <a:off x="1818409" y="1194954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Left-Right 10">
            <a:extLst>
              <a:ext uri="{FF2B5EF4-FFF2-40B4-BE49-F238E27FC236}">
                <a16:creationId xmlns:a16="http://schemas.microsoft.com/office/drawing/2014/main" id="{E91A1025-8CAC-3B93-4908-897CB75A8ADE}"/>
              </a:ext>
            </a:extLst>
          </p:cNvPr>
          <p:cNvSpPr/>
          <p:nvPr/>
        </p:nvSpPr>
        <p:spPr>
          <a:xfrm>
            <a:off x="1963883" y="2098963"/>
            <a:ext cx="789709" cy="187036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12" name="Arrow: Left-Right 11">
            <a:extLst>
              <a:ext uri="{FF2B5EF4-FFF2-40B4-BE49-F238E27FC236}">
                <a16:creationId xmlns:a16="http://schemas.microsoft.com/office/drawing/2014/main" id="{CFF178F5-AF00-F1F3-FE06-ECB25045AE97}"/>
              </a:ext>
            </a:extLst>
          </p:cNvPr>
          <p:cNvSpPr/>
          <p:nvPr/>
        </p:nvSpPr>
        <p:spPr>
          <a:xfrm>
            <a:off x="3030683" y="2085109"/>
            <a:ext cx="7173190" cy="200891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4235EB7-DD3A-BA0E-FE3C-C4B7ACD37A2B}"/>
              </a:ext>
            </a:extLst>
          </p:cNvPr>
          <p:cNvSpPr txBox="1"/>
          <p:nvPr/>
        </p:nvSpPr>
        <p:spPr>
          <a:xfrm>
            <a:off x="1828801" y="2265218"/>
            <a:ext cx="10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589AE9-BE89-D6FB-6B6F-7B4E9FA3C099}"/>
              </a:ext>
            </a:extLst>
          </p:cNvPr>
          <p:cNvSpPr txBox="1"/>
          <p:nvPr/>
        </p:nvSpPr>
        <p:spPr>
          <a:xfrm>
            <a:off x="5898574" y="2230583"/>
            <a:ext cx="137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Unsorted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CB953FC-990F-1844-4FD2-59417322DC35}"/>
              </a:ext>
            </a:extLst>
          </p:cNvPr>
          <p:cNvSpPr/>
          <p:nvPr/>
        </p:nvSpPr>
        <p:spPr>
          <a:xfrm>
            <a:off x="1991593" y="3051463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AB41D36-549C-49DE-AAFC-F1657E99BC55}"/>
              </a:ext>
            </a:extLst>
          </p:cNvPr>
          <p:cNvSpPr/>
          <p:nvPr/>
        </p:nvSpPr>
        <p:spPr>
          <a:xfrm>
            <a:off x="3006438" y="306878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377AFB9-07F0-FB0A-3715-459FF135B3F8}"/>
              </a:ext>
            </a:extLst>
          </p:cNvPr>
          <p:cNvSpPr/>
          <p:nvPr/>
        </p:nvSpPr>
        <p:spPr>
          <a:xfrm>
            <a:off x="4073237" y="3086100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50B1DFD-B3B3-207C-548B-8D2AF0ECA582}"/>
              </a:ext>
            </a:extLst>
          </p:cNvPr>
          <p:cNvSpPr/>
          <p:nvPr/>
        </p:nvSpPr>
        <p:spPr>
          <a:xfrm>
            <a:off x="5143501" y="3065318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7B6BFD-32EA-2F76-573F-DBB1168873F7}"/>
              </a:ext>
            </a:extLst>
          </p:cNvPr>
          <p:cNvSpPr/>
          <p:nvPr/>
        </p:nvSpPr>
        <p:spPr>
          <a:xfrm>
            <a:off x="6255329" y="305492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D7A8180-5CD6-74AF-094D-8122B11C0E41}"/>
              </a:ext>
            </a:extLst>
          </p:cNvPr>
          <p:cNvSpPr/>
          <p:nvPr/>
        </p:nvSpPr>
        <p:spPr>
          <a:xfrm>
            <a:off x="7284029" y="3054928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E89FAB0-4F72-E83D-93EF-22E97010468C}"/>
              </a:ext>
            </a:extLst>
          </p:cNvPr>
          <p:cNvSpPr/>
          <p:nvPr/>
        </p:nvSpPr>
        <p:spPr>
          <a:xfrm>
            <a:off x="8371611" y="3030683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D94416D-5802-2916-553E-EEF33D17930F}"/>
              </a:ext>
            </a:extLst>
          </p:cNvPr>
          <p:cNvSpPr/>
          <p:nvPr/>
        </p:nvSpPr>
        <p:spPr>
          <a:xfrm>
            <a:off x="9421092" y="3030683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4EBF1BF-795B-3D3B-776D-52B0EF739730}"/>
              </a:ext>
            </a:extLst>
          </p:cNvPr>
          <p:cNvSpPr/>
          <p:nvPr/>
        </p:nvSpPr>
        <p:spPr>
          <a:xfrm>
            <a:off x="1846119" y="2978727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Arrow: Left-Right 23">
            <a:extLst>
              <a:ext uri="{FF2B5EF4-FFF2-40B4-BE49-F238E27FC236}">
                <a16:creationId xmlns:a16="http://schemas.microsoft.com/office/drawing/2014/main" id="{6BD02302-1573-53E2-85E5-D9A8F2AE6D8A}"/>
              </a:ext>
            </a:extLst>
          </p:cNvPr>
          <p:cNvSpPr/>
          <p:nvPr/>
        </p:nvSpPr>
        <p:spPr>
          <a:xfrm>
            <a:off x="1991593" y="3882736"/>
            <a:ext cx="1645225" cy="180109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25" name="Arrow: Left-Right 24">
            <a:extLst>
              <a:ext uri="{FF2B5EF4-FFF2-40B4-BE49-F238E27FC236}">
                <a16:creationId xmlns:a16="http://schemas.microsoft.com/office/drawing/2014/main" id="{3771E774-6667-6888-B0FD-2F0829889B6C}"/>
              </a:ext>
            </a:extLst>
          </p:cNvPr>
          <p:cNvSpPr/>
          <p:nvPr/>
        </p:nvSpPr>
        <p:spPr>
          <a:xfrm>
            <a:off x="4135581" y="3868882"/>
            <a:ext cx="6096001" cy="193963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099F79-8431-E66F-38EA-460BA40F5237}"/>
              </a:ext>
            </a:extLst>
          </p:cNvPr>
          <p:cNvSpPr txBox="1"/>
          <p:nvPr/>
        </p:nvSpPr>
        <p:spPr>
          <a:xfrm>
            <a:off x="2428011" y="4028209"/>
            <a:ext cx="10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8AC7B2-9E2D-4066-58D5-013DEC567075}"/>
              </a:ext>
            </a:extLst>
          </p:cNvPr>
          <p:cNvSpPr txBox="1"/>
          <p:nvPr/>
        </p:nvSpPr>
        <p:spPr>
          <a:xfrm>
            <a:off x="5926284" y="4014356"/>
            <a:ext cx="137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Unsorted</a:t>
            </a:r>
          </a:p>
        </p:txBody>
      </p:sp>
      <p:sp>
        <p:nvSpPr>
          <p:cNvPr id="28" name="Arrow: Down 27">
            <a:extLst>
              <a:ext uri="{FF2B5EF4-FFF2-40B4-BE49-F238E27FC236}">
                <a16:creationId xmlns:a16="http://schemas.microsoft.com/office/drawing/2014/main" id="{F988E683-841A-B6E1-2B78-23F1F2DAE2E6}"/>
              </a:ext>
            </a:extLst>
          </p:cNvPr>
          <p:cNvSpPr/>
          <p:nvPr/>
        </p:nvSpPr>
        <p:spPr>
          <a:xfrm>
            <a:off x="3148445" y="758537"/>
            <a:ext cx="332509" cy="436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Down 28">
            <a:extLst>
              <a:ext uri="{FF2B5EF4-FFF2-40B4-BE49-F238E27FC236}">
                <a16:creationId xmlns:a16="http://schemas.microsoft.com/office/drawing/2014/main" id="{5674A0D6-C21E-24AF-FE1E-F2298F845B4A}"/>
              </a:ext>
            </a:extLst>
          </p:cNvPr>
          <p:cNvSpPr/>
          <p:nvPr/>
        </p:nvSpPr>
        <p:spPr>
          <a:xfrm>
            <a:off x="4215245" y="2521528"/>
            <a:ext cx="332509" cy="436418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1C3E0C-911C-29E8-5CE8-AE380122B8A6}"/>
              </a:ext>
            </a:extLst>
          </p:cNvPr>
          <p:cNvSpPr/>
          <p:nvPr/>
        </p:nvSpPr>
        <p:spPr>
          <a:xfrm>
            <a:off x="2008911" y="479367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9B973EB-2B29-CE42-7C06-6102E259DECC}"/>
              </a:ext>
            </a:extLst>
          </p:cNvPr>
          <p:cNvSpPr/>
          <p:nvPr/>
        </p:nvSpPr>
        <p:spPr>
          <a:xfrm>
            <a:off x="3023756" y="4810991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FD1B643-A94D-2323-05CD-9061BD58A098}"/>
              </a:ext>
            </a:extLst>
          </p:cNvPr>
          <p:cNvSpPr/>
          <p:nvPr/>
        </p:nvSpPr>
        <p:spPr>
          <a:xfrm>
            <a:off x="4090555" y="4828309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12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4379B4F-C78C-E88B-3113-87DD2A4C3981}"/>
              </a:ext>
            </a:extLst>
          </p:cNvPr>
          <p:cNvSpPr/>
          <p:nvPr/>
        </p:nvSpPr>
        <p:spPr>
          <a:xfrm>
            <a:off x="5160819" y="480752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9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CCA3437-DA8A-2EA7-616C-D0A7D6259006}"/>
              </a:ext>
            </a:extLst>
          </p:cNvPr>
          <p:cNvSpPr/>
          <p:nvPr/>
        </p:nvSpPr>
        <p:spPr>
          <a:xfrm>
            <a:off x="6272647" y="4797136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6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C5EC780-A6BE-CB4C-D23B-6535A64AC324}"/>
              </a:ext>
            </a:extLst>
          </p:cNvPr>
          <p:cNvSpPr/>
          <p:nvPr/>
        </p:nvSpPr>
        <p:spPr>
          <a:xfrm>
            <a:off x="7301347" y="4797137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5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49356B16-4DE2-BA2B-F87F-F2D20896B56C}"/>
              </a:ext>
            </a:extLst>
          </p:cNvPr>
          <p:cNvSpPr/>
          <p:nvPr/>
        </p:nvSpPr>
        <p:spPr>
          <a:xfrm>
            <a:off x="8388929" y="477289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4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CB6AC213-A614-0085-09B3-770F1EB4AB7A}"/>
              </a:ext>
            </a:extLst>
          </p:cNvPr>
          <p:cNvSpPr/>
          <p:nvPr/>
        </p:nvSpPr>
        <p:spPr>
          <a:xfrm>
            <a:off x="9438410" y="4772892"/>
            <a:ext cx="706581" cy="6650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7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7854170-5962-E785-A3EE-37A4B1B3FC0F}"/>
              </a:ext>
            </a:extLst>
          </p:cNvPr>
          <p:cNvSpPr/>
          <p:nvPr/>
        </p:nvSpPr>
        <p:spPr>
          <a:xfrm>
            <a:off x="1863437" y="4720936"/>
            <a:ext cx="8406246" cy="82088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8EC21742-98F7-F9F8-0402-2048CEF6CC50}"/>
              </a:ext>
            </a:extLst>
          </p:cNvPr>
          <p:cNvSpPr/>
          <p:nvPr/>
        </p:nvSpPr>
        <p:spPr>
          <a:xfrm>
            <a:off x="2008911" y="5624945"/>
            <a:ext cx="2874816" cy="183573"/>
          </a:xfrm>
          <a:prstGeom prst="left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highlight>
                <a:srgbClr val="00FF00"/>
              </a:highlight>
            </a:endParaRPr>
          </a:p>
        </p:txBody>
      </p:sp>
      <p:sp>
        <p:nvSpPr>
          <p:cNvPr id="40" name="Arrow: Left-Right 39">
            <a:extLst>
              <a:ext uri="{FF2B5EF4-FFF2-40B4-BE49-F238E27FC236}">
                <a16:creationId xmlns:a16="http://schemas.microsoft.com/office/drawing/2014/main" id="{EF2568A0-83FD-3A9B-0F71-C05F494E567B}"/>
              </a:ext>
            </a:extLst>
          </p:cNvPr>
          <p:cNvSpPr/>
          <p:nvPr/>
        </p:nvSpPr>
        <p:spPr>
          <a:xfrm>
            <a:off x="5216236" y="5611091"/>
            <a:ext cx="5032664" cy="197427"/>
          </a:xfrm>
          <a:prstGeom prst="left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2822C02-8767-AE94-1F19-02387C074693}"/>
              </a:ext>
            </a:extLst>
          </p:cNvPr>
          <p:cNvSpPr txBox="1"/>
          <p:nvPr/>
        </p:nvSpPr>
        <p:spPr>
          <a:xfrm>
            <a:off x="2933702" y="5770418"/>
            <a:ext cx="1028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Sorted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8C9345-7C0B-60ED-C835-DDD2EE1DEECD}"/>
              </a:ext>
            </a:extLst>
          </p:cNvPr>
          <p:cNvSpPr txBox="1"/>
          <p:nvPr/>
        </p:nvSpPr>
        <p:spPr>
          <a:xfrm>
            <a:off x="7138556" y="5725392"/>
            <a:ext cx="13719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Unsorted</a:t>
            </a:r>
          </a:p>
        </p:txBody>
      </p:sp>
    </p:spTree>
    <p:extLst>
      <p:ext uri="{BB962C8B-B14F-4D97-AF65-F5344CB8AC3E}">
        <p14:creationId xmlns:p14="http://schemas.microsoft.com/office/powerpoint/2010/main" val="229360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/>
      <p:bldP spid="4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0E7AB627372340BC90817A16362710" ma:contentTypeVersion="10" ma:contentTypeDescription="Create a new document." ma:contentTypeScope="" ma:versionID="0b1de12c7fc22831ad51e0e61840eb90">
  <xsd:schema xmlns:xsd="http://www.w3.org/2001/XMLSchema" xmlns:xs="http://www.w3.org/2001/XMLSchema" xmlns:p="http://schemas.microsoft.com/office/2006/metadata/properties" xmlns:ns3="de7bfbcc-834f-422c-a61f-4e1400314c9a" xmlns:ns4="890a661f-6afe-4b4e-bef4-5bc2e81fdcdf" targetNamespace="http://schemas.microsoft.com/office/2006/metadata/properties" ma:root="true" ma:fieldsID="ba975b4f940eaae87aa9b1ee5bef8770" ns3:_="" ns4:_="">
    <xsd:import namespace="de7bfbcc-834f-422c-a61f-4e1400314c9a"/>
    <xsd:import namespace="890a661f-6afe-4b4e-bef4-5bc2e81fdcd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_activity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7bfbcc-834f-422c-a61f-4e1400314c9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_activity" ma:index="16" nillable="true" ma:displayName="_activity" ma:hidden="true" ma:internalName="_activity">
      <xsd:simpleType>
        <xsd:restriction base="dms:Note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0a661f-6afe-4b4e-bef4-5bc2e81fdcd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7bfbcc-834f-422c-a61f-4e1400314c9a" xsi:nil="true"/>
  </documentManagement>
</p:properties>
</file>

<file path=customXml/itemProps1.xml><?xml version="1.0" encoding="utf-8"?>
<ds:datastoreItem xmlns:ds="http://schemas.openxmlformats.org/officeDocument/2006/customXml" ds:itemID="{788CD076-CA65-4A05-8DF6-2EC94CFD14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8846453-3853-4D11-93F7-041CC0BF59C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7bfbcc-834f-422c-a61f-4e1400314c9a"/>
    <ds:schemaRef ds:uri="890a661f-6afe-4b4e-bef4-5bc2e81fdc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51ED7DD-DC51-46AF-80BF-AC22C0217BBC}">
  <ds:schemaRefs>
    <ds:schemaRef ds:uri="http://purl.org/dc/terms/"/>
    <ds:schemaRef ds:uri="http://schemas.microsoft.com/office/infopath/2007/PartnerControls"/>
    <ds:schemaRef ds:uri="890a661f-6afe-4b4e-bef4-5bc2e81fdcdf"/>
    <ds:schemaRef ds:uri="http://schemas.microsoft.com/office/2006/documentManagement/types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de7bfbcc-834f-422c-a61f-4e1400314c9a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475</Words>
  <Application>Microsoft Macintosh PowerPoint</Application>
  <PresentationFormat>Widescreen</PresentationFormat>
  <Paragraphs>217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(Body)</vt:lpstr>
      <vt:lpstr>Calibri Light</vt:lpstr>
      <vt:lpstr>Roboto</vt:lpstr>
      <vt:lpstr>Times New Roman</vt:lpstr>
      <vt:lpstr>Wingdings</vt:lpstr>
      <vt:lpstr>Office Theme</vt:lpstr>
      <vt:lpstr>  CSC 2302/DSCI 1302  Sorting Algorithms</vt:lpstr>
      <vt:lpstr>PowerPoint Presentation</vt:lpstr>
      <vt:lpstr>Selection Sort</vt:lpstr>
      <vt:lpstr>Selection Sort: example</vt:lpstr>
      <vt:lpstr>Selection sort: python implementation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Sorting: Divide-and-conquer strategy</vt:lpstr>
      <vt:lpstr>PowerPoint Presentation</vt:lpstr>
      <vt:lpstr>PowerPoint Presentation</vt:lpstr>
      <vt:lpstr>Merge Sort</vt:lpstr>
      <vt:lpstr>Example: Merge Sort</vt:lpstr>
      <vt:lpstr>Example: Merge Sort</vt:lpstr>
      <vt:lpstr>PowerPoint Presentation</vt:lpstr>
      <vt:lpstr>Attendance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 2302/DSCI 1302  Sorting Algorithms</dc:title>
  <dc:creator>Towhidul Islam</dc:creator>
  <cp:lastModifiedBy>S M Towhidul Islam</cp:lastModifiedBy>
  <cp:revision>9</cp:revision>
  <dcterms:created xsi:type="dcterms:W3CDTF">2023-09-19T04:23:51Z</dcterms:created>
  <dcterms:modified xsi:type="dcterms:W3CDTF">2025-02-13T20:45:33Z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0x0101006A0E7AB627372340BC90817A16362710</vt:lpwstr>
  </property>
</Properties>
</file>