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389" r:id="rId3"/>
    <p:sldId id="366" r:id="rId4"/>
    <p:sldId id="260" r:id="rId5"/>
    <p:sldId id="367" r:id="rId6"/>
    <p:sldId id="399" r:id="rId7"/>
    <p:sldId id="416" r:id="rId8"/>
    <p:sldId id="417" r:id="rId9"/>
    <p:sldId id="418" r:id="rId10"/>
    <p:sldId id="400" r:id="rId11"/>
    <p:sldId id="401" r:id="rId12"/>
    <p:sldId id="415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4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9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2982-21FD-05C6-6B6D-1757F339F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737C2-8371-30CE-DB6C-AA83C20BA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5F57-44CB-635D-1E0D-EAAA9A51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B071-A7D1-EF0B-D505-D55EFB07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157E-B51A-47A5-011B-BD7D13AA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12EA-CF95-A54B-1617-6AC8DA40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E0F6-D3E2-C1FF-3C0F-1FA9095E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7CF0-A79A-ED17-3F1D-5189EC4C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6DA2-DEEA-9A8A-E4D7-5A0E2EC0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F0A3-79A3-9D7F-D284-B4684BE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8AA2B-D687-E5B5-5DF6-291D63C35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0FC82-DC98-65F5-36D5-70E82A529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3292-C4F2-7D5D-2972-E07798E3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3DF5-79B4-CFF3-C2E7-33FBC8DD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3B57-644E-9586-F387-6283F836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D372-9BF2-1881-721B-FDBFD4BD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9ACC-6AE6-842D-FEF5-08198364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C3DF-B642-0816-D88C-104113D4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38F4-937B-7208-415B-8EC27F6E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DE7D-41C3-5FE1-FC35-65FB9CDC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A71-22D4-C283-D6A0-8FDC73F9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1BFA-5C80-E8E1-68B8-4FD1C04E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8CD0F-4D90-BE3A-CAF2-3BC02A3B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8E50-DB77-6ACB-930D-4733D6A7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14F1-5FF7-8548-6808-D4FB1128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6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F7CB-9A95-C6B2-3D48-E8C52597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21FA-23A1-B563-D549-1CA5FAB5B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E3056-B0E1-143E-E682-0655D6CF4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925C-3AF2-8EC1-1662-E6D9CCCB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CD58C-67DA-D912-1DE3-68D9B3EC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96ED-E857-3AFF-D004-A3F46BFC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D26B-DB12-3F21-A433-87E784BB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73EDB-D197-9EF1-4770-A1F2EA15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2B7A3-F93B-DADA-46A9-05B4B6806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A63E8-A38F-5E66-C45B-BCE763CDE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B135D-6C91-6607-6FD2-575018FC7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E627D-EEC4-48BC-D029-B1E8A8B5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1BBD3-40FF-A1EF-698E-775FC40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BD29A-3DF3-EC84-4CA4-4E42890A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698-BC94-7EB4-1D2A-D4CB705D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9399A-0361-0918-EC5F-E142C39C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4F568-0606-B4EE-853C-C75E7CE2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97B8C-4D6F-D957-487B-8465E001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7D988-DBFE-16F9-6816-483D72DC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8D38C-2799-A67B-B7F0-D39700C4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B8562-3906-5A4E-202A-97CD66F4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5745-A5FE-7BB4-8945-8778E6EB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0591-D3C2-C245-DD65-508F61EF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3092C-DD90-5AA8-44E1-EA788B37B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9FDAE-7EAE-7A95-123A-80592526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93742-91CC-363F-A166-62536F6D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BF30-7F3F-703F-F996-DF8A46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51D3-4CAB-33AB-6330-10EC84B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A1A4F-48A8-86FA-D03F-5E7DC4469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0FC0-2400-7EE8-CDC4-DAF56885C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33AEA-6D1A-8D2B-06DC-9C478B8E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9BE13-8828-6EE7-9DCF-1FFFF5E4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C88AF-C39C-342E-3606-C2EE9981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69CCB-337D-59A9-8DFE-536F24DA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55791-5618-3218-2114-6A41DCD9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7CF9-1296-69CD-4BA1-00251ECAC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5AC2-C313-40DF-B852-4B7629FAA14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CF404-48B4-C3F7-7761-99B59720E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1A04-E55C-C07A-21EF-51673CC69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A79D7-CEEA-4EF6-9387-4653D527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sa-server.cs.vt.edu/embed/mergesortAV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E2A4-1988-4947-84AC-35FBAD11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615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2302/DSCI 1302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 (cont.)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2CB42E-F0B0-4FB0-A464-7E9AB159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184" y="435232"/>
            <a:ext cx="1520757" cy="126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BA6970-237D-482A-9AC6-E784B752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3423A-4853-93C7-8B5D-2C437E158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BBF45-A306-BA95-AB96-466208F5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608" y="1041027"/>
            <a:ext cx="5782944" cy="2804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D2B22-2EB4-7139-B2CD-26AB1B2EE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76" y="4114234"/>
            <a:ext cx="5820054" cy="16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93C9C-C4B4-5814-E251-21C9CB15B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B1713-ECF4-854C-C889-41C3EEF9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53" y="992783"/>
            <a:ext cx="4666381" cy="5397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FF1B6-722F-67B8-43BA-FBE034DA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91" y="956528"/>
            <a:ext cx="4818523" cy="53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EC48-12FD-1BB1-D55D-90039675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161" y="2324553"/>
            <a:ext cx="6405748" cy="1344922"/>
          </a:xfrm>
        </p:spPr>
        <p:txBody>
          <a:bodyPr/>
          <a:lstStyle/>
          <a:p>
            <a:r>
              <a:rPr lang="en-US" dirty="0"/>
              <a:t>Time &amp; Space complexity?</a:t>
            </a:r>
          </a:p>
        </p:txBody>
      </p:sp>
    </p:spTree>
    <p:extLst>
      <p:ext uri="{BB962C8B-B14F-4D97-AF65-F5344CB8AC3E}">
        <p14:creationId xmlns:p14="http://schemas.microsoft.com/office/powerpoint/2010/main" val="172513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3364-B7F9-AF04-A45E-8E8F91E4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BD68EF-2CC8-3C91-D81C-899E21B4E4E7}"/>
              </a:ext>
            </a:extLst>
          </p:cNvPr>
          <p:cNvSpPr/>
          <p:nvPr/>
        </p:nvSpPr>
        <p:spPr>
          <a:xfrm>
            <a:off x="1974274" y="1558635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38A3B2-65BB-1224-B79A-2BA382FC47CA}"/>
              </a:ext>
            </a:extLst>
          </p:cNvPr>
          <p:cNvSpPr/>
          <p:nvPr/>
        </p:nvSpPr>
        <p:spPr>
          <a:xfrm>
            <a:off x="2989119" y="1575954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2FCBAC-EAC2-A076-5540-5EF870DD7BAE}"/>
              </a:ext>
            </a:extLst>
          </p:cNvPr>
          <p:cNvSpPr/>
          <p:nvPr/>
        </p:nvSpPr>
        <p:spPr>
          <a:xfrm>
            <a:off x="4055918" y="159327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FD49D8-DFDE-8AFC-3CEB-CC209EE7BDC4}"/>
              </a:ext>
            </a:extLst>
          </p:cNvPr>
          <p:cNvSpPr/>
          <p:nvPr/>
        </p:nvSpPr>
        <p:spPr>
          <a:xfrm>
            <a:off x="5126182" y="1572490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69EAEB-585A-2E27-75C6-4BC5226D4452}"/>
              </a:ext>
            </a:extLst>
          </p:cNvPr>
          <p:cNvSpPr/>
          <p:nvPr/>
        </p:nvSpPr>
        <p:spPr>
          <a:xfrm>
            <a:off x="6238010" y="1562099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DEF524-D90A-4986-7409-626B85FDBE1D}"/>
              </a:ext>
            </a:extLst>
          </p:cNvPr>
          <p:cNvSpPr/>
          <p:nvPr/>
        </p:nvSpPr>
        <p:spPr>
          <a:xfrm>
            <a:off x="7266710" y="1562100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224A74-012F-59F8-1F60-EBA36134BED9}"/>
              </a:ext>
            </a:extLst>
          </p:cNvPr>
          <p:cNvSpPr/>
          <p:nvPr/>
        </p:nvSpPr>
        <p:spPr>
          <a:xfrm>
            <a:off x="8354292" y="1537855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A85C83-ED86-1C40-2A0C-041967905007}"/>
              </a:ext>
            </a:extLst>
          </p:cNvPr>
          <p:cNvSpPr/>
          <p:nvPr/>
        </p:nvSpPr>
        <p:spPr>
          <a:xfrm>
            <a:off x="9403773" y="1537855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5A9B316-7601-6CA6-A547-219CEC5192E1}"/>
              </a:ext>
            </a:extLst>
          </p:cNvPr>
          <p:cNvSpPr/>
          <p:nvPr/>
        </p:nvSpPr>
        <p:spPr>
          <a:xfrm>
            <a:off x="9611591" y="1080655"/>
            <a:ext cx="280555" cy="3948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4E33F-BC22-5A03-C162-112F0A3EEC81}"/>
              </a:ext>
            </a:extLst>
          </p:cNvPr>
          <p:cNvSpPr txBox="1"/>
          <p:nvPr/>
        </p:nvSpPr>
        <p:spPr>
          <a:xfrm>
            <a:off x="9362209" y="685800"/>
            <a:ext cx="84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pivot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253E2DD-7D6D-3C38-84A7-84F7605A3209}"/>
              </a:ext>
            </a:extLst>
          </p:cNvPr>
          <p:cNvSpPr/>
          <p:nvPr/>
        </p:nvSpPr>
        <p:spPr>
          <a:xfrm>
            <a:off x="6438900" y="2407226"/>
            <a:ext cx="280555" cy="3948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49EE28-029C-6A30-C1BC-A981FDE5F85B}"/>
              </a:ext>
            </a:extLst>
          </p:cNvPr>
          <p:cNvSpPr/>
          <p:nvPr/>
        </p:nvSpPr>
        <p:spPr>
          <a:xfrm>
            <a:off x="1828800" y="1485899"/>
            <a:ext cx="8406246" cy="820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608486-AD91-FA75-245F-30B9F5DC4BD6}"/>
              </a:ext>
            </a:extLst>
          </p:cNvPr>
          <p:cNvSpPr/>
          <p:nvPr/>
        </p:nvSpPr>
        <p:spPr>
          <a:xfrm>
            <a:off x="1981202" y="2874817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5DEF24-4410-4C8A-7378-034D4D43049B}"/>
              </a:ext>
            </a:extLst>
          </p:cNvPr>
          <p:cNvSpPr/>
          <p:nvPr/>
        </p:nvSpPr>
        <p:spPr>
          <a:xfrm>
            <a:off x="2996047" y="2892136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5E6469-A732-15C3-837F-98FA8AC10974}"/>
              </a:ext>
            </a:extLst>
          </p:cNvPr>
          <p:cNvSpPr/>
          <p:nvPr/>
        </p:nvSpPr>
        <p:spPr>
          <a:xfrm>
            <a:off x="4062846" y="2909454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FF8FF9-E4BC-6F4B-2DFE-C0E59D388012}"/>
              </a:ext>
            </a:extLst>
          </p:cNvPr>
          <p:cNvSpPr/>
          <p:nvPr/>
        </p:nvSpPr>
        <p:spPr>
          <a:xfrm>
            <a:off x="5133110" y="2888672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093CD-430B-4600-D6C5-E399039392F0}"/>
              </a:ext>
            </a:extLst>
          </p:cNvPr>
          <p:cNvSpPr/>
          <p:nvPr/>
        </p:nvSpPr>
        <p:spPr>
          <a:xfrm>
            <a:off x="6244938" y="28782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8C932F-6F5B-D15D-EE20-1AF643D6A687}"/>
              </a:ext>
            </a:extLst>
          </p:cNvPr>
          <p:cNvSpPr/>
          <p:nvPr/>
        </p:nvSpPr>
        <p:spPr>
          <a:xfrm>
            <a:off x="7273638" y="2878282"/>
            <a:ext cx="706581" cy="6650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29EBCA-1D40-6742-6099-CB5BC5B175C1}"/>
              </a:ext>
            </a:extLst>
          </p:cNvPr>
          <p:cNvSpPr/>
          <p:nvPr/>
        </p:nvSpPr>
        <p:spPr>
          <a:xfrm>
            <a:off x="8361220" y="2854037"/>
            <a:ext cx="706581" cy="6650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6188FB-83D8-1639-7E7E-DC38BA25B0E5}"/>
              </a:ext>
            </a:extLst>
          </p:cNvPr>
          <p:cNvSpPr/>
          <p:nvPr/>
        </p:nvSpPr>
        <p:spPr>
          <a:xfrm>
            <a:off x="9410701" y="2854037"/>
            <a:ext cx="706581" cy="6650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E2D654-7183-E257-2750-4BED35652795}"/>
              </a:ext>
            </a:extLst>
          </p:cNvPr>
          <p:cNvSpPr/>
          <p:nvPr/>
        </p:nvSpPr>
        <p:spPr>
          <a:xfrm>
            <a:off x="1835728" y="2802081"/>
            <a:ext cx="8406246" cy="820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D59CBF-CD1F-39AE-7446-BA1F1703B60F}"/>
              </a:ext>
            </a:extLst>
          </p:cNvPr>
          <p:cNvSpPr txBox="1"/>
          <p:nvPr/>
        </p:nvSpPr>
        <p:spPr>
          <a:xfrm>
            <a:off x="2036619" y="4010891"/>
            <a:ext cx="98194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Choose a number from the list (pivot)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Move all the smaller numbers to the left of the pivot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Move all the larger numbers to </a:t>
            </a:r>
            <a:r>
              <a:rPr lang="en-US" sz="2800"/>
              <a:t>the right </a:t>
            </a:r>
            <a:r>
              <a:rPr lang="en-US" sz="2800" dirty="0"/>
              <a:t>of the pivot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Now, the pivot is in its correct position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However, the left and right side may not be sorted yet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Recursively perform the same process for left and right sub-array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BF8F5AA2-53DD-E1A7-CB10-AAFA333D6B4E}"/>
              </a:ext>
            </a:extLst>
          </p:cNvPr>
          <p:cNvSpPr/>
          <p:nvPr/>
        </p:nvSpPr>
        <p:spPr>
          <a:xfrm>
            <a:off x="1984665" y="3719946"/>
            <a:ext cx="3834245" cy="13508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1076821-8A6E-ECB4-9F5A-6D5753218EDB}"/>
              </a:ext>
            </a:extLst>
          </p:cNvPr>
          <p:cNvSpPr/>
          <p:nvPr/>
        </p:nvSpPr>
        <p:spPr>
          <a:xfrm>
            <a:off x="7322130" y="3716483"/>
            <a:ext cx="2798616" cy="13854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3364-B7F9-AF04-A45E-8E8F91E4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253E2DD-7D6D-3C38-84A7-84F7605A3209}"/>
              </a:ext>
            </a:extLst>
          </p:cNvPr>
          <p:cNvSpPr/>
          <p:nvPr/>
        </p:nvSpPr>
        <p:spPr>
          <a:xfrm>
            <a:off x="6646718" y="1264226"/>
            <a:ext cx="280555" cy="3948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608486-AD91-FA75-245F-30B9F5DC4BD6}"/>
              </a:ext>
            </a:extLst>
          </p:cNvPr>
          <p:cNvSpPr/>
          <p:nvPr/>
        </p:nvSpPr>
        <p:spPr>
          <a:xfrm>
            <a:off x="2189020" y="1731817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5DEF24-4410-4C8A-7378-034D4D43049B}"/>
              </a:ext>
            </a:extLst>
          </p:cNvPr>
          <p:cNvSpPr/>
          <p:nvPr/>
        </p:nvSpPr>
        <p:spPr>
          <a:xfrm>
            <a:off x="3203865" y="1749136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5E6469-A732-15C3-837F-98FA8AC10974}"/>
              </a:ext>
            </a:extLst>
          </p:cNvPr>
          <p:cNvSpPr/>
          <p:nvPr/>
        </p:nvSpPr>
        <p:spPr>
          <a:xfrm>
            <a:off x="4270664" y="1766454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FF8FF9-E4BC-6F4B-2DFE-C0E59D388012}"/>
              </a:ext>
            </a:extLst>
          </p:cNvPr>
          <p:cNvSpPr/>
          <p:nvPr/>
        </p:nvSpPr>
        <p:spPr>
          <a:xfrm>
            <a:off x="5340928" y="1745672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093CD-430B-4600-D6C5-E399039392F0}"/>
              </a:ext>
            </a:extLst>
          </p:cNvPr>
          <p:cNvSpPr/>
          <p:nvPr/>
        </p:nvSpPr>
        <p:spPr>
          <a:xfrm>
            <a:off x="6452756" y="17352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8C932F-6F5B-D15D-EE20-1AF643D6A687}"/>
              </a:ext>
            </a:extLst>
          </p:cNvPr>
          <p:cNvSpPr/>
          <p:nvPr/>
        </p:nvSpPr>
        <p:spPr>
          <a:xfrm>
            <a:off x="7481456" y="1735282"/>
            <a:ext cx="706581" cy="6650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29EBCA-1D40-6742-6099-CB5BC5B175C1}"/>
              </a:ext>
            </a:extLst>
          </p:cNvPr>
          <p:cNvSpPr/>
          <p:nvPr/>
        </p:nvSpPr>
        <p:spPr>
          <a:xfrm>
            <a:off x="8569038" y="1711037"/>
            <a:ext cx="706581" cy="6650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6188FB-83D8-1639-7E7E-DC38BA25B0E5}"/>
              </a:ext>
            </a:extLst>
          </p:cNvPr>
          <p:cNvSpPr/>
          <p:nvPr/>
        </p:nvSpPr>
        <p:spPr>
          <a:xfrm>
            <a:off x="9618519" y="1711037"/>
            <a:ext cx="706581" cy="6650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E2D654-7183-E257-2750-4BED35652795}"/>
              </a:ext>
            </a:extLst>
          </p:cNvPr>
          <p:cNvSpPr/>
          <p:nvPr/>
        </p:nvSpPr>
        <p:spPr>
          <a:xfrm>
            <a:off x="2043546" y="1659081"/>
            <a:ext cx="8406246" cy="820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A59D50-8435-F258-C2E9-A55B1540D00C}"/>
              </a:ext>
            </a:extLst>
          </p:cNvPr>
          <p:cNvSpPr/>
          <p:nvPr/>
        </p:nvSpPr>
        <p:spPr>
          <a:xfrm>
            <a:off x="2206339" y="3027217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055A21-E917-DC04-5C95-E3D84F9362D8}"/>
              </a:ext>
            </a:extLst>
          </p:cNvPr>
          <p:cNvSpPr/>
          <p:nvPr/>
        </p:nvSpPr>
        <p:spPr>
          <a:xfrm>
            <a:off x="3221184" y="3044536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D19CB5-4EF0-8E56-EC11-2FC17B4FB598}"/>
              </a:ext>
            </a:extLst>
          </p:cNvPr>
          <p:cNvSpPr/>
          <p:nvPr/>
        </p:nvSpPr>
        <p:spPr>
          <a:xfrm>
            <a:off x="4319155" y="3020290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7FEE3-1D31-C70C-3511-2463D5A0001B}"/>
              </a:ext>
            </a:extLst>
          </p:cNvPr>
          <p:cNvSpPr/>
          <p:nvPr/>
        </p:nvSpPr>
        <p:spPr>
          <a:xfrm>
            <a:off x="5389420" y="3009900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FF539F-1C3E-89CA-0F8A-CE4FDBAEA5CA}"/>
              </a:ext>
            </a:extLst>
          </p:cNvPr>
          <p:cNvSpPr/>
          <p:nvPr/>
        </p:nvSpPr>
        <p:spPr>
          <a:xfrm>
            <a:off x="7498775" y="3030682"/>
            <a:ext cx="706581" cy="6650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1125AC-5C67-F60E-9896-300004E02B18}"/>
              </a:ext>
            </a:extLst>
          </p:cNvPr>
          <p:cNvSpPr/>
          <p:nvPr/>
        </p:nvSpPr>
        <p:spPr>
          <a:xfrm>
            <a:off x="8586357" y="3006437"/>
            <a:ext cx="706581" cy="6650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3F7F0F-B03F-2A95-BB87-2A9C26163905}"/>
              </a:ext>
            </a:extLst>
          </p:cNvPr>
          <p:cNvSpPr/>
          <p:nvPr/>
        </p:nvSpPr>
        <p:spPr>
          <a:xfrm>
            <a:off x="9635838" y="3006437"/>
            <a:ext cx="706581" cy="6650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FDDB2-170C-F130-7610-F03D6383D1A7}"/>
              </a:ext>
            </a:extLst>
          </p:cNvPr>
          <p:cNvSpPr/>
          <p:nvPr/>
        </p:nvSpPr>
        <p:spPr>
          <a:xfrm>
            <a:off x="2060865" y="2954481"/>
            <a:ext cx="8406246" cy="820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C78DFA3-5D41-8A60-5569-3B016B0B526D}"/>
              </a:ext>
            </a:extLst>
          </p:cNvPr>
          <p:cNvSpPr/>
          <p:nvPr/>
        </p:nvSpPr>
        <p:spPr>
          <a:xfrm>
            <a:off x="3439392" y="2545771"/>
            <a:ext cx="280555" cy="39485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25ECFB83-1EF9-B737-9222-D06FD29F7BD4}"/>
              </a:ext>
            </a:extLst>
          </p:cNvPr>
          <p:cNvSpPr/>
          <p:nvPr/>
        </p:nvSpPr>
        <p:spPr>
          <a:xfrm>
            <a:off x="8787247" y="2542307"/>
            <a:ext cx="280555" cy="3948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C83D55-1481-83E4-5A74-3295BC3B7798}"/>
              </a:ext>
            </a:extLst>
          </p:cNvPr>
          <p:cNvSpPr/>
          <p:nvPr/>
        </p:nvSpPr>
        <p:spPr>
          <a:xfrm>
            <a:off x="5469083" y="4315690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75443D-8B75-C789-3196-5C6DBB4F117F}"/>
              </a:ext>
            </a:extLst>
          </p:cNvPr>
          <p:cNvSpPr/>
          <p:nvPr/>
        </p:nvSpPr>
        <p:spPr>
          <a:xfrm>
            <a:off x="2078184" y="4229099"/>
            <a:ext cx="8406246" cy="820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CA9660-EF6E-5342-CF99-2B72C0B42DDC}"/>
              </a:ext>
            </a:extLst>
          </p:cNvPr>
          <p:cNvSpPr/>
          <p:nvPr/>
        </p:nvSpPr>
        <p:spPr>
          <a:xfrm>
            <a:off x="4378039" y="4305299"/>
            <a:ext cx="706581" cy="6650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C336096-AC67-EB42-1B58-D53F205D9359}"/>
              </a:ext>
            </a:extLst>
          </p:cNvPr>
          <p:cNvSpPr/>
          <p:nvPr/>
        </p:nvSpPr>
        <p:spPr>
          <a:xfrm>
            <a:off x="4558147" y="3820389"/>
            <a:ext cx="280555" cy="39485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" grpId="0" animBg="1"/>
      <p:bldP spid="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8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2B4F-C442-7EEC-AB41-A69970C76E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Quicksort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F33B-7AA9-C0BB-963E-56C718A8D995}"/>
              </a:ext>
            </a:extLst>
          </p:cNvPr>
          <p:cNvSpPr txBox="1"/>
          <p:nvPr/>
        </p:nvSpPr>
        <p:spPr>
          <a:xfrm>
            <a:off x="1724891" y="1236519"/>
            <a:ext cx="9067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Implementation Challenges: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Swaps/operations needs to be in-place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Not feasible to use extra space/array in each recursive call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We want to use the same array while sorting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468E51-44D3-AEDA-974D-28186366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81" y="3120891"/>
            <a:ext cx="8425402" cy="27983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165771-F55A-70EC-4936-19305D135256}"/>
              </a:ext>
            </a:extLst>
          </p:cNvPr>
          <p:cNvSpPr txBox="1"/>
          <p:nvPr/>
        </p:nvSpPr>
        <p:spPr>
          <a:xfrm>
            <a:off x="1267691" y="3647209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arr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73A196-6E2B-9076-BEE6-E720FC59B4B5}"/>
              </a:ext>
            </a:extLst>
          </p:cNvPr>
          <p:cNvSpPr txBox="1"/>
          <p:nvPr/>
        </p:nvSpPr>
        <p:spPr>
          <a:xfrm>
            <a:off x="1253836" y="4942609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arr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864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2B4F-C442-7EEC-AB41-A69970C76EF3}"/>
              </a:ext>
            </a:extLst>
          </p:cNvPr>
          <p:cNvSpPr txBox="1">
            <a:spLocks/>
          </p:cNvSpPr>
          <p:nvPr/>
        </p:nvSpPr>
        <p:spPr>
          <a:xfrm>
            <a:off x="807027" y="4066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Quicksort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4F33B-7AA9-C0BB-963E-56C718A8D995}"/>
              </a:ext>
            </a:extLst>
          </p:cNvPr>
          <p:cNvSpPr txBox="1"/>
          <p:nvPr/>
        </p:nvSpPr>
        <p:spPr>
          <a:xfrm>
            <a:off x="9663544" y="436419"/>
            <a:ext cx="1936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Partitioning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3BDA37-B963-132A-CAEF-EE868BF85879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1779537"/>
          <a:ext cx="551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73630604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8123104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69966615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65022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569886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16308544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731188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14453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4590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FEA3C576-5B80-8CC5-05D5-E68913B18B3B}"/>
              </a:ext>
            </a:extLst>
          </p:cNvPr>
          <p:cNvSpPr/>
          <p:nvPr/>
        </p:nvSpPr>
        <p:spPr>
          <a:xfrm>
            <a:off x="1960419" y="2209800"/>
            <a:ext cx="207818" cy="2909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4564A-C2A0-4525-98B4-B6B700D26822}"/>
              </a:ext>
            </a:extLst>
          </p:cNvPr>
          <p:cNvSpPr txBox="1"/>
          <p:nvPr/>
        </p:nvSpPr>
        <p:spPr>
          <a:xfrm>
            <a:off x="1835726" y="2438400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r>
              <a:rPr lang="en-US" sz="2400" b="1" dirty="0"/>
              <a:t>, j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6B00BAB-25F4-E921-6C0C-C73A42CEE321}"/>
              </a:ext>
            </a:extLst>
          </p:cNvPr>
          <p:cNvSpPr/>
          <p:nvPr/>
        </p:nvSpPr>
        <p:spPr>
          <a:xfrm>
            <a:off x="6702136" y="1288473"/>
            <a:ext cx="280555" cy="3948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DA038-8AF7-AB35-050A-E81A9165D0C9}"/>
              </a:ext>
            </a:extLst>
          </p:cNvPr>
          <p:cNvSpPr txBox="1"/>
          <p:nvPr/>
        </p:nvSpPr>
        <p:spPr>
          <a:xfrm>
            <a:off x="6452754" y="914400"/>
            <a:ext cx="84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pivot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DE5AA-2D1A-CE8F-319F-E700E674B71A}"/>
              </a:ext>
            </a:extLst>
          </p:cNvPr>
          <p:cNvSpPr txBox="1"/>
          <p:nvPr/>
        </p:nvSpPr>
        <p:spPr>
          <a:xfrm>
            <a:off x="7699667" y="2171700"/>
            <a:ext cx="4052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Two pointers – </a:t>
            </a:r>
            <a:r>
              <a:rPr lang="en-US" sz="2800" dirty="0" err="1"/>
              <a:t>i</a:t>
            </a:r>
            <a:r>
              <a:rPr lang="en-US" sz="2800" dirty="0"/>
              <a:t> and j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highlight>
                  <a:srgbClr val="FFFF00"/>
                </a:highlight>
              </a:rPr>
              <a:t>j is used to search the smaller numbers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>
                <a:highlight>
                  <a:srgbClr val="FFFF00"/>
                </a:highlight>
              </a:rPr>
              <a:t>i</a:t>
            </a:r>
            <a:r>
              <a:rPr lang="en-US" sz="2800" dirty="0">
                <a:highlight>
                  <a:srgbClr val="FFFF00"/>
                </a:highlight>
              </a:rPr>
              <a:t> represents the possible location where smaller numbers can be inserted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Initially, </a:t>
            </a:r>
            <a:r>
              <a:rPr lang="en-US" sz="2800" dirty="0" err="1"/>
              <a:t>i</a:t>
            </a:r>
            <a:r>
              <a:rPr lang="en-US" sz="2800" dirty="0"/>
              <a:t>=low j=low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DD8900E-B36A-F293-CEB7-2F2455456850}"/>
              </a:ext>
            </a:extLst>
          </p:cNvPr>
          <p:cNvGraphicFramePr>
            <a:graphicFrameLocks noGrp="1"/>
          </p:cNvGraphicFramePr>
          <p:nvPr/>
        </p:nvGraphicFramePr>
        <p:xfrm>
          <a:off x="1768764" y="3168456"/>
          <a:ext cx="551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73630604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8123104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69966615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65022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569886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16308544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731188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14453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4590"/>
                  </a:ext>
                </a:extLst>
              </a:tr>
            </a:tbl>
          </a:graphicData>
        </a:graphic>
      </p:graphicFrame>
      <p:sp>
        <p:nvSpPr>
          <p:cNvPr id="14" name="Arrow: Up 13">
            <a:extLst>
              <a:ext uri="{FF2B5EF4-FFF2-40B4-BE49-F238E27FC236}">
                <a16:creationId xmlns:a16="http://schemas.microsoft.com/office/drawing/2014/main" id="{243C486A-12C7-5AE8-6012-889251897C93}"/>
              </a:ext>
            </a:extLst>
          </p:cNvPr>
          <p:cNvSpPr/>
          <p:nvPr/>
        </p:nvSpPr>
        <p:spPr>
          <a:xfrm>
            <a:off x="2001982" y="3591790"/>
            <a:ext cx="207818" cy="2909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532D6B12-5F09-4E26-E5AE-9D0D6B7768D6}"/>
              </a:ext>
            </a:extLst>
          </p:cNvPr>
          <p:cNvSpPr/>
          <p:nvPr/>
        </p:nvSpPr>
        <p:spPr>
          <a:xfrm>
            <a:off x="3422074" y="3619501"/>
            <a:ext cx="207818" cy="2909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B9DBD-2791-DAB1-961C-CB2D39B1ABF5}"/>
              </a:ext>
            </a:extLst>
          </p:cNvPr>
          <p:cNvSpPr txBox="1"/>
          <p:nvPr/>
        </p:nvSpPr>
        <p:spPr>
          <a:xfrm>
            <a:off x="1991590" y="3882736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A0FAC3-0D0F-E875-D86C-AC56F099767A}"/>
              </a:ext>
            </a:extLst>
          </p:cNvPr>
          <p:cNvSpPr txBox="1"/>
          <p:nvPr/>
        </p:nvSpPr>
        <p:spPr>
          <a:xfrm>
            <a:off x="3411681" y="3868883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8D9A51B-A5EB-B03B-5347-8640ED56B7F4}"/>
              </a:ext>
            </a:extLst>
          </p:cNvPr>
          <p:cNvGraphicFramePr>
            <a:graphicFrameLocks noGrp="1"/>
          </p:cNvGraphicFramePr>
          <p:nvPr/>
        </p:nvGraphicFramePr>
        <p:xfrm>
          <a:off x="1779154" y="4529664"/>
          <a:ext cx="551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73630604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8123104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69966615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65022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569886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16308544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731188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14453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4590"/>
                  </a:ext>
                </a:extLst>
              </a:tr>
            </a:tbl>
          </a:graphicData>
        </a:graphic>
      </p:graphicFrame>
      <p:sp>
        <p:nvSpPr>
          <p:cNvPr id="20" name="Arrow: Up 19">
            <a:extLst>
              <a:ext uri="{FF2B5EF4-FFF2-40B4-BE49-F238E27FC236}">
                <a16:creationId xmlns:a16="http://schemas.microsoft.com/office/drawing/2014/main" id="{CB34DDB3-20E2-1EE5-4D75-62C60EBDA644}"/>
              </a:ext>
            </a:extLst>
          </p:cNvPr>
          <p:cNvSpPr/>
          <p:nvPr/>
        </p:nvSpPr>
        <p:spPr>
          <a:xfrm>
            <a:off x="2022763" y="5036127"/>
            <a:ext cx="207818" cy="2909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D19DCDE-51FE-F729-B6F2-CEBDD95EACC2}"/>
              </a:ext>
            </a:extLst>
          </p:cNvPr>
          <p:cNvSpPr/>
          <p:nvPr/>
        </p:nvSpPr>
        <p:spPr>
          <a:xfrm>
            <a:off x="3401291" y="5063836"/>
            <a:ext cx="207818" cy="2909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A1C8D-BAED-E9F3-5B0E-31461B336237}"/>
              </a:ext>
            </a:extLst>
          </p:cNvPr>
          <p:cNvSpPr txBox="1"/>
          <p:nvPr/>
        </p:nvSpPr>
        <p:spPr>
          <a:xfrm>
            <a:off x="2012373" y="5358246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5CD7A6-D54E-D642-1634-A7036DBC6F20}"/>
              </a:ext>
            </a:extLst>
          </p:cNvPr>
          <p:cNvSpPr txBox="1"/>
          <p:nvPr/>
        </p:nvSpPr>
        <p:spPr>
          <a:xfrm>
            <a:off x="3390898" y="5313218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671D4-B96F-D6EA-2AA2-1422A3D2C134}"/>
              </a:ext>
            </a:extLst>
          </p:cNvPr>
          <p:cNvSpPr txBox="1"/>
          <p:nvPr/>
        </p:nvSpPr>
        <p:spPr>
          <a:xfrm>
            <a:off x="1731818" y="1399309"/>
            <a:ext cx="65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4076D-21A4-44FD-818E-CCFCD227ACA4}"/>
              </a:ext>
            </a:extLst>
          </p:cNvPr>
          <p:cNvSpPr txBox="1"/>
          <p:nvPr/>
        </p:nvSpPr>
        <p:spPr>
          <a:xfrm>
            <a:off x="6539346" y="20193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34EE0D72-C22A-2DE0-1882-DF0EC3DDFECD}"/>
              </a:ext>
            </a:extLst>
          </p:cNvPr>
          <p:cNvSpPr/>
          <p:nvPr/>
        </p:nvSpPr>
        <p:spPr>
          <a:xfrm>
            <a:off x="2694708" y="5063836"/>
            <a:ext cx="207818" cy="2909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026E3-EDC8-868B-7F7C-5524D00A3823}"/>
              </a:ext>
            </a:extLst>
          </p:cNvPr>
          <p:cNvSpPr txBox="1"/>
          <p:nvPr/>
        </p:nvSpPr>
        <p:spPr>
          <a:xfrm>
            <a:off x="2684318" y="5385955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003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  <p:bldP spid="11" grpId="0"/>
      <p:bldP spid="14" grpId="0" animBg="1"/>
      <p:bldP spid="15" grpId="0" animBg="1"/>
      <p:bldP spid="16" grpId="0"/>
      <p:bldP spid="17" grpId="0"/>
      <p:bldP spid="20" grpId="0" animBg="1"/>
      <p:bldP spid="20" grpId="1" animBg="1"/>
      <p:bldP spid="21" grpId="0" animBg="1"/>
      <p:bldP spid="22" grpId="0"/>
      <p:bldP spid="22" grpId="1"/>
      <p:bldP spid="23" grpId="0"/>
      <p:bldP spid="32" grpId="0"/>
      <p:bldP spid="33" grpId="0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B35110B-6373-A693-E69B-872077DA9159}"/>
              </a:ext>
            </a:extLst>
          </p:cNvPr>
          <p:cNvGraphicFramePr>
            <a:graphicFrameLocks noGrp="1"/>
          </p:cNvGraphicFramePr>
          <p:nvPr/>
        </p:nvGraphicFramePr>
        <p:xfrm>
          <a:off x="5395191" y="494528"/>
          <a:ext cx="551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73630604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8123104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69966615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65022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569886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16308544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731188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14453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45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B6CF0E-5B7B-D799-85A1-5B0893D5CA74}"/>
              </a:ext>
            </a:extLst>
          </p:cNvPr>
          <p:cNvSpPr txBox="1"/>
          <p:nvPr/>
        </p:nvSpPr>
        <p:spPr>
          <a:xfrm>
            <a:off x="6303817" y="31173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48641-0E31-A37B-135C-F558156D5389}"/>
              </a:ext>
            </a:extLst>
          </p:cNvPr>
          <p:cNvSpPr txBox="1"/>
          <p:nvPr/>
        </p:nvSpPr>
        <p:spPr>
          <a:xfrm>
            <a:off x="8326581" y="0"/>
            <a:ext cx="26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32692C7-B943-A14D-4A29-11F2078E7F81}"/>
              </a:ext>
            </a:extLst>
          </p:cNvPr>
          <p:cNvSpPr/>
          <p:nvPr/>
        </p:nvSpPr>
        <p:spPr>
          <a:xfrm>
            <a:off x="10439401" y="256310"/>
            <a:ext cx="232064" cy="225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D5FD080-CB56-CAB3-6DFA-FF5BC04D886F}"/>
              </a:ext>
            </a:extLst>
          </p:cNvPr>
          <p:cNvGraphicFramePr>
            <a:graphicFrameLocks noGrp="1"/>
          </p:cNvGraphicFramePr>
          <p:nvPr/>
        </p:nvGraphicFramePr>
        <p:xfrm>
          <a:off x="5381336" y="1311945"/>
          <a:ext cx="551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73630604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8123104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69966615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65022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569886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16308544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731188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14453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45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94631F-C5D8-1C5A-5426-14E65F93759B}"/>
              </a:ext>
            </a:extLst>
          </p:cNvPr>
          <p:cNvSpPr txBox="1"/>
          <p:nvPr/>
        </p:nvSpPr>
        <p:spPr>
          <a:xfrm>
            <a:off x="6310744" y="904008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60642-C582-D344-1054-9BAF42515C04}"/>
              </a:ext>
            </a:extLst>
          </p:cNvPr>
          <p:cNvSpPr txBox="1"/>
          <p:nvPr/>
        </p:nvSpPr>
        <p:spPr>
          <a:xfrm>
            <a:off x="8323117" y="869372"/>
            <a:ext cx="26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4BF1815-9DE4-6245-601B-3B1368B57EBD}"/>
              </a:ext>
            </a:extLst>
          </p:cNvPr>
          <p:cNvSpPr/>
          <p:nvPr/>
        </p:nvSpPr>
        <p:spPr>
          <a:xfrm>
            <a:off x="10425546" y="1073727"/>
            <a:ext cx="232064" cy="225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2899D72-284A-D442-6227-C5708336C4F9}"/>
              </a:ext>
            </a:extLst>
          </p:cNvPr>
          <p:cNvGraphicFramePr>
            <a:graphicFrameLocks noGrp="1"/>
          </p:cNvGraphicFramePr>
          <p:nvPr/>
        </p:nvGraphicFramePr>
        <p:xfrm>
          <a:off x="5388263" y="2118974"/>
          <a:ext cx="551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73630604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8123104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69966615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65022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569886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16308544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731188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14453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45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9343D20-8B82-523B-8415-44665DAB5E8B}"/>
              </a:ext>
            </a:extLst>
          </p:cNvPr>
          <p:cNvSpPr txBox="1"/>
          <p:nvPr/>
        </p:nvSpPr>
        <p:spPr>
          <a:xfrm>
            <a:off x="7003472" y="1711037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70701C4-55DD-ED4B-65B6-25ABAFDDFA5A}"/>
              </a:ext>
            </a:extLst>
          </p:cNvPr>
          <p:cNvSpPr/>
          <p:nvPr/>
        </p:nvSpPr>
        <p:spPr>
          <a:xfrm>
            <a:off x="10432473" y="1880756"/>
            <a:ext cx="232064" cy="225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06F5BD-16B5-3345-A63D-C3E32D87C8BF}"/>
              </a:ext>
            </a:extLst>
          </p:cNvPr>
          <p:cNvSpPr txBox="1"/>
          <p:nvPr/>
        </p:nvSpPr>
        <p:spPr>
          <a:xfrm>
            <a:off x="9036626" y="1666009"/>
            <a:ext cx="26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96C5347D-FDBA-116F-42B8-30F819D4D21B}"/>
              </a:ext>
            </a:extLst>
          </p:cNvPr>
          <p:cNvGraphicFramePr>
            <a:graphicFrameLocks noGrp="1"/>
          </p:cNvGraphicFramePr>
          <p:nvPr/>
        </p:nvGraphicFramePr>
        <p:xfrm>
          <a:off x="5436754" y="2915610"/>
          <a:ext cx="551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73630604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8123104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69966615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65022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569886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16308544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731188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14453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45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AC24C8A-6026-FD82-6459-9415515C9984}"/>
              </a:ext>
            </a:extLst>
          </p:cNvPr>
          <p:cNvSpPr txBox="1"/>
          <p:nvPr/>
        </p:nvSpPr>
        <p:spPr>
          <a:xfrm>
            <a:off x="7031181" y="2466110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866CEDB-8325-33C0-1D3C-95A653CE6725}"/>
              </a:ext>
            </a:extLst>
          </p:cNvPr>
          <p:cNvSpPr/>
          <p:nvPr/>
        </p:nvSpPr>
        <p:spPr>
          <a:xfrm>
            <a:off x="10480964" y="2677392"/>
            <a:ext cx="232064" cy="225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18ABC-C58F-6A7A-4187-ED4E4C3203C3}"/>
              </a:ext>
            </a:extLst>
          </p:cNvPr>
          <p:cNvSpPr txBox="1"/>
          <p:nvPr/>
        </p:nvSpPr>
        <p:spPr>
          <a:xfrm>
            <a:off x="9085116" y="2483426"/>
            <a:ext cx="26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BE1BF506-5B98-70BA-F81E-0E162A2132F0}"/>
              </a:ext>
            </a:extLst>
          </p:cNvPr>
          <p:cNvGraphicFramePr>
            <a:graphicFrameLocks noGrp="1"/>
          </p:cNvGraphicFramePr>
          <p:nvPr/>
        </p:nvGraphicFramePr>
        <p:xfrm>
          <a:off x="5454072" y="3784984"/>
          <a:ext cx="551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73630604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8123104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69966615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65022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569886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16308544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731188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14453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459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585B352-96CB-655C-03EE-17B187A9F8DC}"/>
              </a:ext>
            </a:extLst>
          </p:cNvPr>
          <p:cNvSpPr txBox="1"/>
          <p:nvPr/>
        </p:nvSpPr>
        <p:spPr>
          <a:xfrm>
            <a:off x="7703126" y="3335483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12AE6D0-A7AC-EB5A-98BF-092F9FE91B9E}"/>
              </a:ext>
            </a:extLst>
          </p:cNvPr>
          <p:cNvSpPr/>
          <p:nvPr/>
        </p:nvSpPr>
        <p:spPr>
          <a:xfrm>
            <a:off x="10498282" y="3546766"/>
            <a:ext cx="232064" cy="225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71460-0B6A-099C-53CC-E25A9298A514}"/>
              </a:ext>
            </a:extLst>
          </p:cNvPr>
          <p:cNvSpPr txBox="1"/>
          <p:nvPr/>
        </p:nvSpPr>
        <p:spPr>
          <a:xfrm>
            <a:off x="9767453" y="3342409"/>
            <a:ext cx="26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6A258C2-B11D-6EDE-D972-FD4176B3FB03}"/>
              </a:ext>
            </a:extLst>
          </p:cNvPr>
          <p:cNvGraphicFramePr>
            <a:graphicFrameLocks noGrp="1"/>
          </p:cNvGraphicFramePr>
          <p:nvPr/>
        </p:nvGraphicFramePr>
        <p:xfrm>
          <a:off x="5461000" y="4675138"/>
          <a:ext cx="551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73630604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8123104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69966615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65022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569886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16308544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731188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14453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4590"/>
                  </a:ext>
                </a:extLst>
              </a:tr>
            </a:tbl>
          </a:graphicData>
        </a:graphic>
      </p:graphicFrame>
      <p:sp>
        <p:nvSpPr>
          <p:cNvPr id="37" name="Arrow: Down 36">
            <a:extLst>
              <a:ext uri="{FF2B5EF4-FFF2-40B4-BE49-F238E27FC236}">
                <a16:creationId xmlns:a16="http://schemas.microsoft.com/office/drawing/2014/main" id="{1B3ADA10-FA23-8670-1154-1AA8AFEFF211}"/>
              </a:ext>
            </a:extLst>
          </p:cNvPr>
          <p:cNvSpPr/>
          <p:nvPr/>
        </p:nvSpPr>
        <p:spPr>
          <a:xfrm>
            <a:off x="10505210" y="4436920"/>
            <a:ext cx="232064" cy="225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A85619-36BA-DD46-9CC0-0B97FDE7F395}"/>
              </a:ext>
            </a:extLst>
          </p:cNvPr>
          <p:cNvSpPr txBox="1"/>
          <p:nvPr/>
        </p:nvSpPr>
        <p:spPr>
          <a:xfrm>
            <a:off x="7751616" y="4215246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09A643-60F7-B3C8-AF8C-30E634220F72}"/>
              </a:ext>
            </a:extLst>
          </p:cNvPr>
          <p:cNvSpPr txBox="1"/>
          <p:nvPr/>
        </p:nvSpPr>
        <p:spPr>
          <a:xfrm>
            <a:off x="9815944" y="4201391"/>
            <a:ext cx="26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215A2-1A94-9462-261D-86D810A2268A}"/>
              </a:ext>
            </a:extLst>
          </p:cNvPr>
          <p:cNvSpPr txBox="1"/>
          <p:nvPr/>
        </p:nvSpPr>
        <p:spPr>
          <a:xfrm>
            <a:off x="779317" y="426028"/>
            <a:ext cx="2673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Partitioning </a:t>
            </a:r>
            <a:r>
              <a:rPr lang="en-US" sz="2800" b="1" dirty="0" err="1"/>
              <a:t>cont</a:t>
            </a:r>
            <a:endParaRPr lang="en-US" sz="2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03F8E4-81B9-2880-D57E-B0021FA32676}"/>
              </a:ext>
            </a:extLst>
          </p:cNvPr>
          <p:cNvSpPr txBox="1"/>
          <p:nvPr/>
        </p:nvSpPr>
        <p:spPr>
          <a:xfrm>
            <a:off x="1298867" y="2836719"/>
            <a:ext cx="405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Partition index = </a:t>
            </a:r>
            <a:r>
              <a:rPr lang="en-US" sz="2800" b="1" dirty="0" err="1"/>
              <a:t>i</a:t>
            </a:r>
            <a:endParaRPr lang="en-US" sz="2800" b="1" dirty="0"/>
          </a:p>
        </p:txBody>
      </p: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BF072282-7DF5-3E2D-626D-0D94D6E44EBB}"/>
              </a:ext>
            </a:extLst>
          </p:cNvPr>
          <p:cNvGraphicFramePr>
            <a:graphicFrameLocks noGrp="1"/>
          </p:cNvGraphicFramePr>
          <p:nvPr/>
        </p:nvGraphicFramePr>
        <p:xfrm>
          <a:off x="5447146" y="5960147"/>
          <a:ext cx="551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73630604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8123104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69966615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6502201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569886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16308544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8731188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14453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24590"/>
                  </a:ext>
                </a:extLst>
              </a:tr>
            </a:tbl>
          </a:graphicData>
        </a:graphic>
      </p:graphicFrame>
      <p:sp>
        <p:nvSpPr>
          <p:cNvPr id="55" name="Arrow: Down 54">
            <a:extLst>
              <a:ext uri="{FF2B5EF4-FFF2-40B4-BE49-F238E27FC236}">
                <a16:creationId xmlns:a16="http://schemas.microsoft.com/office/drawing/2014/main" id="{C754FD4B-7399-29DD-54A3-910886C4F175}"/>
              </a:ext>
            </a:extLst>
          </p:cNvPr>
          <p:cNvSpPr/>
          <p:nvPr/>
        </p:nvSpPr>
        <p:spPr>
          <a:xfrm>
            <a:off x="8402784" y="5669975"/>
            <a:ext cx="232064" cy="225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3C0379-4A95-7F5A-45D6-42499A11EB6D}"/>
              </a:ext>
            </a:extLst>
          </p:cNvPr>
          <p:cNvSpPr txBox="1"/>
          <p:nvPr/>
        </p:nvSpPr>
        <p:spPr>
          <a:xfrm>
            <a:off x="8402780" y="5250873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4E0255-C4D4-FB24-3DBC-CFD7DC12E546}"/>
              </a:ext>
            </a:extLst>
          </p:cNvPr>
          <p:cNvSpPr txBox="1"/>
          <p:nvPr/>
        </p:nvSpPr>
        <p:spPr>
          <a:xfrm>
            <a:off x="6954981" y="931718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F061A1-9F98-31C4-75BD-8661228D433D}"/>
              </a:ext>
            </a:extLst>
          </p:cNvPr>
          <p:cNvSpPr txBox="1"/>
          <p:nvPr/>
        </p:nvSpPr>
        <p:spPr>
          <a:xfrm>
            <a:off x="7692735" y="2493819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6C66A7-1639-3444-1C15-62B5A297D997}"/>
              </a:ext>
            </a:extLst>
          </p:cNvPr>
          <p:cNvSpPr txBox="1"/>
          <p:nvPr/>
        </p:nvSpPr>
        <p:spPr>
          <a:xfrm>
            <a:off x="8388926" y="4225637"/>
            <a:ext cx="26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792026-134B-0ED9-3D66-5BF6619CE87E}"/>
              </a:ext>
            </a:extLst>
          </p:cNvPr>
          <p:cNvSpPr txBox="1"/>
          <p:nvPr/>
        </p:nvSpPr>
        <p:spPr>
          <a:xfrm>
            <a:off x="5465618" y="6302817"/>
            <a:ext cx="5662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Finally, place the pivot in its correct position</a:t>
            </a:r>
          </a:p>
        </p:txBody>
      </p:sp>
    </p:spTree>
    <p:extLst>
      <p:ext uri="{BB962C8B-B14F-4D97-AF65-F5344CB8AC3E}">
        <p14:creationId xmlns:p14="http://schemas.microsoft.com/office/powerpoint/2010/main" val="4068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  <p:bldP spid="11" grpId="1"/>
      <p:bldP spid="12" grpId="0"/>
      <p:bldP spid="13" grpId="0" animBg="1"/>
      <p:bldP spid="17" grpId="0"/>
      <p:bldP spid="18" grpId="0" animBg="1"/>
      <p:bldP spid="19" grpId="0"/>
      <p:bldP spid="23" grpId="0"/>
      <p:bldP spid="23" grpId="1"/>
      <p:bldP spid="24" grpId="0" animBg="1"/>
      <p:bldP spid="25" grpId="0"/>
      <p:bldP spid="27" grpId="0"/>
      <p:bldP spid="28" grpId="0" animBg="1"/>
      <p:bldP spid="29" grpId="0"/>
      <p:bldP spid="37" grpId="0" animBg="1"/>
      <p:bldP spid="38" grpId="0"/>
      <p:bldP spid="38" grpId="1"/>
      <p:bldP spid="39" grpId="0"/>
      <p:bldP spid="52" grpId="0"/>
      <p:bldP spid="53" grpId="0"/>
      <p:bldP spid="55" grpId="0" animBg="1"/>
      <p:bldP spid="56" grpId="0"/>
      <p:bldP spid="58" grpId="0"/>
      <p:bldP spid="59" grpId="0"/>
      <p:bldP spid="60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13476-2D2A-3075-9B7D-766D0ED9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72" y="1228201"/>
            <a:ext cx="6525491" cy="43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9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3C876-1D4F-BDB4-B6B9-21F7BB07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09" y="3835175"/>
            <a:ext cx="5860473" cy="2109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85E26-D968-485C-7085-8E71EE74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89" y="6156600"/>
            <a:ext cx="3111484" cy="462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A4350-A71D-4D0D-B800-AE8C864EA337}"/>
              </a:ext>
            </a:extLst>
          </p:cNvPr>
          <p:cNvSpPr txBox="1"/>
          <p:nvPr/>
        </p:nvSpPr>
        <p:spPr>
          <a:xfrm>
            <a:off x="7913962" y="4190999"/>
            <a:ext cx="35474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 Complexity:</a:t>
            </a:r>
          </a:p>
          <a:p>
            <a:r>
              <a:rPr lang="en-US" sz="2800" b="1" dirty="0"/>
              <a:t>Best-case: </a:t>
            </a: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</a:p>
          <a:p>
            <a:r>
              <a:rPr lang="en-US" sz="2800" b="1" dirty="0"/>
              <a:t>Average-case: </a:t>
            </a:r>
            <a:r>
              <a:rPr lang="en-US" sz="2800" dirty="0"/>
              <a:t>0(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</a:p>
          <a:p>
            <a:r>
              <a:rPr lang="en-US" sz="2800" b="1" dirty="0"/>
              <a:t>Worst-case: </a:t>
            </a:r>
            <a:r>
              <a:rPr lang="en-US" sz="2800" dirty="0"/>
              <a:t>0(n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DF169C-048F-75A4-6A13-A4DF98897983}"/>
              </a:ext>
            </a:extLst>
          </p:cNvPr>
          <p:cNvGraphicFramePr>
            <a:graphicFrameLocks noGrp="1"/>
          </p:cNvGraphicFramePr>
          <p:nvPr/>
        </p:nvGraphicFramePr>
        <p:xfrm>
          <a:off x="7855528" y="1363901"/>
          <a:ext cx="405245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813">
                  <a:extLst>
                    <a:ext uri="{9D8B030D-6E8A-4147-A177-3AD203B41FA5}">
                      <a16:colId xmlns:a16="http://schemas.microsoft.com/office/drawing/2014/main" val="682646203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1243020414"/>
                    </a:ext>
                  </a:extLst>
                </a:gridCol>
                <a:gridCol w="1688772">
                  <a:extLst>
                    <a:ext uri="{9D8B030D-6E8A-4147-A177-3AD203B41FA5}">
                      <a16:colId xmlns:a16="http://schemas.microsoft.com/office/drawing/2014/main" val="2884418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31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21851F-CC7C-AB65-AB9F-F34B0420C0E1}"/>
              </a:ext>
            </a:extLst>
          </p:cNvPr>
          <p:cNvSpPr txBox="1"/>
          <p:nvPr/>
        </p:nvSpPr>
        <p:spPr>
          <a:xfrm>
            <a:off x="7762010" y="872836"/>
            <a:ext cx="27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i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9FD8B-6716-2EF8-14A8-51E24093D4EC}"/>
              </a:ext>
            </a:extLst>
          </p:cNvPr>
          <p:cNvSpPr txBox="1"/>
          <p:nvPr/>
        </p:nvSpPr>
        <p:spPr>
          <a:xfrm>
            <a:off x="11623963" y="838199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AE153-7AA3-915E-91E6-6002A8ED0D99}"/>
              </a:ext>
            </a:extLst>
          </p:cNvPr>
          <p:cNvSpPr txBox="1"/>
          <p:nvPr/>
        </p:nvSpPr>
        <p:spPr>
          <a:xfrm>
            <a:off x="9646226" y="1832263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arr</a:t>
            </a: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4F68A-AA8E-C6BF-608C-DACADE5DA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73" y="1005058"/>
            <a:ext cx="5852354" cy="2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3364-B7F9-AF04-A45E-8E8F91E4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Divide-and-conquer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B3AA3-59FB-FA91-5446-3C5F19DE8811}"/>
              </a:ext>
            </a:extLst>
          </p:cNvPr>
          <p:cNvSpPr txBox="1"/>
          <p:nvPr/>
        </p:nvSpPr>
        <p:spPr>
          <a:xfrm>
            <a:off x="973617" y="1613118"/>
            <a:ext cx="98194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Breaks down a problem into smaller and more manageable subproblems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Sub-problems are solved independently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Solution of the subproblems &gt;&gt; solution to the original problem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BC7482-BACF-9229-2E14-8EAE35B2037E}"/>
              </a:ext>
            </a:extLst>
          </p:cNvPr>
          <p:cNvSpPr/>
          <p:nvPr/>
        </p:nvSpPr>
        <p:spPr>
          <a:xfrm>
            <a:off x="5624053" y="3854246"/>
            <a:ext cx="1170038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A47FBC-6546-CF25-22BE-FA4A8A3163B1}"/>
              </a:ext>
            </a:extLst>
          </p:cNvPr>
          <p:cNvSpPr/>
          <p:nvPr/>
        </p:nvSpPr>
        <p:spPr>
          <a:xfrm>
            <a:off x="3510116" y="4773562"/>
            <a:ext cx="1627239" cy="398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Sub-problem1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AD05D1-C9C5-9099-5E79-4781B06658F0}"/>
              </a:ext>
            </a:extLst>
          </p:cNvPr>
          <p:cNvSpPr/>
          <p:nvPr/>
        </p:nvSpPr>
        <p:spPr>
          <a:xfrm>
            <a:off x="5392993" y="4778478"/>
            <a:ext cx="1627239" cy="398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Sub-problem2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55675A-48FC-1BA1-D1A5-38A10096BA10}"/>
              </a:ext>
            </a:extLst>
          </p:cNvPr>
          <p:cNvSpPr/>
          <p:nvPr/>
        </p:nvSpPr>
        <p:spPr>
          <a:xfrm>
            <a:off x="7325032" y="4753898"/>
            <a:ext cx="1627239" cy="398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Sub-problem3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22CF2C-553A-B5B7-458D-0E2AA8CBDE81}"/>
              </a:ext>
            </a:extLst>
          </p:cNvPr>
          <p:cNvSpPr/>
          <p:nvPr/>
        </p:nvSpPr>
        <p:spPr>
          <a:xfrm>
            <a:off x="5628970" y="5943601"/>
            <a:ext cx="1170038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9CB6F1-42D6-A3AA-8CD2-5EAF7DFD8A3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323736" y="4286866"/>
            <a:ext cx="1885336" cy="486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7B682-DF50-2FDE-8E2B-3BA16EF09A1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206613" y="4286866"/>
            <a:ext cx="2459" cy="491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487C52-8AC6-3904-92B8-A0C1BB1E0B7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209072" y="4286866"/>
            <a:ext cx="1929580" cy="46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EED46-8237-BD47-2B63-D029083C0E65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323736" y="5171767"/>
            <a:ext cx="1890253" cy="771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40CD44-B8C8-0D1E-9230-E3BA3A94B4B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206613" y="5176683"/>
            <a:ext cx="7376" cy="766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C00376-FB84-A7B2-5257-9446FBF1B53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13989" y="5152103"/>
            <a:ext cx="1924663" cy="79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254BDEE2-4FA8-141D-CF8E-9628995D1524}"/>
              </a:ext>
            </a:extLst>
          </p:cNvPr>
          <p:cNvSpPr/>
          <p:nvPr/>
        </p:nvSpPr>
        <p:spPr>
          <a:xfrm>
            <a:off x="9202993" y="3814916"/>
            <a:ext cx="619433" cy="9537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5EB39177-E885-E81B-BF9D-CB0777AB43B3}"/>
              </a:ext>
            </a:extLst>
          </p:cNvPr>
          <p:cNvSpPr/>
          <p:nvPr/>
        </p:nvSpPr>
        <p:spPr>
          <a:xfrm>
            <a:off x="9237406" y="5098025"/>
            <a:ext cx="619433" cy="9537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BF4D9F-FFA3-5A2B-C7E9-3EE0D4035D28}"/>
              </a:ext>
            </a:extLst>
          </p:cNvPr>
          <p:cNvSpPr/>
          <p:nvPr/>
        </p:nvSpPr>
        <p:spPr>
          <a:xfrm>
            <a:off x="9953161" y="3980058"/>
            <a:ext cx="12330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FD476-B85F-81B5-DBD2-C4FF5F004BDB}"/>
              </a:ext>
            </a:extLst>
          </p:cNvPr>
          <p:cNvSpPr/>
          <p:nvPr/>
        </p:nvSpPr>
        <p:spPr>
          <a:xfrm>
            <a:off x="9933667" y="5243503"/>
            <a:ext cx="16161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Conquer</a:t>
            </a:r>
          </a:p>
        </p:txBody>
      </p:sp>
    </p:spTree>
    <p:extLst>
      <p:ext uri="{BB962C8B-B14F-4D97-AF65-F5344CB8AC3E}">
        <p14:creationId xmlns:p14="http://schemas.microsoft.com/office/powerpoint/2010/main" val="5463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36" grpId="0" animBg="1"/>
      <p:bldP spid="37" grpId="0" animBg="1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2C0584-0A2D-E391-4B7C-CC9D8E66A093}"/>
              </a:ext>
            </a:extLst>
          </p:cNvPr>
          <p:cNvSpPr/>
          <p:nvPr/>
        </p:nvSpPr>
        <p:spPr>
          <a:xfrm>
            <a:off x="4493371" y="2701864"/>
            <a:ext cx="3421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14023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8A6C8-E9AA-372C-E850-156CB9399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268E-A804-5647-9E8E-A8EEE382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9ECE-837B-D91E-CC03-7D77AB72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09" y="1669761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</a:rPr>
              <a:t>Merge Sort is a Divide and Conquer algorithm. </a:t>
            </a:r>
          </a:p>
          <a:p>
            <a:r>
              <a:rPr lang="en-US" b="0" i="0" dirty="0">
                <a:effectLst/>
              </a:rPr>
              <a:t>It divides input array in two halves and</a:t>
            </a:r>
            <a:r>
              <a:rPr lang="en-US" dirty="0"/>
              <a:t> sorts them</a:t>
            </a:r>
          </a:p>
          <a:p>
            <a:r>
              <a:rPr lang="en-US" b="0" i="0" dirty="0">
                <a:effectLst/>
              </a:rPr>
              <a:t>Finally, it merges the two sorted halves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17F7-AA27-984C-D784-E37CED28F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F723-D241-7FB1-FD5C-23698EAC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Merge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89E5A-42C8-0F45-C00A-35E4B6FA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FB99C-684B-EC35-207B-0C759B3E4636}"/>
              </a:ext>
            </a:extLst>
          </p:cNvPr>
          <p:cNvCxnSpPr/>
          <p:nvPr/>
        </p:nvCxnSpPr>
        <p:spPr>
          <a:xfrm flipH="1">
            <a:off x="2935074" y="1740222"/>
            <a:ext cx="11759" cy="426824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E41978-936E-17A0-C64E-47168E435E63}"/>
              </a:ext>
            </a:extLst>
          </p:cNvPr>
          <p:cNvSpPr txBox="1"/>
          <p:nvPr/>
        </p:nvSpPr>
        <p:spPr>
          <a:xfrm>
            <a:off x="1558203" y="3071493"/>
            <a:ext cx="138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Divide</a:t>
            </a:r>
            <a:r>
              <a:rPr lang="zh-CN" alt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Arial"/>
                <a:cs typeface="Arial"/>
              </a:rPr>
              <a:t>Process</a:t>
            </a:r>
            <a:endParaRPr lang="en-US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A8110-5F75-0C18-56DC-12F5C6A0A1FA}"/>
              </a:ext>
            </a:extLst>
          </p:cNvPr>
          <p:cNvSpPr/>
          <p:nvPr/>
        </p:nvSpPr>
        <p:spPr>
          <a:xfrm>
            <a:off x="4724401" y="1882239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68C82-DB49-DF7F-9DB8-2328CE62DD8B}"/>
              </a:ext>
            </a:extLst>
          </p:cNvPr>
          <p:cNvSpPr/>
          <p:nvPr/>
        </p:nvSpPr>
        <p:spPr>
          <a:xfrm>
            <a:off x="5214956" y="1882239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D34DB0-73B6-AFB7-5872-1F6CC0C33140}"/>
              </a:ext>
            </a:extLst>
          </p:cNvPr>
          <p:cNvSpPr/>
          <p:nvPr/>
        </p:nvSpPr>
        <p:spPr>
          <a:xfrm>
            <a:off x="5705511" y="1882239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AC238-4301-144F-A104-19D954D7EC4E}"/>
              </a:ext>
            </a:extLst>
          </p:cNvPr>
          <p:cNvSpPr/>
          <p:nvPr/>
        </p:nvSpPr>
        <p:spPr>
          <a:xfrm>
            <a:off x="6196066" y="1882239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CB914-53CE-9EFC-F889-68C4019E1D1A}"/>
              </a:ext>
            </a:extLst>
          </p:cNvPr>
          <p:cNvSpPr/>
          <p:nvPr/>
        </p:nvSpPr>
        <p:spPr>
          <a:xfrm>
            <a:off x="6686621" y="187907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848A9-8CDE-5D64-FC94-D475CDD007B1}"/>
              </a:ext>
            </a:extLst>
          </p:cNvPr>
          <p:cNvSpPr/>
          <p:nvPr/>
        </p:nvSpPr>
        <p:spPr>
          <a:xfrm>
            <a:off x="7177176" y="187907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6B90D4-D6AA-EECB-32C0-DA35141851BB}"/>
              </a:ext>
            </a:extLst>
          </p:cNvPr>
          <p:cNvSpPr/>
          <p:nvPr/>
        </p:nvSpPr>
        <p:spPr>
          <a:xfrm>
            <a:off x="7667731" y="187907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705400-F71B-1A04-5354-3E2576146E39}"/>
              </a:ext>
            </a:extLst>
          </p:cNvPr>
          <p:cNvSpPr/>
          <p:nvPr/>
        </p:nvSpPr>
        <p:spPr>
          <a:xfrm>
            <a:off x="8158286" y="187907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AA0590-63DC-F079-1E1C-7EEC7A438757}"/>
              </a:ext>
            </a:extLst>
          </p:cNvPr>
          <p:cNvSpPr/>
          <p:nvPr/>
        </p:nvSpPr>
        <p:spPr>
          <a:xfrm>
            <a:off x="4188824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4E97DD-3A76-8EE7-BEE1-C2FDA2C36610}"/>
              </a:ext>
            </a:extLst>
          </p:cNvPr>
          <p:cNvSpPr/>
          <p:nvPr/>
        </p:nvSpPr>
        <p:spPr>
          <a:xfrm>
            <a:off x="4679379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BD441D-37AD-2E44-25B2-87717324AC25}"/>
              </a:ext>
            </a:extLst>
          </p:cNvPr>
          <p:cNvSpPr/>
          <p:nvPr/>
        </p:nvSpPr>
        <p:spPr>
          <a:xfrm>
            <a:off x="5169934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714904-2785-6B05-A0C0-C85D5D5FD038}"/>
              </a:ext>
            </a:extLst>
          </p:cNvPr>
          <p:cNvSpPr/>
          <p:nvPr/>
        </p:nvSpPr>
        <p:spPr>
          <a:xfrm>
            <a:off x="5660489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2190D4-4F1F-2598-D161-E50A5207FB2F}"/>
              </a:ext>
            </a:extLst>
          </p:cNvPr>
          <p:cNvSpPr/>
          <p:nvPr/>
        </p:nvSpPr>
        <p:spPr>
          <a:xfrm>
            <a:off x="7389176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3EE28A-CA4E-B846-A172-FB176BA10346}"/>
              </a:ext>
            </a:extLst>
          </p:cNvPr>
          <p:cNvSpPr/>
          <p:nvPr/>
        </p:nvSpPr>
        <p:spPr>
          <a:xfrm>
            <a:off x="7879731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F0D3D3-BD81-B0D5-9984-2BDF34B13D13}"/>
              </a:ext>
            </a:extLst>
          </p:cNvPr>
          <p:cNvSpPr/>
          <p:nvPr/>
        </p:nvSpPr>
        <p:spPr>
          <a:xfrm>
            <a:off x="8370286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B53CBC-4ADB-C104-09DC-EA3DA92576FF}"/>
              </a:ext>
            </a:extLst>
          </p:cNvPr>
          <p:cNvSpPr/>
          <p:nvPr/>
        </p:nvSpPr>
        <p:spPr>
          <a:xfrm>
            <a:off x="8860841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914DB8-C415-7050-A2A6-06F8BDACCCC6}"/>
              </a:ext>
            </a:extLst>
          </p:cNvPr>
          <p:cNvSpPr/>
          <p:nvPr/>
        </p:nvSpPr>
        <p:spPr>
          <a:xfrm>
            <a:off x="3811241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BE34E5-6BFC-6859-72FB-AB6AEED2F6A9}"/>
              </a:ext>
            </a:extLst>
          </p:cNvPr>
          <p:cNvSpPr/>
          <p:nvPr/>
        </p:nvSpPr>
        <p:spPr>
          <a:xfrm>
            <a:off x="4301796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29CF14-99D9-2981-45B4-E318E34E8079}"/>
              </a:ext>
            </a:extLst>
          </p:cNvPr>
          <p:cNvSpPr/>
          <p:nvPr/>
        </p:nvSpPr>
        <p:spPr>
          <a:xfrm>
            <a:off x="5415211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51F874-3413-A07C-8EA5-55780CA9F0E1}"/>
              </a:ext>
            </a:extLst>
          </p:cNvPr>
          <p:cNvSpPr/>
          <p:nvPr/>
        </p:nvSpPr>
        <p:spPr>
          <a:xfrm>
            <a:off x="5905766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53E582-D222-23AC-3937-05988729809D}"/>
              </a:ext>
            </a:extLst>
          </p:cNvPr>
          <p:cNvSpPr/>
          <p:nvPr/>
        </p:nvSpPr>
        <p:spPr>
          <a:xfrm>
            <a:off x="7075668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3AB87-6E1C-F648-A776-7077F48E0E97}"/>
              </a:ext>
            </a:extLst>
          </p:cNvPr>
          <p:cNvSpPr/>
          <p:nvPr/>
        </p:nvSpPr>
        <p:spPr>
          <a:xfrm>
            <a:off x="7566223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728978-0504-4E9B-5073-54E00CBD7314}"/>
              </a:ext>
            </a:extLst>
          </p:cNvPr>
          <p:cNvSpPr/>
          <p:nvPr/>
        </p:nvSpPr>
        <p:spPr>
          <a:xfrm>
            <a:off x="8766373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50EC25-2837-8102-511B-1BAA8CDD5EC0}"/>
              </a:ext>
            </a:extLst>
          </p:cNvPr>
          <p:cNvSpPr/>
          <p:nvPr/>
        </p:nvSpPr>
        <p:spPr>
          <a:xfrm>
            <a:off x="9256928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79A908-0863-0503-120D-F559273355F9}"/>
              </a:ext>
            </a:extLst>
          </p:cNvPr>
          <p:cNvSpPr/>
          <p:nvPr/>
        </p:nvSpPr>
        <p:spPr>
          <a:xfrm>
            <a:off x="3494618" y="5060274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B3AB42-2040-19E6-5E70-53A84A3F206A}"/>
              </a:ext>
            </a:extLst>
          </p:cNvPr>
          <p:cNvSpPr/>
          <p:nvPr/>
        </p:nvSpPr>
        <p:spPr>
          <a:xfrm>
            <a:off x="4362756" y="5060274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3C510A-CDB9-33D8-2923-00B5AED6EB53}"/>
              </a:ext>
            </a:extLst>
          </p:cNvPr>
          <p:cNvSpPr/>
          <p:nvPr/>
        </p:nvSpPr>
        <p:spPr>
          <a:xfrm>
            <a:off x="5227863" y="505473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056E5C-E0DF-3089-BA94-054A1E9D162F}"/>
              </a:ext>
            </a:extLst>
          </p:cNvPr>
          <p:cNvSpPr/>
          <p:nvPr/>
        </p:nvSpPr>
        <p:spPr>
          <a:xfrm>
            <a:off x="6096001" y="505473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E4CB12-B205-99E2-8366-58DD45A8D006}"/>
              </a:ext>
            </a:extLst>
          </p:cNvPr>
          <p:cNvSpPr/>
          <p:nvPr/>
        </p:nvSpPr>
        <p:spPr>
          <a:xfrm>
            <a:off x="6886032" y="505354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410468-1EA0-B430-0C17-604B80840281}"/>
              </a:ext>
            </a:extLst>
          </p:cNvPr>
          <p:cNvSpPr/>
          <p:nvPr/>
        </p:nvSpPr>
        <p:spPr>
          <a:xfrm>
            <a:off x="7754170" y="505354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2E2710-33C7-E226-0504-0A20372E1A12}"/>
              </a:ext>
            </a:extLst>
          </p:cNvPr>
          <p:cNvSpPr/>
          <p:nvPr/>
        </p:nvSpPr>
        <p:spPr>
          <a:xfrm>
            <a:off x="8706859" y="504800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884896-DEFA-735E-59F7-CD9B36DF9059}"/>
              </a:ext>
            </a:extLst>
          </p:cNvPr>
          <p:cNvSpPr/>
          <p:nvPr/>
        </p:nvSpPr>
        <p:spPr>
          <a:xfrm>
            <a:off x="9574997" y="504800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8D3E16-C367-C7B8-BB3D-029A983DC1D9}"/>
              </a:ext>
            </a:extLst>
          </p:cNvPr>
          <p:cNvCxnSpPr/>
          <p:nvPr/>
        </p:nvCxnSpPr>
        <p:spPr>
          <a:xfrm flipH="1">
            <a:off x="5227862" y="2427515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6E2309-43E8-6969-06C3-32B29BB29634}"/>
              </a:ext>
            </a:extLst>
          </p:cNvPr>
          <p:cNvCxnSpPr/>
          <p:nvPr/>
        </p:nvCxnSpPr>
        <p:spPr>
          <a:xfrm flipH="1">
            <a:off x="4308248" y="3580310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863B6C-84A5-DFD6-D420-1D26B3375580}"/>
              </a:ext>
            </a:extLst>
          </p:cNvPr>
          <p:cNvCxnSpPr/>
          <p:nvPr/>
        </p:nvCxnSpPr>
        <p:spPr>
          <a:xfrm flipH="1">
            <a:off x="3738207" y="4588030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405AEB-A5EA-8E9C-7A9D-CC96BE46FE7F}"/>
              </a:ext>
            </a:extLst>
          </p:cNvPr>
          <p:cNvCxnSpPr>
            <a:cxnSpLocks/>
          </p:cNvCxnSpPr>
          <p:nvPr/>
        </p:nvCxnSpPr>
        <p:spPr>
          <a:xfrm>
            <a:off x="7798593" y="2383179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4CB4BA-78F0-ADA7-FBB2-75978BA1113A}"/>
              </a:ext>
            </a:extLst>
          </p:cNvPr>
          <p:cNvCxnSpPr>
            <a:cxnSpLocks/>
          </p:cNvCxnSpPr>
          <p:nvPr/>
        </p:nvCxnSpPr>
        <p:spPr>
          <a:xfrm>
            <a:off x="8701797" y="3469550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50B59-7C8D-8AF7-D58E-C55F3DF02C52}"/>
              </a:ext>
            </a:extLst>
          </p:cNvPr>
          <p:cNvCxnSpPr>
            <a:cxnSpLocks/>
          </p:cNvCxnSpPr>
          <p:nvPr/>
        </p:nvCxnSpPr>
        <p:spPr>
          <a:xfrm>
            <a:off x="9446436" y="4527270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3BDCF4-558C-B2D4-BE98-AC43FD0BDFA2}"/>
              </a:ext>
            </a:extLst>
          </p:cNvPr>
          <p:cNvCxnSpPr/>
          <p:nvPr/>
        </p:nvCxnSpPr>
        <p:spPr>
          <a:xfrm flipH="1">
            <a:off x="7622272" y="3501440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7A6DE5-5E93-F1FA-CDE8-7EDE22044660}"/>
              </a:ext>
            </a:extLst>
          </p:cNvPr>
          <p:cNvCxnSpPr/>
          <p:nvPr/>
        </p:nvCxnSpPr>
        <p:spPr>
          <a:xfrm flipH="1">
            <a:off x="7057101" y="4596737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2F286D-07E7-4D02-4DC7-EC546339EEA6}"/>
              </a:ext>
            </a:extLst>
          </p:cNvPr>
          <p:cNvCxnSpPr>
            <a:cxnSpLocks/>
          </p:cNvCxnSpPr>
          <p:nvPr/>
        </p:nvCxnSpPr>
        <p:spPr>
          <a:xfrm>
            <a:off x="7634453" y="4545082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9BEC19-E7CA-B3A0-F9F6-8A813D64DB9A}"/>
              </a:ext>
            </a:extLst>
          </p:cNvPr>
          <p:cNvCxnSpPr/>
          <p:nvPr/>
        </p:nvCxnSpPr>
        <p:spPr>
          <a:xfrm flipH="1">
            <a:off x="8766372" y="4568207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56B907-1B36-1386-6B0B-333E771F03AE}"/>
              </a:ext>
            </a:extLst>
          </p:cNvPr>
          <p:cNvCxnSpPr>
            <a:cxnSpLocks/>
          </p:cNvCxnSpPr>
          <p:nvPr/>
        </p:nvCxnSpPr>
        <p:spPr>
          <a:xfrm>
            <a:off x="5473140" y="3517471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B00C4D-B904-A425-4422-1667863BC59F}"/>
              </a:ext>
            </a:extLst>
          </p:cNvPr>
          <p:cNvCxnSpPr>
            <a:cxnSpLocks/>
          </p:cNvCxnSpPr>
          <p:nvPr/>
        </p:nvCxnSpPr>
        <p:spPr>
          <a:xfrm>
            <a:off x="5889219" y="4545081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CC553F-1947-585A-0449-1505A5271D40}"/>
              </a:ext>
            </a:extLst>
          </p:cNvPr>
          <p:cNvCxnSpPr/>
          <p:nvPr/>
        </p:nvCxnSpPr>
        <p:spPr>
          <a:xfrm flipH="1">
            <a:off x="5400523" y="4568207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09A6C3-9E93-A578-C443-0E9C5DC742A9}"/>
              </a:ext>
            </a:extLst>
          </p:cNvPr>
          <p:cNvCxnSpPr>
            <a:cxnSpLocks/>
          </p:cNvCxnSpPr>
          <p:nvPr/>
        </p:nvCxnSpPr>
        <p:spPr>
          <a:xfrm>
            <a:off x="4277568" y="4546269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8BCA-0334-9EED-8962-47F798038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BAAA-58D6-1706-6AA5-618E800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Merge Sort</a:t>
            </a:r>
          </a:p>
        </p:txBody>
      </p:sp>
      <p:pic>
        <p:nvPicPr>
          <p:cNvPr id="4" name="Picture 3" descr="MergeSort.jpg">
            <a:extLst>
              <a:ext uri="{FF2B5EF4-FFF2-40B4-BE49-F238E27FC236}">
                <a16:creationId xmlns:a16="http://schemas.microsoft.com/office/drawing/2014/main" id="{1F1DA78B-57D3-FAEE-D24B-A37BC9A77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35" y="1400614"/>
            <a:ext cx="7345130" cy="5029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C426C-C196-98DC-F3E1-8D729830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173A93-4F19-3754-E1F6-2518975883FB}"/>
              </a:ext>
            </a:extLst>
          </p:cNvPr>
          <p:cNvCxnSpPr>
            <a:cxnSpLocks/>
          </p:cNvCxnSpPr>
          <p:nvPr/>
        </p:nvCxnSpPr>
        <p:spPr>
          <a:xfrm flipV="1">
            <a:off x="3024300" y="1544783"/>
            <a:ext cx="0" cy="4599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1242A3-1E28-9510-BDA4-CFC9C49FD1A4}"/>
              </a:ext>
            </a:extLst>
          </p:cNvPr>
          <p:cNvSpPr txBox="1"/>
          <p:nvPr/>
        </p:nvSpPr>
        <p:spPr>
          <a:xfrm>
            <a:off x="1523568" y="3126911"/>
            <a:ext cx="1500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Combine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AEC449-1CF9-6DF8-7291-BB75013BD6D0}"/>
              </a:ext>
            </a:extLst>
          </p:cNvPr>
          <p:cNvSpPr/>
          <p:nvPr/>
        </p:nvSpPr>
        <p:spPr>
          <a:xfrm>
            <a:off x="3191836" y="4305300"/>
            <a:ext cx="7312043" cy="1284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0C2791-6AA3-81D5-85BE-BA7857B78D5D}"/>
              </a:ext>
            </a:extLst>
          </p:cNvPr>
          <p:cNvSpPr/>
          <p:nvPr/>
        </p:nvSpPr>
        <p:spPr>
          <a:xfrm>
            <a:off x="3191835" y="2972794"/>
            <a:ext cx="7312043" cy="1284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C9C59A-AEE8-45C7-3C82-E551DDEA965C}"/>
              </a:ext>
            </a:extLst>
          </p:cNvPr>
          <p:cNvSpPr/>
          <p:nvPr/>
        </p:nvSpPr>
        <p:spPr>
          <a:xfrm>
            <a:off x="3191834" y="1400614"/>
            <a:ext cx="7312043" cy="1526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3D00E-B003-ECA7-6B5A-E46A12CF3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F4DA-34D2-4230-286E-2EB12C1118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941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demonstration</a:t>
            </a:r>
          </a:p>
          <a:p>
            <a:r>
              <a:rPr lang="en-US" sz="3200" b="1" dirty="0"/>
              <a:t>Goal: Merge left and right arrays in ascending order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8EE19B-B9C4-0854-1EA3-33B863C9CD2C}"/>
              </a:ext>
            </a:extLst>
          </p:cNvPr>
          <p:cNvGraphicFramePr>
            <a:graphicFrameLocks noGrp="1"/>
          </p:cNvGraphicFramePr>
          <p:nvPr/>
        </p:nvGraphicFramePr>
        <p:xfrm>
          <a:off x="1834571" y="2995274"/>
          <a:ext cx="4805220" cy="54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70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1131814690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1171990435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2338401329"/>
                    </a:ext>
                  </a:extLst>
                </a:gridCol>
              </a:tblGrid>
              <a:tr h="548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6C97B0-119B-0014-7B6C-889F86879051}"/>
              </a:ext>
            </a:extLst>
          </p:cNvPr>
          <p:cNvGraphicFramePr>
            <a:graphicFrameLocks noGrp="1"/>
          </p:cNvGraphicFramePr>
          <p:nvPr/>
        </p:nvGraphicFramePr>
        <p:xfrm>
          <a:off x="1851890" y="4134810"/>
          <a:ext cx="3218872" cy="49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18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4718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4718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  <a:gridCol w="804718">
                  <a:extLst>
                    <a:ext uri="{9D8B030D-6E8A-4147-A177-3AD203B41FA5}">
                      <a16:colId xmlns:a16="http://schemas.microsoft.com/office/drawing/2014/main" val="1131814690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F3D1F32-C26A-4E59-DA71-AAD81830132F}"/>
              </a:ext>
            </a:extLst>
          </p:cNvPr>
          <p:cNvGraphicFramePr>
            <a:graphicFrameLocks noGrp="1"/>
          </p:cNvGraphicFramePr>
          <p:nvPr/>
        </p:nvGraphicFramePr>
        <p:xfrm>
          <a:off x="1841496" y="5329767"/>
          <a:ext cx="8009090" cy="45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909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1131814690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1171990435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2338401329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3816656399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4288167944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873925233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2283547917"/>
                    </a:ext>
                  </a:extLst>
                </a:gridCol>
              </a:tblGrid>
              <a:tr h="45797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E34A2A-36C6-18C0-824B-B8C1FD0BF1B6}"/>
              </a:ext>
            </a:extLst>
          </p:cNvPr>
          <p:cNvSpPr txBox="1"/>
          <p:nvPr/>
        </p:nvSpPr>
        <p:spPr>
          <a:xfrm>
            <a:off x="1153391" y="3002972"/>
            <a:ext cx="61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F3447-10C6-5471-0D57-47C9E005E1B4}"/>
              </a:ext>
            </a:extLst>
          </p:cNvPr>
          <p:cNvSpPr txBox="1"/>
          <p:nvPr/>
        </p:nvSpPr>
        <p:spPr>
          <a:xfrm>
            <a:off x="973282" y="4121727"/>
            <a:ext cx="78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F88A6-75BE-18FE-ED20-BE56D4E9C95A}"/>
              </a:ext>
            </a:extLst>
          </p:cNvPr>
          <p:cNvSpPr txBox="1"/>
          <p:nvPr/>
        </p:nvSpPr>
        <p:spPr>
          <a:xfrm>
            <a:off x="606135" y="5250873"/>
            <a:ext cx="11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merged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356AB-4D55-67A2-7C53-48D20C886AE4}"/>
              </a:ext>
            </a:extLst>
          </p:cNvPr>
          <p:cNvSpPr txBox="1"/>
          <p:nvPr/>
        </p:nvSpPr>
        <p:spPr>
          <a:xfrm>
            <a:off x="2095501" y="2500744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9AC3C-7CF2-3005-7F5D-926B9B9CFC60}"/>
              </a:ext>
            </a:extLst>
          </p:cNvPr>
          <p:cNvSpPr txBox="1"/>
          <p:nvPr/>
        </p:nvSpPr>
        <p:spPr>
          <a:xfrm>
            <a:off x="2123209" y="3640280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DB8A3-142F-F17F-E6CF-F702436C56E8}"/>
              </a:ext>
            </a:extLst>
          </p:cNvPr>
          <p:cNvSpPr txBox="1"/>
          <p:nvPr/>
        </p:nvSpPr>
        <p:spPr>
          <a:xfrm>
            <a:off x="2057400" y="485255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A460C-86A6-02CE-EBCC-0DE430B49648}"/>
              </a:ext>
            </a:extLst>
          </p:cNvPr>
          <p:cNvSpPr txBox="1"/>
          <p:nvPr/>
        </p:nvSpPr>
        <p:spPr>
          <a:xfrm>
            <a:off x="2057400" y="5320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E9C42-D470-2332-C0A8-FE49F44ED4C0}"/>
              </a:ext>
            </a:extLst>
          </p:cNvPr>
          <p:cNvSpPr txBox="1"/>
          <p:nvPr/>
        </p:nvSpPr>
        <p:spPr>
          <a:xfrm>
            <a:off x="2854036" y="53062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B659E9-94A6-9626-C8F2-D9CC61E9D535}"/>
              </a:ext>
            </a:extLst>
          </p:cNvPr>
          <p:cNvSpPr txBox="1"/>
          <p:nvPr/>
        </p:nvSpPr>
        <p:spPr>
          <a:xfrm>
            <a:off x="3661064" y="52924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3BF2-0A01-7D35-DF52-38F2CAD19F08}"/>
              </a:ext>
            </a:extLst>
          </p:cNvPr>
          <p:cNvSpPr txBox="1"/>
          <p:nvPr/>
        </p:nvSpPr>
        <p:spPr>
          <a:xfrm>
            <a:off x="4436919" y="53097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6AB7C1-6CF2-CF7E-5650-BA07CA5BA34A}"/>
              </a:ext>
            </a:extLst>
          </p:cNvPr>
          <p:cNvSpPr txBox="1"/>
          <p:nvPr/>
        </p:nvSpPr>
        <p:spPr>
          <a:xfrm>
            <a:off x="5264728" y="53062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B1EEF2-A5F8-99D7-C6B4-07FCF153442A}"/>
              </a:ext>
            </a:extLst>
          </p:cNvPr>
          <p:cNvSpPr txBox="1"/>
          <p:nvPr/>
        </p:nvSpPr>
        <p:spPr>
          <a:xfrm>
            <a:off x="6040583" y="53028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C7D7D-65E3-7AA2-85C2-D9E8EC574234}"/>
              </a:ext>
            </a:extLst>
          </p:cNvPr>
          <p:cNvSpPr txBox="1"/>
          <p:nvPr/>
        </p:nvSpPr>
        <p:spPr>
          <a:xfrm>
            <a:off x="6858001" y="53409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ED853-6372-7353-53FC-3A4543B1325B}"/>
              </a:ext>
            </a:extLst>
          </p:cNvPr>
          <p:cNvSpPr txBox="1"/>
          <p:nvPr/>
        </p:nvSpPr>
        <p:spPr>
          <a:xfrm>
            <a:off x="7602683" y="533746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EC0E40-6677-8644-A781-A66167DDBD65}"/>
              </a:ext>
            </a:extLst>
          </p:cNvPr>
          <p:cNvSpPr txBox="1"/>
          <p:nvPr/>
        </p:nvSpPr>
        <p:spPr>
          <a:xfrm>
            <a:off x="8461665" y="5313217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014450-7723-A9AD-5426-A6E7FAFDE771}"/>
              </a:ext>
            </a:extLst>
          </p:cNvPr>
          <p:cNvSpPr txBox="1"/>
          <p:nvPr/>
        </p:nvSpPr>
        <p:spPr>
          <a:xfrm>
            <a:off x="9216737" y="5330535"/>
            <a:ext cx="67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A8602-A426-1BB3-083E-618977A8CF4F}"/>
              </a:ext>
            </a:extLst>
          </p:cNvPr>
          <p:cNvSpPr txBox="1"/>
          <p:nvPr/>
        </p:nvSpPr>
        <p:spPr>
          <a:xfrm>
            <a:off x="7983762" y="1996674"/>
            <a:ext cx="38779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left[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&lt; right[j]: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merged[k] = left[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merged[k] = right[j]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 += 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 += 1</a:t>
            </a:r>
          </a:p>
        </p:txBody>
      </p:sp>
    </p:spTree>
    <p:extLst>
      <p:ext uri="{BB962C8B-B14F-4D97-AF65-F5344CB8AC3E}">
        <p14:creationId xmlns:p14="http://schemas.microsoft.com/office/powerpoint/2010/main" val="393707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1731 -0.00509 C 0.02096 -0.00625 0.02643 -0.00671 0.03203 -0.00671 C 0.03854 -0.00671 0.04375 -0.00625 0.04739 -0.00509 L 0.06484 -1.85185E-6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1784 -0.00717 C 0.02149 -0.00879 0.02709 -0.00949 0.03294 -0.00949 C 0.03959 -0.00949 0.04492 -0.00879 0.04857 -0.00717 L 0.06654 -3.7037E-6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54 -3.7037E-6 L 0.08425 -0.00509 C 0.08802 -0.00625 0.09362 -0.00671 0.09948 -0.00671 C 0.10612 -0.00671 0.11146 -0.00625 0.11511 -0.00509 L 0.13307 -3.7037E-6 " pathEditMode="relative" rAng="0" ptsTypes="AAAAA">
                                      <p:cBhvr>
                                        <p:cTn id="10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84 -1.85185E-6 L 0.08229 -0.00509 C 0.08606 -0.00625 0.09153 -0.00671 0.09726 -0.00671 C 0.1039 -0.00671 0.10911 -0.00625 0.11276 -0.00509 L 0.13046 -1.85185E-6 " pathEditMode="relative" rAng="0" ptsTypes="AAAAA">
                                      <p:cBhvr>
                                        <p:cTn id="10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07 -3.7037E-6 L 0.15026 -0.00717 C 0.15391 -0.00879 0.15938 -0.00949 0.16511 -0.00949 C 0.17149 -0.00949 0.17669 -0.00879 0.18034 -0.00717 L 0.19779 -3.7037E-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01797 -0.00996 C 0.02175 -0.01204 0.02735 -0.0132 0.03321 -0.0132 C 0.03998 -0.0132 0.04531 -0.01204 0.04909 -0.00996 L 0.06719 1.85185E-6 " pathEditMode="relative" rAng="0" ptsTypes="AAAAA"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79 3.33333E-6 L 0.21485 -0.00533 C 0.21836 -0.00625 0.2237 -0.00672 0.2293 -0.00672 C 0.23581 -0.00672 0.24089 -0.00625 0.2444 -0.00533 L 0.26172 3.33333E-6 " pathEditMode="relative" rAng="0" ptsTypes="AAAAA">
                                      <p:cBhvr>
                                        <p:cTn id="1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1.85185E-6 L 0.08425 -0.01111 C 0.08789 -0.01366 0.09323 -0.01482 0.09883 -0.01482 C 0.10521 -0.01482 0.11029 -0.01366 0.11393 -0.01111 L 0.13112 1.85185E-6 " pathEditMode="relative" rAng="0" ptsTypes="AAAAA">
                                      <p:cBhvr>
                                        <p:cTn id="1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72 -1.85185E-6 L 0.28034 -0.00579 C 0.28425 -0.00717 0.29011 -0.00764 0.29623 -0.00764 C 0.30326 -0.00764 0.30886 -0.00717 0.31276 -0.00579 L 0.33164 -1.85185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2 1.85185E-6 L 0.14844 -0.00996 C 0.15196 -0.01204 0.15742 -0.0132 0.16302 -0.0132 C 0.16953 -0.0132 0.17474 -0.01204 0.17839 -0.00996 L 0.19584 1.85185E-6 " pathEditMode="relative" rAng="0" ptsTypes="AAAAA">
                                      <p:cBhvr>
                                        <p:cTn id="1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3.7037E-6 L 0.3474 -0.00717 C 0.35065 -0.00879 0.3556 -0.00949 0.36081 -0.00949 C 0.36667 -0.00949 0.37136 -0.00879 0.37461 -0.00717 L 0.3905 -3.7037E-6 " pathEditMode="relative" rAng="0" ptsTypes="AAAAA">
                                      <p:cBhvr>
                                        <p:cTn id="1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4 1.85185E-6 L 0.2138 -0.01111 C 0.21758 -0.01366 0.22318 -0.01482 0.22917 -0.01482 C 0.23594 -0.01482 0.24128 -0.01366 0.24505 -0.01111 L 0.26315 1.85185E-6 " pathEditMode="relative" rAng="0" ptsTypes="AAAAA">
                                      <p:cBhvr>
                                        <p:cTn id="1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7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5 -3.7037E-6 L 0.40742 -0.0081 C 0.41094 -0.00995 0.41615 -0.01088 0.42175 -0.01088 C 0.428 -0.01088 0.43307 -0.00995 0.43659 -0.0081 L 0.45365 -3.7037E-6 " pathEditMode="relative" rAng="0" ptsTypes="AAAAA">
                                      <p:cBhvr>
                                        <p:cTn id="1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6 2.96296E-6 L 0.14804 -0.00926 C 0.15169 -0.01111 0.15716 -0.01204 0.16289 -0.01204 C 0.16953 -0.01204 0.17474 -0.01111 0.17838 -0.00926 L 0.19609 2.96296E-6 " pathEditMode="relative" rAng="0" ptsTypes="AAAAA">
                                      <p:cBhvr>
                                        <p:cTn id="1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7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365 -3.7037E-6 L 0.46862 -0.01041 C 0.47175 -0.01273 0.47656 -0.01389 0.48151 -0.01389 C 0.48711 -0.01389 0.49154 -0.01273 0.49479 -0.01041 L 0.5099 -3.7037E-6 " pathEditMode="relative" rAng="0" ptsTypes="AAAAA">
                                      <p:cBhvr>
                                        <p:cTn id="1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09 4.07407E-6 L 0.21224 -0.01274 C 0.21549 -0.01551 0.2207 -0.01667 0.22591 -0.01667 C 0.23203 -0.01667 0.23698 -0.01551 0.24023 -0.01274 L 0.25664 4.07407E-6 " pathEditMode="relative" rAng="0" ptsTypes="AAAAA">
                                      <p:cBhvr>
                                        <p:cTn id="1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7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99 -3.7037E-6 L 0.52839 -0.00949 C 0.53216 -0.01157 0.53802 -0.0125 0.54401 -0.0125 C 0.55091 -0.0125 0.55651 -0.01157 0.56029 -0.00949 L 0.57891 -3.7037E-6 " pathEditMode="relative" rAng="0" ptsTypes="AAAAA">
                                      <p:cBhvr>
                                        <p:cTn id="1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5 1.85185E-6 L 0.2793 -0.00996 C 0.28268 -0.01204 0.28776 -0.0132 0.2931 -0.0132 C 0.29922 -0.0132 0.30404 -0.01204 0.30742 -0.00996 L 0.3237 1.85185E-6 " pathEditMode="relative" rAng="0" ptsTypes="AAAAA">
                                      <p:cBhvr>
                                        <p:cTn id="1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0" grpId="1"/>
      <p:bldP spid="10" grpId="2"/>
      <p:bldP spid="10" grpId="3"/>
      <p:bldP spid="10" grpId="4"/>
      <p:bldP spid="10" grpId="5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12" grpId="9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A84AE-2AE0-BCB0-5656-250E7C352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2FB8-66A8-D2D3-CD6D-03D06C7E27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941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demonstration</a:t>
            </a:r>
          </a:p>
          <a:p>
            <a:r>
              <a:rPr lang="en-US" sz="3200" b="1" dirty="0"/>
              <a:t>Goal: Merge left and right arrays in ascending order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AAC072-9104-A722-1938-F412D529C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31009"/>
              </p:ext>
            </p:extLst>
          </p:nvPr>
        </p:nvGraphicFramePr>
        <p:xfrm>
          <a:off x="1834571" y="2995274"/>
          <a:ext cx="2402610" cy="54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70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</a:tblGrid>
              <a:tr h="548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FEFDA-DBDE-82B0-691A-E0524E4F6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01111"/>
              </p:ext>
            </p:extLst>
          </p:nvPr>
        </p:nvGraphicFramePr>
        <p:xfrm>
          <a:off x="1851890" y="4134810"/>
          <a:ext cx="2414154" cy="49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18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4718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4718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42FF3EC-8E79-1C60-AB91-61293D5E7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52022"/>
              </p:ext>
            </p:extLst>
          </p:nvPr>
        </p:nvGraphicFramePr>
        <p:xfrm>
          <a:off x="1841496" y="5329767"/>
          <a:ext cx="4805454" cy="45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909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1131814690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1171990435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2338401329"/>
                    </a:ext>
                  </a:extLst>
                </a:gridCol>
              </a:tblGrid>
              <a:tr h="45797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9BC98E-7FA1-EE53-17B3-25A97BC4D8CD}"/>
              </a:ext>
            </a:extLst>
          </p:cNvPr>
          <p:cNvSpPr txBox="1"/>
          <p:nvPr/>
        </p:nvSpPr>
        <p:spPr>
          <a:xfrm>
            <a:off x="1153391" y="3002972"/>
            <a:ext cx="61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C3B12-0042-E3D3-A380-E98E0C72B8CD}"/>
              </a:ext>
            </a:extLst>
          </p:cNvPr>
          <p:cNvSpPr txBox="1"/>
          <p:nvPr/>
        </p:nvSpPr>
        <p:spPr>
          <a:xfrm>
            <a:off x="973282" y="4121727"/>
            <a:ext cx="78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CC03C-A169-D1BE-29BC-82FFE936A8F7}"/>
              </a:ext>
            </a:extLst>
          </p:cNvPr>
          <p:cNvSpPr txBox="1"/>
          <p:nvPr/>
        </p:nvSpPr>
        <p:spPr>
          <a:xfrm>
            <a:off x="606135" y="5250873"/>
            <a:ext cx="11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merged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A5731-5215-F188-7FF5-E81F6A7D3ED9}"/>
              </a:ext>
            </a:extLst>
          </p:cNvPr>
          <p:cNvSpPr txBox="1"/>
          <p:nvPr/>
        </p:nvSpPr>
        <p:spPr>
          <a:xfrm>
            <a:off x="2095501" y="2500744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39638-AAFA-48EB-1342-65CE5A929757}"/>
              </a:ext>
            </a:extLst>
          </p:cNvPr>
          <p:cNvSpPr txBox="1"/>
          <p:nvPr/>
        </p:nvSpPr>
        <p:spPr>
          <a:xfrm>
            <a:off x="2123209" y="3640280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8D056-8A1B-43AB-B2E2-30A1288432C3}"/>
              </a:ext>
            </a:extLst>
          </p:cNvPr>
          <p:cNvSpPr txBox="1"/>
          <p:nvPr/>
        </p:nvSpPr>
        <p:spPr>
          <a:xfrm>
            <a:off x="2057400" y="485255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1FA4-F48A-6E3C-CDC3-513A24D2221C}"/>
              </a:ext>
            </a:extLst>
          </p:cNvPr>
          <p:cNvSpPr txBox="1"/>
          <p:nvPr/>
        </p:nvSpPr>
        <p:spPr>
          <a:xfrm>
            <a:off x="7341425" y="2028616"/>
            <a:ext cx="423769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What if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goes out of bound?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E.g. all the numbers in ‘left’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are smaller than the smallest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number in ‘right’ array?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Solution: choose the remaining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numbers from the ‘right’ array.</a:t>
            </a:r>
          </a:p>
        </p:txBody>
      </p:sp>
    </p:spTree>
    <p:extLst>
      <p:ext uri="{BB962C8B-B14F-4D97-AF65-F5344CB8AC3E}">
        <p14:creationId xmlns:p14="http://schemas.microsoft.com/office/powerpoint/2010/main" val="198755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C4BC1-9E20-D57E-8C87-10DB1BFA8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C30D-73D6-11B8-A859-36B28FDB72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941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demonstration</a:t>
            </a:r>
          </a:p>
          <a:p>
            <a:r>
              <a:rPr lang="en-US" sz="3200" b="1" dirty="0"/>
              <a:t>Goal: Merge left and right arrays in ascending order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7A3267-4806-1F7D-CB75-788E073AD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68381"/>
              </p:ext>
            </p:extLst>
          </p:nvPr>
        </p:nvGraphicFramePr>
        <p:xfrm>
          <a:off x="1834571" y="2995274"/>
          <a:ext cx="2402610" cy="54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70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</a:tblGrid>
              <a:tr h="548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00FD42-6467-ABBB-0EC2-EFFD5158B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25712"/>
              </p:ext>
            </p:extLst>
          </p:nvPr>
        </p:nvGraphicFramePr>
        <p:xfrm>
          <a:off x="1851890" y="4134810"/>
          <a:ext cx="2414154" cy="49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18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4718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4718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FCE99E2-836F-A369-313D-C0E8FA6C0F86}"/>
              </a:ext>
            </a:extLst>
          </p:cNvPr>
          <p:cNvGraphicFramePr>
            <a:graphicFrameLocks noGrp="1"/>
          </p:cNvGraphicFramePr>
          <p:nvPr/>
        </p:nvGraphicFramePr>
        <p:xfrm>
          <a:off x="1841496" y="5329767"/>
          <a:ext cx="4805454" cy="45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909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1131814690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1171990435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2338401329"/>
                    </a:ext>
                  </a:extLst>
                </a:gridCol>
              </a:tblGrid>
              <a:tr h="45797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F268F7-B8B7-2A00-5B65-56175943F0FC}"/>
              </a:ext>
            </a:extLst>
          </p:cNvPr>
          <p:cNvSpPr txBox="1"/>
          <p:nvPr/>
        </p:nvSpPr>
        <p:spPr>
          <a:xfrm>
            <a:off x="1153391" y="3002972"/>
            <a:ext cx="61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DA197-0AE4-F4F8-15F4-E73DF1536E45}"/>
              </a:ext>
            </a:extLst>
          </p:cNvPr>
          <p:cNvSpPr txBox="1"/>
          <p:nvPr/>
        </p:nvSpPr>
        <p:spPr>
          <a:xfrm>
            <a:off x="973282" y="4121727"/>
            <a:ext cx="78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D8589-9963-3009-AF25-9B20EB65D9E5}"/>
              </a:ext>
            </a:extLst>
          </p:cNvPr>
          <p:cNvSpPr txBox="1"/>
          <p:nvPr/>
        </p:nvSpPr>
        <p:spPr>
          <a:xfrm>
            <a:off x="606135" y="5250873"/>
            <a:ext cx="11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merged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265C-F8C9-D0DD-807C-D8AFA6180158}"/>
              </a:ext>
            </a:extLst>
          </p:cNvPr>
          <p:cNvSpPr txBox="1"/>
          <p:nvPr/>
        </p:nvSpPr>
        <p:spPr>
          <a:xfrm>
            <a:off x="2095501" y="2500744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65414-CD83-7831-4F19-F31C95D0FD0F}"/>
              </a:ext>
            </a:extLst>
          </p:cNvPr>
          <p:cNvSpPr txBox="1"/>
          <p:nvPr/>
        </p:nvSpPr>
        <p:spPr>
          <a:xfrm>
            <a:off x="2123209" y="3640280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B9DF7-75ED-CCDF-0E1D-F9780F286F0A}"/>
              </a:ext>
            </a:extLst>
          </p:cNvPr>
          <p:cNvSpPr txBox="1"/>
          <p:nvPr/>
        </p:nvSpPr>
        <p:spPr>
          <a:xfrm>
            <a:off x="2057400" y="485255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68A44-2553-A62A-7091-E6E85631FCFA}"/>
              </a:ext>
            </a:extLst>
          </p:cNvPr>
          <p:cNvSpPr txBox="1"/>
          <p:nvPr/>
        </p:nvSpPr>
        <p:spPr>
          <a:xfrm>
            <a:off x="7341425" y="2028616"/>
            <a:ext cx="423545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What if j goes out of bound?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E.g. all the numbers in ‘right’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are smaller than the smallest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number in ‘left’ array?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Solution: choose the remaining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numbers from the ‘left’ array.</a:t>
            </a:r>
          </a:p>
        </p:txBody>
      </p:sp>
    </p:spTree>
    <p:extLst>
      <p:ext uri="{BB962C8B-B14F-4D97-AF65-F5344CB8AC3E}">
        <p14:creationId xmlns:p14="http://schemas.microsoft.com/office/powerpoint/2010/main" val="30443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6415-1C9A-1982-5949-92BBCA5B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01D07-C871-CBDB-EF59-A7561DBF022A}"/>
              </a:ext>
            </a:extLst>
          </p:cNvPr>
          <p:cNvSpPr txBox="1"/>
          <p:nvPr/>
        </p:nvSpPr>
        <p:spPr>
          <a:xfrm>
            <a:off x="2021840" y="19272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https://opendsa-server.cs.vt.edu/embed/mergesortAV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2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691</Words>
  <Application>Microsoft Macintosh PowerPoint</Application>
  <PresentationFormat>Widescreen</PresentationFormat>
  <Paragraphs>314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  CSC 2302/DSCI 1302  Sorting Algorithms (cont.)</vt:lpstr>
      <vt:lpstr>Sorting: Divide-and-conquer strategy</vt:lpstr>
      <vt:lpstr>Merge Sort</vt:lpstr>
      <vt:lpstr>Example: Merge Sort</vt:lpstr>
      <vt:lpstr>Example: Merge Sort</vt:lpstr>
      <vt:lpstr>PowerPoint Presentation</vt:lpstr>
      <vt:lpstr>PowerPoint Presentation</vt:lpstr>
      <vt:lpstr>PowerPoint Presentation</vt:lpstr>
      <vt:lpstr>Merge Sort Visualization</vt:lpstr>
      <vt:lpstr>PowerPoint Presentation</vt:lpstr>
      <vt:lpstr>PowerPoint Presentation</vt:lpstr>
      <vt:lpstr>Time &amp; Space complexity?</vt:lpstr>
      <vt:lpstr>Quicksort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CSC 2302/DSCI 1302  Sorting Algorithms (cont.)</dc:title>
  <dc:creator>Towhidul Islam</dc:creator>
  <cp:lastModifiedBy>S M Towhidul Islam</cp:lastModifiedBy>
  <cp:revision>11</cp:revision>
  <dcterms:created xsi:type="dcterms:W3CDTF">2023-09-21T03:12:31Z</dcterms:created>
  <dcterms:modified xsi:type="dcterms:W3CDTF">2025-10-06T19:30:35Z</dcterms:modified>
</cp:coreProperties>
</file>