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  <p:sldId id="260" r:id="rId1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29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AFD6365-0CD1-4DDE-B8FA-910A7762198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36104C13-A082-4B64-9A20-800172105AF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DECED560-9010-433E-8C6A-81611939F88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1CA8E34-6314-42F0-907F-45E5F1D53E8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8D03148-B10C-48A3-B560-340716FB1F0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2A9B2F7-6337-4EC6-816A-26DFF9E071E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B6810461-C4A8-4EC3-A46C-9536A06C536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06B093F9-F7BB-4427-9CA3-4BBE6CA27F5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E45307A2-7529-4355-A4AC-75AB3256CA4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64B8B548-C338-4903-BE7A-282A7B70C45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15071C65-9FB3-4F27-B15E-3C312D48ABF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C08B8EC-2627-4C4A-8E4B-F24BC0EFC77B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A7341A3-7C35-4D46-B1FB-9D283192A280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1AD01A5-4A89-430F-A15E-55684CB6DBD0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12BBB02-58F7-49E2-ACD1-E5F6DE74AF51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D2F6326-D320-465B-95DF-A144EF7ADC40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C7E0EBE-0324-4D8B-B38B-68E85DA876A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A258ABB-2065-4C6E-A0AA-CA5F9F632AB1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009483C-AC0B-4A8D-AA58-B8793FF519B4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C6259CF-75CD-484C-BFC8-C7CEE155B86D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897BDBB-6DD0-4F14-987E-36454B902A4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98137CC-E2DB-44EB-A574-344841B50BF7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CSC 1302/DSCI 1302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Lab 7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4"/>
          <p:cNvSpPr/>
          <p:nvPr/>
        </p:nvSpPr>
        <p:spPr>
          <a:xfrm>
            <a:off x="4804200" y="493560"/>
            <a:ext cx="258228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0" strike="noStrike" spc="-1">
                <a:solidFill>
                  <a:schemeClr val="dk1"/>
                </a:solidFill>
                <a:latin typeface="Calibri"/>
              </a:rPr>
              <a:t>Assignment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Box 2"/>
          <p:cNvSpPr/>
          <p:nvPr/>
        </p:nvSpPr>
        <p:spPr>
          <a:xfrm>
            <a:off x="564204" y="1192680"/>
            <a:ext cx="11264630" cy="43535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 algn="just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300" b="0" strike="noStrike" spc="-1" dirty="0">
                <a:solidFill>
                  <a:schemeClr val="dk1"/>
                </a:solidFill>
                <a:latin typeface="Calibri"/>
              </a:rPr>
              <a:t>Write two Python functions named </a:t>
            </a:r>
          </a:p>
          <a:p>
            <a:pPr marL="800100" lvl="1" indent="-34290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300" b="1" strike="noStrike" spc="-1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selection_sort</a:t>
            </a:r>
            <a:r>
              <a:rPr lang="en-US" sz="2300" b="1" strike="noStrike" spc="-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(str, </a:t>
            </a:r>
            <a:r>
              <a:rPr lang="en-US" sz="2300" b="1" strike="noStrike" spc="-1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isAscending</a:t>
            </a:r>
            <a:r>
              <a:rPr lang="en-US" sz="2300" b="1" strike="noStrike" spc="-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800100" lvl="1" indent="-34290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300" b="1" strike="noStrike" spc="-1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insertion_sort</a:t>
            </a:r>
            <a:r>
              <a:rPr lang="en-US" sz="2300" b="1" strike="noStrike" spc="-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(str, </a:t>
            </a:r>
            <a:r>
              <a:rPr lang="en-US" sz="2300" b="1" strike="noStrike" spc="-1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isAscending</a:t>
            </a:r>
            <a:r>
              <a:rPr lang="en-US" sz="2300" b="1" strike="noStrike" spc="-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300" b="1" strike="noStrike" spc="-1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840" indent="-285840" algn="just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Each function should sort the input string as follows</a:t>
            </a:r>
            <a:r>
              <a:rPr lang="en-US" sz="2300" b="0" strike="noStrike" spc="-1" dirty="0">
                <a:solidFill>
                  <a:schemeClr val="dk1"/>
                </a:solidFill>
                <a:latin typeface="Calibri"/>
              </a:rPr>
              <a:t>:</a:t>
            </a: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  <a:p>
            <a:pPr marL="800280" lvl="1" indent="-343080" algn="just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2300" b="0" strike="noStrike" spc="-1" dirty="0">
                <a:solidFill>
                  <a:schemeClr val="dk1"/>
                </a:solidFill>
                <a:latin typeface="Calibri"/>
              </a:rPr>
              <a:t>In ascending order if the </a:t>
            </a:r>
            <a:r>
              <a:rPr lang="en-US" sz="2300" b="0" strike="noStrike" spc="-1" dirty="0" err="1">
                <a:solidFill>
                  <a:schemeClr val="dk1"/>
                </a:solidFill>
                <a:latin typeface="Calibri"/>
              </a:rPr>
              <a:t>isAscending</a:t>
            </a:r>
            <a:r>
              <a:rPr lang="en-US" sz="2300" b="0" strike="noStrike" spc="-1" dirty="0">
                <a:solidFill>
                  <a:schemeClr val="dk1"/>
                </a:solidFill>
                <a:latin typeface="Calibri"/>
              </a:rPr>
              <a:t> parameter is True.</a:t>
            </a: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  <a:p>
            <a:pPr marL="800280" lvl="1" indent="-343080" algn="just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2300" b="0" strike="noStrike" spc="-1" dirty="0">
                <a:solidFill>
                  <a:schemeClr val="dk1"/>
                </a:solidFill>
                <a:latin typeface="Calibri"/>
              </a:rPr>
              <a:t>In descending order if the </a:t>
            </a:r>
            <a:r>
              <a:rPr lang="en-US" sz="2300" b="0" strike="noStrike" spc="-1" dirty="0" err="1">
                <a:solidFill>
                  <a:schemeClr val="dk1"/>
                </a:solidFill>
                <a:latin typeface="Calibri"/>
              </a:rPr>
              <a:t>isAscending</a:t>
            </a:r>
            <a:r>
              <a:rPr lang="en-US" sz="2300" b="0" strike="noStrike" spc="-1" dirty="0">
                <a:solidFill>
                  <a:schemeClr val="dk1"/>
                </a:solidFill>
                <a:latin typeface="Calibri"/>
              </a:rPr>
              <a:t> parameter is False.</a:t>
            </a: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  <a:p>
            <a:pPr marL="800280" lvl="1" indent="-343080" algn="just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2300" b="0" strike="noStrike" spc="-1" dirty="0">
                <a:solidFill>
                  <a:schemeClr val="dk1"/>
                </a:solidFill>
                <a:latin typeface="Calibri"/>
              </a:rPr>
              <a:t>In ascending order if the </a:t>
            </a:r>
            <a:r>
              <a:rPr lang="en-US" sz="2300" b="0" strike="noStrike" spc="-1" dirty="0" err="1">
                <a:solidFill>
                  <a:schemeClr val="dk1"/>
                </a:solidFill>
                <a:latin typeface="Calibri"/>
              </a:rPr>
              <a:t>isAscending</a:t>
            </a:r>
            <a:r>
              <a:rPr lang="en-US" sz="2300" b="0" strike="noStrike" spc="-1" dirty="0">
                <a:solidFill>
                  <a:schemeClr val="dk1"/>
                </a:solidFill>
                <a:latin typeface="Calibri"/>
              </a:rPr>
              <a:t> parameter is missing (</a:t>
            </a:r>
            <a:r>
              <a:rPr lang="en-US" sz="2300" b="1" strike="noStrike" spc="-1" dirty="0">
                <a:solidFill>
                  <a:schemeClr val="dk1"/>
                </a:solidFill>
                <a:latin typeface="Calibri"/>
              </a:rPr>
              <a:t>i.e., defaults to True</a:t>
            </a:r>
            <a:r>
              <a:rPr lang="en-US" sz="2300" b="0" strike="noStrike" spc="-1" dirty="0">
                <a:solidFill>
                  <a:schemeClr val="dk1"/>
                </a:solidFill>
                <a:latin typeface="Calibri"/>
              </a:rPr>
              <a:t>).</a:t>
            </a: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300" b="0" strike="noStrike" spc="-1" dirty="0">
                <a:solidFill>
                  <a:schemeClr val="dk1"/>
                </a:solidFill>
                <a:latin typeface="Calibri"/>
              </a:rPr>
              <a:t>Each function should return a sorted version of the input string </a:t>
            </a:r>
            <a:r>
              <a:rPr lang="en-US" sz="2300" b="1" strike="noStrike" spc="-1" dirty="0">
                <a:solidFill>
                  <a:schemeClr val="dk1"/>
                </a:solidFill>
                <a:latin typeface="Calibri"/>
              </a:rPr>
              <a:t>and</a:t>
            </a:r>
            <a:r>
              <a:rPr lang="en-US" sz="2300" b="0" strike="noStrike" spc="-1" dirty="0">
                <a:solidFill>
                  <a:schemeClr val="dk1"/>
                </a:solidFill>
                <a:latin typeface="Calibri"/>
              </a:rPr>
              <a:t> the number of swaps made during the sorting process. </a:t>
            </a:r>
          </a:p>
          <a:p>
            <a:pPr lvl="1" algn="ctr">
              <a:buClr>
                <a:srgbClr val="000000"/>
              </a:buClr>
            </a:pPr>
            <a:r>
              <a:rPr lang="en-US" sz="2300" b="0" strike="noStrike" spc="-1" dirty="0">
                <a:solidFill>
                  <a:schemeClr val="dk1"/>
                </a:solidFill>
                <a:latin typeface="Calibri"/>
              </a:rPr>
              <a:t>[Note that the string data type is immutable in Python.]</a:t>
            </a: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buClr>
                <a:srgbClr val="000000"/>
              </a:buClr>
              <a:buFont typeface="Wingdings" charset="2"/>
              <a:buChar char=""/>
            </a:pPr>
            <a:r>
              <a:rPr lang="en-US" sz="2300" b="0" strike="noStrike" spc="-1" dirty="0">
                <a:solidFill>
                  <a:schemeClr val="dk1"/>
                </a:solidFill>
                <a:latin typeface="Calibri"/>
              </a:rPr>
              <a:t>Your code must </a:t>
            </a:r>
            <a:r>
              <a:rPr lang="en-US" sz="2300" b="1" strike="noStrike" spc="-1" dirty="0">
                <a:solidFill>
                  <a:schemeClr val="dk1"/>
                </a:solidFill>
                <a:latin typeface="Calibri"/>
              </a:rPr>
              <a:t>pass</a:t>
            </a:r>
            <a:r>
              <a:rPr lang="en-US" sz="2300" b="0" strike="noStrike" spc="-1" dirty="0">
                <a:solidFill>
                  <a:schemeClr val="dk1"/>
                </a:solidFill>
                <a:latin typeface="Calibri"/>
              </a:rPr>
              <a:t> all the test cases provided in the helper file </a:t>
            </a:r>
            <a:r>
              <a:rPr lang="en-US" sz="2300" b="1" spc="-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lab_07.py</a:t>
            </a:r>
            <a:r>
              <a:rPr lang="en-US" sz="2300" b="1" strike="noStrike" spc="-1" dirty="0">
                <a:solidFill>
                  <a:schemeClr val="dk1"/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Submission Instructions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8"/>
          <p:cNvSpPr/>
          <p:nvPr/>
        </p:nvSpPr>
        <p:spPr>
          <a:xfrm>
            <a:off x="940680" y="1585080"/>
            <a:ext cx="11341800" cy="394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Submit the following in iCollege: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028880" lvl="1" indent="-57168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romanL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Source code file (</a:t>
            </a:r>
            <a:r>
              <a:rPr lang="en-US" sz="24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YOUR_FULL_NAME_Lab7.py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028880" lvl="1" indent="-57168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romanLcPeriod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Screenshot(s) of the program output (jpg/ png)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Due date/time: Same Day within the lab period (strongly recommended)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Late submission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400" b="0" i="1" strike="noStrike" spc="-1">
                <a:solidFill>
                  <a:srgbClr val="FF0000"/>
                </a:solidFill>
                <a:latin typeface="Calibri"/>
              </a:rPr>
              <a:t>10% late submission penalty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)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	Same Day - after the lab period but before 11:59PM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Demonstrate your solution to the Lab Instructor and be prepared to answer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     1-2 questions on your solution.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2875</TotalTime>
  <Words>220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3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CSC 1302/DSCI 1302</vt:lpstr>
      <vt:lpstr>PowerPoint Presentation</vt:lpstr>
      <vt:lpstr>Submission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1302/DSCI 1302</dc:title>
  <dc:subject/>
  <dc:creator>S M Towhidul Islam</dc:creator>
  <dc:description/>
  <cp:lastModifiedBy>Ardavan Sassani</cp:lastModifiedBy>
  <cp:revision>47</cp:revision>
  <dcterms:created xsi:type="dcterms:W3CDTF">2023-09-17T20:28:03Z</dcterms:created>
  <dcterms:modified xsi:type="dcterms:W3CDTF">2025-10-07T22:51:19Z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</vt:i4>
  </property>
</Properties>
</file>