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8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8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8DFE-D7CF-40F7-B141-F54C97AC1F0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D25FD-54D9-442A-9E05-EB06F1DBB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Em xin</a:t>
            </a:r>
            <a:r>
              <a:rPr lang="vi-VN" baseline="0" dirty="0"/>
              <a:t> c</a:t>
            </a:r>
            <a:r>
              <a:rPr lang="vi-VN" dirty="0"/>
              <a:t>hào</a:t>
            </a:r>
            <a:r>
              <a:rPr lang="vi-VN" baseline="0" dirty="0"/>
              <a:t> thầy và mọi người, nay nhóm e sẽ trình bày về 1 phần nhỏ của an toàn và bảo mật thông tin đó là AUDIT AND ACCOUNTABILITY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69F22-DA31-451D-8172-2B5DF4321E0A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226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Em xin</a:t>
            </a:r>
            <a:r>
              <a:rPr lang="vi-VN" baseline="0" dirty="0"/>
              <a:t> c</a:t>
            </a:r>
            <a:r>
              <a:rPr lang="vi-VN" dirty="0"/>
              <a:t>hào</a:t>
            </a:r>
            <a:r>
              <a:rPr lang="vi-VN" baseline="0" dirty="0"/>
              <a:t> thầy và mọi người, nay nhóm e sẽ trình bày về 1 phần nhỏ của an toàn và bảo mật thông tin đó là AUDIT AND ACCOUNTABILITY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69F22-DA31-451D-8172-2B5DF4321E0A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9783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Em xin</a:t>
            </a:r>
            <a:r>
              <a:rPr lang="vi-VN" baseline="0" dirty="0"/>
              <a:t> c</a:t>
            </a:r>
            <a:r>
              <a:rPr lang="vi-VN" dirty="0"/>
              <a:t>hào</a:t>
            </a:r>
            <a:r>
              <a:rPr lang="vi-VN" baseline="0" dirty="0"/>
              <a:t> thầy và mọi người, nay nhóm e sẽ trình bày về 1 phần nhỏ của an toàn và bảo mật thông tin đó là AUDIT AND ACCOUNTABILITY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69F22-DA31-451D-8172-2B5DF4321E0A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133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Em xin</a:t>
            </a:r>
            <a:r>
              <a:rPr lang="vi-VN" baseline="0" dirty="0"/>
              <a:t> c</a:t>
            </a:r>
            <a:r>
              <a:rPr lang="vi-VN" dirty="0"/>
              <a:t>hào</a:t>
            </a:r>
            <a:r>
              <a:rPr lang="vi-VN" baseline="0" dirty="0"/>
              <a:t> thầy và mọi người, nay nhóm e sẽ trình bày về 1 phần nhỏ của an toàn và bảo mật thông tin đó là AUDIT AND ACCOUNTABILITY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69F22-DA31-451D-8172-2B5DF4321E0A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1357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Em xin</a:t>
            </a:r>
            <a:r>
              <a:rPr lang="vi-VN" baseline="0" dirty="0"/>
              <a:t> c</a:t>
            </a:r>
            <a:r>
              <a:rPr lang="vi-VN" dirty="0"/>
              <a:t>hào</a:t>
            </a:r>
            <a:r>
              <a:rPr lang="vi-VN" baseline="0" dirty="0"/>
              <a:t> thầy và mọi người, nay nhóm e sẽ trình bày về 1 phần nhỏ của an toàn và bảo mật thông tin đó là AUDIT AND ACCOUNTABILITY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69F22-DA31-451D-8172-2B5DF4321E0A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5481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Em xin</a:t>
            </a:r>
            <a:r>
              <a:rPr lang="vi-VN" baseline="0" dirty="0"/>
              <a:t> c</a:t>
            </a:r>
            <a:r>
              <a:rPr lang="vi-VN" dirty="0"/>
              <a:t>hào</a:t>
            </a:r>
            <a:r>
              <a:rPr lang="vi-VN" baseline="0" dirty="0"/>
              <a:t> thầy và mọi người, nay nhóm e sẽ trình bày về 1 phần nhỏ của an toàn và bảo mật thông tin đó là AUDIT AND ACCOUNTABILITY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69F22-DA31-451D-8172-2B5DF4321E0A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0272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Em xin</a:t>
            </a:r>
            <a:r>
              <a:rPr lang="vi-VN" baseline="0" dirty="0"/>
              <a:t> c</a:t>
            </a:r>
            <a:r>
              <a:rPr lang="vi-VN" dirty="0"/>
              <a:t>hào</a:t>
            </a:r>
            <a:r>
              <a:rPr lang="vi-VN" baseline="0" dirty="0"/>
              <a:t> thầy và mọi người, nay nhóm e sẽ trình bày về 1 phần nhỏ của an toàn và bảo mật thông tin đó là AUDIT AND ACCOUNTABILITY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69F22-DA31-451D-8172-2B5DF4321E0A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442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Em xin</a:t>
            </a:r>
            <a:r>
              <a:rPr lang="vi-VN" baseline="0" dirty="0"/>
              <a:t> c</a:t>
            </a:r>
            <a:r>
              <a:rPr lang="vi-VN" dirty="0"/>
              <a:t>hào</a:t>
            </a:r>
            <a:r>
              <a:rPr lang="vi-VN" baseline="0" dirty="0"/>
              <a:t> thầy và mọi người, nay nhóm e sẽ trình bày về 1 phần nhỏ của an toàn và bảo mật thông tin đó là AUDIT AND ACCOUNTABILITY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69F22-DA31-451D-8172-2B5DF4321E0A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002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403-DD54-4D49-A2F2-DBC8086D292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2F25E0-21D1-4CF0-9532-C7AD834F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4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403-DD54-4D49-A2F2-DBC8086D292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2F25E0-21D1-4CF0-9532-C7AD834F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403-DD54-4D49-A2F2-DBC8086D292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2F25E0-21D1-4CF0-9532-C7AD834F41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748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403-DD54-4D49-A2F2-DBC8086D292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2F25E0-21D1-4CF0-9532-C7AD834F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80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403-DD54-4D49-A2F2-DBC8086D292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2F25E0-21D1-4CF0-9532-C7AD834F41E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0261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403-DD54-4D49-A2F2-DBC8086D292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2F25E0-21D1-4CF0-9532-C7AD834F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12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403-DD54-4D49-A2F2-DBC8086D292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25E0-21D1-4CF0-9532-C7AD834F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57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403-DD54-4D49-A2F2-DBC8086D292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25E0-21D1-4CF0-9532-C7AD834F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403-DD54-4D49-A2F2-DBC8086D292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25E0-21D1-4CF0-9532-C7AD834F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403-DD54-4D49-A2F2-DBC8086D292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2F25E0-21D1-4CF0-9532-C7AD834F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403-DD54-4D49-A2F2-DBC8086D292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2F25E0-21D1-4CF0-9532-C7AD834F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7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403-DD54-4D49-A2F2-DBC8086D292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2F25E0-21D1-4CF0-9532-C7AD834F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8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403-DD54-4D49-A2F2-DBC8086D292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25E0-21D1-4CF0-9532-C7AD834F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403-DD54-4D49-A2F2-DBC8086D292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25E0-21D1-4CF0-9532-C7AD834F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0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403-DD54-4D49-A2F2-DBC8086D292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25E0-21D1-4CF0-9532-C7AD834F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1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403-DD54-4D49-A2F2-DBC8086D292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2F25E0-21D1-4CF0-9532-C7AD834F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D403-DD54-4D49-A2F2-DBC8086D292E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2F25E0-21D1-4CF0-9532-C7AD834F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7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21689" y="648640"/>
            <a:ext cx="9948619" cy="1113521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MÔN HỌC</a:t>
            </a:r>
            <a:br>
              <a:rPr lang="vi-V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ỨNG DỤNG TRÊN THIẾT BỊ DI ĐỘNG</a:t>
            </a:r>
            <a:endParaRPr lang="vi-V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8924" y="3496029"/>
            <a:ext cx="5756762" cy="2715200"/>
          </a:xfrm>
        </p:spPr>
        <p:txBody>
          <a:bodyPr>
            <a:normAutofit lnSpcReduction="10000"/>
          </a:bodyPr>
          <a:lstStyle/>
          <a:p>
            <a:pPr algn="l"/>
            <a:r>
              <a:rPr lang="vi-VN" sz="2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viên: </a:t>
            </a:r>
            <a:endParaRPr lang="vi-VN" sz="2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endParaRPr lang="vi-VN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sz="2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sinh viên thực hiện</a:t>
            </a:r>
            <a:r>
              <a:rPr lang="vi-VN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l"/>
            <a:r>
              <a:rPr lang="vi-VN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Hoàng Duy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  <a:r>
              <a:rPr lang="vi-VN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5520163</a:t>
            </a:r>
          </a:p>
          <a:p>
            <a:pPr lvl="1" algn="l"/>
            <a:r>
              <a:rPr lang="vi-VN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Đức Hải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15520185</a:t>
            </a:r>
          </a:p>
          <a:p>
            <a:endParaRPr lang="vi-V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320E4-BAD1-4991-B08A-B46905D6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347" y="619310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C00000"/>
                </a:solidFill>
                <a:latin typeface="Algerian" panose="04020705040A02060702" pitchFamily="82" charset="0"/>
              </a:rPr>
              <a:pPr/>
              <a:t>1</a:t>
            </a:fld>
            <a:endParaRPr lang="en-US" sz="28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5F619B-90CE-4638-9303-903163FBBB55}"/>
              </a:ext>
            </a:extLst>
          </p:cNvPr>
          <p:cNvSpPr txBox="1"/>
          <p:nvPr/>
        </p:nvSpPr>
        <p:spPr>
          <a:xfrm>
            <a:off x="1612774" y="2167429"/>
            <a:ext cx="896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ỨNG DỤNG GAME CHỌN MÀU KHÔNG CHỌN CHỮ</a:t>
            </a:r>
          </a:p>
        </p:txBody>
      </p:sp>
    </p:spTree>
    <p:extLst>
      <p:ext uri="{BB962C8B-B14F-4D97-AF65-F5344CB8AC3E}">
        <p14:creationId xmlns:p14="http://schemas.microsoft.com/office/powerpoint/2010/main" val="243913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21690" y="299767"/>
            <a:ext cx="9948619" cy="595379"/>
          </a:xfrm>
        </p:spPr>
        <p:txBody>
          <a:bodyPr/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lang="vi-V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1690" y="1463782"/>
            <a:ext cx="4654751" cy="191417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 CH</a:t>
            </a:r>
            <a:r>
              <a:rPr lang="vi-V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ỨNG DỤNG</a:t>
            </a:r>
            <a:endParaRPr lang="vi-VN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320E4-BAD1-4991-B08A-B46905D6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347" y="619310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C00000"/>
                </a:solidFill>
                <a:latin typeface="Algerian" panose="04020705040A02060702" pitchFamily="82" charset="0"/>
              </a:rPr>
              <a:pPr/>
              <a:t>2</a:t>
            </a:fld>
            <a:endParaRPr lang="en-US" sz="28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8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21690" y="299767"/>
            <a:ext cx="9948619" cy="595379"/>
          </a:xfrm>
        </p:spPr>
        <p:txBody>
          <a:bodyPr/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lang="vi-V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1690" y="1463782"/>
            <a:ext cx="4654751" cy="191417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 CH</a:t>
            </a:r>
            <a:r>
              <a:rPr lang="vi-V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ỨNG DỤNG</a:t>
            </a:r>
            <a:endParaRPr lang="vi-VN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320E4-BAD1-4991-B08A-B46905D6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347" y="619310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C00000"/>
                </a:solidFill>
                <a:latin typeface="Algerian" panose="04020705040A02060702" pitchFamily="82" charset="0"/>
              </a:rPr>
              <a:pPr/>
              <a:t>3</a:t>
            </a:fld>
            <a:endParaRPr lang="en-US" sz="28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7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21690" y="299767"/>
            <a:ext cx="9948619" cy="59537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vi-V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320E4-BAD1-4991-B08A-B46905D6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347" y="619310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C0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pPr/>
              <a:t>4</a:t>
            </a:fld>
            <a:endParaRPr lang="en-US" sz="2800" dirty="0">
              <a:solidFill>
                <a:srgbClr val="C00000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900E7-0086-4B1A-939E-E843EED0F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81" y="1374920"/>
            <a:ext cx="2790825" cy="1390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9DCBCC-48B5-487E-85BE-DE792C024C9D}"/>
              </a:ext>
            </a:extLst>
          </p:cNvPr>
          <p:cNvCxnSpPr>
            <a:cxnSpLocks/>
          </p:cNvCxnSpPr>
          <p:nvPr/>
        </p:nvCxnSpPr>
        <p:spPr>
          <a:xfrm flipH="1">
            <a:off x="4847208" y="1756281"/>
            <a:ext cx="2219417" cy="248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BF19A1-C68F-4BF8-8D40-9C3FC21E96BD}"/>
              </a:ext>
            </a:extLst>
          </p:cNvPr>
          <p:cNvSpPr txBox="1"/>
          <p:nvPr/>
        </p:nvSpPr>
        <p:spPr>
          <a:xfrm>
            <a:off x="7066626" y="1535196"/>
            <a:ext cx="116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47531C-2F76-45E0-8DE6-A25E8B944108}"/>
              </a:ext>
            </a:extLst>
          </p:cNvPr>
          <p:cNvCxnSpPr>
            <a:cxnSpLocks/>
          </p:cNvCxnSpPr>
          <p:nvPr/>
        </p:nvCxnSpPr>
        <p:spPr>
          <a:xfrm flipH="1" flipV="1">
            <a:off x="4847208" y="2173532"/>
            <a:ext cx="2290438" cy="248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320F71A-957F-4E4B-94F0-194AE6088258}"/>
              </a:ext>
            </a:extLst>
          </p:cNvPr>
          <p:cNvSpPr txBox="1"/>
          <p:nvPr/>
        </p:nvSpPr>
        <p:spPr>
          <a:xfrm>
            <a:off x="7096495" y="2237440"/>
            <a:ext cx="2790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CHÀM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B8FE14-931F-4381-87B7-EFEF569D3062}"/>
              </a:ext>
            </a:extLst>
          </p:cNvPr>
          <p:cNvSpPr/>
          <p:nvPr/>
        </p:nvSpPr>
        <p:spPr>
          <a:xfrm>
            <a:off x="8229879" y="1616144"/>
            <a:ext cx="262028" cy="2481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924029-0F88-4069-A9AB-96D49590714D}"/>
              </a:ext>
            </a:extLst>
          </p:cNvPr>
          <p:cNvSpPr txBox="1"/>
          <p:nvPr/>
        </p:nvSpPr>
        <p:spPr>
          <a:xfrm>
            <a:off x="2596582" y="895146"/>
            <a:ext cx="124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FC3E95F-2B2D-4A73-A659-815CE49EF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069" y="3492056"/>
            <a:ext cx="1238250" cy="8477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F88AB8-320B-4B1C-B48C-142B28D69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971" y="4412901"/>
            <a:ext cx="1143000" cy="84772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D7E19C-C323-45C1-B087-B3466010F5AC}"/>
              </a:ext>
            </a:extLst>
          </p:cNvPr>
          <p:cNvCxnSpPr>
            <a:cxnSpLocks/>
          </p:cNvCxnSpPr>
          <p:nvPr/>
        </p:nvCxnSpPr>
        <p:spPr>
          <a:xfrm flipH="1">
            <a:off x="3959443" y="3405620"/>
            <a:ext cx="3000652" cy="462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440E8F-7D46-4048-8064-3939A6279213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3959444" y="3421009"/>
            <a:ext cx="3000650" cy="1399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9A816F-2E3C-4CEC-AC55-C2C07EAF10A1}"/>
              </a:ext>
            </a:extLst>
          </p:cNvPr>
          <p:cNvSpPr txBox="1"/>
          <p:nvPr/>
        </p:nvSpPr>
        <p:spPr>
          <a:xfrm>
            <a:off x="6960094" y="3220954"/>
            <a:ext cx="1834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9E436-1139-4E1A-9D2E-32971AFC928A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4111844" y="4020246"/>
            <a:ext cx="2848250" cy="962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110B9A-AE68-4BAE-97BB-7389235D41F5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4111846" y="4900620"/>
            <a:ext cx="2848248" cy="8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A4A042-36C6-4F0D-B359-72F20A2B3D23}"/>
              </a:ext>
            </a:extLst>
          </p:cNvPr>
          <p:cNvSpPr txBox="1"/>
          <p:nvPr/>
        </p:nvSpPr>
        <p:spPr>
          <a:xfrm>
            <a:off x="6960094" y="4783176"/>
            <a:ext cx="1233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C57418-42E8-45F4-BF23-BB897DF145AC}"/>
              </a:ext>
            </a:extLst>
          </p:cNvPr>
          <p:cNvSpPr/>
          <p:nvPr/>
        </p:nvSpPr>
        <p:spPr>
          <a:xfrm>
            <a:off x="8202324" y="4844108"/>
            <a:ext cx="262028" cy="2481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162BB-72A8-44F4-B3E1-5C5F085177F6}"/>
              </a:ext>
            </a:extLst>
          </p:cNvPr>
          <p:cNvSpPr/>
          <p:nvPr/>
        </p:nvSpPr>
        <p:spPr>
          <a:xfrm>
            <a:off x="8532857" y="4833546"/>
            <a:ext cx="262028" cy="248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CC630A-7CD2-46D2-A6A3-7298628700C3}"/>
              </a:ext>
            </a:extLst>
          </p:cNvPr>
          <p:cNvSpPr txBox="1"/>
          <p:nvPr/>
        </p:nvSpPr>
        <p:spPr>
          <a:xfrm>
            <a:off x="2904709" y="5383082"/>
            <a:ext cx="1900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43BD47-5EBD-4FEC-A7D3-77D7CCB4F2A4}"/>
              </a:ext>
            </a:extLst>
          </p:cNvPr>
          <p:cNvSpPr/>
          <p:nvPr/>
        </p:nvSpPr>
        <p:spPr>
          <a:xfrm>
            <a:off x="4805178" y="5444844"/>
            <a:ext cx="262028" cy="2481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6305111-863F-400A-A781-79B732C2039B}"/>
              </a:ext>
            </a:extLst>
          </p:cNvPr>
          <p:cNvSpPr/>
          <p:nvPr/>
        </p:nvSpPr>
        <p:spPr>
          <a:xfrm>
            <a:off x="5437805" y="5417804"/>
            <a:ext cx="262028" cy="3022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4EDDCA-0100-42A9-99E2-24C5BE2D5C2B}"/>
              </a:ext>
            </a:extLst>
          </p:cNvPr>
          <p:cNvSpPr txBox="1"/>
          <p:nvPr/>
        </p:nvSpPr>
        <p:spPr>
          <a:xfrm>
            <a:off x="5956916" y="5384251"/>
            <a:ext cx="267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9DEEEB-A58B-4502-88D7-650FDD5E1DEA}"/>
              </a:ext>
            </a:extLst>
          </p:cNvPr>
          <p:cNvSpPr/>
          <p:nvPr/>
        </p:nvSpPr>
        <p:spPr>
          <a:xfrm>
            <a:off x="2299317" y="895146"/>
            <a:ext cx="7588003" cy="2163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7D2DC8-8C8D-4D57-842D-2F963A8FF740}"/>
              </a:ext>
            </a:extLst>
          </p:cNvPr>
          <p:cNvSpPr/>
          <p:nvPr/>
        </p:nvSpPr>
        <p:spPr>
          <a:xfrm>
            <a:off x="2299317" y="3113923"/>
            <a:ext cx="7588003" cy="2163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8DB6DA-4826-444A-9EBB-D63A0DF27161}"/>
              </a:ext>
            </a:extLst>
          </p:cNvPr>
          <p:cNvSpPr/>
          <p:nvPr/>
        </p:nvSpPr>
        <p:spPr>
          <a:xfrm>
            <a:off x="2299317" y="895146"/>
            <a:ext cx="1544715" cy="3781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C2C282-AF11-47D0-BE5A-AF1C1178358F}"/>
              </a:ext>
            </a:extLst>
          </p:cNvPr>
          <p:cNvSpPr/>
          <p:nvPr/>
        </p:nvSpPr>
        <p:spPr>
          <a:xfrm>
            <a:off x="2299317" y="3118163"/>
            <a:ext cx="1544715" cy="3781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1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21690" y="299767"/>
            <a:ext cx="9948619" cy="595379"/>
          </a:xfrm>
        </p:spPr>
        <p:txBody>
          <a:bodyPr/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lang="vi-V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1690" y="1463782"/>
            <a:ext cx="4654751" cy="191417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 CH</a:t>
            </a:r>
            <a:r>
              <a:rPr lang="vi-VN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ỨNG DỤNG</a:t>
            </a:r>
            <a:endParaRPr lang="vi-VN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320E4-BAD1-4991-B08A-B46905D6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347" y="619310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C00000"/>
                </a:solidFill>
                <a:latin typeface="Algerian" panose="04020705040A02060702" pitchFamily="82" charset="0"/>
              </a:rPr>
              <a:pPr/>
              <a:t>5</a:t>
            </a:fld>
            <a:endParaRPr lang="en-US" sz="28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21690" y="299767"/>
            <a:ext cx="9948619" cy="59537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 CH</a:t>
            </a:r>
            <a:r>
              <a:rPr lang="vi-V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vi-V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320E4-BAD1-4991-B08A-B46905D6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347" y="619310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C0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pPr/>
              <a:t>6</a:t>
            </a:fld>
            <a:endParaRPr lang="en-US" sz="2800" dirty="0">
              <a:solidFill>
                <a:srgbClr val="C00000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F11C3-1C61-453F-AE72-80D1BEE8F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37" y="1264594"/>
            <a:ext cx="4810125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48636-1EC9-4433-B9FE-EF2420A49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3" y="4835729"/>
            <a:ext cx="4400550" cy="1676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197721-4EDD-4E94-9957-89CCF22BD62F}"/>
              </a:ext>
            </a:extLst>
          </p:cNvPr>
          <p:cNvSpPr/>
          <p:nvPr/>
        </p:nvSpPr>
        <p:spPr>
          <a:xfrm>
            <a:off x="3356451" y="895146"/>
            <a:ext cx="5479095" cy="951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87822-2DB4-4FE8-AE18-258E5887E39C}"/>
              </a:ext>
            </a:extLst>
          </p:cNvPr>
          <p:cNvSpPr/>
          <p:nvPr/>
        </p:nvSpPr>
        <p:spPr>
          <a:xfrm>
            <a:off x="3356453" y="896406"/>
            <a:ext cx="1333223" cy="281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49A76B-6095-479B-B900-C307E03D3FF4}"/>
              </a:ext>
            </a:extLst>
          </p:cNvPr>
          <p:cNvSpPr/>
          <p:nvPr/>
        </p:nvSpPr>
        <p:spPr>
          <a:xfrm>
            <a:off x="3356452" y="2803057"/>
            <a:ext cx="5479095" cy="1546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15D880-B2E3-4047-B381-1C621E7C3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186" y="3288840"/>
            <a:ext cx="1571625" cy="838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2E6D96-35F1-403A-A9FC-AC6DA3A361F5}"/>
              </a:ext>
            </a:extLst>
          </p:cNvPr>
          <p:cNvSpPr/>
          <p:nvPr/>
        </p:nvSpPr>
        <p:spPr>
          <a:xfrm>
            <a:off x="3356454" y="2820569"/>
            <a:ext cx="1333223" cy="281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AB248D-D069-4AD0-A3E2-9E2C62148638}"/>
              </a:ext>
            </a:extLst>
          </p:cNvPr>
          <p:cNvSpPr/>
          <p:nvPr/>
        </p:nvSpPr>
        <p:spPr>
          <a:xfrm>
            <a:off x="3356452" y="4436675"/>
            <a:ext cx="5479095" cy="2254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59A11-9BCB-424F-B256-69FFABD92035}"/>
              </a:ext>
            </a:extLst>
          </p:cNvPr>
          <p:cNvSpPr/>
          <p:nvPr/>
        </p:nvSpPr>
        <p:spPr>
          <a:xfrm>
            <a:off x="3356454" y="4436675"/>
            <a:ext cx="1333223" cy="281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38392D-00FF-45D1-A1BA-E8D5CAECC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487" y="2030783"/>
            <a:ext cx="666750" cy="6381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C77B76-9D9E-45DB-A5AC-65FADC66ABC4}"/>
              </a:ext>
            </a:extLst>
          </p:cNvPr>
          <p:cNvSpPr/>
          <p:nvPr/>
        </p:nvSpPr>
        <p:spPr>
          <a:xfrm>
            <a:off x="3356452" y="1933045"/>
            <a:ext cx="5479095" cy="783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8FD782-DFDB-442E-98B4-D859A9D41FFE}"/>
              </a:ext>
            </a:extLst>
          </p:cNvPr>
          <p:cNvSpPr/>
          <p:nvPr/>
        </p:nvSpPr>
        <p:spPr>
          <a:xfrm>
            <a:off x="3356454" y="1928057"/>
            <a:ext cx="1333223" cy="281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E5E99D-DBE6-4122-993B-9FB1190AA42C}"/>
              </a:ext>
            </a:extLst>
          </p:cNvPr>
          <p:cNvCxnSpPr>
            <a:cxnSpLocks/>
          </p:cNvCxnSpPr>
          <p:nvPr/>
        </p:nvCxnSpPr>
        <p:spPr>
          <a:xfrm flipH="1">
            <a:off x="7918882" y="4127040"/>
            <a:ext cx="1509203" cy="1803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2FD9B0-2F63-4BCC-AD60-897E39FB2CE9}"/>
              </a:ext>
            </a:extLst>
          </p:cNvPr>
          <p:cNvSpPr txBox="1"/>
          <p:nvPr/>
        </p:nvSpPr>
        <p:spPr>
          <a:xfrm>
            <a:off x="9396807" y="3888513"/>
            <a:ext cx="21366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91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21690" y="299767"/>
            <a:ext cx="9948619" cy="595379"/>
          </a:xfrm>
        </p:spPr>
        <p:txBody>
          <a:bodyPr/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lang="vi-V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1690" y="1463782"/>
            <a:ext cx="4654751" cy="191417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 CH</a:t>
            </a:r>
            <a:r>
              <a:rPr lang="vi-V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ỨNG DỤNG</a:t>
            </a:r>
            <a:endParaRPr lang="vi-VN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320E4-BAD1-4991-B08A-B46905D6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347" y="619310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C00000"/>
                </a:solidFill>
                <a:latin typeface="Algerian" panose="04020705040A02060702" pitchFamily="82" charset="0"/>
              </a:rPr>
              <a:pPr/>
              <a:t>7</a:t>
            </a:fld>
            <a:endParaRPr lang="en-US" sz="28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7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21690" y="299767"/>
            <a:ext cx="9948619" cy="595379"/>
          </a:xfrm>
        </p:spPr>
        <p:txBody>
          <a:bodyPr/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ỨNG DỤNG</a:t>
            </a:r>
            <a:endParaRPr lang="vi-V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320E4-BAD1-4991-B08A-B46905D6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347" y="619310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smtClean="0">
                <a:solidFill>
                  <a:srgbClr val="C00000"/>
                </a:solidFill>
                <a:latin typeface="Algerian" panose="04020705040A02060702" pitchFamily="82" charset="0"/>
              </a:rPr>
              <a:pPr/>
              <a:t>8</a:t>
            </a:fld>
            <a:endParaRPr lang="en-US" sz="28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0361C-F7B9-4537-B131-4D07B8F6E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720" y="895146"/>
            <a:ext cx="2810679" cy="4637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04922-94D3-4B90-BB07-EF16BB876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194" y="895146"/>
            <a:ext cx="2810679" cy="4637190"/>
          </a:xfrm>
          <a:prstGeom prst="rect">
            <a:avLst/>
          </a:prstGeom>
        </p:spPr>
      </p:pic>
      <p:pic>
        <p:nvPicPr>
          <p:cNvPr id="10" name="sai">
            <a:extLst>
              <a:ext uri="{FF2B5EF4-FFF2-40B4-BE49-F238E27FC236}">
                <a16:creationId xmlns:a16="http://schemas.microsoft.com/office/drawing/2014/main" id="{13026569-A217-4E01-B54D-FEA7FB67C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668" y="895146"/>
            <a:ext cx="2810679" cy="4657249"/>
          </a:xfrm>
          <a:prstGeom prst="rect">
            <a:avLst/>
          </a:prstGeom>
        </p:spPr>
      </p:pic>
      <p:pic>
        <p:nvPicPr>
          <p:cNvPr id="21" name="playgame">
            <a:extLst>
              <a:ext uri="{FF2B5EF4-FFF2-40B4-BE49-F238E27FC236}">
                <a16:creationId xmlns:a16="http://schemas.microsoft.com/office/drawing/2014/main" id="{ACEA1697-1B6D-452E-8A39-E4CB5D6267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629" y="3231390"/>
            <a:ext cx="762858" cy="426720"/>
          </a:xfrm>
          <a:prstGeom prst="rect">
            <a:avLst/>
          </a:prstGeom>
        </p:spPr>
      </p:pic>
      <p:pic>
        <p:nvPicPr>
          <p:cNvPr id="23" name="luc">
            <a:extLst>
              <a:ext uri="{FF2B5EF4-FFF2-40B4-BE49-F238E27FC236}">
                <a16:creationId xmlns:a16="http://schemas.microsoft.com/office/drawing/2014/main" id="{B78F3D90-91D7-4C69-9BA2-CE2F97E14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2760" y="3352800"/>
            <a:ext cx="546736" cy="329565"/>
          </a:xfrm>
          <a:prstGeom prst="rect">
            <a:avLst/>
          </a:prstGeom>
        </p:spPr>
      </p:pic>
      <p:pic>
        <p:nvPicPr>
          <p:cNvPr id="24" name="do">
            <a:extLst>
              <a:ext uri="{FF2B5EF4-FFF2-40B4-BE49-F238E27FC236}">
                <a16:creationId xmlns:a16="http://schemas.microsoft.com/office/drawing/2014/main" id="{35DAF9D5-C71A-40FA-81E9-E849A02ED5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0563" y="3352229"/>
            <a:ext cx="546736" cy="323085"/>
          </a:xfrm>
          <a:prstGeom prst="rect">
            <a:avLst/>
          </a:prstGeom>
        </p:spPr>
      </p:pic>
      <p:pic>
        <p:nvPicPr>
          <p:cNvPr id="25" name="vang">
            <a:extLst>
              <a:ext uri="{FF2B5EF4-FFF2-40B4-BE49-F238E27FC236}">
                <a16:creationId xmlns:a16="http://schemas.microsoft.com/office/drawing/2014/main" id="{38A82F2D-B6E6-4BCF-9153-C97F930A08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1229" y="3348988"/>
            <a:ext cx="546736" cy="329565"/>
          </a:xfrm>
          <a:prstGeom prst="rect">
            <a:avLst/>
          </a:prstGeom>
        </p:spPr>
      </p:pic>
      <p:pic>
        <p:nvPicPr>
          <p:cNvPr id="26" name="hong">
            <a:extLst>
              <a:ext uri="{FF2B5EF4-FFF2-40B4-BE49-F238E27FC236}">
                <a16:creationId xmlns:a16="http://schemas.microsoft.com/office/drawing/2014/main" id="{170AD918-33BA-4961-AE0E-546CC3AB81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0562" y="3764280"/>
            <a:ext cx="546737" cy="361950"/>
          </a:xfrm>
          <a:prstGeom prst="rect">
            <a:avLst/>
          </a:prstGeom>
        </p:spPr>
      </p:pic>
      <p:pic>
        <p:nvPicPr>
          <p:cNvPr id="27" name="cham">
            <a:extLst>
              <a:ext uri="{FF2B5EF4-FFF2-40B4-BE49-F238E27FC236}">
                <a16:creationId xmlns:a16="http://schemas.microsoft.com/office/drawing/2014/main" id="{C1474228-D2D0-4AA3-98D5-9D769A2F1F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1229" y="3764281"/>
            <a:ext cx="546736" cy="361950"/>
          </a:xfrm>
          <a:prstGeom prst="rect">
            <a:avLst/>
          </a:prstGeom>
        </p:spPr>
      </p:pic>
      <p:pic>
        <p:nvPicPr>
          <p:cNvPr id="28" name="tim">
            <a:extLst>
              <a:ext uri="{FF2B5EF4-FFF2-40B4-BE49-F238E27FC236}">
                <a16:creationId xmlns:a16="http://schemas.microsoft.com/office/drawing/2014/main" id="{B95E22C0-C2B5-495F-873B-4C70977B5A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2758" y="3777311"/>
            <a:ext cx="546737" cy="329565"/>
          </a:xfrm>
          <a:prstGeom prst="rect">
            <a:avLst/>
          </a:prstGeom>
        </p:spPr>
      </p:pic>
      <p:pic>
        <p:nvPicPr>
          <p:cNvPr id="29" name="highscore">
            <a:extLst>
              <a:ext uri="{FF2B5EF4-FFF2-40B4-BE49-F238E27FC236}">
                <a16:creationId xmlns:a16="http://schemas.microsoft.com/office/drawing/2014/main" id="{4DA53DFA-0F03-4A66-AA68-45E3196099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99780" y="4376420"/>
            <a:ext cx="561340" cy="152400"/>
          </a:xfrm>
          <a:prstGeom prst="rect">
            <a:avLst/>
          </a:prstGeom>
        </p:spPr>
      </p:pic>
      <p:pic>
        <p:nvPicPr>
          <p:cNvPr id="30" name="Diemcao">
            <a:extLst>
              <a:ext uri="{FF2B5EF4-FFF2-40B4-BE49-F238E27FC236}">
                <a16:creationId xmlns:a16="http://schemas.microsoft.com/office/drawing/2014/main" id="{F342590E-F6BA-4134-97A7-0BF4011485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61666" y="895146"/>
            <a:ext cx="2810678" cy="4637190"/>
          </a:xfrm>
          <a:prstGeom prst="rect">
            <a:avLst/>
          </a:prstGeom>
        </p:spPr>
      </p:pic>
      <p:pic>
        <p:nvPicPr>
          <p:cNvPr id="33" name="exit">
            <a:extLst>
              <a:ext uri="{FF2B5EF4-FFF2-40B4-BE49-F238E27FC236}">
                <a16:creationId xmlns:a16="http://schemas.microsoft.com/office/drawing/2014/main" id="{A9DE1C27-4A51-4ACB-B3A8-2CBE2F055CC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36659" y="4429760"/>
            <a:ext cx="1043941" cy="175260"/>
          </a:xfrm>
          <a:prstGeom prst="rect">
            <a:avLst/>
          </a:prstGeom>
        </p:spPr>
      </p:pic>
      <p:pic>
        <p:nvPicPr>
          <p:cNvPr id="34" name="dung">
            <a:extLst>
              <a:ext uri="{FF2B5EF4-FFF2-40B4-BE49-F238E27FC236}">
                <a16:creationId xmlns:a16="http://schemas.microsoft.com/office/drawing/2014/main" id="{A100B0FC-717F-443A-A7EE-91F7B64EB1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61667" y="905175"/>
            <a:ext cx="2810678" cy="4637190"/>
          </a:xfrm>
          <a:prstGeom prst="rect">
            <a:avLst/>
          </a:prstGeom>
        </p:spPr>
      </p:pic>
      <p:sp>
        <p:nvSpPr>
          <p:cNvPr id="37" name="hetgio">
            <a:extLst>
              <a:ext uri="{FF2B5EF4-FFF2-40B4-BE49-F238E27FC236}">
                <a16:creationId xmlns:a16="http://schemas.microsoft.com/office/drawing/2014/main" id="{9E8B24EB-7477-4FA3-8BD4-AD35CE8A72C0}"/>
              </a:ext>
            </a:extLst>
          </p:cNvPr>
          <p:cNvSpPr/>
          <p:nvPr/>
        </p:nvSpPr>
        <p:spPr>
          <a:xfrm>
            <a:off x="5299711" y="5769951"/>
            <a:ext cx="1783644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Luu">
            <a:extLst>
              <a:ext uri="{FF2B5EF4-FFF2-40B4-BE49-F238E27FC236}">
                <a16:creationId xmlns:a16="http://schemas.microsoft.com/office/drawing/2014/main" id="{97F5CADA-D02E-449B-A94B-4D0B7F6ED00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61666" y="905175"/>
            <a:ext cx="2810678" cy="4657249"/>
          </a:xfrm>
          <a:prstGeom prst="rect">
            <a:avLst/>
          </a:prstGeom>
        </p:spPr>
      </p:pic>
      <p:pic>
        <p:nvPicPr>
          <p:cNvPr id="39" name="save">
            <a:extLst>
              <a:ext uri="{FF2B5EF4-FFF2-40B4-BE49-F238E27FC236}">
                <a16:creationId xmlns:a16="http://schemas.microsoft.com/office/drawing/2014/main" id="{062CCDED-207B-47F7-8E45-5EAD4B6EE9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72499" y="3893820"/>
            <a:ext cx="476251" cy="17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8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2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0" fill="hold">
                      <p:stCondLst>
                        <p:cond delay="0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24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" fill="hold">
                      <p:stCondLst>
                        <p:cond delay="0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7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0" fill="hold">
                      <p:stCondLst>
                        <p:cond delay="0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</TotalTime>
  <Words>404</Words>
  <Application>Microsoft Office PowerPoint</Application>
  <PresentationFormat>Widescreen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Calibri</vt:lpstr>
      <vt:lpstr>Century Gothic</vt:lpstr>
      <vt:lpstr>Tahoma</vt:lpstr>
      <vt:lpstr>Times New Roman</vt:lpstr>
      <vt:lpstr>Wingdings 3</vt:lpstr>
      <vt:lpstr>Wisp</vt:lpstr>
      <vt:lpstr>BÁO CÁO ĐỒ ÁN MÔN HỌC PHÁT TRIỂN ỨNG DỤNG TRÊN THIẾT BỊ DI ĐỘNG</vt:lpstr>
      <vt:lpstr>NỘI DUNG TRÌNH BÀY</vt:lpstr>
      <vt:lpstr>NỘI DUNG TRÌNH BÀY</vt:lpstr>
      <vt:lpstr>Ý TƯỞNG</vt:lpstr>
      <vt:lpstr>NỘI DUNG TRÌNH BÀY</vt:lpstr>
      <vt:lpstr>LUẬT CHƠI</vt:lpstr>
      <vt:lpstr>NỘI DUNG TRÌNH BÀY</vt:lpstr>
      <vt:lpstr>CÀI ĐẶT ỨNG DỤNG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MÔN HỌC PHÁT TRIỂN ỨNG DỤNG TRÊN THIẾT BỊ DI ĐỘNG</dc:title>
  <dc:creator>SEAD</dc:creator>
  <cp:lastModifiedBy>SEAD</cp:lastModifiedBy>
  <cp:revision>25</cp:revision>
  <dcterms:created xsi:type="dcterms:W3CDTF">2018-12-21T06:24:56Z</dcterms:created>
  <dcterms:modified xsi:type="dcterms:W3CDTF">2018-12-21T10:33:26Z</dcterms:modified>
</cp:coreProperties>
</file>