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90" r:id="rId1"/>
  </p:sldMasterIdLst>
  <p:notesMasterIdLst>
    <p:notesMasterId r:id="rId22"/>
  </p:notesMasterIdLst>
  <p:sldIdLst>
    <p:sldId id="256" r:id="rId2"/>
    <p:sldId id="296" r:id="rId3"/>
    <p:sldId id="258" r:id="rId4"/>
    <p:sldId id="297" r:id="rId5"/>
    <p:sldId id="302" r:id="rId6"/>
    <p:sldId id="299" r:id="rId7"/>
    <p:sldId id="300" r:id="rId8"/>
    <p:sldId id="301" r:id="rId9"/>
    <p:sldId id="303" r:id="rId10"/>
    <p:sldId id="307" r:id="rId11"/>
    <p:sldId id="310" r:id="rId12"/>
    <p:sldId id="311" r:id="rId13"/>
    <p:sldId id="309" r:id="rId14"/>
    <p:sldId id="308" r:id="rId15"/>
    <p:sldId id="313" r:id="rId16"/>
    <p:sldId id="315" r:id="rId17"/>
    <p:sldId id="312" r:id="rId18"/>
    <p:sldId id="314" r:id="rId19"/>
    <p:sldId id="316" r:id="rId20"/>
    <p:sldId id="317" r:id="rId21"/>
  </p:sldIdLst>
  <p:sldSz cx="19010313" cy="10693400"/>
  <p:notesSz cx="7556500" cy="10693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44" userDrawn="1">
          <p15:clr>
            <a:srgbClr val="A4A3A4"/>
          </p15:clr>
        </p15:guide>
        <p15:guide id="2" pos="11124" userDrawn="1">
          <p15:clr>
            <a:srgbClr val="A4A3A4"/>
          </p15:clr>
        </p15:guide>
        <p15:guide id="3" orient="horz" pos="6344" userDrawn="1">
          <p15:clr>
            <a:srgbClr val="A4A3A4"/>
          </p15:clr>
        </p15:guide>
        <p15:guide id="4" pos="61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BF00"/>
    <a:srgbClr val="E3B525"/>
    <a:srgbClr val="009EF3"/>
    <a:srgbClr val="FFA1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2483" autoAdjust="0"/>
  </p:normalViewPr>
  <p:slideViewPr>
    <p:cSldViewPr>
      <p:cViewPr varScale="1">
        <p:scale>
          <a:sx n="61" d="100"/>
          <a:sy n="61" d="100"/>
        </p:scale>
        <p:origin x="438" y="42"/>
      </p:cViewPr>
      <p:guideLst>
        <p:guide orient="horz" pos="344"/>
        <p:guide pos="11124"/>
        <p:guide orient="horz" pos="6344"/>
        <p:guide pos="612"/>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5013" cy="536575"/>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4279900" y="0"/>
            <a:ext cx="3275013" cy="536575"/>
          </a:xfrm>
          <a:prstGeom prst="rect">
            <a:avLst/>
          </a:prstGeom>
        </p:spPr>
        <p:txBody>
          <a:bodyPr vert="horz" lIns="91440" tIns="45720" rIns="91440" bIns="45720" rtlCol="0"/>
          <a:lstStyle>
            <a:lvl1pPr algn="r">
              <a:defRPr sz="1200"/>
            </a:lvl1pPr>
          </a:lstStyle>
          <a:p>
            <a:fld id="{A2BF3456-A29E-41FE-BFB7-B24F24BEE47B}" type="datetimeFigureOut">
              <a:rPr lang="cs-CZ" smtClean="0"/>
              <a:t>25.10.2023</a:t>
            </a:fld>
            <a:endParaRPr lang="cs-CZ"/>
          </a:p>
        </p:txBody>
      </p:sp>
      <p:sp>
        <p:nvSpPr>
          <p:cNvPr id="4" name="Slide Image Placeholder 3"/>
          <p:cNvSpPr>
            <a:spLocks noGrp="1" noRot="1" noChangeAspect="1"/>
          </p:cNvSpPr>
          <p:nvPr>
            <p:ph type="sldImg" idx="2"/>
          </p:nvPr>
        </p:nvSpPr>
        <p:spPr>
          <a:xfrm>
            <a:off x="571500" y="1336675"/>
            <a:ext cx="6413500" cy="3608388"/>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755650" y="5146675"/>
            <a:ext cx="6045200" cy="42100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10156825"/>
            <a:ext cx="3275013" cy="536575"/>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4279900" y="10156825"/>
            <a:ext cx="3275013" cy="536575"/>
          </a:xfrm>
          <a:prstGeom prst="rect">
            <a:avLst/>
          </a:prstGeom>
        </p:spPr>
        <p:txBody>
          <a:bodyPr vert="horz" lIns="91440" tIns="45720" rIns="91440" bIns="45720" rtlCol="0" anchor="b"/>
          <a:lstStyle>
            <a:lvl1pPr algn="r">
              <a:defRPr sz="1200"/>
            </a:lvl1pPr>
          </a:lstStyle>
          <a:p>
            <a:fld id="{DD95B543-0236-4AEE-9F15-C7CF1150485F}" type="slidenum">
              <a:rPr lang="cs-CZ" smtClean="0"/>
              <a:t>‹#›</a:t>
            </a:fld>
            <a:endParaRPr lang="cs-CZ"/>
          </a:p>
        </p:txBody>
      </p:sp>
    </p:spTree>
    <p:extLst>
      <p:ext uri="{BB962C8B-B14F-4D97-AF65-F5344CB8AC3E}">
        <p14:creationId xmlns:p14="http://schemas.microsoft.com/office/powerpoint/2010/main" val="52257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8" Type="http://schemas.openxmlformats.org/officeDocument/2006/relationships/hyperlink" Target="http://web.archive.org/web/20190904092526/http:/commoncrawl.org/2016/10/news-dataset-available/" TargetMode="External"/><Relationship Id="rId3" Type="http://schemas.openxmlformats.org/officeDocument/2006/relationships/hyperlink" Target="https://arxiv.org/pdf/1907.11692.pdf" TargetMode="External"/><Relationship Id="rId7" Type="http://schemas.openxmlformats.org/officeDocument/2006/relationships/hyperlink" Target="https://trituenhantao.io/tu-dien-thuat-ngu/batch/" TargetMode="External"/><Relationship Id="rId2" Type="http://schemas.openxmlformats.org/officeDocument/2006/relationships/slide" Target="../slides/slide14.xml"/><Relationship Id="rId1" Type="http://schemas.openxmlformats.org/officeDocument/2006/relationships/notesMaster" Target="../notesMasters/notesMaster1.xml"/><Relationship Id="rId6" Type="http://schemas.openxmlformats.org/officeDocument/2006/relationships/hyperlink" Target="https://trituenhantao.io/tu-dien-thuat-ngu/token/" TargetMode="External"/><Relationship Id="rId5" Type="http://schemas.openxmlformats.org/officeDocument/2006/relationships/hyperlink" Target="https://trituenhantao.io/tu-dien-thuat-ngu/nsp/" TargetMode="External"/><Relationship Id="rId10" Type="http://schemas.openxmlformats.org/officeDocument/2006/relationships/hyperlink" Target="https://trituenhantao.io/tu-dien-thuat-ngu/gpu/" TargetMode="External"/><Relationship Id="rId4" Type="http://schemas.openxmlformats.org/officeDocument/2006/relationships/hyperlink" Target="https://facebook.com/" TargetMode="External"/><Relationship Id="rId9" Type="http://schemas.openxmlformats.org/officeDocument/2006/relationships/hyperlink" Target="https://trituenhantao.io/tu-dien-thuat-ngu/crawl/" TargetMode="Externa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dirty="0"/>
          </a:p>
        </p:txBody>
      </p:sp>
      <p:sp>
        <p:nvSpPr>
          <p:cNvPr id="4" name="Slide Number Placeholder 3"/>
          <p:cNvSpPr>
            <a:spLocks noGrp="1"/>
          </p:cNvSpPr>
          <p:nvPr>
            <p:ph type="sldNum" sz="quarter" idx="5"/>
          </p:nvPr>
        </p:nvSpPr>
        <p:spPr/>
        <p:txBody>
          <a:bodyPr/>
          <a:lstStyle/>
          <a:p>
            <a:fld id="{DD95B543-0236-4AEE-9F15-C7CF1150485F}" type="slidenum">
              <a:rPr lang="cs-CZ" smtClean="0"/>
              <a:t>1</a:t>
            </a:fld>
            <a:endParaRPr lang="cs-CZ"/>
          </a:p>
        </p:txBody>
      </p:sp>
    </p:spTree>
    <p:extLst>
      <p:ext uri="{BB962C8B-B14F-4D97-AF65-F5344CB8AC3E}">
        <p14:creationId xmlns:p14="http://schemas.microsoft.com/office/powerpoint/2010/main" val="4407332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smtClean="0">
                <a:solidFill>
                  <a:schemeClr val="tx1"/>
                </a:solidFill>
                <a:effectLst/>
                <a:latin typeface="+mn-lt"/>
                <a:ea typeface="+mn-ea"/>
                <a:cs typeface="+mn-cs"/>
              </a:rPr>
              <a:t>BERT sử dụng Transformer là một mô hình </a:t>
            </a:r>
            <a:r>
              <a:rPr lang="vi-VN" sz="1200" b="1" i="0" kern="1200" dirty="0" smtClean="0">
                <a:solidFill>
                  <a:schemeClr val="tx1"/>
                </a:solidFill>
                <a:effectLst/>
                <a:latin typeface="+mn-lt"/>
                <a:ea typeface="+mn-ea"/>
                <a:cs typeface="+mn-cs"/>
              </a:rPr>
              <a:t>attention</a:t>
            </a:r>
            <a:r>
              <a:rPr lang="vi-VN" sz="1200" b="0" i="0" kern="1200" dirty="0" smtClean="0">
                <a:solidFill>
                  <a:schemeClr val="tx1"/>
                </a:solidFill>
                <a:effectLst/>
                <a:latin typeface="+mn-lt"/>
                <a:ea typeface="+mn-ea"/>
                <a:cs typeface="+mn-cs"/>
              </a:rPr>
              <a:t> (attention mechanism) học mối tương quan giữa các từ (hoặc 1 phần của từ) trong một văn bản. Transformer gồm có 2 phần chính: Encoder và Decoder, encoder thực hiện đọc dữ liệu đầu vào và decoder đưa ra dự đoán. Ở đây, BERT chỉ sử dụng Encoder.</a:t>
            </a:r>
          </a:p>
          <a:p>
            <a:r>
              <a:rPr lang="vi-VN" sz="1200" b="0" i="0" kern="1200" dirty="0" smtClean="0">
                <a:solidFill>
                  <a:schemeClr val="tx1"/>
                </a:solidFill>
                <a:effectLst/>
                <a:latin typeface="+mn-lt"/>
                <a:ea typeface="+mn-ea"/>
                <a:cs typeface="+mn-cs"/>
              </a:rPr>
              <a:t>Khác với các mô hình directional (các mô hình chỉ đọc dữ liệu theo 1 chiều duy nhất - trái→phải, phải→ trái) đọc dữ liệu theo dạng tuần tự, Encoder đọc toàn bộ dữ liệu trong 1 lần, việc này làm cho BERT có khả năng huấn luyện dữ liệu theo cả hai chiều, qua đó mô hình có thể học được ngữ cảnh (context) của từ tốt hơn bằng cách sử dụng những từ xung quanh nó (phải&amp;trái).</a:t>
            </a:r>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D95B543-0236-4AEE-9F15-C7CF1150485F}" type="slidenum">
              <a:rPr lang="cs-CZ" smtClean="0"/>
              <a:t>11</a:t>
            </a:fld>
            <a:endParaRPr lang="cs-CZ"/>
          </a:p>
        </p:txBody>
      </p:sp>
    </p:spTree>
    <p:extLst>
      <p:ext uri="{BB962C8B-B14F-4D97-AF65-F5344CB8AC3E}">
        <p14:creationId xmlns:p14="http://schemas.microsoft.com/office/powerpoint/2010/main" val="3070390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smtClean="0">
                <a:solidFill>
                  <a:schemeClr val="tx1"/>
                </a:solidFill>
                <a:effectLst/>
                <a:latin typeface="+mn-lt"/>
                <a:ea typeface="+mn-ea"/>
                <a:cs typeface="+mn-cs"/>
              </a:rPr>
              <a:t>Hình </a:t>
            </a:r>
            <a:r>
              <a:rPr lang="en-US" sz="1200" b="0" i="0" kern="1200" dirty="0" err="1" smtClean="0">
                <a:solidFill>
                  <a:schemeClr val="tx1"/>
                </a:solidFill>
                <a:effectLst/>
                <a:latin typeface="+mn-lt"/>
                <a:ea typeface="+mn-ea"/>
                <a:cs typeface="+mn-cs"/>
              </a:rPr>
              <a:t>dưới</a:t>
            </a:r>
            <a:r>
              <a:rPr lang="vi-VN" sz="1200" b="0" i="0" kern="1200" dirty="0" smtClean="0">
                <a:solidFill>
                  <a:schemeClr val="tx1"/>
                </a:solidFill>
                <a:effectLst/>
                <a:latin typeface="+mn-lt"/>
                <a:ea typeface="+mn-ea"/>
                <a:cs typeface="+mn-cs"/>
              </a:rPr>
              <a:t> mô tả nguyên lý hoạt động của Encoder. Theo đó, input đầu vào là một chuỗi các token w</a:t>
            </a:r>
            <a:r>
              <a:rPr lang="vi-VN" sz="1200" b="0" i="0" kern="1200" baseline="-25000" dirty="0" smtClean="0">
                <a:solidFill>
                  <a:schemeClr val="tx1"/>
                </a:solidFill>
                <a:effectLst/>
                <a:latin typeface="+mn-lt"/>
                <a:ea typeface="+mn-ea"/>
                <a:cs typeface="+mn-cs"/>
              </a:rPr>
              <a:t>1</a:t>
            </a:r>
            <a:r>
              <a:rPr lang="vi-VN" sz="1200" b="0" i="0" kern="1200" dirty="0" smtClean="0">
                <a:solidFill>
                  <a:schemeClr val="tx1"/>
                </a:solidFill>
                <a:effectLst/>
                <a:latin typeface="+mn-lt"/>
                <a:ea typeface="+mn-ea"/>
                <a:cs typeface="+mn-cs"/>
              </a:rPr>
              <a:t>, w</a:t>
            </a:r>
            <a:r>
              <a:rPr lang="vi-VN" sz="1200" b="0" i="0" kern="1200" baseline="-25000" dirty="0" smtClean="0">
                <a:solidFill>
                  <a:schemeClr val="tx1"/>
                </a:solidFill>
                <a:effectLst/>
                <a:latin typeface="+mn-lt"/>
                <a:ea typeface="+mn-ea"/>
                <a:cs typeface="+mn-cs"/>
              </a:rPr>
              <a:t>2</a:t>
            </a:r>
            <a:r>
              <a:rPr lang="vi-VN" sz="1200" b="0" i="0" kern="1200" dirty="0" smtClean="0">
                <a:solidFill>
                  <a:schemeClr val="tx1"/>
                </a:solidFill>
                <a:effectLst/>
                <a:latin typeface="+mn-lt"/>
                <a:ea typeface="+mn-ea"/>
                <a:cs typeface="+mn-cs"/>
              </a:rPr>
              <a:t>,...được biểu diễn thành chuỗi các vector trước khi đưa vào trong mạng neural. Output của mô hình là chuỗi ccs vector có kích thước đúng bằng kích thước input. Trong khi huấn luyện mô hình, một thách thức gặp phải là các mô hình directional truyền thống gặp giới hạn khi học ngữ cảnh của từ. Để khắc phục nhược điểm của các mô hình cũ, BERT sử dụng 2 chiến lược training như sau:</a:t>
            </a:r>
          </a:p>
          <a:p>
            <a:pPr marL="228600" indent="-228600">
              <a:buAutoNum type="arabicPeriod"/>
            </a:pPr>
            <a:r>
              <a:rPr lang="en-US" sz="1200" b="0" i="0" kern="1200" dirty="0" smtClean="0">
                <a:solidFill>
                  <a:schemeClr val="tx1"/>
                </a:solidFill>
                <a:effectLst/>
                <a:latin typeface="+mn-lt"/>
                <a:ea typeface="+mn-ea"/>
                <a:cs typeface="+mn-cs"/>
              </a:rPr>
              <a:t>Masked LM (MLM)</a:t>
            </a:r>
          </a:p>
          <a:p>
            <a:pPr marL="228600" indent="-228600">
              <a:buAutoNum type="arabicPeriod"/>
            </a:pPr>
            <a:r>
              <a:rPr lang="en-US" sz="1200" b="0" i="0" kern="1200" dirty="0" smtClean="0">
                <a:solidFill>
                  <a:schemeClr val="tx1"/>
                </a:solidFill>
                <a:effectLst/>
                <a:latin typeface="+mn-lt"/>
                <a:ea typeface="+mn-ea"/>
                <a:cs typeface="+mn-cs"/>
              </a:rPr>
              <a:t>Next Sentence Prediction (NSP)</a:t>
            </a:r>
          </a:p>
          <a:p>
            <a:pPr marL="171450" indent="-171450">
              <a:buFont typeface="Arial" panose="020B0604020202020204" pitchFamily="34" charset="0"/>
              <a:buChar char="•"/>
            </a:pPr>
            <a:r>
              <a:rPr lang="en-US" sz="1200" b="0" i="0" kern="1200" dirty="0" err="1" smtClean="0">
                <a:solidFill>
                  <a:schemeClr val="tx1"/>
                </a:solidFill>
                <a:effectLst/>
                <a:latin typeface="+mn-lt"/>
                <a:ea typeface="+mn-ea"/>
                <a:cs typeface="+mn-cs"/>
              </a:rPr>
              <a:t>Tham</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khảo</a:t>
            </a:r>
            <a:r>
              <a:rPr lang="en-US" sz="1200" b="0" i="0" kern="1200" baseline="0" dirty="0" smtClean="0">
                <a:solidFill>
                  <a:schemeClr val="tx1"/>
                </a:solidFill>
                <a:effectLst/>
                <a:latin typeface="+mn-lt"/>
                <a:ea typeface="+mn-ea"/>
                <a:cs typeface="+mn-cs"/>
              </a:rPr>
              <a:t> https://blog.vietnamlab.vn/gioi-thieu-bert-va-ung-dung-vao-bai-toan-phan-loai-van-ban/</a:t>
            </a:r>
          </a:p>
          <a:p>
            <a:pPr marL="0" indent="0">
              <a:buFont typeface="Arial" panose="020B0604020202020204" pitchFamily="34" charset="0"/>
              <a:buNone/>
            </a:pPr>
            <a:r>
              <a:rPr lang="en-US" sz="1200" b="0" i="0" kern="1200" dirty="0" smtClean="0">
                <a:solidFill>
                  <a:schemeClr val="tx1"/>
                </a:solidFill>
                <a:effectLst/>
                <a:latin typeface="+mn-lt"/>
                <a:ea typeface="+mn-ea"/>
                <a:cs typeface="+mn-cs"/>
              </a:rPr>
              <a:t>BERT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được</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sử</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dụng</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để</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huấn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luyện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mô</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hình</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ngôn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ngữ</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mặt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nạ</a:t>
            </a:r>
            <a:r>
              <a:rPr lang="en-US" sz="1200" b="0" i="0" kern="1200" baseline="0" dirty="0" smtClean="0">
                <a:solidFill>
                  <a:schemeClr val="tx1"/>
                </a:solidFill>
                <a:effectLst/>
                <a:latin typeface="+mn-lt"/>
                <a:ea typeface="+mn-ea"/>
                <a:cs typeface="+mn-cs"/>
              </a:rPr>
              <a:t>. M</a:t>
            </a:r>
            <a:r>
              <a:rPr lang="vi-VN" sz="1200" b="0" i="0" kern="1200" dirty="0" smtClean="0">
                <a:solidFill>
                  <a:schemeClr val="tx1"/>
                </a:solidFill>
                <a:effectLst/>
                <a:latin typeface="+mn-lt"/>
                <a:ea typeface="+mn-ea"/>
                <a:cs typeface="+mn-cs"/>
              </a:rPr>
              <a:t>ô hình ngôn ngữ dự đoán một token bằng cách sử dụng ngữ cảnh phía bên trái của nó. Để mã hóa ngữ cảnh hai chiều khi biểu diễn mỗi token, BERT ngẫu nhiên che mặt nạ các token và sử dụng các token lấy từ ngữ cảnh hai chiều để dự đoán các token mặt nạ đó. Tác vụ này được gọi là </a:t>
            </a:r>
            <a:r>
              <a:rPr lang="vi-VN" sz="1200" b="0" i="1" kern="1200" dirty="0" smtClean="0">
                <a:solidFill>
                  <a:schemeClr val="tx1"/>
                </a:solidFill>
                <a:effectLst/>
                <a:latin typeface="+mn-lt"/>
                <a:ea typeface="+mn-ea"/>
                <a:cs typeface="+mn-cs"/>
              </a:rPr>
              <a:t>mô hình hóa ngôn ngữ có mặt nạ</a:t>
            </a:r>
            <a:r>
              <a:rPr lang="vi-VN" sz="1200" b="0" i="0" kern="1200" dirty="0" smtClean="0">
                <a:solidFill>
                  <a:schemeClr val="tx1"/>
                </a:solidFill>
                <a:effectLst/>
                <a:latin typeface="+mn-lt"/>
                <a:ea typeface="+mn-ea"/>
                <a:cs typeface="+mn-cs"/>
              </a:rPr>
              <a:t>.</a:t>
            </a:r>
            <a:endParaRPr lang="en-US" sz="1200" b="0" i="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1200" b="0" i="0" kern="1200" dirty="0" err="1" smtClean="0">
                <a:solidFill>
                  <a:schemeClr val="tx1"/>
                </a:solidFill>
                <a:effectLst/>
                <a:latin typeface="+mn-lt"/>
                <a:ea typeface="+mn-ea"/>
                <a:cs typeface="+mn-cs"/>
              </a:rPr>
              <a:t>Tham</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khảo</a:t>
            </a:r>
            <a:r>
              <a:rPr lang="en-US" sz="1200" b="0" i="0" kern="1200" dirty="0" smtClean="0">
                <a:solidFill>
                  <a:schemeClr val="tx1"/>
                </a:solidFill>
                <a:effectLst/>
                <a:latin typeface="+mn-lt"/>
                <a:ea typeface="+mn-ea"/>
                <a:cs typeface="+mn-cs"/>
              </a:rPr>
              <a:t>:</a:t>
            </a:r>
            <a:r>
              <a:rPr lang="en-US" sz="1200" b="0" i="0" kern="1200" baseline="0" dirty="0" smtClean="0">
                <a:solidFill>
                  <a:schemeClr val="tx1"/>
                </a:solidFill>
                <a:effectLst/>
                <a:latin typeface="+mn-lt"/>
                <a:ea typeface="+mn-ea"/>
                <a:cs typeface="+mn-cs"/>
              </a:rPr>
              <a:t> https://d2l.aivivn.com/chapter_natural-language-processing-pretraining/bert_vn.html</a:t>
            </a:r>
            <a:endParaRPr lang="vi-VN"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D95B543-0236-4AEE-9F15-C7CF1150485F}" type="slidenum">
              <a:rPr lang="cs-CZ" smtClean="0"/>
              <a:t>12</a:t>
            </a:fld>
            <a:endParaRPr lang="cs-CZ"/>
          </a:p>
        </p:txBody>
      </p:sp>
    </p:spTree>
    <p:extLst>
      <p:ext uri="{BB962C8B-B14F-4D97-AF65-F5344CB8AC3E}">
        <p14:creationId xmlns:p14="http://schemas.microsoft.com/office/powerpoint/2010/main" val="13079174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err="1" smtClean="0">
                <a:latin typeface="Times New Roman" panose="02020603050405020304" pitchFamily="18" charset="0"/>
                <a:cs typeface="Times New Roman" panose="02020603050405020304" pitchFamily="18" charset="0"/>
              </a:rPr>
              <a:t>Mã</a:t>
            </a:r>
            <a:r>
              <a:rPr lang="en-US" sz="1200" dirty="0" smtClean="0">
                <a:latin typeface="Times New Roman" panose="02020603050405020304" pitchFamily="18" charset="0"/>
                <a:cs typeface="Times New Roman" panose="02020603050405020304" pitchFamily="18" charset="0"/>
              </a:rPr>
              <a:t> </a:t>
            </a:r>
            <a:r>
              <a:rPr lang="en-US" sz="1200" dirty="0" err="1" smtClean="0">
                <a:latin typeface="Times New Roman" panose="02020603050405020304" pitchFamily="18" charset="0"/>
                <a:cs typeface="Times New Roman" panose="02020603050405020304" pitchFamily="18" charset="0"/>
              </a:rPr>
              <a:t>hóa</a:t>
            </a:r>
            <a:r>
              <a:rPr lang="en-US" sz="1200" dirty="0" smtClean="0">
                <a:latin typeface="Times New Roman" panose="02020603050405020304" pitchFamily="18" charset="0"/>
                <a:cs typeface="Times New Roman" panose="02020603050405020304" pitchFamily="18" charset="0"/>
              </a:rPr>
              <a:t> </a:t>
            </a:r>
            <a:r>
              <a:rPr lang="en-US" sz="1200" dirty="0" err="1" smtClean="0">
                <a:latin typeface="Times New Roman" panose="02020603050405020304" pitchFamily="18" charset="0"/>
                <a:cs typeface="Times New Roman" panose="02020603050405020304" pitchFamily="18" charset="0"/>
              </a:rPr>
              <a:t>dữ</a:t>
            </a:r>
            <a:r>
              <a:rPr lang="en-US" sz="1200" dirty="0" smtClean="0">
                <a:latin typeface="Times New Roman" panose="02020603050405020304" pitchFamily="18" charset="0"/>
                <a:cs typeface="Times New Roman" panose="02020603050405020304" pitchFamily="18" charset="0"/>
              </a:rPr>
              <a:t> </a:t>
            </a:r>
            <a:r>
              <a:rPr lang="en-US" sz="1200" dirty="0" err="1" smtClean="0">
                <a:latin typeface="Times New Roman" panose="02020603050405020304" pitchFamily="18" charset="0"/>
                <a:cs typeface="Times New Roman" panose="02020603050405020304" pitchFamily="18" charset="0"/>
              </a:rPr>
              <a:t>liệu</a:t>
            </a:r>
            <a:r>
              <a:rPr lang="en-US" sz="1200" dirty="0" smtClean="0">
                <a:latin typeface="Times New Roman" panose="02020603050405020304" pitchFamily="18" charset="0"/>
                <a:cs typeface="Times New Roman" panose="02020603050405020304" pitchFamily="18" charset="0"/>
              </a:rPr>
              <a:t> </a:t>
            </a:r>
            <a:r>
              <a:rPr lang="en-US" sz="1200" dirty="0" err="1" smtClean="0">
                <a:latin typeface="Times New Roman" panose="02020603050405020304" pitchFamily="18" charset="0"/>
                <a:cs typeface="Times New Roman" panose="02020603050405020304" pitchFamily="18" charset="0"/>
              </a:rPr>
              <a:t>đầu</a:t>
            </a:r>
            <a:r>
              <a:rPr lang="en-US" sz="1200" dirty="0" smtClean="0">
                <a:latin typeface="Times New Roman" panose="02020603050405020304" pitchFamily="18" charset="0"/>
                <a:cs typeface="Times New Roman" panose="02020603050405020304" pitchFamily="18" charset="0"/>
              </a:rPr>
              <a:t> </a:t>
            </a:r>
            <a:r>
              <a:rPr lang="en-US" sz="1200" dirty="0" err="1" smtClean="0">
                <a:latin typeface="Times New Roman" panose="02020603050405020304" pitchFamily="18" charset="0"/>
                <a:cs typeface="Times New Roman" panose="02020603050405020304" pitchFamily="18" charset="0"/>
              </a:rPr>
              <a:t>vào</a:t>
            </a:r>
            <a:r>
              <a:rPr lang="en-US" sz="1200" dirty="0" smtClean="0">
                <a:latin typeface="Times New Roman" panose="02020603050405020304" pitchFamily="18" charset="0"/>
                <a:cs typeface="Times New Roman" panose="02020603050405020304" pitchFamily="18" charset="0"/>
              </a:rPr>
              <a:t>: </a:t>
            </a:r>
            <a:r>
              <a:rPr lang="vi-VN" dirty="0" smtClean="0"/>
              <a:t>BERT được sử dụng để huấn luyện mô hình ngôn ngữ mặt nạ (masked language model) bằng cách học hai bài toán cùng một lúc là bài toán dự đoán từ và bài toán dự đoán câu. Với bài toán dự đoán từ, các từ trong một câu sẽ được che giấu (masked). Quá trình huấn luyện sẽ dự đoán từ bị che dấu bằng cách dựa vào các từ xung quanh</a:t>
            </a:r>
            <a:endParaRPr lang="en-US"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err="1" smtClean="0">
                <a:latin typeface="Times New Roman" panose="02020603050405020304" pitchFamily="18" charset="0"/>
                <a:cs typeface="Times New Roman" panose="02020603050405020304" pitchFamily="18" charset="0"/>
              </a:rPr>
              <a:t>Phân</a:t>
            </a:r>
            <a:r>
              <a:rPr lang="en-US" sz="1200" dirty="0" smtClean="0">
                <a:latin typeface="Times New Roman" panose="02020603050405020304" pitchFamily="18" charset="0"/>
                <a:cs typeface="Times New Roman" panose="02020603050405020304" pitchFamily="18" charset="0"/>
              </a:rPr>
              <a:t> </a:t>
            </a:r>
            <a:r>
              <a:rPr lang="en-US" sz="1200" dirty="0" err="1" smtClean="0">
                <a:latin typeface="Times New Roman" panose="02020603050405020304" pitchFamily="18" charset="0"/>
                <a:cs typeface="Times New Roman" panose="02020603050405020304" pitchFamily="18" charset="0"/>
              </a:rPr>
              <a:t>lớp</a:t>
            </a:r>
            <a:r>
              <a:rPr lang="en-US" sz="1200" dirty="0" smtClean="0">
                <a:latin typeface="Times New Roman" panose="02020603050405020304" pitchFamily="18" charset="0"/>
                <a:cs typeface="Times New Roman" panose="02020603050405020304" pitchFamily="18" charset="0"/>
              </a:rPr>
              <a:t>: </a:t>
            </a:r>
            <a:r>
              <a:rPr lang="en-US" dirty="0" err="1" smtClean="0"/>
              <a:t>Bộ</a:t>
            </a:r>
            <a:r>
              <a:rPr lang="en-US" dirty="0" smtClean="0"/>
              <a:t> </a:t>
            </a:r>
            <a:r>
              <a:rPr lang="en-US" dirty="0" err="1" smtClean="0"/>
              <a:t>phân</a:t>
            </a:r>
            <a:r>
              <a:rPr lang="en-US" dirty="0" smtClean="0"/>
              <a:t> </a:t>
            </a:r>
            <a:r>
              <a:rPr lang="en-US" dirty="0" err="1" smtClean="0"/>
              <a:t>lớp</a:t>
            </a:r>
            <a:r>
              <a:rPr lang="en-US" dirty="0" smtClean="0"/>
              <a:t> </a:t>
            </a:r>
            <a:r>
              <a:rPr lang="en-US" dirty="0" err="1" smtClean="0"/>
              <a:t>sử</a:t>
            </a:r>
            <a:r>
              <a:rPr lang="en-US" dirty="0" smtClean="0"/>
              <a:t> </a:t>
            </a:r>
            <a:r>
              <a:rPr lang="en-US" dirty="0" err="1" smtClean="0"/>
              <a:t>dụng</a:t>
            </a:r>
            <a:r>
              <a:rPr lang="en-US" dirty="0" smtClean="0"/>
              <a:t> vector </a:t>
            </a:r>
            <a:r>
              <a:rPr lang="en-US" dirty="0" err="1" smtClean="0"/>
              <a:t>đầu</a:t>
            </a:r>
            <a:r>
              <a:rPr lang="en-US" dirty="0" smtClean="0"/>
              <a:t> </a:t>
            </a:r>
            <a:r>
              <a:rPr lang="en-US" dirty="0" err="1" smtClean="0"/>
              <a:t>ra</a:t>
            </a:r>
            <a:r>
              <a:rPr lang="en-US" dirty="0" smtClean="0"/>
              <a:t> </a:t>
            </a:r>
            <a:r>
              <a:rPr lang="en-US" dirty="0" err="1" smtClean="0"/>
              <a:t>của</a:t>
            </a:r>
            <a:r>
              <a:rPr lang="en-US" dirty="0" smtClean="0"/>
              <a:t> MLP </a:t>
            </a:r>
            <a:r>
              <a:rPr lang="en-US" dirty="0" err="1" smtClean="0"/>
              <a:t>cho</a:t>
            </a:r>
            <a:r>
              <a:rPr lang="en-US" dirty="0" smtClean="0"/>
              <a:t> </a:t>
            </a:r>
            <a:r>
              <a:rPr lang="en-US" dirty="0" err="1" smtClean="0"/>
              <a:t>quá</a:t>
            </a:r>
            <a:r>
              <a:rPr lang="en-US" dirty="0" smtClean="0"/>
              <a:t> </a:t>
            </a:r>
            <a:r>
              <a:rPr lang="en-US" dirty="0" err="1" smtClean="0"/>
              <a:t>trình</a:t>
            </a:r>
            <a:r>
              <a:rPr lang="en-US" dirty="0" smtClean="0"/>
              <a:t> </a:t>
            </a:r>
            <a:r>
              <a:rPr lang="en-US" dirty="0" err="1" smtClean="0"/>
              <a:t>phân</a:t>
            </a:r>
            <a:r>
              <a:rPr lang="en-US" dirty="0" smtClean="0"/>
              <a:t> </a:t>
            </a:r>
            <a:r>
              <a:rPr lang="en-US" dirty="0" err="1" smtClean="0"/>
              <a:t>lớp</a:t>
            </a:r>
            <a:r>
              <a:rPr lang="en-US" dirty="0" smtClean="0"/>
              <a:t>. </a:t>
            </a:r>
            <a:r>
              <a:rPr lang="en-US" dirty="0" err="1" smtClean="0"/>
              <a:t>Chúng</a:t>
            </a:r>
            <a:r>
              <a:rPr lang="en-US" dirty="0" smtClean="0"/>
              <a:t> </a:t>
            </a:r>
            <a:r>
              <a:rPr lang="en-US" dirty="0" err="1" smtClean="0"/>
              <a:t>tôi</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hàm</a:t>
            </a:r>
            <a:r>
              <a:rPr lang="en-US" dirty="0" smtClean="0"/>
              <a:t> </a:t>
            </a:r>
            <a:r>
              <a:rPr lang="en-US" dirty="0" err="1" smtClean="0"/>
              <a:t>softmax</a:t>
            </a:r>
            <a:r>
              <a:rPr lang="en-US" dirty="0" smtClean="0"/>
              <a:t>() </a:t>
            </a:r>
            <a:r>
              <a:rPr lang="en-US" dirty="0" err="1" smtClean="0"/>
              <a:t>cho</a:t>
            </a:r>
            <a:r>
              <a:rPr lang="en-US" dirty="0" smtClean="0"/>
              <a:t> </a:t>
            </a:r>
            <a:r>
              <a:rPr lang="en-US" dirty="0" err="1" smtClean="0"/>
              <a:t>quá</a:t>
            </a:r>
            <a:r>
              <a:rPr lang="en-US" dirty="0" smtClean="0"/>
              <a:t> </a:t>
            </a:r>
            <a:r>
              <a:rPr lang="en-US" dirty="0" err="1" smtClean="0"/>
              <a:t>trình</a:t>
            </a:r>
            <a:r>
              <a:rPr lang="en-US" dirty="0" smtClean="0"/>
              <a:t> </a:t>
            </a:r>
            <a:r>
              <a:rPr lang="en-US" dirty="0" err="1" smtClean="0"/>
              <a:t>phân</a:t>
            </a:r>
            <a:r>
              <a:rPr lang="en-US" dirty="0" smtClean="0"/>
              <a:t> </a:t>
            </a:r>
            <a:r>
              <a:rPr lang="en-US" dirty="0" err="1" smtClean="0"/>
              <a:t>lớp</a:t>
            </a:r>
            <a:r>
              <a:rPr lang="en-US" dirty="0" smtClean="0"/>
              <a:t>. </a:t>
            </a:r>
            <a:r>
              <a:rPr lang="en-US" dirty="0" err="1" smtClean="0"/>
              <a:t>Hàm</a:t>
            </a:r>
            <a:r>
              <a:rPr lang="en-US" dirty="0" smtClean="0"/>
              <a:t> </a:t>
            </a:r>
            <a:r>
              <a:rPr lang="en-US" dirty="0" err="1" smtClean="0"/>
              <a:t>này</a:t>
            </a:r>
            <a:r>
              <a:rPr lang="en-US" dirty="0" smtClean="0"/>
              <a:t> </a:t>
            </a:r>
            <a:r>
              <a:rPr lang="en-US" dirty="0" err="1" smtClean="0"/>
              <a:t>trả</a:t>
            </a:r>
            <a:r>
              <a:rPr lang="en-US" dirty="0" smtClean="0"/>
              <a:t> </a:t>
            </a:r>
            <a:r>
              <a:rPr lang="en-US" dirty="0" err="1" smtClean="0"/>
              <a:t>ra</a:t>
            </a:r>
            <a:r>
              <a:rPr lang="en-US" dirty="0" smtClean="0"/>
              <a:t> </a:t>
            </a:r>
            <a:r>
              <a:rPr lang="en-US" dirty="0" err="1" smtClean="0"/>
              <a:t>xác</a:t>
            </a:r>
            <a:r>
              <a:rPr lang="en-US" dirty="0" smtClean="0"/>
              <a:t> </a:t>
            </a:r>
            <a:r>
              <a:rPr lang="en-US" dirty="0" err="1" smtClean="0"/>
              <a:t>suất</a:t>
            </a:r>
            <a:r>
              <a:rPr lang="en-US" dirty="0" smtClean="0"/>
              <a:t> </a:t>
            </a:r>
            <a:r>
              <a:rPr lang="en-US" dirty="0" err="1" smtClean="0"/>
              <a:t>trên</a:t>
            </a:r>
            <a:r>
              <a:rPr lang="en-US" dirty="0" smtClean="0"/>
              <a:t> 2 </a:t>
            </a:r>
            <a:r>
              <a:rPr lang="en-US" dirty="0" err="1" smtClean="0"/>
              <a:t>tập</a:t>
            </a:r>
            <a:r>
              <a:rPr lang="en-US" dirty="0" smtClean="0"/>
              <a:t> </a:t>
            </a:r>
            <a:r>
              <a:rPr lang="en-US" dirty="0" err="1" smtClean="0"/>
              <a:t>nhãn</a:t>
            </a:r>
            <a:r>
              <a:rPr lang="en-US" dirty="0" smtClean="0"/>
              <a:t> (</a:t>
            </a:r>
            <a:r>
              <a:rPr lang="en-US" dirty="0" err="1" smtClean="0"/>
              <a:t>tóm</a:t>
            </a:r>
            <a:r>
              <a:rPr lang="en-US" dirty="0" smtClean="0"/>
              <a:t> </a:t>
            </a:r>
            <a:r>
              <a:rPr lang="en-US" dirty="0" err="1" smtClean="0"/>
              <a:t>tắt</a:t>
            </a:r>
            <a:r>
              <a:rPr lang="en-US" dirty="0" smtClean="0"/>
              <a:t> </a:t>
            </a:r>
            <a:r>
              <a:rPr lang="en-US" dirty="0" err="1" smtClean="0"/>
              <a:t>và</a:t>
            </a:r>
            <a:r>
              <a:rPr lang="en-US" dirty="0" smtClean="0"/>
              <a:t> </a:t>
            </a:r>
            <a:r>
              <a:rPr lang="en-US" dirty="0" err="1" smtClean="0"/>
              <a:t>không-tóm</a:t>
            </a:r>
            <a:r>
              <a:rPr lang="en-US" dirty="0" smtClean="0"/>
              <a:t> </a:t>
            </a:r>
            <a:r>
              <a:rPr lang="en-US" dirty="0" err="1" smtClean="0"/>
              <a:t>tắt</a:t>
            </a:r>
            <a:r>
              <a:rPr lang="en-US" dirty="0" smtClean="0"/>
              <a:t>).</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err="1" smtClean="0"/>
              <a:t>Chọn</a:t>
            </a:r>
            <a:r>
              <a:rPr lang="en-US" baseline="0" dirty="0" smtClean="0"/>
              <a:t> </a:t>
            </a:r>
            <a:r>
              <a:rPr lang="en-US" baseline="0" dirty="0" err="1" smtClean="0"/>
              <a:t>câu</a:t>
            </a:r>
            <a:r>
              <a:rPr lang="en-US" baseline="0" dirty="0" smtClean="0"/>
              <a:t> </a:t>
            </a:r>
            <a:r>
              <a:rPr lang="en-US" baseline="0" dirty="0" err="1" smtClean="0"/>
              <a:t>tóm</a:t>
            </a:r>
            <a:r>
              <a:rPr lang="en-US" baseline="0" dirty="0" smtClean="0"/>
              <a:t> </a:t>
            </a:r>
            <a:r>
              <a:rPr lang="en-US" baseline="0" dirty="0" err="1" smtClean="0"/>
              <a:t>tắt</a:t>
            </a:r>
            <a:r>
              <a:rPr lang="en-US" baseline="0" dirty="0" smtClean="0"/>
              <a:t>: </a:t>
            </a:r>
            <a:r>
              <a:rPr lang="vi-VN" dirty="0" smtClean="0"/>
              <a:t>Các câu của một văn bản sau quá trình phân lớp sẽ được sắp xếp theo thứ tự giảm dần của độ quan trọng dựa trên xác suất dự đoán của mô hình. Thuật toán lựa chọn sẽ lấy m câu có thứ tự cao nhất làm bản tóm tắt.</a:t>
            </a:r>
            <a:endParaRPr lang="en-US" sz="1200" dirty="0" smtClean="0">
              <a:latin typeface="Times New Roman" panose="02020603050405020304" pitchFamily="18" charset="0"/>
              <a:cs typeface="Times New Roman" panose="02020603050405020304" pitchFamily="18" charset="0"/>
            </a:endParaRP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p:txBody>
      </p:sp>
      <p:sp>
        <p:nvSpPr>
          <p:cNvPr id="4" name="Slide Number Placeholder 3"/>
          <p:cNvSpPr>
            <a:spLocks noGrp="1"/>
          </p:cNvSpPr>
          <p:nvPr>
            <p:ph type="sldNum" sz="quarter" idx="10"/>
          </p:nvPr>
        </p:nvSpPr>
        <p:spPr/>
        <p:txBody>
          <a:bodyPr/>
          <a:lstStyle/>
          <a:p>
            <a:fld id="{DD95B543-0236-4AEE-9F15-C7CF1150485F}" type="slidenum">
              <a:rPr lang="cs-CZ" smtClean="0"/>
              <a:t>13</a:t>
            </a:fld>
            <a:endParaRPr lang="cs-CZ"/>
          </a:p>
        </p:txBody>
      </p:sp>
    </p:spTree>
    <p:extLst>
      <p:ext uri="{BB962C8B-B14F-4D97-AF65-F5344CB8AC3E}">
        <p14:creationId xmlns:p14="http://schemas.microsoft.com/office/powerpoint/2010/main" val="24068928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smtClean="0">
                <a:solidFill>
                  <a:schemeClr val="tx1"/>
                </a:solidFill>
                <a:effectLst/>
                <a:latin typeface="+mn-lt"/>
                <a:ea typeface="+mn-ea"/>
                <a:cs typeface="+mn-cs"/>
              </a:rPr>
              <a:t>Tham</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khảo</a:t>
            </a:r>
            <a:r>
              <a:rPr lang="en-US" sz="1200" b="0" i="0" kern="1200" baseline="0" dirty="0" smtClean="0">
                <a:solidFill>
                  <a:schemeClr val="tx1"/>
                </a:solidFill>
                <a:effectLst/>
                <a:latin typeface="+mn-lt"/>
                <a:ea typeface="+mn-ea"/>
                <a:cs typeface="+mn-cs"/>
              </a:rPr>
              <a:t>: https://trituenhantao.io/kien-thuc/bert-roberta-distilbert-xlnet-chon-cai-nao/</a:t>
            </a:r>
          </a:p>
          <a:p>
            <a:r>
              <a:rPr lang="vi-VN" sz="1200" b="1" i="0" u="none" strike="noStrike" kern="1200" dirty="0" smtClean="0">
                <a:solidFill>
                  <a:schemeClr val="tx1"/>
                </a:solidFill>
                <a:effectLst/>
                <a:latin typeface="+mn-lt"/>
                <a:ea typeface="+mn-ea"/>
                <a:cs typeface="+mn-cs"/>
                <a:hlinkClick r:id="rId3"/>
              </a:rPr>
              <a:t>RoBERTa</a:t>
            </a:r>
            <a:r>
              <a:rPr lang="vi-VN" sz="1200" b="0" i="0" kern="1200" dirty="0" smtClean="0">
                <a:solidFill>
                  <a:schemeClr val="tx1"/>
                </a:solidFill>
                <a:effectLst/>
                <a:latin typeface="+mn-lt"/>
                <a:ea typeface="+mn-ea"/>
                <a:cs typeface="+mn-cs"/>
              </a:rPr>
              <a:t> được giới thiệu bởi </a:t>
            </a:r>
            <a:r>
              <a:rPr lang="vi-VN" sz="1200" b="0" i="0" u="none" strike="noStrike" kern="1200" dirty="0" smtClean="0">
                <a:solidFill>
                  <a:schemeClr val="tx1"/>
                </a:solidFill>
                <a:effectLst/>
                <a:latin typeface="+mn-lt"/>
                <a:ea typeface="+mn-ea"/>
                <a:cs typeface="+mn-cs"/>
                <a:hlinkClick r:id="rId4"/>
              </a:rPr>
              <a:t>Facebook</a:t>
            </a:r>
            <a:r>
              <a:rPr lang="vi-VN" sz="1200" b="0" i="0" kern="1200" dirty="0" smtClean="0">
                <a:solidFill>
                  <a:schemeClr val="tx1"/>
                </a:solidFill>
                <a:effectLst/>
                <a:latin typeface="+mn-lt"/>
                <a:ea typeface="+mn-ea"/>
                <a:cs typeface="+mn-cs"/>
              </a:rPr>
              <a:t> là một phiên bản được huấn luyện lại của BERT với một phương pháp huấn luyện tốt hơn với dữ liệu được tăng gấp 10 lần.</a:t>
            </a:r>
          </a:p>
          <a:p>
            <a:r>
              <a:rPr lang="vi-VN" sz="1200" b="0" i="0" kern="1200" dirty="0" smtClean="0">
                <a:solidFill>
                  <a:schemeClr val="tx1"/>
                </a:solidFill>
                <a:effectLst/>
                <a:latin typeface="+mn-lt"/>
                <a:ea typeface="+mn-ea"/>
                <a:cs typeface="+mn-cs"/>
              </a:rPr>
              <a:t>Để tăng cường quá trình huấn luyện, RoBERTa không sử dụng cơ chế dự đoán câu kế tiếp (</a:t>
            </a:r>
            <a:r>
              <a:rPr lang="vi-VN" sz="1200" b="0" i="0" u="none" strike="noStrike" kern="1200" dirty="0" smtClean="0">
                <a:solidFill>
                  <a:schemeClr val="tx1"/>
                </a:solidFill>
                <a:effectLst/>
                <a:latin typeface="+mn-lt"/>
                <a:ea typeface="+mn-ea"/>
                <a:cs typeface="+mn-cs"/>
                <a:hlinkClick r:id="rId5"/>
              </a:rPr>
              <a:t>NSP</a:t>
            </a:r>
            <a:r>
              <a:rPr lang="vi-VN" sz="1200" b="0" i="0" kern="1200" dirty="0" smtClean="0">
                <a:solidFill>
                  <a:schemeClr val="tx1"/>
                </a:solidFill>
                <a:effectLst/>
                <a:latin typeface="+mn-lt"/>
                <a:ea typeface="+mn-ea"/>
                <a:cs typeface="+mn-cs"/>
              </a:rPr>
              <a:t>) từ BERT mà sử dụng kỹ thuật mặt nạ động (dynamic masking), theo đó các </a:t>
            </a:r>
            <a:r>
              <a:rPr lang="vi-VN" sz="1200" b="0" i="0" u="none" strike="noStrike" kern="1200" dirty="0" smtClean="0">
                <a:solidFill>
                  <a:schemeClr val="tx1"/>
                </a:solidFill>
                <a:effectLst/>
                <a:latin typeface="+mn-lt"/>
                <a:ea typeface="+mn-ea"/>
                <a:cs typeface="+mn-cs"/>
                <a:hlinkClick r:id="rId6"/>
              </a:rPr>
              <a:t>token</a:t>
            </a:r>
            <a:r>
              <a:rPr lang="vi-VN" sz="1200" b="0" i="0" kern="1200" dirty="0" smtClean="0">
                <a:solidFill>
                  <a:schemeClr val="tx1"/>
                </a:solidFill>
                <a:effectLst/>
                <a:latin typeface="+mn-lt"/>
                <a:ea typeface="+mn-ea"/>
                <a:cs typeface="+mn-cs"/>
              </a:rPr>
              <a:t> mặt nạ sẽ bị thay đổi trong quá trình huấn luyện. Sử dụng kích thước </a:t>
            </a:r>
            <a:r>
              <a:rPr lang="vi-VN" sz="1200" b="0" i="0" u="none" strike="noStrike" kern="1200" dirty="0" smtClean="0">
                <a:solidFill>
                  <a:schemeClr val="tx1"/>
                </a:solidFill>
                <a:effectLst/>
                <a:latin typeface="+mn-lt"/>
                <a:ea typeface="+mn-ea"/>
                <a:cs typeface="+mn-cs"/>
                <a:hlinkClick r:id="rId7"/>
              </a:rPr>
              <a:t>batch</a:t>
            </a:r>
            <a:r>
              <a:rPr lang="vi-VN" sz="1200" b="0" i="0" kern="1200" dirty="0" smtClean="0">
                <a:solidFill>
                  <a:schemeClr val="tx1"/>
                </a:solidFill>
                <a:effectLst/>
                <a:latin typeface="+mn-lt"/>
                <a:ea typeface="+mn-ea"/>
                <a:cs typeface="+mn-cs"/>
              </a:rPr>
              <a:t> lớn hơn cho thấy hiệu quả tốt hơn khi huấn luyện.</a:t>
            </a:r>
          </a:p>
          <a:p>
            <a:r>
              <a:rPr lang="vi-VN" sz="1200" b="0" i="0" kern="1200" dirty="0" smtClean="0">
                <a:solidFill>
                  <a:schemeClr val="tx1"/>
                </a:solidFill>
                <a:effectLst/>
                <a:latin typeface="+mn-lt"/>
                <a:ea typeface="+mn-ea"/>
                <a:cs typeface="+mn-cs"/>
              </a:rPr>
              <a:t>Một điều quan trọng nữa, RoBERTa sử dụng 160GB văn bản để huấn luyện. Trong đó, 16GB là sách và Wikipedia tiếng Anh được sử dụng trong huấn luyện BERT. Phần còn lại bao gồm </a:t>
            </a:r>
            <a:r>
              <a:rPr lang="vi-VN" sz="1200" b="0" i="0" u="none" strike="noStrike" kern="1200" dirty="0" smtClean="0">
                <a:solidFill>
                  <a:schemeClr val="tx1"/>
                </a:solidFill>
                <a:effectLst/>
                <a:latin typeface="+mn-lt"/>
                <a:ea typeface="+mn-ea"/>
                <a:cs typeface="+mn-cs"/>
                <a:hlinkClick r:id="rId8"/>
              </a:rPr>
              <a:t>CommonCrawl News dataset </a:t>
            </a:r>
            <a:r>
              <a:rPr lang="vi-VN" sz="1200" b="0" i="0" kern="1200" dirty="0" smtClean="0">
                <a:solidFill>
                  <a:schemeClr val="tx1"/>
                </a:solidFill>
                <a:effectLst/>
                <a:latin typeface="+mn-lt"/>
                <a:ea typeface="+mn-ea"/>
                <a:cs typeface="+mn-cs"/>
              </a:rPr>
              <a:t>(63 triệu bản tin, 76 GB), ngữ liệu văn bản Web (38 GB) và Common </a:t>
            </a:r>
            <a:r>
              <a:rPr lang="vi-VN" sz="1200" b="0" i="0" u="none" strike="noStrike" kern="1200" dirty="0" smtClean="0">
                <a:solidFill>
                  <a:schemeClr val="tx1"/>
                </a:solidFill>
                <a:effectLst/>
                <a:latin typeface="+mn-lt"/>
                <a:ea typeface="+mn-ea"/>
                <a:cs typeface="+mn-cs"/>
                <a:hlinkClick r:id="rId9"/>
              </a:rPr>
              <a:t>Crawl</a:t>
            </a:r>
            <a:r>
              <a:rPr lang="vi-VN" sz="1200" b="0" i="0" kern="1200" dirty="0" smtClean="0">
                <a:solidFill>
                  <a:schemeClr val="tx1"/>
                </a:solidFill>
                <a:effectLst/>
                <a:latin typeface="+mn-lt"/>
                <a:ea typeface="+mn-ea"/>
                <a:cs typeface="+mn-cs"/>
              </a:rPr>
              <a:t> Stories (31 GB). Mô hình này được huấn luyện với </a:t>
            </a:r>
            <a:r>
              <a:rPr lang="vi-VN" sz="1200" b="0" i="0" u="none" strike="noStrike" kern="1200" dirty="0" smtClean="0">
                <a:solidFill>
                  <a:schemeClr val="tx1"/>
                </a:solidFill>
                <a:effectLst/>
                <a:latin typeface="+mn-lt"/>
                <a:ea typeface="+mn-ea"/>
                <a:cs typeface="+mn-cs"/>
                <a:hlinkClick r:id="rId10"/>
              </a:rPr>
              <a:t>GPU</a:t>
            </a:r>
            <a:r>
              <a:rPr lang="vi-VN" sz="1200" b="0" i="0" kern="1200" dirty="0" smtClean="0">
                <a:solidFill>
                  <a:schemeClr val="tx1"/>
                </a:solidFill>
                <a:effectLst/>
                <a:latin typeface="+mn-lt"/>
                <a:ea typeface="+mn-ea"/>
                <a:cs typeface="+mn-cs"/>
              </a:rPr>
              <a:t> của Tesala 1024 V100 trong một ngày.</a:t>
            </a:r>
          </a:p>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D95B543-0236-4AEE-9F15-C7CF1150485F}" type="slidenum">
              <a:rPr lang="cs-CZ" smtClean="0"/>
              <a:t>14</a:t>
            </a:fld>
            <a:endParaRPr lang="cs-CZ"/>
          </a:p>
        </p:txBody>
      </p:sp>
    </p:spTree>
    <p:extLst>
      <p:ext uri="{BB962C8B-B14F-4D97-AF65-F5344CB8AC3E}">
        <p14:creationId xmlns:p14="http://schemas.microsoft.com/office/powerpoint/2010/main" val="25688401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Chúng tôi sử dụng phương pháp k-fold crossvalidation, tức là bộ dữ liệu sẽ được chia thành k phần bằng nhau, sau đó mô hình sẽ được lần lượt huấn luyện trên k-1 phần và kiểm tra trên phần còn lại. Quá trình lặp lại k lần. Kết quả cuối cùng của</a:t>
            </a:r>
            <a:r>
              <a:rPr lang="en-US" dirty="0" smtClean="0"/>
              <a:t> </a:t>
            </a:r>
            <a:r>
              <a:rPr lang="vi-VN" dirty="0" smtClean="0"/>
              <a:t>mô hình là trung bình cộng điểm ROUGE trên toàn bộ các phần. Với bộ dữ liệu SoLSCSum, chúng tôi sử dụng k=10 [20], với bộ dữ liệu USAToday-CNN, chúng tôi sử dụng k=5 [22], và với bộ dữ liệu VSoLSCSum chúng tôi sử dụng k=5 [21]. Chúng tôi đặt m=6 với hai bộ SoLSCSum và VSoLSCSum, và m=4 cho bộ USAToday-CNN. Mô hình được huấn luyện trong 20 lần lặp (20 epochs) sử dụng hàm mất mát là cross-entropy</a:t>
            </a:r>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D95B543-0236-4AEE-9F15-C7CF1150485F}" type="slidenum">
              <a:rPr lang="cs-CZ" smtClean="0"/>
              <a:t>15</a:t>
            </a:fld>
            <a:endParaRPr lang="cs-CZ"/>
          </a:p>
        </p:txBody>
      </p:sp>
    </p:spTree>
    <p:extLst>
      <p:ext uri="{BB962C8B-B14F-4D97-AF65-F5344CB8AC3E}">
        <p14:creationId xmlns:p14="http://schemas.microsoft.com/office/powerpoint/2010/main" val="27774185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Các câu trích chọn sẽ được so khớp với các câu chuẩn (glod-data) trong tập dữ liệu để tính điểm ROUGE. ROUGE dựa vào sự giống nhau trên các từ (n-grams) để tính toán ra điểm. Vậy bản tóm tắt có điểm ROUGE càng cao thì càng tốt. Chúng tôi sử dụng pyrouge với tham số “-c 95 -2 -1 -U -r 1000 -n 2 -w 1.2 -a -s -f B –m”. Trong bài báo này, chúng tôi sử dụng ROUGE-1 và ROUGE-2 cho quá trình so sánh. • ROUGE-1: tính toán sự giống nhau dựa trên các từ đơn (uni-gram). • ROUGE-2: tính toán sự giống nhau trên 2 từ liên tục (bi-gram)</a:t>
            </a:r>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D95B543-0236-4AEE-9F15-C7CF1150485F}" type="slidenum">
              <a:rPr lang="cs-CZ" smtClean="0"/>
              <a:t>16</a:t>
            </a:fld>
            <a:endParaRPr lang="cs-CZ"/>
          </a:p>
        </p:txBody>
      </p:sp>
    </p:spTree>
    <p:extLst>
      <p:ext uri="{BB962C8B-B14F-4D97-AF65-F5344CB8AC3E}">
        <p14:creationId xmlns:p14="http://schemas.microsoft.com/office/powerpoint/2010/main" val="4737685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D95B543-0236-4AEE-9F15-C7CF1150485F}" type="slidenum">
              <a:rPr lang="cs-CZ" smtClean="0"/>
              <a:t>17</a:t>
            </a:fld>
            <a:endParaRPr lang="cs-CZ"/>
          </a:p>
        </p:txBody>
      </p:sp>
    </p:spTree>
    <p:extLst>
      <p:ext uri="{BB962C8B-B14F-4D97-AF65-F5344CB8AC3E}">
        <p14:creationId xmlns:p14="http://schemas.microsoft.com/office/powerpoint/2010/main" val="26021685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D95B543-0236-4AEE-9F15-C7CF1150485F}" type="slidenum">
              <a:rPr lang="cs-CZ" smtClean="0"/>
              <a:t>18</a:t>
            </a:fld>
            <a:endParaRPr lang="cs-CZ"/>
          </a:p>
        </p:txBody>
      </p:sp>
    </p:spTree>
    <p:extLst>
      <p:ext uri="{BB962C8B-B14F-4D97-AF65-F5344CB8AC3E}">
        <p14:creationId xmlns:p14="http://schemas.microsoft.com/office/powerpoint/2010/main" val="7141786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D95B543-0236-4AEE-9F15-C7CF1150485F}" type="slidenum">
              <a:rPr lang="cs-CZ" smtClean="0"/>
              <a:t>19</a:t>
            </a:fld>
            <a:endParaRPr lang="cs-CZ"/>
          </a:p>
        </p:txBody>
      </p:sp>
    </p:spTree>
    <p:extLst>
      <p:ext uri="{BB962C8B-B14F-4D97-AF65-F5344CB8AC3E}">
        <p14:creationId xmlns:p14="http://schemas.microsoft.com/office/powerpoint/2010/main" val="14764035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95B543-0236-4AEE-9F15-C7CF1150485F}" type="slidenum">
              <a:rPr lang="cs-CZ" smtClean="0"/>
              <a:t>20</a:t>
            </a:fld>
            <a:endParaRPr lang="cs-CZ"/>
          </a:p>
        </p:txBody>
      </p:sp>
    </p:spTree>
    <p:extLst>
      <p:ext uri="{BB962C8B-B14F-4D97-AF65-F5344CB8AC3E}">
        <p14:creationId xmlns:p14="http://schemas.microsoft.com/office/powerpoint/2010/main" val="31403580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dirty="0"/>
          </a:p>
        </p:txBody>
      </p:sp>
      <p:sp>
        <p:nvSpPr>
          <p:cNvPr id="4" name="Slide Number Placeholder 3"/>
          <p:cNvSpPr>
            <a:spLocks noGrp="1"/>
          </p:cNvSpPr>
          <p:nvPr>
            <p:ph type="sldNum" sz="quarter" idx="5"/>
          </p:nvPr>
        </p:nvSpPr>
        <p:spPr/>
        <p:txBody>
          <a:bodyPr/>
          <a:lstStyle/>
          <a:p>
            <a:fld id="{DD95B543-0236-4AEE-9F15-C7CF1150485F}" type="slidenum">
              <a:rPr lang="cs-CZ" smtClean="0"/>
              <a:t>2</a:t>
            </a:fld>
            <a:endParaRPr lang="cs-CZ"/>
          </a:p>
        </p:txBody>
      </p:sp>
    </p:spTree>
    <p:extLst>
      <p:ext uri="{BB962C8B-B14F-4D97-AF65-F5344CB8AC3E}">
        <p14:creationId xmlns:p14="http://schemas.microsoft.com/office/powerpoint/2010/main" val="12410940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Mục đích là tạo ra một chuỗi đầu ra từ một chuỗi đầu vào mà độ dài của 2 chuỗi này có thể khác nhau. Theo đó khi văn bản gốc được đưa vào thì sẽ được chuyển thành một văn bản khác có độ dài ngắn hơn mà vẫn mang đầy đủ ý nghĩa.</a:t>
            </a:r>
            <a:endParaRPr lang="en-US" dirty="0"/>
          </a:p>
        </p:txBody>
      </p:sp>
      <p:sp>
        <p:nvSpPr>
          <p:cNvPr id="4" name="Slide Number Placeholder 3"/>
          <p:cNvSpPr>
            <a:spLocks noGrp="1"/>
          </p:cNvSpPr>
          <p:nvPr>
            <p:ph type="sldNum" sz="quarter" idx="10"/>
          </p:nvPr>
        </p:nvSpPr>
        <p:spPr/>
        <p:txBody>
          <a:bodyPr/>
          <a:lstStyle/>
          <a:p>
            <a:fld id="{DD95B543-0236-4AEE-9F15-C7CF1150485F}" type="slidenum">
              <a:rPr lang="cs-CZ" smtClean="0"/>
              <a:t>3</a:t>
            </a:fld>
            <a:endParaRPr lang="cs-CZ"/>
          </a:p>
        </p:txBody>
      </p:sp>
    </p:spTree>
    <p:extLst>
      <p:ext uri="{BB962C8B-B14F-4D97-AF65-F5344CB8AC3E}">
        <p14:creationId xmlns:p14="http://schemas.microsoft.com/office/powerpoint/2010/main" val="31198274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95B543-0236-4AEE-9F15-C7CF1150485F}" type="slidenum">
              <a:rPr lang="cs-CZ" smtClean="0"/>
              <a:t>5</a:t>
            </a:fld>
            <a:endParaRPr lang="cs-CZ"/>
          </a:p>
        </p:txBody>
      </p:sp>
    </p:spTree>
    <p:extLst>
      <p:ext uri="{BB962C8B-B14F-4D97-AF65-F5344CB8AC3E}">
        <p14:creationId xmlns:p14="http://schemas.microsoft.com/office/powerpoint/2010/main" val="34952807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95B543-0236-4AEE-9F15-C7CF1150485F}" type="slidenum">
              <a:rPr lang="cs-CZ" smtClean="0"/>
              <a:t>6</a:t>
            </a:fld>
            <a:endParaRPr lang="cs-CZ"/>
          </a:p>
        </p:txBody>
      </p:sp>
    </p:spTree>
    <p:extLst>
      <p:ext uri="{BB962C8B-B14F-4D97-AF65-F5344CB8AC3E}">
        <p14:creationId xmlns:p14="http://schemas.microsoft.com/office/powerpoint/2010/main" val="19164082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95B543-0236-4AEE-9F15-C7CF1150485F}" type="slidenum">
              <a:rPr lang="cs-CZ" smtClean="0"/>
              <a:t>7</a:t>
            </a:fld>
            <a:endParaRPr lang="cs-CZ"/>
          </a:p>
        </p:txBody>
      </p:sp>
    </p:spTree>
    <p:extLst>
      <p:ext uri="{BB962C8B-B14F-4D97-AF65-F5344CB8AC3E}">
        <p14:creationId xmlns:p14="http://schemas.microsoft.com/office/powerpoint/2010/main" val="28089219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95B543-0236-4AEE-9F15-C7CF1150485F}" type="slidenum">
              <a:rPr lang="cs-CZ" smtClean="0"/>
              <a:t>8</a:t>
            </a:fld>
            <a:endParaRPr lang="cs-CZ"/>
          </a:p>
        </p:txBody>
      </p:sp>
    </p:spTree>
    <p:extLst>
      <p:ext uri="{BB962C8B-B14F-4D97-AF65-F5344CB8AC3E}">
        <p14:creationId xmlns:p14="http://schemas.microsoft.com/office/powerpoint/2010/main" val="2934805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anose="02020603050405020304" pitchFamily="18" charset="0"/>
                <a:cs typeface="Times New Roman" panose="02020603050405020304" pitchFamily="18" charset="0"/>
              </a:rPr>
              <a:t>Transformer </a:t>
            </a:r>
            <a:r>
              <a:rPr lang="en-US" sz="1200" dirty="0" err="1" smtClean="0">
                <a:latin typeface="Times New Roman" panose="02020603050405020304" pitchFamily="18" charset="0"/>
                <a:cs typeface="Times New Roman" panose="02020603050405020304" pitchFamily="18" charset="0"/>
              </a:rPr>
              <a:t>sử</a:t>
            </a:r>
            <a:r>
              <a:rPr lang="en-US" sz="1200" dirty="0" smtClean="0">
                <a:latin typeface="Times New Roman" panose="02020603050405020304" pitchFamily="18" charset="0"/>
                <a:cs typeface="Times New Roman" panose="02020603050405020304" pitchFamily="18" charset="0"/>
              </a:rPr>
              <a:t> </a:t>
            </a:r>
            <a:r>
              <a:rPr lang="en-US" sz="1200" dirty="0" err="1" smtClean="0">
                <a:latin typeface="Times New Roman" panose="02020603050405020304" pitchFamily="18" charset="0"/>
                <a:cs typeface="Times New Roman" panose="02020603050405020304" pitchFamily="18" charset="0"/>
              </a:rPr>
              <a:t>dụng</a:t>
            </a:r>
            <a:r>
              <a:rPr lang="en-US" sz="1200" dirty="0" smtClean="0">
                <a:latin typeface="Times New Roman" panose="02020603050405020304" pitchFamily="18" charset="0"/>
                <a:cs typeface="Times New Roman" panose="02020603050405020304" pitchFamily="18" charset="0"/>
              </a:rPr>
              <a:t> self-attention: </a:t>
            </a:r>
            <a:r>
              <a:rPr lang="en-US" sz="1200" dirty="0" err="1" smtClean="0">
                <a:latin typeface="Times New Roman" panose="02020603050405020304" pitchFamily="18" charset="0"/>
                <a:cs typeface="Times New Roman" panose="02020603050405020304" pitchFamily="18" charset="0"/>
              </a:rPr>
              <a:t>tham</a:t>
            </a:r>
            <a:r>
              <a:rPr lang="en-US" sz="1200" dirty="0" smtClean="0">
                <a:latin typeface="Times New Roman" panose="02020603050405020304" pitchFamily="18" charset="0"/>
                <a:cs typeface="Times New Roman" panose="02020603050405020304" pitchFamily="18" charset="0"/>
              </a:rPr>
              <a:t> </a:t>
            </a:r>
            <a:r>
              <a:rPr lang="en-US" sz="1200" dirty="0" err="1" smtClean="0">
                <a:latin typeface="Times New Roman" panose="02020603050405020304" pitchFamily="18" charset="0"/>
                <a:cs typeface="Times New Roman" panose="02020603050405020304" pitchFamily="18" charset="0"/>
              </a:rPr>
              <a:t>khảo</a:t>
            </a:r>
            <a:r>
              <a:rPr lang="en-US" sz="1200" baseline="0" dirty="0" smtClean="0">
                <a:latin typeface="Times New Roman" panose="02020603050405020304" pitchFamily="18" charset="0"/>
                <a:cs typeface="Times New Roman" panose="02020603050405020304" pitchFamily="18" charset="0"/>
              </a:rPr>
              <a:t> </a:t>
            </a:r>
            <a:r>
              <a:rPr lang="en-US" dirty="0" smtClean="0"/>
              <a:t>https://blog.vinbigdata.org/transformer-neural-network-mo-hinh-hoc-may-bien-doi-the-gioi-nlp/ </a:t>
            </a:r>
            <a:r>
              <a:rPr lang="en-US" dirty="0" err="1" smtClean="0"/>
              <a:t>và</a:t>
            </a:r>
            <a:r>
              <a:rPr lang="en-US" baseline="0" dirty="0" smtClean="0"/>
              <a:t> https://trituenhantao.io/kien-thuc/gioi-thieu-ve-attention/</a:t>
            </a:r>
            <a:endParaRPr lang="en-US" dirty="0"/>
          </a:p>
        </p:txBody>
      </p:sp>
      <p:sp>
        <p:nvSpPr>
          <p:cNvPr id="4" name="Slide Number Placeholder 3"/>
          <p:cNvSpPr>
            <a:spLocks noGrp="1"/>
          </p:cNvSpPr>
          <p:nvPr>
            <p:ph type="sldNum" sz="quarter" idx="10"/>
          </p:nvPr>
        </p:nvSpPr>
        <p:spPr/>
        <p:txBody>
          <a:bodyPr/>
          <a:lstStyle/>
          <a:p>
            <a:fld id="{DD95B543-0236-4AEE-9F15-C7CF1150485F}" type="slidenum">
              <a:rPr lang="cs-CZ" smtClean="0"/>
              <a:t>9</a:t>
            </a:fld>
            <a:endParaRPr lang="cs-CZ"/>
          </a:p>
        </p:txBody>
      </p:sp>
    </p:spTree>
    <p:extLst>
      <p:ext uri="{BB962C8B-B14F-4D97-AF65-F5344CB8AC3E}">
        <p14:creationId xmlns:p14="http://schemas.microsoft.com/office/powerpoint/2010/main" val="4270097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D95B543-0236-4AEE-9F15-C7CF1150485F}" type="slidenum">
              <a:rPr lang="cs-CZ" smtClean="0"/>
              <a:t>10</a:t>
            </a:fld>
            <a:endParaRPr lang="cs-CZ"/>
          </a:p>
        </p:txBody>
      </p:sp>
    </p:spTree>
    <p:extLst>
      <p:ext uri="{BB962C8B-B14F-4D97-AF65-F5344CB8AC3E}">
        <p14:creationId xmlns:p14="http://schemas.microsoft.com/office/powerpoint/2010/main" val="40528303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76289" y="1750055"/>
            <a:ext cx="14257735" cy="3722887"/>
          </a:xfrm>
        </p:spPr>
        <p:txBody>
          <a:bodyPr anchor="b"/>
          <a:lstStyle>
            <a:lvl1pPr algn="ctr">
              <a:defRPr sz="9355"/>
            </a:lvl1pPr>
          </a:lstStyle>
          <a:p>
            <a:r>
              <a:rPr lang="en-US" smtClean="0"/>
              <a:t>Click to edit Master title style</a:t>
            </a:r>
            <a:endParaRPr lang="en-US" dirty="0"/>
          </a:p>
        </p:txBody>
      </p:sp>
      <p:sp>
        <p:nvSpPr>
          <p:cNvPr id="3" name="Subtitle 2"/>
          <p:cNvSpPr>
            <a:spLocks noGrp="1"/>
          </p:cNvSpPr>
          <p:nvPr>
            <p:ph type="subTitle" idx="1"/>
          </p:nvPr>
        </p:nvSpPr>
        <p:spPr>
          <a:xfrm>
            <a:off x="2376289" y="5616511"/>
            <a:ext cx="14257735" cy="2581762"/>
          </a:xfrm>
        </p:spPr>
        <p:txBody>
          <a:bodyPr/>
          <a:lstStyle>
            <a:lvl1pPr marL="0" indent="0" algn="ctr">
              <a:buNone/>
              <a:defRPr sz="3742"/>
            </a:lvl1pPr>
            <a:lvl2pPr marL="712866" indent="0" algn="ctr">
              <a:buNone/>
              <a:defRPr sz="3118"/>
            </a:lvl2pPr>
            <a:lvl3pPr marL="1425732" indent="0" algn="ctr">
              <a:buNone/>
              <a:defRPr sz="2807"/>
            </a:lvl3pPr>
            <a:lvl4pPr marL="2138599" indent="0" algn="ctr">
              <a:buNone/>
              <a:defRPr sz="2495"/>
            </a:lvl4pPr>
            <a:lvl5pPr marL="2851465" indent="0" algn="ctr">
              <a:buNone/>
              <a:defRPr sz="2495"/>
            </a:lvl5pPr>
            <a:lvl6pPr marL="3564331" indent="0" algn="ctr">
              <a:buNone/>
              <a:defRPr sz="2495"/>
            </a:lvl6pPr>
            <a:lvl7pPr marL="4277197" indent="0" algn="ctr">
              <a:buNone/>
              <a:defRPr sz="2495"/>
            </a:lvl7pPr>
            <a:lvl8pPr marL="4990064" indent="0" algn="ctr">
              <a:buNone/>
              <a:defRPr sz="2495"/>
            </a:lvl8pPr>
            <a:lvl9pPr marL="5702930" indent="0" algn="ctr">
              <a:buNone/>
              <a:defRPr sz="2495"/>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10/25/2023</a:t>
            </a:fld>
            <a:endParaRPr lang="en-US" dirty="0"/>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33296989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10/25/2023</a:t>
            </a:fld>
            <a:endParaRPr lang="en-US" dirty="0"/>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23083097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604255" y="569325"/>
            <a:ext cx="4099099" cy="90621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06959" y="569325"/>
            <a:ext cx="12059667" cy="9062162"/>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10/25/2023</a:t>
            </a:fld>
            <a:endParaRPr lang="en-US" dirty="0"/>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25286343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10/25/2023</a:t>
            </a:fld>
            <a:endParaRPr lang="en-US" dirty="0"/>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12395490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7058" y="2665925"/>
            <a:ext cx="16396395" cy="4448157"/>
          </a:xfrm>
        </p:spPr>
        <p:txBody>
          <a:bodyPr anchor="b"/>
          <a:lstStyle>
            <a:lvl1pPr>
              <a:defRPr sz="9355"/>
            </a:lvl1pPr>
          </a:lstStyle>
          <a:p>
            <a:r>
              <a:rPr lang="en-US" smtClean="0"/>
              <a:t>Click to edit Master title style</a:t>
            </a:r>
            <a:endParaRPr lang="en-US" dirty="0"/>
          </a:p>
        </p:txBody>
      </p:sp>
      <p:sp>
        <p:nvSpPr>
          <p:cNvPr id="3" name="Text Placeholder 2"/>
          <p:cNvSpPr>
            <a:spLocks noGrp="1"/>
          </p:cNvSpPr>
          <p:nvPr>
            <p:ph type="body" idx="1"/>
          </p:nvPr>
        </p:nvSpPr>
        <p:spPr>
          <a:xfrm>
            <a:off x="1297058" y="7156164"/>
            <a:ext cx="16396395" cy="2339180"/>
          </a:xfrm>
        </p:spPr>
        <p:txBody>
          <a:bodyPr/>
          <a:lstStyle>
            <a:lvl1pPr marL="0" indent="0">
              <a:buNone/>
              <a:defRPr sz="3742">
                <a:solidFill>
                  <a:schemeClr val="tx1">
                    <a:tint val="75000"/>
                  </a:schemeClr>
                </a:solidFill>
              </a:defRPr>
            </a:lvl1pPr>
            <a:lvl2pPr marL="712866" indent="0">
              <a:buNone/>
              <a:defRPr sz="3118">
                <a:solidFill>
                  <a:schemeClr val="tx1">
                    <a:tint val="75000"/>
                  </a:schemeClr>
                </a:solidFill>
              </a:defRPr>
            </a:lvl2pPr>
            <a:lvl3pPr marL="1425732" indent="0">
              <a:buNone/>
              <a:defRPr sz="2807">
                <a:solidFill>
                  <a:schemeClr val="tx1">
                    <a:tint val="75000"/>
                  </a:schemeClr>
                </a:solidFill>
              </a:defRPr>
            </a:lvl3pPr>
            <a:lvl4pPr marL="2138599" indent="0">
              <a:buNone/>
              <a:defRPr sz="2495">
                <a:solidFill>
                  <a:schemeClr val="tx1">
                    <a:tint val="75000"/>
                  </a:schemeClr>
                </a:solidFill>
              </a:defRPr>
            </a:lvl4pPr>
            <a:lvl5pPr marL="2851465" indent="0">
              <a:buNone/>
              <a:defRPr sz="2495">
                <a:solidFill>
                  <a:schemeClr val="tx1">
                    <a:tint val="75000"/>
                  </a:schemeClr>
                </a:solidFill>
              </a:defRPr>
            </a:lvl5pPr>
            <a:lvl6pPr marL="3564331" indent="0">
              <a:buNone/>
              <a:defRPr sz="2495">
                <a:solidFill>
                  <a:schemeClr val="tx1">
                    <a:tint val="75000"/>
                  </a:schemeClr>
                </a:solidFill>
              </a:defRPr>
            </a:lvl6pPr>
            <a:lvl7pPr marL="4277197" indent="0">
              <a:buNone/>
              <a:defRPr sz="2495">
                <a:solidFill>
                  <a:schemeClr val="tx1">
                    <a:tint val="75000"/>
                  </a:schemeClr>
                </a:solidFill>
              </a:defRPr>
            </a:lvl7pPr>
            <a:lvl8pPr marL="4990064" indent="0">
              <a:buNone/>
              <a:defRPr sz="2495">
                <a:solidFill>
                  <a:schemeClr val="tx1">
                    <a:tint val="75000"/>
                  </a:schemeClr>
                </a:solidFill>
              </a:defRPr>
            </a:lvl8pPr>
            <a:lvl9pPr marL="5702930" indent="0">
              <a:buNone/>
              <a:defRPr sz="2495">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10/25/2023</a:t>
            </a:fld>
            <a:endParaRPr lang="en-US" dirty="0"/>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21723197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306959" y="2846623"/>
            <a:ext cx="8079383" cy="678486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9623971" y="2846623"/>
            <a:ext cx="8079383" cy="678486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10/25/2023</a:t>
            </a:fld>
            <a:endParaRPr lang="en-US" dirty="0"/>
          </a:p>
        </p:txBody>
      </p:sp>
      <p:sp>
        <p:nvSpPr>
          <p:cNvPr id="6" name="Footer Placeholder 5"/>
          <p:cNvSpPr>
            <a:spLocks noGrp="1"/>
          </p:cNvSpPr>
          <p:nvPr>
            <p:ph type="ftr" sz="quarter" idx="11"/>
          </p:nvPr>
        </p:nvSpPr>
        <p:spPr/>
        <p:txBody>
          <a:bodyPr/>
          <a:lstStyle/>
          <a:p>
            <a:endParaRPr lang="cs-CZ"/>
          </a:p>
        </p:txBody>
      </p:sp>
      <p:sp>
        <p:nvSpPr>
          <p:cNvPr id="7" name="Slide Number Placeholder 6"/>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12795700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09435" y="569326"/>
            <a:ext cx="16396395" cy="2066896"/>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09436" y="2621369"/>
            <a:ext cx="8042253" cy="1284692"/>
          </a:xfrm>
        </p:spPr>
        <p:txBody>
          <a:bodyPr anchor="b"/>
          <a:lstStyle>
            <a:lvl1pPr marL="0" indent="0">
              <a:buNone/>
              <a:defRPr sz="3742" b="1"/>
            </a:lvl1pPr>
            <a:lvl2pPr marL="712866" indent="0">
              <a:buNone/>
              <a:defRPr sz="3118" b="1"/>
            </a:lvl2pPr>
            <a:lvl3pPr marL="1425732" indent="0">
              <a:buNone/>
              <a:defRPr sz="2807" b="1"/>
            </a:lvl3pPr>
            <a:lvl4pPr marL="2138599" indent="0">
              <a:buNone/>
              <a:defRPr sz="2495" b="1"/>
            </a:lvl4pPr>
            <a:lvl5pPr marL="2851465" indent="0">
              <a:buNone/>
              <a:defRPr sz="2495" b="1"/>
            </a:lvl5pPr>
            <a:lvl6pPr marL="3564331" indent="0">
              <a:buNone/>
              <a:defRPr sz="2495" b="1"/>
            </a:lvl6pPr>
            <a:lvl7pPr marL="4277197" indent="0">
              <a:buNone/>
              <a:defRPr sz="2495" b="1"/>
            </a:lvl7pPr>
            <a:lvl8pPr marL="4990064" indent="0">
              <a:buNone/>
              <a:defRPr sz="2495" b="1"/>
            </a:lvl8pPr>
            <a:lvl9pPr marL="5702930" indent="0">
              <a:buNone/>
              <a:defRPr sz="2495" b="1"/>
            </a:lvl9pPr>
          </a:lstStyle>
          <a:p>
            <a:pPr lvl="0"/>
            <a:r>
              <a:rPr lang="en-US" smtClean="0"/>
              <a:t>Edit Master text styles</a:t>
            </a:r>
          </a:p>
        </p:txBody>
      </p:sp>
      <p:sp>
        <p:nvSpPr>
          <p:cNvPr id="4" name="Content Placeholder 3"/>
          <p:cNvSpPr>
            <a:spLocks noGrp="1"/>
          </p:cNvSpPr>
          <p:nvPr>
            <p:ph sz="half" idx="2"/>
          </p:nvPr>
        </p:nvSpPr>
        <p:spPr>
          <a:xfrm>
            <a:off x="1309436" y="3906061"/>
            <a:ext cx="8042253" cy="574522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9623971" y="2621369"/>
            <a:ext cx="8081859" cy="1284692"/>
          </a:xfrm>
        </p:spPr>
        <p:txBody>
          <a:bodyPr anchor="b"/>
          <a:lstStyle>
            <a:lvl1pPr marL="0" indent="0">
              <a:buNone/>
              <a:defRPr sz="3742" b="1"/>
            </a:lvl1pPr>
            <a:lvl2pPr marL="712866" indent="0">
              <a:buNone/>
              <a:defRPr sz="3118" b="1"/>
            </a:lvl2pPr>
            <a:lvl3pPr marL="1425732" indent="0">
              <a:buNone/>
              <a:defRPr sz="2807" b="1"/>
            </a:lvl3pPr>
            <a:lvl4pPr marL="2138599" indent="0">
              <a:buNone/>
              <a:defRPr sz="2495" b="1"/>
            </a:lvl4pPr>
            <a:lvl5pPr marL="2851465" indent="0">
              <a:buNone/>
              <a:defRPr sz="2495" b="1"/>
            </a:lvl5pPr>
            <a:lvl6pPr marL="3564331" indent="0">
              <a:buNone/>
              <a:defRPr sz="2495" b="1"/>
            </a:lvl6pPr>
            <a:lvl7pPr marL="4277197" indent="0">
              <a:buNone/>
              <a:defRPr sz="2495" b="1"/>
            </a:lvl7pPr>
            <a:lvl8pPr marL="4990064" indent="0">
              <a:buNone/>
              <a:defRPr sz="2495" b="1"/>
            </a:lvl8pPr>
            <a:lvl9pPr marL="5702930" indent="0">
              <a:buNone/>
              <a:defRPr sz="2495" b="1"/>
            </a:lvl9pPr>
          </a:lstStyle>
          <a:p>
            <a:pPr lvl="0"/>
            <a:r>
              <a:rPr lang="en-US" smtClean="0"/>
              <a:t>Edit Master text styles</a:t>
            </a:r>
          </a:p>
        </p:txBody>
      </p:sp>
      <p:sp>
        <p:nvSpPr>
          <p:cNvPr id="6" name="Content Placeholder 5"/>
          <p:cNvSpPr>
            <a:spLocks noGrp="1"/>
          </p:cNvSpPr>
          <p:nvPr>
            <p:ph sz="quarter" idx="4"/>
          </p:nvPr>
        </p:nvSpPr>
        <p:spPr>
          <a:xfrm>
            <a:off x="9623971" y="3906061"/>
            <a:ext cx="8081859" cy="574522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10/25/2023</a:t>
            </a:fld>
            <a:endParaRPr lang="en-US" dirty="0"/>
          </a:p>
        </p:txBody>
      </p:sp>
      <p:sp>
        <p:nvSpPr>
          <p:cNvPr id="8" name="Footer Placeholder 7"/>
          <p:cNvSpPr>
            <a:spLocks noGrp="1"/>
          </p:cNvSpPr>
          <p:nvPr>
            <p:ph type="ftr" sz="quarter" idx="11"/>
          </p:nvPr>
        </p:nvSpPr>
        <p:spPr/>
        <p:txBody>
          <a:bodyPr/>
          <a:lstStyle/>
          <a:p>
            <a:endParaRPr lang="cs-CZ"/>
          </a:p>
        </p:txBody>
      </p:sp>
      <p:sp>
        <p:nvSpPr>
          <p:cNvPr id="9" name="Slide Number Placeholder 8"/>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32907751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10/25/2023</a:t>
            </a:fld>
            <a:endParaRPr lang="en-US" dirty="0"/>
          </a:p>
        </p:txBody>
      </p:sp>
      <p:sp>
        <p:nvSpPr>
          <p:cNvPr id="4" name="Footer Placeholder 3"/>
          <p:cNvSpPr>
            <a:spLocks noGrp="1"/>
          </p:cNvSpPr>
          <p:nvPr>
            <p:ph type="ftr" sz="quarter" idx="11"/>
          </p:nvPr>
        </p:nvSpPr>
        <p:spPr/>
        <p:txBody>
          <a:bodyPr/>
          <a:lstStyle/>
          <a:p>
            <a:endParaRPr lang="cs-CZ"/>
          </a:p>
        </p:txBody>
      </p:sp>
      <p:sp>
        <p:nvSpPr>
          <p:cNvPr id="5" name="Slide Number Placeholder 4"/>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19066229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10/25/2023</a:t>
            </a:fld>
            <a:endParaRPr lang="en-US" dirty="0"/>
          </a:p>
        </p:txBody>
      </p:sp>
      <p:sp>
        <p:nvSpPr>
          <p:cNvPr id="3" name="Footer Placeholder 2"/>
          <p:cNvSpPr>
            <a:spLocks noGrp="1"/>
          </p:cNvSpPr>
          <p:nvPr>
            <p:ph type="ftr" sz="quarter" idx="11"/>
          </p:nvPr>
        </p:nvSpPr>
        <p:spPr/>
        <p:txBody>
          <a:bodyPr/>
          <a:lstStyle/>
          <a:p>
            <a:endParaRPr lang="cs-CZ"/>
          </a:p>
        </p:txBody>
      </p:sp>
      <p:sp>
        <p:nvSpPr>
          <p:cNvPr id="4" name="Slide Number Placeholder 3"/>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6320007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09436" y="712893"/>
            <a:ext cx="6131320" cy="2495127"/>
          </a:xfrm>
        </p:spPr>
        <p:txBody>
          <a:bodyPr anchor="b"/>
          <a:lstStyle>
            <a:lvl1pPr>
              <a:defRPr sz="4989"/>
            </a:lvl1pPr>
          </a:lstStyle>
          <a:p>
            <a:r>
              <a:rPr lang="en-US" smtClean="0"/>
              <a:t>Click to edit Master title style</a:t>
            </a:r>
            <a:endParaRPr lang="en-US" dirty="0"/>
          </a:p>
        </p:txBody>
      </p:sp>
      <p:sp>
        <p:nvSpPr>
          <p:cNvPr id="3" name="Content Placeholder 2"/>
          <p:cNvSpPr>
            <a:spLocks noGrp="1"/>
          </p:cNvSpPr>
          <p:nvPr>
            <p:ph idx="1"/>
          </p:nvPr>
        </p:nvSpPr>
        <p:spPr>
          <a:xfrm>
            <a:off x="8081859" y="1539652"/>
            <a:ext cx="9623971" cy="7599245"/>
          </a:xfrm>
        </p:spPr>
        <p:txBody>
          <a:bodyPr/>
          <a:lstStyle>
            <a:lvl1pPr>
              <a:defRPr sz="4989"/>
            </a:lvl1pPr>
            <a:lvl2pPr>
              <a:defRPr sz="4366"/>
            </a:lvl2pPr>
            <a:lvl3pPr>
              <a:defRPr sz="3742"/>
            </a:lvl3pPr>
            <a:lvl4pPr>
              <a:defRPr sz="3118"/>
            </a:lvl4pPr>
            <a:lvl5pPr>
              <a:defRPr sz="3118"/>
            </a:lvl5pPr>
            <a:lvl6pPr>
              <a:defRPr sz="3118"/>
            </a:lvl6pPr>
            <a:lvl7pPr>
              <a:defRPr sz="3118"/>
            </a:lvl7pPr>
            <a:lvl8pPr>
              <a:defRPr sz="3118"/>
            </a:lvl8pPr>
            <a:lvl9pPr>
              <a:defRPr sz="3118"/>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309436" y="3208020"/>
            <a:ext cx="6131320" cy="5943254"/>
          </a:xfrm>
        </p:spPr>
        <p:txBody>
          <a:bodyPr/>
          <a:lstStyle>
            <a:lvl1pPr marL="0" indent="0">
              <a:buNone/>
              <a:defRPr sz="2495"/>
            </a:lvl1pPr>
            <a:lvl2pPr marL="712866" indent="0">
              <a:buNone/>
              <a:defRPr sz="2183"/>
            </a:lvl2pPr>
            <a:lvl3pPr marL="1425732" indent="0">
              <a:buNone/>
              <a:defRPr sz="1871"/>
            </a:lvl3pPr>
            <a:lvl4pPr marL="2138599" indent="0">
              <a:buNone/>
              <a:defRPr sz="1559"/>
            </a:lvl4pPr>
            <a:lvl5pPr marL="2851465" indent="0">
              <a:buNone/>
              <a:defRPr sz="1559"/>
            </a:lvl5pPr>
            <a:lvl6pPr marL="3564331" indent="0">
              <a:buNone/>
              <a:defRPr sz="1559"/>
            </a:lvl6pPr>
            <a:lvl7pPr marL="4277197" indent="0">
              <a:buNone/>
              <a:defRPr sz="1559"/>
            </a:lvl7pPr>
            <a:lvl8pPr marL="4990064" indent="0">
              <a:buNone/>
              <a:defRPr sz="1559"/>
            </a:lvl8pPr>
            <a:lvl9pPr marL="5702930" indent="0">
              <a:buNone/>
              <a:defRPr sz="1559"/>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10/25/2023</a:t>
            </a:fld>
            <a:endParaRPr lang="en-US" dirty="0"/>
          </a:p>
        </p:txBody>
      </p:sp>
      <p:sp>
        <p:nvSpPr>
          <p:cNvPr id="6" name="Footer Placeholder 5"/>
          <p:cNvSpPr>
            <a:spLocks noGrp="1"/>
          </p:cNvSpPr>
          <p:nvPr>
            <p:ph type="ftr" sz="quarter" idx="11"/>
          </p:nvPr>
        </p:nvSpPr>
        <p:spPr/>
        <p:txBody>
          <a:bodyPr/>
          <a:lstStyle/>
          <a:p>
            <a:endParaRPr lang="cs-CZ"/>
          </a:p>
        </p:txBody>
      </p:sp>
      <p:sp>
        <p:nvSpPr>
          <p:cNvPr id="7" name="Slide Number Placeholder 6"/>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24400464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09436" y="712893"/>
            <a:ext cx="6131320" cy="2495127"/>
          </a:xfrm>
        </p:spPr>
        <p:txBody>
          <a:bodyPr anchor="b"/>
          <a:lstStyle>
            <a:lvl1pPr>
              <a:defRPr sz="4989"/>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081859" y="1539652"/>
            <a:ext cx="9623971" cy="7599245"/>
          </a:xfrm>
        </p:spPr>
        <p:txBody>
          <a:bodyPr anchor="t"/>
          <a:lstStyle>
            <a:lvl1pPr marL="0" indent="0">
              <a:buNone/>
              <a:defRPr sz="4989"/>
            </a:lvl1pPr>
            <a:lvl2pPr marL="712866" indent="0">
              <a:buNone/>
              <a:defRPr sz="4366"/>
            </a:lvl2pPr>
            <a:lvl3pPr marL="1425732" indent="0">
              <a:buNone/>
              <a:defRPr sz="3742"/>
            </a:lvl3pPr>
            <a:lvl4pPr marL="2138599" indent="0">
              <a:buNone/>
              <a:defRPr sz="3118"/>
            </a:lvl4pPr>
            <a:lvl5pPr marL="2851465" indent="0">
              <a:buNone/>
              <a:defRPr sz="3118"/>
            </a:lvl5pPr>
            <a:lvl6pPr marL="3564331" indent="0">
              <a:buNone/>
              <a:defRPr sz="3118"/>
            </a:lvl6pPr>
            <a:lvl7pPr marL="4277197" indent="0">
              <a:buNone/>
              <a:defRPr sz="3118"/>
            </a:lvl7pPr>
            <a:lvl8pPr marL="4990064" indent="0">
              <a:buNone/>
              <a:defRPr sz="3118"/>
            </a:lvl8pPr>
            <a:lvl9pPr marL="5702930" indent="0">
              <a:buNone/>
              <a:defRPr sz="3118"/>
            </a:lvl9pPr>
          </a:lstStyle>
          <a:p>
            <a:r>
              <a:rPr lang="en-US" smtClean="0"/>
              <a:t>Click icon to add picture</a:t>
            </a:r>
            <a:endParaRPr lang="en-US" dirty="0"/>
          </a:p>
        </p:txBody>
      </p:sp>
      <p:sp>
        <p:nvSpPr>
          <p:cNvPr id="4" name="Text Placeholder 3"/>
          <p:cNvSpPr>
            <a:spLocks noGrp="1"/>
          </p:cNvSpPr>
          <p:nvPr>
            <p:ph type="body" sz="half" idx="2"/>
          </p:nvPr>
        </p:nvSpPr>
        <p:spPr>
          <a:xfrm>
            <a:off x="1309436" y="3208020"/>
            <a:ext cx="6131320" cy="5943254"/>
          </a:xfrm>
        </p:spPr>
        <p:txBody>
          <a:bodyPr/>
          <a:lstStyle>
            <a:lvl1pPr marL="0" indent="0">
              <a:buNone/>
              <a:defRPr sz="2495"/>
            </a:lvl1pPr>
            <a:lvl2pPr marL="712866" indent="0">
              <a:buNone/>
              <a:defRPr sz="2183"/>
            </a:lvl2pPr>
            <a:lvl3pPr marL="1425732" indent="0">
              <a:buNone/>
              <a:defRPr sz="1871"/>
            </a:lvl3pPr>
            <a:lvl4pPr marL="2138599" indent="0">
              <a:buNone/>
              <a:defRPr sz="1559"/>
            </a:lvl4pPr>
            <a:lvl5pPr marL="2851465" indent="0">
              <a:buNone/>
              <a:defRPr sz="1559"/>
            </a:lvl5pPr>
            <a:lvl6pPr marL="3564331" indent="0">
              <a:buNone/>
              <a:defRPr sz="1559"/>
            </a:lvl6pPr>
            <a:lvl7pPr marL="4277197" indent="0">
              <a:buNone/>
              <a:defRPr sz="1559"/>
            </a:lvl7pPr>
            <a:lvl8pPr marL="4990064" indent="0">
              <a:buNone/>
              <a:defRPr sz="1559"/>
            </a:lvl8pPr>
            <a:lvl9pPr marL="5702930" indent="0">
              <a:buNone/>
              <a:defRPr sz="1559"/>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10/25/2023</a:t>
            </a:fld>
            <a:endParaRPr lang="en-US" dirty="0"/>
          </a:p>
        </p:txBody>
      </p:sp>
      <p:sp>
        <p:nvSpPr>
          <p:cNvPr id="6" name="Footer Placeholder 5"/>
          <p:cNvSpPr>
            <a:spLocks noGrp="1"/>
          </p:cNvSpPr>
          <p:nvPr>
            <p:ph type="ftr" sz="quarter" idx="11"/>
          </p:nvPr>
        </p:nvSpPr>
        <p:spPr/>
        <p:txBody>
          <a:bodyPr/>
          <a:lstStyle/>
          <a:p>
            <a:endParaRPr lang="cs-CZ"/>
          </a:p>
        </p:txBody>
      </p:sp>
      <p:sp>
        <p:nvSpPr>
          <p:cNvPr id="7" name="Slide Number Placeholder 6"/>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3789242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06959" y="569326"/>
            <a:ext cx="16396395" cy="206689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06959" y="2846623"/>
            <a:ext cx="16396395" cy="678486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06959" y="9911198"/>
            <a:ext cx="4277320" cy="569325"/>
          </a:xfrm>
          <a:prstGeom prst="rect">
            <a:avLst/>
          </a:prstGeom>
        </p:spPr>
        <p:txBody>
          <a:bodyPr vert="horz" lIns="91440" tIns="45720" rIns="91440" bIns="45720" rtlCol="0" anchor="ctr"/>
          <a:lstStyle>
            <a:lvl1pPr algn="l">
              <a:defRPr sz="1871">
                <a:solidFill>
                  <a:schemeClr val="tx1">
                    <a:tint val="75000"/>
                  </a:schemeClr>
                </a:solidFill>
              </a:defRPr>
            </a:lvl1pPr>
          </a:lstStyle>
          <a:p>
            <a:fld id="{1D8BD707-D9CF-40AE-B4C6-C98DA3205C09}" type="datetimeFigureOut">
              <a:rPr lang="en-US" smtClean="0"/>
              <a:t>10/25/2023</a:t>
            </a:fld>
            <a:endParaRPr lang="en-US" dirty="0"/>
          </a:p>
        </p:txBody>
      </p:sp>
      <p:sp>
        <p:nvSpPr>
          <p:cNvPr id="5" name="Footer Placeholder 4"/>
          <p:cNvSpPr>
            <a:spLocks noGrp="1"/>
          </p:cNvSpPr>
          <p:nvPr>
            <p:ph type="ftr" sz="quarter" idx="3"/>
          </p:nvPr>
        </p:nvSpPr>
        <p:spPr>
          <a:xfrm>
            <a:off x="6297166" y="9911198"/>
            <a:ext cx="6415981" cy="569325"/>
          </a:xfrm>
          <a:prstGeom prst="rect">
            <a:avLst/>
          </a:prstGeom>
        </p:spPr>
        <p:txBody>
          <a:bodyPr vert="horz" lIns="91440" tIns="45720" rIns="91440" bIns="45720" rtlCol="0" anchor="ctr"/>
          <a:lstStyle>
            <a:lvl1pPr algn="ctr">
              <a:defRPr sz="1871">
                <a:solidFill>
                  <a:schemeClr val="tx1">
                    <a:tint val="75000"/>
                  </a:schemeClr>
                </a:solidFill>
              </a:defRPr>
            </a:lvl1pPr>
          </a:lstStyle>
          <a:p>
            <a:endParaRPr lang="cs-CZ"/>
          </a:p>
        </p:txBody>
      </p:sp>
      <p:sp>
        <p:nvSpPr>
          <p:cNvPr id="6" name="Slide Number Placeholder 5"/>
          <p:cNvSpPr>
            <a:spLocks noGrp="1"/>
          </p:cNvSpPr>
          <p:nvPr>
            <p:ph type="sldNum" sz="quarter" idx="4"/>
          </p:nvPr>
        </p:nvSpPr>
        <p:spPr>
          <a:xfrm>
            <a:off x="13426034" y="9911198"/>
            <a:ext cx="4277320" cy="569325"/>
          </a:xfrm>
          <a:prstGeom prst="rect">
            <a:avLst/>
          </a:prstGeom>
        </p:spPr>
        <p:txBody>
          <a:bodyPr vert="horz" lIns="91440" tIns="45720" rIns="91440" bIns="45720" rtlCol="0" anchor="ctr"/>
          <a:lstStyle>
            <a:lvl1pPr algn="r">
              <a:defRPr sz="1871">
                <a:solidFill>
                  <a:schemeClr val="tx1">
                    <a:tint val="75000"/>
                  </a:schemeClr>
                </a:solidFill>
              </a:defRPr>
            </a:lvl1pPr>
          </a:lstStyle>
          <a:p>
            <a:fld id="{B6F15528-21DE-4FAA-801E-634DDDAF4B2B}" type="slidenum">
              <a:rPr lang="cs-CZ" smtClean="0"/>
              <a:t>‹#›</a:t>
            </a:fld>
            <a:endParaRPr lang="cs-CZ"/>
          </a:p>
        </p:txBody>
      </p:sp>
    </p:spTree>
    <p:extLst>
      <p:ext uri="{BB962C8B-B14F-4D97-AF65-F5344CB8AC3E}">
        <p14:creationId xmlns:p14="http://schemas.microsoft.com/office/powerpoint/2010/main" val="2711602623"/>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1425732" rtl="0" eaLnBrk="1" latinLnBrk="0" hangingPunct="1">
        <a:lnSpc>
          <a:spcPct val="90000"/>
        </a:lnSpc>
        <a:spcBef>
          <a:spcPct val="0"/>
        </a:spcBef>
        <a:buNone/>
        <a:defRPr sz="6860" kern="1200">
          <a:solidFill>
            <a:schemeClr val="tx1"/>
          </a:solidFill>
          <a:latin typeface="+mj-lt"/>
          <a:ea typeface="+mj-ea"/>
          <a:cs typeface="+mj-cs"/>
        </a:defRPr>
      </a:lvl1pPr>
    </p:titleStyle>
    <p:bodyStyle>
      <a:lvl1pPr marL="356433" indent="-356433" algn="l" defTabSz="1425732" rtl="0" eaLnBrk="1" latinLnBrk="0" hangingPunct="1">
        <a:lnSpc>
          <a:spcPct val="90000"/>
        </a:lnSpc>
        <a:spcBef>
          <a:spcPts val="1559"/>
        </a:spcBef>
        <a:buFont typeface="Arial" panose="020B0604020202020204" pitchFamily="34" charset="0"/>
        <a:buChar char="•"/>
        <a:defRPr sz="4366" kern="1200">
          <a:solidFill>
            <a:schemeClr val="tx1"/>
          </a:solidFill>
          <a:latin typeface="+mn-lt"/>
          <a:ea typeface="+mn-ea"/>
          <a:cs typeface="+mn-cs"/>
        </a:defRPr>
      </a:lvl1pPr>
      <a:lvl2pPr marL="1069299" indent="-356433" algn="l" defTabSz="1425732" rtl="0" eaLnBrk="1" latinLnBrk="0" hangingPunct="1">
        <a:lnSpc>
          <a:spcPct val="90000"/>
        </a:lnSpc>
        <a:spcBef>
          <a:spcPts val="780"/>
        </a:spcBef>
        <a:buFont typeface="Arial" panose="020B0604020202020204" pitchFamily="34" charset="0"/>
        <a:buChar char="•"/>
        <a:defRPr sz="3742" kern="1200">
          <a:solidFill>
            <a:schemeClr val="tx1"/>
          </a:solidFill>
          <a:latin typeface="+mn-lt"/>
          <a:ea typeface="+mn-ea"/>
          <a:cs typeface="+mn-cs"/>
        </a:defRPr>
      </a:lvl2pPr>
      <a:lvl3pPr marL="1782166" indent="-356433" algn="l" defTabSz="1425732" rtl="0" eaLnBrk="1" latinLnBrk="0" hangingPunct="1">
        <a:lnSpc>
          <a:spcPct val="90000"/>
        </a:lnSpc>
        <a:spcBef>
          <a:spcPts val="780"/>
        </a:spcBef>
        <a:buFont typeface="Arial" panose="020B0604020202020204" pitchFamily="34" charset="0"/>
        <a:buChar char="•"/>
        <a:defRPr sz="3118" kern="1200">
          <a:solidFill>
            <a:schemeClr val="tx1"/>
          </a:solidFill>
          <a:latin typeface="+mn-lt"/>
          <a:ea typeface="+mn-ea"/>
          <a:cs typeface="+mn-cs"/>
        </a:defRPr>
      </a:lvl3pPr>
      <a:lvl4pPr marL="2495032"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4pPr>
      <a:lvl5pPr marL="3207898"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5pPr>
      <a:lvl6pPr marL="3920764"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6pPr>
      <a:lvl7pPr marL="4633631"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7pPr>
      <a:lvl8pPr marL="5346497"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8pPr>
      <a:lvl9pPr marL="6059363"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9pPr>
    </p:bodyStyle>
    <p:otherStyle>
      <a:defPPr>
        <a:defRPr lang="en-US"/>
      </a:defPPr>
      <a:lvl1pPr marL="0" algn="l" defTabSz="1425732" rtl="0" eaLnBrk="1" latinLnBrk="0" hangingPunct="1">
        <a:defRPr sz="2807" kern="1200">
          <a:solidFill>
            <a:schemeClr val="tx1"/>
          </a:solidFill>
          <a:latin typeface="+mn-lt"/>
          <a:ea typeface="+mn-ea"/>
          <a:cs typeface="+mn-cs"/>
        </a:defRPr>
      </a:lvl1pPr>
      <a:lvl2pPr marL="712866" algn="l" defTabSz="1425732" rtl="0" eaLnBrk="1" latinLnBrk="0" hangingPunct="1">
        <a:defRPr sz="2807" kern="1200">
          <a:solidFill>
            <a:schemeClr val="tx1"/>
          </a:solidFill>
          <a:latin typeface="+mn-lt"/>
          <a:ea typeface="+mn-ea"/>
          <a:cs typeface="+mn-cs"/>
        </a:defRPr>
      </a:lvl2pPr>
      <a:lvl3pPr marL="1425732" algn="l" defTabSz="1425732" rtl="0" eaLnBrk="1" latinLnBrk="0" hangingPunct="1">
        <a:defRPr sz="2807" kern="1200">
          <a:solidFill>
            <a:schemeClr val="tx1"/>
          </a:solidFill>
          <a:latin typeface="+mn-lt"/>
          <a:ea typeface="+mn-ea"/>
          <a:cs typeface="+mn-cs"/>
        </a:defRPr>
      </a:lvl3pPr>
      <a:lvl4pPr marL="2138599" algn="l" defTabSz="1425732" rtl="0" eaLnBrk="1" latinLnBrk="0" hangingPunct="1">
        <a:defRPr sz="2807" kern="1200">
          <a:solidFill>
            <a:schemeClr val="tx1"/>
          </a:solidFill>
          <a:latin typeface="+mn-lt"/>
          <a:ea typeface="+mn-ea"/>
          <a:cs typeface="+mn-cs"/>
        </a:defRPr>
      </a:lvl4pPr>
      <a:lvl5pPr marL="2851465" algn="l" defTabSz="1425732" rtl="0" eaLnBrk="1" latinLnBrk="0" hangingPunct="1">
        <a:defRPr sz="2807" kern="1200">
          <a:solidFill>
            <a:schemeClr val="tx1"/>
          </a:solidFill>
          <a:latin typeface="+mn-lt"/>
          <a:ea typeface="+mn-ea"/>
          <a:cs typeface="+mn-cs"/>
        </a:defRPr>
      </a:lvl5pPr>
      <a:lvl6pPr marL="3564331" algn="l" defTabSz="1425732" rtl="0" eaLnBrk="1" latinLnBrk="0" hangingPunct="1">
        <a:defRPr sz="2807" kern="1200">
          <a:solidFill>
            <a:schemeClr val="tx1"/>
          </a:solidFill>
          <a:latin typeface="+mn-lt"/>
          <a:ea typeface="+mn-ea"/>
          <a:cs typeface="+mn-cs"/>
        </a:defRPr>
      </a:lvl6pPr>
      <a:lvl7pPr marL="4277197" algn="l" defTabSz="1425732" rtl="0" eaLnBrk="1" latinLnBrk="0" hangingPunct="1">
        <a:defRPr sz="2807" kern="1200">
          <a:solidFill>
            <a:schemeClr val="tx1"/>
          </a:solidFill>
          <a:latin typeface="+mn-lt"/>
          <a:ea typeface="+mn-ea"/>
          <a:cs typeface="+mn-cs"/>
        </a:defRPr>
      </a:lvl7pPr>
      <a:lvl8pPr marL="4990064" algn="l" defTabSz="1425732" rtl="0" eaLnBrk="1" latinLnBrk="0" hangingPunct="1">
        <a:defRPr sz="2807" kern="1200">
          <a:solidFill>
            <a:schemeClr val="tx1"/>
          </a:solidFill>
          <a:latin typeface="+mn-lt"/>
          <a:ea typeface="+mn-ea"/>
          <a:cs typeface="+mn-cs"/>
        </a:defRPr>
      </a:lvl8pPr>
      <a:lvl9pPr marL="5702930" algn="l" defTabSz="1425732" rtl="0" eaLnBrk="1" latinLnBrk="0" hangingPunct="1">
        <a:defRPr sz="280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image" Target="../media/image11.png"/><Relationship Id="rId5" Type="http://schemas.openxmlformats.org/officeDocument/2006/relationships/hyperlink" Target="https://arxiv.org/pdf/1907.11692.pdf" TargetMode="External"/><Relationship Id="rId4" Type="http://schemas.openxmlformats.org/officeDocument/2006/relationships/hyperlink" Target="https://trituenhantao.io/tu-dien-thuat-ngu/nsp/"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oup 23">
            <a:extLst>
              <a:ext uri="{FF2B5EF4-FFF2-40B4-BE49-F238E27FC236}">
                <a16:creationId xmlns:a16="http://schemas.microsoft.com/office/drawing/2014/main" id="{20F95502-65C6-482A-9B40-DDCB8DAA9D75}"/>
              </a:ext>
            </a:extLst>
          </p:cNvPr>
          <p:cNvGrpSpPr/>
          <p:nvPr/>
        </p:nvGrpSpPr>
        <p:grpSpPr>
          <a:xfrm>
            <a:off x="0" y="0"/>
            <a:ext cx="19010313" cy="1112119"/>
            <a:chOff x="-324644" y="2222500"/>
            <a:chExt cx="22261685" cy="1302327"/>
          </a:xfrm>
        </p:grpSpPr>
        <p:sp>
          <p:nvSpPr>
            <p:cNvPr id="2" name="object 2"/>
            <p:cNvSpPr/>
            <p:nvPr/>
          </p:nvSpPr>
          <p:spPr>
            <a:xfrm>
              <a:off x="-324644" y="2222500"/>
              <a:ext cx="5600193" cy="1302327"/>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009EF3"/>
            </a:solidFill>
          </p:spPr>
          <p:txBody>
            <a:bodyPr wrap="square" lIns="0" tIns="0" rIns="0" bIns="0" rtlCol="0"/>
            <a:lstStyle/>
            <a:p>
              <a:endParaRPr dirty="0"/>
            </a:p>
          </p:txBody>
        </p:sp>
        <p:sp>
          <p:nvSpPr>
            <p:cNvPr id="3" name="object 3"/>
            <p:cNvSpPr/>
            <p:nvPr/>
          </p:nvSpPr>
          <p:spPr>
            <a:xfrm>
              <a:off x="16363156" y="2222500"/>
              <a:ext cx="5573885" cy="1302327"/>
            </a:xfrm>
            <a:custGeom>
              <a:avLst/>
              <a:gdLst/>
              <a:ahLst/>
              <a:cxnLst/>
              <a:rect l="l" t="t" r="r" b="b"/>
              <a:pathLst>
                <a:path w="1883409" h="440055">
                  <a:moveTo>
                    <a:pt x="0" y="0"/>
                  </a:moveTo>
                  <a:lnTo>
                    <a:pt x="0" y="439737"/>
                  </a:lnTo>
                  <a:lnTo>
                    <a:pt x="1883155" y="439737"/>
                  </a:lnTo>
                  <a:lnTo>
                    <a:pt x="1883155" y="0"/>
                  </a:lnTo>
                  <a:lnTo>
                    <a:pt x="0" y="0"/>
                  </a:lnTo>
                  <a:close/>
                </a:path>
              </a:pathLst>
            </a:custGeom>
            <a:solidFill>
              <a:srgbClr val="FF8200"/>
            </a:solidFill>
          </p:spPr>
          <p:txBody>
            <a:bodyPr wrap="square" lIns="0" tIns="0" rIns="0" bIns="0" rtlCol="0"/>
            <a:lstStyle/>
            <a:p>
              <a:endParaRPr dirty="0"/>
            </a:p>
          </p:txBody>
        </p:sp>
        <p:sp>
          <p:nvSpPr>
            <p:cNvPr id="22" name="object 2">
              <a:extLst>
                <a:ext uri="{FF2B5EF4-FFF2-40B4-BE49-F238E27FC236}">
                  <a16:creationId xmlns:a16="http://schemas.microsoft.com/office/drawing/2014/main" id="{3708B453-DDCE-42C1-9AB9-A8D5DDCA46AD}"/>
                </a:ext>
              </a:extLst>
            </p:cNvPr>
            <p:cNvSpPr/>
            <p:nvPr/>
          </p:nvSpPr>
          <p:spPr>
            <a:xfrm>
              <a:off x="5237956" y="2222500"/>
              <a:ext cx="5600193" cy="1302327"/>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FFBF00"/>
            </a:solidFill>
          </p:spPr>
          <p:txBody>
            <a:bodyPr wrap="square" lIns="0" tIns="0" rIns="0" bIns="0" rtlCol="0"/>
            <a:lstStyle/>
            <a:p>
              <a:endParaRPr dirty="0"/>
            </a:p>
          </p:txBody>
        </p:sp>
        <p:sp>
          <p:nvSpPr>
            <p:cNvPr id="23" name="object 2">
              <a:extLst>
                <a:ext uri="{FF2B5EF4-FFF2-40B4-BE49-F238E27FC236}">
                  <a16:creationId xmlns:a16="http://schemas.microsoft.com/office/drawing/2014/main" id="{7D360C87-DA57-4F00-96B5-35199AD11657}"/>
                </a:ext>
              </a:extLst>
            </p:cNvPr>
            <p:cNvSpPr/>
            <p:nvPr/>
          </p:nvSpPr>
          <p:spPr>
            <a:xfrm>
              <a:off x="10800556" y="2222500"/>
              <a:ext cx="5600193" cy="1302327"/>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FFA100"/>
            </a:solidFill>
          </p:spPr>
          <p:txBody>
            <a:bodyPr wrap="square" lIns="0" tIns="0" rIns="0" bIns="0" rtlCol="0"/>
            <a:lstStyle/>
            <a:p>
              <a:endParaRPr dirty="0"/>
            </a:p>
          </p:txBody>
        </p:sp>
      </p:grpSp>
      <p:sp>
        <p:nvSpPr>
          <p:cNvPr id="4" name="object 4"/>
          <p:cNvSpPr txBox="1"/>
          <p:nvPr/>
        </p:nvSpPr>
        <p:spPr>
          <a:xfrm>
            <a:off x="818356" y="317499"/>
            <a:ext cx="3835570" cy="505267"/>
          </a:xfrm>
          <a:prstGeom prst="rect">
            <a:avLst/>
          </a:prstGeom>
        </p:spPr>
        <p:txBody>
          <a:bodyPr vert="horz" wrap="square" lIns="0" tIns="12700" rIns="0" bIns="0" rtlCol="0">
            <a:spAutoFit/>
          </a:bodyPr>
          <a:lstStyle/>
          <a:p>
            <a:pPr marL="12700">
              <a:spcBef>
                <a:spcPts val="100"/>
              </a:spcBef>
            </a:pPr>
            <a:r>
              <a:rPr sz="3200" spc="-10" dirty="0">
                <a:solidFill>
                  <a:srgbClr val="FFFFFF"/>
                </a:solidFill>
                <a:cs typeface="Source Sans Pro Light"/>
              </a:rPr>
              <a:t>Duration: </a:t>
            </a:r>
            <a:r>
              <a:rPr lang="cs-CZ" sz="3200" spc="-10" dirty="0">
                <a:solidFill>
                  <a:srgbClr val="FFFFFF"/>
                </a:solidFill>
                <a:cs typeface="Source Sans Pro Light"/>
              </a:rPr>
              <a:t>60</a:t>
            </a:r>
            <a:r>
              <a:rPr sz="3200" spc="-50" dirty="0">
                <a:solidFill>
                  <a:srgbClr val="FFFFFF"/>
                </a:solidFill>
                <a:cs typeface="Source Sans Pro Light"/>
              </a:rPr>
              <a:t> </a:t>
            </a:r>
            <a:r>
              <a:rPr sz="3200" dirty="0">
                <a:solidFill>
                  <a:srgbClr val="FFFFFF"/>
                </a:solidFill>
                <a:cs typeface="Source Sans Pro Light"/>
              </a:rPr>
              <a:t>min</a:t>
            </a:r>
            <a:endParaRPr sz="3200" dirty="0">
              <a:cs typeface="Source Sans Pro Light"/>
            </a:endParaRPr>
          </a:p>
        </p:txBody>
      </p:sp>
      <p:sp>
        <p:nvSpPr>
          <p:cNvPr id="8" name="object 8"/>
          <p:cNvSpPr/>
          <p:nvPr/>
        </p:nvSpPr>
        <p:spPr>
          <a:xfrm>
            <a:off x="27284" y="4356100"/>
            <a:ext cx="19010313" cy="6945503"/>
          </a:xfrm>
          <a:prstGeom prst="rect">
            <a:avLst/>
          </a:prstGeom>
          <a:blipFill>
            <a:blip r:embed="rId3" cstate="print"/>
            <a:stretch>
              <a:fillRect/>
            </a:stretch>
          </a:blipFill>
        </p:spPr>
        <p:txBody>
          <a:bodyPr wrap="square" lIns="0" tIns="0" rIns="0" bIns="0" rtlCol="0"/>
          <a:lstStyle/>
          <a:p>
            <a:endParaRPr dirty="0"/>
          </a:p>
        </p:txBody>
      </p:sp>
      <p:sp>
        <p:nvSpPr>
          <p:cNvPr id="15" name="Title 14"/>
          <p:cNvSpPr>
            <a:spLocks noGrp="1"/>
          </p:cNvSpPr>
          <p:nvPr>
            <p:ph type="title"/>
          </p:nvPr>
        </p:nvSpPr>
        <p:spPr>
          <a:xfrm>
            <a:off x="1306959" y="1347890"/>
            <a:ext cx="16396395" cy="3487290"/>
          </a:xfrm>
        </p:spPr>
        <p:txBody>
          <a:bodyPr>
            <a:normAutofit/>
          </a:bodyPr>
          <a:lstStyle/>
          <a:p>
            <a:pPr algn="ctr"/>
            <a:r>
              <a:rPr lang="en-US" sz="7200" dirty="0" err="1">
                <a:latin typeface="Times New Roman" panose="02020603050405020304" pitchFamily="18" charset="0"/>
                <a:cs typeface="Times New Roman" panose="02020603050405020304" pitchFamily="18" charset="0"/>
              </a:rPr>
              <a:t>Nghiên</a:t>
            </a:r>
            <a:r>
              <a:rPr lang="en-US" sz="7200" dirty="0">
                <a:latin typeface="Times New Roman" panose="02020603050405020304" pitchFamily="18" charset="0"/>
                <a:cs typeface="Times New Roman" panose="02020603050405020304" pitchFamily="18" charset="0"/>
              </a:rPr>
              <a:t> </a:t>
            </a:r>
            <a:r>
              <a:rPr lang="en-US" sz="7200" dirty="0" err="1">
                <a:latin typeface="Times New Roman" panose="02020603050405020304" pitchFamily="18" charset="0"/>
                <a:cs typeface="Times New Roman" panose="02020603050405020304" pitchFamily="18" charset="0"/>
              </a:rPr>
              <a:t>cứu</a:t>
            </a:r>
            <a:r>
              <a:rPr lang="en-US" sz="7200" dirty="0">
                <a:latin typeface="Times New Roman" panose="02020603050405020304" pitchFamily="18" charset="0"/>
                <a:cs typeface="Times New Roman" panose="02020603050405020304" pitchFamily="18" charset="0"/>
              </a:rPr>
              <a:t> </a:t>
            </a:r>
            <a:r>
              <a:rPr lang="en-US" sz="7200" dirty="0" err="1">
                <a:latin typeface="Times New Roman" panose="02020603050405020304" pitchFamily="18" charset="0"/>
                <a:cs typeface="Times New Roman" panose="02020603050405020304" pitchFamily="18" charset="0"/>
              </a:rPr>
              <a:t>hệ</a:t>
            </a:r>
            <a:r>
              <a:rPr lang="en-US" sz="7200" dirty="0">
                <a:latin typeface="Times New Roman" panose="02020603050405020304" pitchFamily="18" charset="0"/>
                <a:cs typeface="Times New Roman" panose="02020603050405020304" pitchFamily="18" charset="0"/>
              </a:rPr>
              <a:t> </a:t>
            </a:r>
            <a:r>
              <a:rPr lang="en-US" sz="7200" dirty="0" err="1">
                <a:latin typeface="Times New Roman" panose="02020603050405020304" pitchFamily="18" charset="0"/>
                <a:cs typeface="Times New Roman" panose="02020603050405020304" pitchFamily="18" charset="0"/>
              </a:rPr>
              <a:t>thống</a:t>
            </a:r>
            <a:r>
              <a:rPr lang="en-US" sz="7200" dirty="0">
                <a:latin typeface="Times New Roman" panose="02020603050405020304" pitchFamily="18" charset="0"/>
                <a:cs typeface="Times New Roman" panose="02020603050405020304" pitchFamily="18" charset="0"/>
              </a:rPr>
              <a:t> </a:t>
            </a:r>
            <a:r>
              <a:rPr lang="en-US" sz="7200" dirty="0" err="1">
                <a:latin typeface="Times New Roman" panose="02020603050405020304" pitchFamily="18" charset="0"/>
                <a:cs typeface="Times New Roman" panose="02020603050405020304" pitchFamily="18" charset="0"/>
              </a:rPr>
              <a:t>tóm</a:t>
            </a:r>
            <a:r>
              <a:rPr lang="en-US" sz="7200" dirty="0">
                <a:latin typeface="Times New Roman" panose="02020603050405020304" pitchFamily="18" charset="0"/>
                <a:cs typeface="Times New Roman" panose="02020603050405020304" pitchFamily="18" charset="0"/>
              </a:rPr>
              <a:t> </a:t>
            </a:r>
            <a:r>
              <a:rPr lang="en-US" sz="7200" dirty="0" err="1">
                <a:latin typeface="Times New Roman" panose="02020603050405020304" pitchFamily="18" charset="0"/>
                <a:cs typeface="Times New Roman" panose="02020603050405020304" pitchFamily="18" charset="0"/>
              </a:rPr>
              <a:t>tắt</a:t>
            </a:r>
            <a:r>
              <a:rPr lang="en-US" sz="7200" dirty="0">
                <a:latin typeface="Times New Roman" panose="02020603050405020304" pitchFamily="18" charset="0"/>
                <a:cs typeface="Times New Roman" panose="02020603050405020304" pitchFamily="18" charset="0"/>
              </a:rPr>
              <a:t> </a:t>
            </a:r>
            <a:r>
              <a:rPr lang="en-US" sz="7200" dirty="0" err="1">
                <a:latin typeface="Times New Roman" panose="02020603050405020304" pitchFamily="18" charset="0"/>
                <a:cs typeface="Times New Roman" panose="02020603050405020304" pitchFamily="18" charset="0"/>
              </a:rPr>
              <a:t>văn</a:t>
            </a:r>
            <a:r>
              <a:rPr lang="en-US" sz="7200" dirty="0">
                <a:latin typeface="Times New Roman" panose="02020603050405020304" pitchFamily="18" charset="0"/>
                <a:cs typeface="Times New Roman" panose="02020603050405020304" pitchFamily="18" charset="0"/>
              </a:rPr>
              <a:t> </a:t>
            </a:r>
            <a:r>
              <a:rPr lang="en-US" sz="7200" dirty="0" err="1">
                <a:latin typeface="Times New Roman" panose="02020603050405020304" pitchFamily="18" charset="0"/>
                <a:cs typeface="Times New Roman" panose="02020603050405020304" pitchFamily="18" charset="0"/>
              </a:rPr>
              <a:t>bản</a:t>
            </a:r>
            <a:r>
              <a:rPr lang="en-US" sz="7200" dirty="0">
                <a:latin typeface="Times New Roman" panose="02020603050405020304" pitchFamily="18" charset="0"/>
                <a:cs typeface="Times New Roman" panose="02020603050405020304" pitchFamily="18" charset="0"/>
              </a:rPr>
              <a:t> (Abstract Summarization)</a:t>
            </a:r>
            <a:br>
              <a:rPr lang="en-US" sz="7200" dirty="0">
                <a:latin typeface="Times New Roman" panose="02020603050405020304" pitchFamily="18" charset="0"/>
                <a:cs typeface="Times New Roman" panose="02020603050405020304" pitchFamily="18" charset="0"/>
              </a:rPr>
            </a:br>
            <a:r>
              <a:rPr lang="en-US" sz="7200" dirty="0" err="1">
                <a:latin typeface="Times New Roman" panose="02020603050405020304" pitchFamily="18" charset="0"/>
                <a:cs typeface="Times New Roman" panose="02020603050405020304" pitchFamily="18" charset="0"/>
              </a:rPr>
              <a:t>Xây</a:t>
            </a:r>
            <a:r>
              <a:rPr lang="en-US" sz="7200" dirty="0">
                <a:latin typeface="Times New Roman" panose="02020603050405020304" pitchFamily="18" charset="0"/>
                <a:cs typeface="Times New Roman" panose="02020603050405020304" pitchFamily="18" charset="0"/>
              </a:rPr>
              <a:t> </a:t>
            </a:r>
            <a:r>
              <a:rPr lang="en-US" sz="7200" dirty="0" err="1">
                <a:latin typeface="Times New Roman" panose="02020603050405020304" pitchFamily="18" charset="0"/>
                <a:cs typeface="Times New Roman" panose="02020603050405020304" pitchFamily="18" charset="0"/>
              </a:rPr>
              <a:t>dựng</a:t>
            </a:r>
            <a:r>
              <a:rPr lang="en-US" sz="7200" dirty="0">
                <a:latin typeface="Times New Roman" panose="02020603050405020304" pitchFamily="18" charset="0"/>
                <a:cs typeface="Times New Roman" panose="02020603050405020304" pitchFamily="18" charset="0"/>
              </a:rPr>
              <a:t> </a:t>
            </a:r>
            <a:r>
              <a:rPr lang="en-US" sz="7200" dirty="0" err="1">
                <a:latin typeface="Times New Roman" panose="02020603050405020304" pitchFamily="18" charset="0"/>
                <a:cs typeface="Times New Roman" panose="02020603050405020304" pitchFamily="18" charset="0"/>
              </a:rPr>
              <a:t>ứng</a:t>
            </a:r>
            <a:r>
              <a:rPr lang="en-US" sz="7200" dirty="0">
                <a:latin typeface="Times New Roman" panose="02020603050405020304" pitchFamily="18" charset="0"/>
                <a:cs typeface="Times New Roman" panose="02020603050405020304" pitchFamily="18" charset="0"/>
              </a:rPr>
              <a:t> </a:t>
            </a:r>
            <a:r>
              <a:rPr lang="en-US" sz="7200" dirty="0" err="1">
                <a:latin typeface="Times New Roman" panose="02020603050405020304" pitchFamily="18" charset="0"/>
                <a:cs typeface="Times New Roman" panose="02020603050405020304" pitchFamily="18" charset="0"/>
              </a:rPr>
              <a:t>dụng</a:t>
            </a:r>
            <a:r>
              <a:rPr lang="en-US" sz="7200" dirty="0">
                <a:latin typeface="Times New Roman" panose="02020603050405020304" pitchFamily="18" charset="0"/>
                <a:cs typeface="Times New Roman" panose="02020603050405020304" pitchFamily="18" charset="0"/>
              </a:rPr>
              <a:t> demo</a:t>
            </a:r>
          </a:p>
        </p:txBody>
      </p:sp>
      <p:sp>
        <p:nvSpPr>
          <p:cNvPr id="16" name="Content Placeholder 15"/>
          <p:cNvSpPr>
            <a:spLocks noGrp="1"/>
          </p:cNvSpPr>
          <p:nvPr>
            <p:ph sz="half" idx="1"/>
          </p:nvPr>
        </p:nvSpPr>
        <p:spPr>
          <a:xfrm>
            <a:off x="2736141" y="5070951"/>
            <a:ext cx="6434386" cy="4052394"/>
          </a:xfrm>
        </p:spPr>
        <p:txBody>
          <a:bodyPr/>
          <a:lstStyle/>
          <a:p>
            <a:pPr marL="12065" marR="5080" indent="0">
              <a:lnSpc>
                <a:spcPct val="100000"/>
              </a:lnSpc>
              <a:spcBef>
                <a:spcPts val="100"/>
              </a:spcBef>
              <a:buNone/>
            </a:pPr>
            <a:r>
              <a:rPr lang="en-US" sz="4400" b="1" spc="-5" dirty="0" err="1">
                <a:cs typeface="Source Sans Pro Light"/>
              </a:rPr>
              <a:t>Nhóm</a:t>
            </a:r>
            <a:r>
              <a:rPr lang="en-US" sz="4400" b="1" spc="-5" dirty="0">
                <a:cs typeface="Source Sans Pro Light"/>
              </a:rPr>
              <a:t> 3</a:t>
            </a:r>
            <a:r>
              <a:rPr lang="cs-CZ" sz="4400" b="1" spc="-5" dirty="0" smtClean="0">
                <a:cs typeface="Source Sans Pro Light"/>
              </a:rPr>
              <a:t>:</a:t>
            </a:r>
            <a:endParaRPr lang="en-US" sz="4400" b="1" spc="-5" dirty="0">
              <a:cs typeface="Source Sans Pro Light"/>
            </a:endParaRPr>
          </a:p>
          <a:p>
            <a:pPr marL="0" indent="0">
              <a:buNone/>
            </a:pPr>
            <a:r>
              <a:rPr lang="en-US" sz="4400" spc="-5" dirty="0" err="1">
                <a:cs typeface="Source Sans Pro Light"/>
              </a:rPr>
              <a:t>Nguyễn</a:t>
            </a:r>
            <a:r>
              <a:rPr lang="en-US" sz="4400" spc="-5" dirty="0">
                <a:cs typeface="Source Sans Pro Light"/>
              </a:rPr>
              <a:t> </a:t>
            </a:r>
            <a:r>
              <a:rPr lang="en-US" sz="4400" spc="-5" dirty="0" err="1">
                <a:cs typeface="Source Sans Pro Light"/>
              </a:rPr>
              <a:t>Hoàng</a:t>
            </a:r>
            <a:r>
              <a:rPr lang="en-US" sz="4400" spc="-5" dirty="0">
                <a:cs typeface="Source Sans Pro Light"/>
              </a:rPr>
              <a:t> </a:t>
            </a:r>
            <a:r>
              <a:rPr lang="en-US" sz="4400" spc="-5" dirty="0" err="1">
                <a:cs typeface="Source Sans Pro Light"/>
              </a:rPr>
              <a:t>Duy</a:t>
            </a:r>
            <a:endParaRPr lang="en-US" sz="4400" spc="-5" dirty="0">
              <a:cs typeface="Source Sans Pro Light"/>
            </a:endParaRPr>
          </a:p>
          <a:p>
            <a:pPr marL="0" indent="0">
              <a:buNone/>
            </a:pPr>
            <a:r>
              <a:rPr lang="en-US" sz="4400" spc="-5" dirty="0" err="1">
                <a:cs typeface="Source Sans Pro Light"/>
              </a:rPr>
              <a:t>Nguyễn</a:t>
            </a:r>
            <a:r>
              <a:rPr lang="en-US" sz="4400" spc="-5" dirty="0">
                <a:cs typeface="Source Sans Pro Light"/>
              </a:rPr>
              <a:t> Minh </a:t>
            </a:r>
            <a:r>
              <a:rPr lang="en-US" sz="4400" spc="-5" dirty="0" err="1">
                <a:cs typeface="Source Sans Pro Light"/>
              </a:rPr>
              <a:t>Nguyệt</a:t>
            </a:r>
            <a:r>
              <a:rPr lang="en-US" sz="4400" spc="-5" dirty="0">
                <a:cs typeface="Source Sans Pro Light"/>
              </a:rPr>
              <a:t> </a:t>
            </a:r>
          </a:p>
          <a:p>
            <a:pPr marL="0" indent="0">
              <a:buNone/>
            </a:pPr>
            <a:r>
              <a:rPr lang="en-US" sz="4400" spc="-5" dirty="0" err="1">
                <a:cs typeface="Source Sans Pro Light"/>
              </a:rPr>
              <a:t>Trần</a:t>
            </a:r>
            <a:r>
              <a:rPr lang="en-US" sz="4400" spc="-5" dirty="0">
                <a:cs typeface="Source Sans Pro Light"/>
              </a:rPr>
              <a:t> </a:t>
            </a:r>
            <a:r>
              <a:rPr lang="en-US" sz="4400" spc="-5" dirty="0" err="1">
                <a:cs typeface="Source Sans Pro Light"/>
              </a:rPr>
              <a:t>Tường</a:t>
            </a:r>
            <a:r>
              <a:rPr lang="en-US" sz="4400" spc="-5" dirty="0">
                <a:cs typeface="Source Sans Pro Light"/>
              </a:rPr>
              <a:t> Vi</a:t>
            </a:r>
          </a:p>
          <a:p>
            <a:pPr marL="0" indent="0">
              <a:buNone/>
            </a:pPr>
            <a:endParaRPr lang="en-US" dirty="0"/>
          </a:p>
        </p:txBody>
      </p:sp>
      <p:pic>
        <p:nvPicPr>
          <p:cNvPr id="30" name="Content Placeholder 29"/>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9500338" y="5070951"/>
            <a:ext cx="8080375" cy="5324956"/>
          </a:xfr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E9DC037C-C731-4D52-835A-5765F8A4FBF2}"/>
              </a:ext>
            </a:extLst>
          </p:cNvPr>
          <p:cNvGrpSpPr/>
          <p:nvPr/>
        </p:nvGrpSpPr>
        <p:grpSpPr>
          <a:xfrm>
            <a:off x="0" y="546099"/>
            <a:ext cx="11105356" cy="1425129"/>
            <a:chOff x="564554" y="8642689"/>
            <a:chExt cx="3496471" cy="439424"/>
          </a:xfrm>
        </p:grpSpPr>
        <p:sp>
          <p:nvSpPr>
            <p:cNvPr id="24" name="object 4">
              <a:extLst>
                <a:ext uri="{FF2B5EF4-FFF2-40B4-BE49-F238E27FC236}">
                  <a16:creationId xmlns:a16="http://schemas.microsoft.com/office/drawing/2014/main" id="{FAC1F606-62F6-4305-800B-EF4BDCC04BC6}"/>
                </a:ext>
              </a:extLst>
            </p:cNvPr>
            <p:cNvSpPr/>
            <p:nvPr/>
          </p:nvSpPr>
          <p:spPr>
            <a:xfrm>
              <a:off x="564554" y="8642693"/>
              <a:ext cx="3280372" cy="439420"/>
            </a:xfrm>
            <a:custGeom>
              <a:avLst/>
              <a:gdLst/>
              <a:ahLst/>
              <a:cxnLst/>
              <a:rect l="l" t="t" r="r" b="b"/>
              <a:pathLst>
                <a:path w="3844925" h="439420">
                  <a:moveTo>
                    <a:pt x="0" y="439204"/>
                  </a:moveTo>
                  <a:lnTo>
                    <a:pt x="3844798" y="439204"/>
                  </a:lnTo>
                  <a:lnTo>
                    <a:pt x="3844798" y="0"/>
                  </a:lnTo>
                  <a:lnTo>
                    <a:pt x="0" y="0"/>
                  </a:lnTo>
                  <a:lnTo>
                    <a:pt x="0" y="439204"/>
                  </a:lnTo>
                  <a:close/>
                </a:path>
              </a:pathLst>
            </a:custGeom>
            <a:solidFill>
              <a:srgbClr val="00A0EF"/>
            </a:solidFill>
          </p:spPr>
          <p:txBody>
            <a:bodyPr wrap="square" lIns="0" tIns="0" rIns="0" bIns="0" rtlCol="0"/>
            <a:lstStyle/>
            <a:p>
              <a:endParaRPr dirty="0"/>
            </a:p>
          </p:txBody>
        </p:sp>
        <p:sp>
          <p:nvSpPr>
            <p:cNvPr id="25" name="object 5">
              <a:extLst>
                <a:ext uri="{FF2B5EF4-FFF2-40B4-BE49-F238E27FC236}">
                  <a16:creationId xmlns:a16="http://schemas.microsoft.com/office/drawing/2014/main" id="{DE9D9B32-EA9E-452A-AFED-2BFD37C8107A}"/>
                </a:ext>
              </a:extLst>
            </p:cNvPr>
            <p:cNvSpPr/>
            <p:nvPr/>
          </p:nvSpPr>
          <p:spPr>
            <a:xfrm>
              <a:off x="3621605" y="8642689"/>
              <a:ext cx="439420" cy="439420"/>
            </a:xfrm>
            <a:custGeom>
              <a:avLst/>
              <a:gdLst/>
              <a:ahLst/>
              <a:cxnLst/>
              <a:rect l="l" t="t" r="r" b="b"/>
              <a:pathLst>
                <a:path w="439420" h="43942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A0EF"/>
            </a:solidFill>
          </p:spPr>
          <p:txBody>
            <a:bodyPr wrap="square" lIns="0" tIns="0" rIns="0" bIns="0" rtlCol="0"/>
            <a:lstStyle/>
            <a:p>
              <a:endParaRPr dirty="0"/>
            </a:p>
          </p:txBody>
        </p:sp>
      </p:grpSp>
      <p:sp>
        <p:nvSpPr>
          <p:cNvPr id="11" name="object 9">
            <a:extLst>
              <a:ext uri="{FF2B5EF4-FFF2-40B4-BE49-F238E27FC236}">
                <a16:creationId xmlns:a16="http://schemas.microsoft.com/office/drawing/2014/main" id="{0A39365D-A6B5-4623-AC67-FBE1BB6FC527}"/>
              </a:ext>
            </a:extLst>
          </p:cNvPr>
          <p:cNvSpPr txBox="1"/>
          <p:nvPr/>
        </p:nvSpPr>
        <p:spPr>
          <a:xfrm>
            <a:off x="665956" y="738245"/>
            <a:ext cx="8915400" cy="1028487"/>
          </a:xfrm>
          <a:prstGeom prst="rect">
            <a:avLst/>
          </a:prstGeom>
        </p:spPr>
        <p:txBody>
          <a:bodyPr vert="horz" wrap="square" lIns="0" tIns="12700" rIns="0" bIns="0" rtlCol="0">
            <a:spAutoFit/>
          </a:bodyPr>
          <a:lstStyle/>
          <a:p>
            <a:pPr indent="-1143000" algn="ctr">
              <a:spcBef>
                <a:spcPct val="0"/>
              </a:spcBef>
              <a:buFont typeface="+mj-lt"/>
              <a:buAutoNum type="arabicPeriod" startAt="2"/>
              <a:defRPr/>
            </a:pPr>
            <a:r>
              <a:rPr lang="vi-VN" sz="6600" dirty="0">
                <a:ln w="0"/>
                <a:effectLst>
                  <a:outerShdw blurRad="38100" dist="19050" dir="2700000" algn="tl" rotWithShape="0">
                    <a:schemeClr val="dk1">
                      <a:alpha val="40000"/>
                    </a:schemeClr>
                  </a:outerShdw>
                </a:effectLst>
                <a:latin typeface="Arial" panose="020B0604020202020204" pitchFamily="34" charset="0"/>
              </a:rPr>
              <a:t>Phương pháp</a:t>
            </a:r>
          </a:p>
        </p:txBody>
      </p:sp>
      <p:sp>
        <p:nvSpPr>
          <p:cNvPr id="2" name="Title 1"/>
          <p:cNvSpPr>
            <a:spLocks noGrp="1"/>
          </p:cNvSpPr>
          <p:nvPr>
            <p:ph type="title"/>
          </p:nvPr>
        </p:nvSpPr>
        <p:spPr>
          <a:xfrm>
            <a:off x="1306959" y="1375465"/>
            <a:ext cx="16396395" cy="2066896"/>
          </a:xfrm>
        </p:spPr>
        <p:txBody>
          <a:bodyPr>
            <a:normAutofit/>
          </a:bodyPr>
          <a:lstStyle/>
          <a:p>
            <a:pPr algn="ctr"/>
            <a:r>
              <a:rPr lang="en-US" sz="4800" b="1" dirty="0" err="1" smtClean="0">
                <a:latin typeface="Times New Roman" panose="02020603050405020304" pitchFamily="18" charset="0"/>
                <a:cs typeface="Times New Roman" panose="02020603050405020304" pitchFamily="18" charset="0"/>
              </a:rPr>
              <a:t>Mô</a:t>
            </a:r>
            <a:r>
              <a:rPr lang="en-US" sz="4800" b="1" dirty="0" smtClean="0">
                <a:latin typeface="Times New Roman" panose="02020603050405020304" pitchFamily="18" charset="0"/>
                <a:cs typeface="Times New Roman" panose="02020603050405020304" pitchFamily="18" charset="0"/>
              </a:rPr>
              <a:t> </a:t>
            </a:r>
            <a:r>
              <a:rPr lang="en-US" sz="4800" b="1" dirty="0" err="1" smtClean="0">
                <a:latin typeface="Times New Roman" panose="02020603050405020304" pitchFamily="18" charset="0"/>
                <a:cs typeface="Times New Roman" panose="02020603050405020304" pitchFamily="18" charset="0"/>
              </a:rPr>
              <a:t>hình</a:t>
            </a:r>
            <a:r>
              <a:rPr lang="en-US" sz="4800" b="1" dirty="0" smtClean="0">
                <a:latin typeface="Times New Roman" panose="02020603050405020304" pitchFamily="18" charset="0"/>
                <a:cs typeface="Times New Roman" panose="02020603050405020304" pitchFamily="18" charset="0"/>
              </a:rPr>
              <a:t> BERT</a:t>
            </a:r>
            <a:endParaRPr lang="en-US" sz="4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1306959" y="2846623"/>
            <a:ext cx="16396395" cy="2347677"/>
          </a:xfrm>
        </p:spPr>
        <p:txBody>
          <a:bodyPr>
            <a:normAutofit/>
          </a:bodyPr>
          <a:lstStyle/>
          <a:p>
            <a:pPr>
              <a:lnSpc>
                <a:spcPct val="150000"/>
              </a:lnSpc>
              <a:buFont typeface="Wingdings" panose="05000000000000000000" pitchFamily="2" charset="2"/>
              <a:buChar char="Ø"/>
            </a:pPr>
            <a:r>
              <a:rPr lang="vi-VN" sz="4400" dirty="0">
                <a:latin typeface="Times New Roman" panose="02020603050405020304" pitchFamily="18" charset="0"/>
                <a:cs typeface="Times New Roman" panose="02020603050405020304" pitchFamily="18" charset="0"/>
              </a:rPr>
              <a:t>Biểu </a:t>
            </a:r>
            <a:r>
              <a:rPr lang="vi-VN" sz="4400" dirty="0">
                <a:latin typeface="Times New Roman" panose="02020603050405020304" pitchFamily="18" charset="0"/>
                <a:cs typeface="Times New Roman" panose="02020603050405020304" pitchFamily="18" charset="0"/>
              </a:rPr>
              <a:t>diễn mã hóa hai chiều từ các sự biến đổi (Bidirectional Encoder Representations from Transformers) được gọi tắt là </a:t>
            </a:r>
            <a:r>
              <a:rPr lang="vi-VN" sz="4400" dirty="0">
                <a:latin typeface="Times New Roman" panose="02020603050405020304" pitchFamily="18" charset="0"/>
                <a:cs typeface="Times New Roman" panose="02020603050405020304" pitchFamily="18" charset="0"/>
              </a:rPr>
              <a:t>BERT</a:t>
            </a:r>
            <a:endParaRPr lang="en-US" sz="4400" dirty="0">
              <a:latin typeface="Times New Roman" panose="02020603050405020304" pitchFamily="18" charset="0"/>
              <a:cs typeface="Times New Roman" panose="02020603050405020304" pitchFamily="18" charset="0"/>
            </a:endParaRPr>
          </a:p>
        </p:txBody>
      </p:sp>
      <p:sp>
        <p:nvSpPr>
          <p:cNvPr id="7" name="TextBox 6"/>
          <p:cNvSpPr txBox="1"/>
          <p:nvPr/>
        </p:nvSpPr>
        <p:spPr>
          <a:xfrm>
            <a:off x="1326045" y="9300420"/>
            <a:ext cx="8383642" cy="369332"/>
          </a:xfrm>
          <a:prstGeom prst="rect">
            <a:avLst/>
          </a:prstGeom>
          <a:noFill/>
        </p:spPr>
        <p:txBody>
          <a:bodyPr wrap="none" rtlCol="0">
            <a:spAutoFit/>
          </a:bodyPr>
          <a:lstStyle/>
          <a:p>
            <a:r>
              <a:rPr lang="en-US" dirty="0" err="1" smtClean="0"/>
              <a:t>Hình</a:t>
            </a:r>
            <a:r>
              <a:rPr lang="en-US" dirty="0" smtClean="0"/>
              <a:t> 2.2. BERT</a:t>
            </a:r>
            <a:r>
              <a:rPr lang="en-US" dirty="0"/>
              <a:t>: </a:t>
            </a:r>
            <a:r>
              <a:rPr lang="en-US" dirty="0" err="1" smtClean="0"/>
              <a:t>Một</a:t>
            </a:r>
            <a:r>
              <a:rPr lang="en-US" dirty="0" smtClean="0"/>
              <a:t> </a:t>
            </a:r>
            <a:r>
              <a:rPr lang="en-US" dirty="0" err="1" smtClean="0"/>
              <a:t>phần</a:t>
            </a:r>
            <a:r>
              <a:rPr lang="en-US" dirty="0" smtClean="0"/>
              <a:t> </a:t>
            </a:r>
            <a:r>
              <a:rPr lang="en-US" dirty="0" err="1" smtClean="0"/>
              <a:t>mô</a:t>
            </a:r>
            <a:r>
              <a:rPr lang="en-US" dirty="0" smtClean="0"/>
              <a:t> </a:t>
            </a:r>
            <a:r>
              <a:rPr lang="en-US" dirty="0" err="1"/>
              <a:t>hình</a:t>
            </a:r>
            <a:r>
              <a:rPr lang="en-US" dirty="0"/>
              <a:t> </a:t>
            </a:r>
            <a:r>
              <a:rPr lang="en-US" dirty="0" err="1"/>
              <a:t>ngôn</a:t>
            </a:r>
            <a:r>
              <a:rPr lang="en-US" dirty="0"/>
              <a:t> </a:t>
            </a:r>
            <a:r>
              <a:rPr lang="en-US" dirty="0" err="1"/>
              <a:t>ngữ</a:t>
            </a:r>
            <a:r>
              <a:rPr lang="en-US" dirty="0"/>
              <a:t> </a:t>
            </a:r>
            <a:r>
              <a:rPr lang="en-US" dirty="0" err="1"/>
              <a:t>hiện</a:t>
            </a:r>
            <a:r>
              <a:rPr lang="en-US" dirty="0"/>
              <a:t> </a:t>
            </a:r>
            <a:r>
              <a:rPr lang="en-US" dirty="0" err="1"/>
              <a:t>đại</a:t>
            </a:r>
            <a:r>
              <a:rPr lang="en-US" dirty="0"/>
              <a:t> </a:t>
            </a:r>
            <a:r>
              <a:rPr lang="en-US" dirty="0" err="1"/>
              <a:t>cho</a:t>
            </a:r>
            <a:r>
              <a:rPr lang="en-US" dirty="0"/>
              <a:t> </a:t>
            </a:r>
            <a:r>
              <a:rPr lang="en-US" dirty="0" err="1"/>
              <a:t>xử</a:t>
            </a:r>
            <a:r>
              <a:rPr lang="en-US" dirty="0"/>
              <a:t> </a:t>
            </a:r>
            <a:r>
              <a:rPr lang="en-US" dirty="0" err="1"/>
              <a:t>lý</a:t>
            </a:r>
            <a:r>
              <a:rPr lang="en-US" dirty="0"/>
              <a:t> </a:t>
            </a:r>
            <a:r>
              <a:rPr lang="en-US" dirty="0" err="1"/>
              <a:t>ngôn</a:t>
            </a:r>
            <a:r>
              <a:rPr lang="en-US" dirty="0"/>
              <a:t> </a:t>
            </a:r>
            <a:r>
              <a:rPr lang="en-US" dirty="0" err="1"/>
              <a:t>ngữ</a:t>
            </a:r>
            <a:r>
              <a:rPr lang="en-US" dirty="0"/>
              <a:t> </a:t>
            </a:r>
            <a:r>
              <a:rPr lang="en-US" dirty="0" err="1"/>
              <a:t>tự</a:t>
            </a:r>
            <a:r>
              <a:rPr lang="en-US" dirty="0"/>
              <a:t> </a:t>
            </a:r>
            <a:r>
              <a:rPr lang="en-US" dirty="0" err="1"/>
              <a:t>nhiên</a:t>
            </a:r>
            <a:r>
              <a:rPr lang="en-US" dirty="0"/>
              <a:t> (NLP)</a:t>
            </a:r>
          </a:p>
        </p:txBody>
      </p:sp>
      <p:sp>
        <p:nvSpPr>
          <p:cNvPr id="12" name="TextBox 11"/>
          <p:cNvSpPr txBox="1"/>
          <p:nvPr/>
        </p:nvSpPr>
        <p:spPr>
          <a:xfrm>
            <a:off x="11103905" y="9299185"/>
            <a:ext cx="6283836" cy="369332"/>
          </a:xfrm>
          <a:prstGeom prst="rect">
            <a:avLst/>
          </a:prstGeom>
          <a:noFill/>
        </p:spPr>
        <p:txBody>
          <a:bodyPr wrap="none" rtlCol="0">
            <a:spAutoFit/>
          </a:bodyPr>
          <a:lstStyle/>
          <a:p>
            <a:r>
              <a:rPr lang="en-US" dirty="0" err="1" smtClean="0"/>
              <a:t>Hình</a:t>
            </a:r>
            <a:r>
              <a:rPr lang="en-US" dirty="0" smtClean="0"/>
              <a:t> 2.3. </a:t>
            </a:r>
            <a:r>
              <a:rPr lang="en-US" dirty="0" err="1" smtClean="0"/>
              <a:t>Toàn</a:t>
            </a:r>
            <a:r>
              <a:rPr lang="en-US" dirty="0" smtClean="0"/>
              <a:t> </a:t>
            </a:r>
            <a:r>
              <a:rPr lang="en-US" dirty="0" err="1" smtClean="0"/>
              <a:t>bộ</a:t>
            </a:r>
            <a:r>
              <a:rPr lang="en-US" dirty="0" smtClean="0"/>
              <a:t> </a:t>
            </a:r>
            <a:r>
              <a:rPr lang="en-US" dirty="0" err="1" smtClean="0"/>
              <a:t>tiến</a:t>
            </a:r>
            <a:r>
              <a:rPr lang="en-US" dirty="0" smtClean="0"/>
              <a:t> </a:t>
            </a:r>
            <a:r>
              <a:rPr lang="en-US" dirty="0" err="1" smtClean="0"/>
              <a:t>trình</a:t>
            </a:r>
            <a:r>
              <a:rPr lang="en-US" dirty="0" smtClean="0"/>
              <a:t> Pre-training </a:t>
            </a:r>
            <a:r>
              <a:rPr lang="en-US" dirty="0" err="1" smtClean="0"/>
              <a:t>và</a:t>
            </a:r>
            <a:r>
              <a:rPr lang="en-US" dirty="0" smtClean="0"/>
              <a:t> fine-tuning </a:t>
            </a:r>
            <a:r>
              <a:rPr lang="en-US" dirty="0" err="1" smtClean="0"/>
              <a:t>của</a:t>
            </a:r>
            <a:r>
              <a:rPr lang="en-US" dirty="0" smtClean="0"/>
              <a:t> BERT</a:t>
            </a:r>
            <a:endParaRPr lang="en-US" dirty="0"/>
          </a:p>
        </p:txBody>
      </p:sp>
      <p:pic>
        <p:nvPicPr>
          <p:cNvPr id="5" name="Picture 4"/>
          <p:cNvPicPr>
            <a:picLocks noChangeAspect="1"/>
          </p:cNvPicPr>
          <p:nvPr/>
        </p:nvPicPr>
        <p:blipFill>
          <a:blip r:embed="rId3"/>
          <a:stretch>
            <a:fillRect/>
          </a:stretch>
        </p:blipFill>
        <p:spPr>
          <a:xfrm>
            <a:off x="1816535" y="5150063"/>
            <a:ext cx="6785919" cy="3856552"/>
          </a:xfrm>
          <a:prstGeom prst="rect">
            <a:avLst/>
          </a:prstGeom>
        </p:spPr>
      </p:pic>
      <p:pic>
        <p:nvPicPr>
          <p:cNvPr id="6" name="Picture 5"/>
          <p:cNvPicPr>
            <a:picLocks noChangeAspect="1"/>
          </p:cNvPicPr>
          <p:nvPr/>
        </p:nvPicPr>
        <p:blipFill>
          <a:blip r:embed="rId4"/>
          <a:stretch>
            <a:fillRect/>
          </a:stretch>
        </p:blipFill>
        <p:spPr>
          <a:xfrm>
            <a:off x="9825281" y="4981625"/>
            <a:ext cx="7979098" cy="4237665"/>
          </a:xfrm>
          <a:prstGeom prst="rect">
            <a:avLst/>
          </a:prstGeom>
        </p:spPr>
      </p:pic>
    </p:spTree>
    <p:extLst>
      <p:ext uri="{BB962C8B-B14F-4D97-AF65-F5344CB8AC3E}">
        <p14:creationId xmlns:p14="http://schemas.microsoft.com/office/powerpoint/2010/main" val="23823307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bject 8"/>
          <p:cNvSpPr/>
          <p:nvPr/>
        </p:nvSpPr>
        <p:spPr>
          <a:xfrm>
            <a:off x="0" y="3742454"/>
            <a:ext cx="19010313" cy="6945503"/>
          </a:xfrm>
          <a:prstGeom prst="rect">
            <a:avLst/>
          </a:prstGeom>
          <a:blipFill>
            <a:blip r:embed="rId3" cstate="print"/>
            <a:stretch>
              <a:fillRect/>
            </a:stretch>
          </a:blipFill>
        </p:spPr>
        <p:txBody>
          <a:bodyPr wrap="square" lIns="0" tIns="0" rIns="0" bIns="0" rtlCol="0"/>
          <a:lstStyle/>
          <a:p>
            <a:endParaRPr dirty="0"/>
          </a:p>
        </p:txBody>
      </p:sp>
      <p:grpSp>
        <p:nvGrpSpPr>
          <p:cNvPr id="23" name="Group 22">
            <a:extLst>
              <a:ext uri="{FF2B5EF4-FFF2-40B4-BE49-F238E27FC236}">
                <a16:creationId xmlns:a16="http://schemas.microsoft.com/office/drawing/2014/main" id="{E9DC037C-C731-4D52-835A-5765F8A4FBF2}"/>
              </a:ext>
            </a:extLst>
          </p:cNvPr>
          <p:cNvGrpSpPr/>
          <p:nvPr/>
        </p:nvGrpSpPr>
        <p:grpSpPr>
          <a:xfrm>
            <a:off x="0" y="546099"/>
            <a:ext cx="11105356" cy="1425129"/>
            <a:chOff x="564554" y="8642689"/>
            <a:chExt cx="3496471" cy="439424"/>
          </a:xfrm>
        </p:grpSpPr>
        <p:sp>
          <p:nvSpPr>
            <p:cNvPr id="24" name="object 4">
              <a:extLst>
                <a:ext uri="{FF2B5EF4-FFF2-40B4-BE49-F238E27FC236}">
                  <a16:creationId xmlns:a16="http://schemas.microsoft.com/office/drawing/2014/main" id="{FAC1F606-62F6-4305-800B-EF4BDCC04BC6}"/>
                </a:ext>
              </a:extLst>
            </p:cNvPr>
            <p:cNvSpPr/>
            <p:nvPr/>
          </p:nvSpPr>
          <p:spPr>
            <a:xfrm>
              <a:off x="564554" y="8642693"/>
              <a:ext cx="3280372" cy="439420"/>
            </a:xfrm>
            <a:custGeom>
              <a:avLst/>
              <a:gdLst/>
              <a:ahLst/>
              <a:cxnLst/>
              <a:rect l="l" t="t" r="r" b="b"/>
              <a:pathLst>
                <a:path w="3844925" h="439420">
                  <a:moveTo>
                    <a:pt x="0" y="439204"/>
                  </a:moveTo>
                  <a:lnTo>
                    <a:pt x="3844798" y="439204"/>
                  </a:lnTo>
                  <a:lnTo>
                    <a:pt x="3844798" y="0"/>
                  </a:lnTo>
                  <a:lnTo>
                    <a:pt x="0" y="0"/>
                  </a:lnTo>
                  <a:lnTo>
                    <a:pt x="0" y="439204"/>
                  </a:lnTo>
                  <a:close/>
                </a:path>
              </a:pathLst>
            </a:custGeom>
            <a:solidFill>
              <a:srgbClr val="00A0EF"/>
            </a:solidFill>
          </p:spPr>
          <p:txBody>
            <a:bodyPr wrap="square" lIns="0" tIns="0" rIns="0" bIns="0" rtlCol="0"/>
            <a:lstStyle/>
            <a:p>
              <a:endParaRPr dirty="0"/>
            </a:p>
          </p:txBody>
        </p:sp>
        <p:sp>
          <p:nvSpPr>
            <p:cNvPr id="25" name="object 5">
              <a:extLst>
                <a:ext uri="{FF2B5EF4-FFF2-40B4-BE49-F238E27FC236}">
                  <a16:creationId xmlns:a16="http://schemas.microsoft.com/office/drawing/2014/main" id="{DE9D9B32-EA9E-452A-AFED-2BFD37C8107A}"/>
                </a:ext>
              </a:extLst>
            </p:cNvPr>
            <p:cNvSpPr/>
            <p:nvPr/>
          </p:nvSpPr>
          <p:spPr>
            <a:xfrm>
              <a:off x="3621605" y="8642689"/>
              <a:ext cx="439420" cy="439420"/>
            </a:xfrm>
            <a:custGeom>
              <a:avLst/>
              <a:gdLst/>
              <a:ahLst/>
              <a:cxnLst/>
              <a:rect l="l" t="t" r="r" b="b"/>
              <a:pathLst>
                <a:path w="439420" h="43942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A0EF"/>
            </a:solidFill>
          </p:spPr>
          <p:txBody>
            <a:bodyPr wrap="square" lIns="0" tIns="0" rIns="0" bIns="0" rtlCol="0"/>
            <a:lstStyle/>
            <a:p>
              <a:endParaRPr dirty="0"/>
            </a:p>
          </p:txBody>
        </p:sp>
      </p:grpSp>
      <p:sp>
        <p:nvSpPr>
          <p:cNvPr id="11" name="object 9">
            <a:extLst>
              <a:ext uri="{FF2B5EF4-FFF2-40B4-BE49-F238E27FC236}">
                <a16:creationId xmlns:a16="http://schemas.microsoft.com/office/drawing/2014/main" id="{0A39365D-A6B5-4623-AC67-FBE1BB6FC527}"/>
              </a:ext>
            </a:extLst>
          </p:cNvPr>
          <p:cNvSpPr txBox="1"/>
          <p:nvPr/>
        </p:nvSpPr>
        <p:spPr>
          <a:xfrm>
            <a:off x="665956" y="738245"/>
            <a:ext cx="8915400" cy="1028487"/>
          </a:xfrm>
          <a:prstGeom prst="rect">
            <a:avLst/>
          </a:prstGeom>
        </p:spPr>
        <p:txBody>
          <a:bodyPr vert="horz" wrap="square" lIns="0" tIns="12700" rIns="0" bIns="0" rtlCol="0">
            <a:spAutoFit/>
          </a:bodyPr>
          <a:lstStyle/>
          <a:p>
            <a:pPr indent="-1143000" algn="ctr">
              <a:spcBef>
                <a:spcPct val="0"/>
              </a:spcBef>
              <a:buFont typeface="+mj-lt"/>
              <a:buAutoNum type="arabicPeriod" startAt="2"/>
              <a:defRPr/>
            </a:pPr>
            <a:r>
              <a:rPr lang="vi-VN" sz="6600" dirty="0">
                <a:ln w="0"/>
                <a:effectLst>
                  <a:outerShdw blurRad="38100" dist="19050" dir="2700000" algn="tl" rotWithShape="0">
                    <a:schemeClr val="dk1">
                      <a:alpha val="40000"/>
                    </a:schemeClr>
                  </a:outerShdw>
                </a:effectLst>
                <a:latin typeface="Arial" panose="020B0604020202020204" pitchFamily="34" charset="0"/>
              </a:rPr>
              <a:t>Phương pháp</a:t>
            </a:r>
          </a:p>
        </p:txBody>
      </p:sp>
      <p:sp>
        <p:nvSpPr>
          <p:cNvPr id="2" name="Title 1"/>
          <p:cNvSpPr>
            <a:spLocks noGrp="1"/>
          </p:cNvSpPr>
          <p:nvPr>
            <p:ph type="title"/>
          </p:nvPr>
        </p:nvSpPr>
        <p:spPr>
          <a:xfrm>
            <a:off x="1306959" y="1375465"/>
            <a:ext cx="16396395" cy="2066896"/>
          </a:xfrm>
        </p:spPr>
        <p:txBody>
          <a:bodyPr>
            <a:normAutofit/>
          </a:bodyPr>
          <a:lstStyle/>
          <a:p>
            <a:pPr algn="ctr"/>
            <a:r>
              <a:rPr lang="en-US" sz="4800" b="1" dirty="0" err="1">
                <a:latin typeface="Times New Roman" panose="02020603050405020304" pitchFamily="18" charset="0"/>
                <a:cs typeface="Times New Roman" panose="02020603050405020304" pitchFamily="18" charset="0"/>
              </a:rPr>
              <a:t>Công</a:t>
            </a:r>
            <a:r>
              <a:rPr lang="en-US" sz="4800" b="1" dirty="0">
                <a:latin typeface="Times New Roman" panose="02020603050405020304" pitchFamily="18" charset="0"/>
                <a:cs typeface="Times New Roman" panose="02020603050405020304" pitchFamily="18" charset="0"/>
              </a:rPr>
              <a:t> </a:t>
            </a:r>
            <a:r>
              <a:rPr lang="en-US" sz="4800" b="1" dirty="0" err="1">
                <a:latin typeface="Times New Roman" panose="02020603050405020304" pitchFamily="18" charset="0"/>
                <a:cs typeface="Times New Roman" panose="02020603050405020304" pitchFamily="18" charset="0"/>
              </a:rPr>
              <a:t>nghệ</a:t>
            </a:r>
            <a:r>
              <a:rPr lang="en-US" sz="4800" b="1" dirty="0">
                <a:latin typeface="Times New Roman" panose="02020603050405020304" pitchFamily="18" charset="0"/>
                <a:cs typeface="Times New Roman" panose="02020603050405020304" pitchFamily="18" charset="0"/>
              </a:rPr>
              <a:t> BERT – </a:t>
            </a:r>
            <a:r>
              <a:rPr lang="en-US" sz="4800" b="1" dirty="0" err="1">
                <a:latin typeface="Times New Roman" panose="02020603050405020304" pitchFamily="18" charset="0"/>
                <a:cs typeface="Times New Roman" panose="02020603050405020304" pitchFamily="18" charset="0"/>
              </a:rPr>
              <a:t>Nguyên</a:t>
            </a:r>
            <a:r>
              <a:rPr lang="en-US" sz="4800" b="1" dirty="0">
                <a:latin typeface="Times New Roman" panose="02020603050405020304" pitchFamily="18" charset="0"/>
                <a:cs typeface="Times New Roman" panose="02020603050405020304" pitchFamily="18" charset="0"/>
              </a:rPr>
              <a:t> </a:t>
            </a:r>
            <a:r>
              <a:rPr lang="en-US" sz="4800" b="1" dirty="0" err="1">
                <a:latin typeface="Times New Roman" panose="02020603050405020304" pitchFamily="18" charset="0"/>
                <a:cs typeface="Times New Roman" panose="02020603050405020304" pitchFamily="18" charset="0"/>
              </a:rPr>
              <a:t>lý</a:t>
            </a:r>
            <a:r>
              <a:rPr lang="en-US" sz="4800" b="1" dirty="0">
                <a:latin typeface="Times New Roman" panose="02020603050405020304" pitchFamily="18" charset="0"/>
                <a:cs typeface="Times New Roman" panose="02020603050405020304" pitchFamily="18" charset="0"/>
              </a:rPr>
              <a:t> </a:t>
            </a:r>
            <a:r>
              <a:rPr lang="en-US" sz="4800" b="1" dirty="0" err="1">
                <a:latin typeface="Times New Roman" panose="02020603050405020304" pitchFamily="18" charset="0"/>
                <a:cs typeface="Times New Roman" panose="02020603050405020304" pitchFamily="18" charset="0"/>
              </a:rPr>
              <a:t>hoạt</a:t>
            </a:r>
            <a:r>
              <a:rPr lang="en-US" sz="4800" b="1" dirty="0">
                <a:latin typeface="Times New Roman" panose="02020603050405020304" pitchFamily="18" charset="0"/>
                <a:cs typeface="Times New Roman" panose="02020603050405020304" pitchFamily="18" charset="0"/>
              </a:rPr>
              <a:t> </a:t>
            </a:r>
            <a:r>
              <a:rPr lang="en-US" sz="4800" b="1" dirty="0" err="1">
                <a:latin typeface="Times New Roman" panose="02020603050405020304" pitchFamily="18" charset="0"/>
                <a:cs typeface="Times New Roman" panose="02020603050405020304" pitchFamily="18" charset="0"/>
              </a:rPr>
              <a:t>động</a:t>
            </a:r>
            <a:endParaRPr lang="en-US" sz="4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1306959" y="2846623"/>
            <a:ext cx="15894398" cy="6767277"/>
          </a:xfrm>
        </p:spPr>
        <p:txBody>
          <a:bodyPr>
            <a:normAutofit fontScale="92500" lnSpcReduction="20000"/>
          </a:bodyPr>
          <a:lstStyle/>
          <a:p>
            <a:pPr marL="0" indent="0">
              <a:lnSpc>
                <a:spcPct val="150000"/>
              </a:lnSpc>
              <a:buNone/>
            </a:pPr>
            <a:r>
              <a:rPr lang="en-US" sz="4400" dirty="0" err="1">
                <a:latin typeface="Arial" panose="020B0604020202020204" pitchFamily="34" charset="0"/>
                <a:cs typeface="Arial" panose="020B0604020202020204" pitchFamily="34" charset="0"/>
              </a:rPr>
              <a:t>Mô</a:t>
            </a:r>
            <a:r>
              <a:rPr lang="en-US" sz="4400" dirty="0">
                <a:latin typeface="Arial" panose="020B0604020202020204" pitchFamily="34" charset="0"/>
                <a:cs typeface="Arial" panose="020B0604020202020204" pitchFamily="34" charset="0"/>
              </a:rPr>
              <a:t> </a:t>
            </a:r>
            <a:r>
              <a:rPr lang="en-US" sz="4400" dirty="0" err="1">
                <a:latin typeface="Arial" panose="020B0604020202020204" pitchFamily="34" charset="0"/>
                <a:cs typeface="Arial" panose="020B0604020202020204" pitchFamily="34" charset="0"/>
              </a:rPr>
              <a:t>hình</a:t>
            </a:r>
            <a:r>
              <a:rPr lang="en-US" sz="4400" dirty="0">
                <a:latin typeface="Arial" panose="020B0604020202020204" pitchFamily="34" charset="0"/>
                <a:cs typeface="Arial" panose="020B0604020202020204" pitchFamily="34" charset="0"/>
              </a:rPr>
              <a:t> </a:t>
            </a:r>
            <a:r>
              <a:rPr lang="vi-VN" sz="4400" dirty="0">
                <a:cs typeface="Arial" panose="020B0604020202020204" pitchFamily="34" charset="0"/>
              </a:rPr>
              <a:t>Transformers gồm 2 cơ chế: </a:t>
            </a:r>
            <a:endParaRPr lang="en-US" sz="4400" dirty="0">
              <a:latin typeface="Arial" panose="020B0604020202020204" pitchFamily="34" charset="0"/>
              <a:cs typeface="Arial" panose="020B0604020202020204" pitchFamily="34" charset="0"/>
            </a:endParaRPr>
          </a:p>
          <a:p>
            <a:pPr marL="342900" indent="-342900">
              <a:lnSpc>
                <a:spcPct val="150000"/>
              </a:lnSpc>
            </a:pPr>
            <a:r>
              <a:rPr lang="en-US" sz="4400" dirty="0">
                <a:latin typeface="Arial" panose="020B0604020202020204" pitchFamily="34" charset="0"/>
                <a:cs typeface="Arial" panose="020B0604020202020204" pitchFamily="34" charset="0"/>
              </a:rPr>
              <a:t>B</a:t>
            </a:r>
            <a:r>
              <a:rPr lang="vi-VN" sz="4400" dirty="0">
                <a:cs typeface="Arial" panose="020B0604020202020204" pitchFamily="34" charset="0"/>
              </a:rPr>
              <a:t>ộ mã hóa để đọc dữ liệu đầu vào</a:t>
            </a:r>
            <a:endParaRPr lang="en-US" sz="4400" dirty="0">
              <a:latin typeface="Arial" panose="020B0604020202020204" pitchFamily="34" charset="0"/>
              <a:cs typeface="Arial" panose="020B0604020202020204" pitchFamily="34" charset="0"/>
            </a:endParaRPr>
          </a:p>
          <a:p>
            <a:pPr marL="342900" indent="-342900">
              <a:lnSpc>
                <a:spcPct val="150000"/>
              </a:lnSpc>
            </a:pPr>
            <a:r>
              <a:rPr lang="en-US" sz="4400" dirty="0" err="1">
                <a:latin typeface="Arial" panose="020B0604020202020204" pitchFamily="34" charset="0"/>
                <a:cs typeface="Arial" panose="020B0604020202020204" pitchFamily="34" charset="0"/>
              </a:rPr>
              <a:t>Bộ</a:t>
            </a:r>
            <a:r>
              <a:rPr lang="en-US" sz="4400" dirty="0">
                <a:latin typeface="Arial" panose="020B0604020202020204" pitchFamily="34" charset="0"/>
                <a:cs typeface="Arial" panose="020B0604020202020204" pitchFamily="34" charset="0"/>
              </a:rPr>
              <a:t> </a:t>
            </a:r>
            <a:r>
              <a:rPr lang="vi-VN" sz="4400" dirty="0">
                <a:cs typeface="Arial" panose="020B0604020202020204" pitchFamily="34" charset="0"/>
              </a:rPr>
              <a:t>giải mã để thực hiện tác vụ dự đoán</a:t>
            </a:r>
            <a:endParaRPr lang="en-US" sz="4400" dirty="0">
              <a:latin typeface="Arial" panose="020B0604020202020204" pitchFamily="34" charset="0"/>
              <a:cs typeface="Arial" panose="020B0604020202020204" pitchFamily="34" charset="0"/>
            </a:endParaRPr>
          </a:p>
          <a:p>
            <a:pPr marL="342900" indent="-342900">
              <a:lnSpc>
                <a:spcPct val="150000"/>
              </a:lnSpc>
              <a:buFont typeface="Symbol" panose="05050102010706020507" pitchFamily="18" charset="2"/>
              <a:buChar char="Þ"/>
            </a:pPr>
            <a:r>
              <a:rPr lang="en-US" sz="4400" dirty="0" err="1">
                <a:latin typeface="Arial" panose="020B0604020202020204" pitchFamily="34" charset="0"/>
                <a:cs typeface="Arial" panose="020B0604020202020204" pitchFamily="34" charset="0"/>
              </a:rPr>
              <a:t>Bộ</a:t>
            </a:r>
            <a:r>
              <a:rPr lang="en-US" sz="4400" dirty="0">
                <a:latin typeface="Arial" panose="020B0604020202020204" pitchFamily="34" charset="0"/>
                <a:cs typeface="Arial" panose="020B0604020202020204" pitchFamily="34" charset="0"/>
              </a:rPr>
              <a:t> </a:t>
            </a:r>
            <a:r>
              <a:rPr lang="vi-VN" sz="4400" dirty="0">
                <a:cs typeface="Arial" panose="020B0604020202020204" pitchFamily="34" charset="0"/>
              </a:rPr>
              <a:t>mã hóa của Transformers đọc chuỗi các từ ngữ một lần duy nhất nên được xem là bộ mã hóa 2 chiều (Bidirectional Encoder</a:t>
            </a:r>
            <a:r>
              <a:rPr lang="en-US" sz="4400" dirty="0">
                <a:latin typeface="Arial" panose="020B0604020202020204" pitchFamily="34" charset="0"/>
                <a:cs typeface="Arial" panose="020B0604020202020204" pitchFamily="34" charset="0"/>
              </a:rPr>
              <a:t>)</a:t>
            </a:r>
          </a:p>
          <a:p>
            <a:pPr marL="342900" indent="-342900">
              <a:lnSpc>
                <a:spcPct val="150000"/>
              </a:lnSpc>
              <a:buFont typeface="Symbol" panose="05050102010706020507" pitchFamily="18" charset="2"/>
              <a:buChar char="Þ"/>
            </a:pPr>
            <a:r>
              <a:rPr lang="vi-VN" sz="4400" dirty="0">
                <a:cs typeface="Arial" panose="020B0604020202020204" pitchFamily="34" charset="0"/>
              </a:rPr>
              <a:t>Transformers tìm hiểu ngữ cảnh của một từ ngữ dựa trên những từ xung quanh. </a:t>
            </a:r>
            <a:endParaRPr lang="en-US" sz="4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219189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8"/>
          <p:cNvSpPr/>
          <p:nvPr/>
        </p:nvSpPr>
        <p:spPr>
          <a:xfrm>
            <a:off x="0" y="3742454"/>
            <a:ext cx="19010313" cy="6945503"/>
          </a:xfrm>
          <a:prstGeom prst="rect">
            <a:avLst/>
          </a:prstGeom>
          <a:blipFill>
            <a:blip r:embed="rId3" cstate="print"/>
            <a:stretch>
              <a:fillRect/>
            </a:stretch>
          </a:blipFill>
        </p:spPr>
        <p:txBody>
          <a:bodyPr wrap="square" lIns="0" tIns="0" rIns="0" bIns="0" rtlCol="0"/>
          <a:lstStyle/>
          <a:p>
            <a:endParaRPr dirty="0"/>
          </a:p>
        </p:txBody>
      </p:sp>
      <p:grpSp>
        <p:nvGrpSpPr>
          <p:cNvPr id="23" name="Group 22">
            <a:extLst>
              <a:ext uri="{FF2B5EF4-FFF2-40B4-BE49-F238E27FC236}">
                <a16:creationId xmlns:a16="http://schemas.microsoft.com/office/drawing/2014/main" id="{E9DC037C-C731-4D52-835A-5765F8A4FBF2}"/>
              </a:ext>
            </a:extLst>
          </p:cNvPr>
          <p:cNvGrpSpPr/>
          <p:nvPr/>
        </p:nvGrpSpPr>
        <p:grpSpPr>
          <a:xfrm>
            <a:off x="0" y="546099"/>
            <a:ext cx="11105356" cy="1425129"/>
            <a:chOff x="564554" y="8642689"/>
            <a:chExt cx="3496471" cy="439424"/>
          </a:xfrm>
        </p:grpSpPr>
        <p:sp>
          <p:nvSpPr>
            <p:cNvPr id="24" name="object 4">
              <a:extLst>
                <a:ext uri="{FF2B5EF4-FFF2-40B4-BE49-F238E27FC236}">
                  <a16:creationId xmlns:a16="http://schemas.microsoft.com/office/drawing/2014/main" id="{FAC1F606-62F6-4305-800B-EF4BDCC04BC6}"/>
                </a:ext>
              </a:extLst>
            </p:cNvPr>
            <p:cNvSpPr/>
            <p:nvPr/>
          </p:nvSpPr>
          <p:spPr>
            <a:xfrm>
              <a:off x="564554" y="8642693"/>
              <a:ext cx="3280372" cy="439420"/>
            </a:xfrm>
            <a:custGeom>
              <a:avLst/>
              <a:gdLst/>
              <a:ahLst/>
              <a:cxnLst/>
              <a:rect l="l" t="t" r="r" b="b"/>
              <a:pathLst>
                <a:path w="3844925" h="439420">
                  <a:moveTo>
                    <a:pt x="0" y="439204"/>
                  </a:moveTo>
                  <a:lnTo>
                    <a:pt x="3844798" y="439204"/>
                  </a:lnTo>
                  <a:lnTo>
                    <a:pt x="3844798" y="0"/>
                  </a:lnTo>
                  <a:lnTo>
                    <a:pt x="0" y="0"/>
                  </a:lnTo>
                  <a:lnTo>
                    <a:pt x="0" y="439204"/>
                  </a:lnTo>
                  <a:close/>
                </a:path>
              </a:pathLst>
            </a:custGeom>
            <a:solidFill>
              <a:srgbClr val="00A0EF"/>
            </a:solidFill>
          </p:spPr>
          <p:txBody>
            <a:bodyPr wrap="square" lIns="0" tIns="0" rIns="0" bIns="0" rtlCol="0"/>
            <a:lstStyle/>
            <a:p>
              <a:endParaRPr dirty="0"/>
            </a:p>
          </p:txBody>
        </p:sp>
        <p:sp>
          <p:nvSpPr>
            <p:cNvPr id="25" name="object 5">
              <a:extLst>
                <a:ext uri="{FF2B5EF4-FFF2-40B4-BE49-F238E27FC236}">
                  <a16:creationId xmlns:a16="http://schemas.microsoft.com/office/drawing/2014/main" id="{DE9D9B32-EA9E-452A-AFED-2BFD37C8107A}"/>
                </a:ext>
              </a:extLst>
            </p:cNvPr>
            <p:cNvSpPr/>
            <p:nvPr/>
          </p:nvSpPr>
          <p:spPr>
            <a:xfrm>
              <a:off x="3621605" y="8642689"/>
              <a:ext cx="439420" cy="439420"/>
            </a:xfrm>
            <a:custGeom>
              <a:avLst/>
              <a:gdLst/>
              <a:ahLst/>
              <a:cxnLst/>
              <a:rect l="l" t="t" r="r" b="b"/>
              <a:pathLst>
                <a:path w="439420" h="43942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A0EF"/>
            </a:solidFill>
          </p:spPr>
          <p:txBody>
            <a:bodyPr wrap="square" lIns="0" tIns="0" rIns="0" bIns="0" rtlCol="0"/>
            <a:lstStyle/>
            <a:p>
              <a:endParaRPr dirty="0"/>
            </a:p>
          </p:txBody>
        </p:sp>
      </p:grpSp>
      <p:sp>
        <p:nvSpPr>
          <p:cNvPr id="11" name="object 9">
            <a:extLst>
              <a:ext uri="{FF2B5EF4-FFF2-40B4-BE49-F238E27FC236}">
                <a16:creationId xmlns:a16="http://schemas.microsoft.com/office/drawing/2014/main" id="{0A39365D-A6B5-4623-AC67-FBE1BB6FC527}"/>
              </a:ext>
            </a:extLst>
          </p:cNvPr>
          <p:cNvSpPr txBox="1"/>
          <p:nvPr/>
        </p:nvSpPr>
        <p:spPr>
          <a:xfrm>
            <a:off x="665956" y="738245"/>
            <a:ext cx="8915400" cy="1028487"/>
          </a:xfrm>
          <a:prstGeom prst="rect">
            <a:avLst/>
          </a:prstGeom>
        </p:spPr>
        <p:txBody>
          <a:bodyPr vert="horz" wrap="square" lIns="0" tIns="12700" rIns="0" bIns="0" rtlCol="0">
            <a:spAutoFit/>
          </a:bodyPr>
          <a:lstStyle/>
          <a:p>
            <a:pPr indent="-1143000" algn="ctr">
              <a:spcBef>
                <a:spcPct val="0"/>
              </a:spcBef>
              <a:buFont typeface="+mj-lt"/>
              <a:buAutoNum type="arabicPeriod" startAt="2"/>
              <a:defRPr/>
            </a:pPr>
            <a:r>
              <a:rPr lang="vi-VN" sz="6600" dirty="0">
                <a:ln w="0"/>
                <a:effectLst>
                  <a:outerShdw blurRad="38100" dist="19050" dir="2700000" algn="tl" rotWithShape="0">
                    <a:schemeClr val="dk1">
                      <a:alpha val="40000"/>
                    </a:schemeClr>
                  </a:outerShdw>
                </a:effectLst>
                <a:latin typeface="Arial" panose="020B0604020202020204" pitchFamily="34" charset="0"/>
              </a:rPr>
              <a:t>Phương pháp</a:t>
            </a:r>
          </a:p>
        </p:txBody>
      </p:sp>
      <p:sp>
        <p:nvSpPr>
          <p:cNvPr id="2" name="Title 1"/>
          <p:cNvSpPr>
            <a:spLocks noGrp="1"/>
          </p:cNvSpPr>
          <p:nvPr>
            <p:ph type="title"/>
          </p:nvPr>
        </p:nvSpPr>
        <p:spPr>
          <a:xfrm>
            <a:off x="1306959" y="1375465"/>
            <a:ext cx="16396395" cy="2066896"/>
          </a:xfrm>
        </p:spPr>
        <p:txBody>
          <a:bodyPr>
            <a:normAutofit/>
          </a:bodyPr>
          <a:lstStyle/>
          <a:p>
            <a:pPr algn="ctr"/>
            <a:r>
              <a:rPr lang="en-US" sz="4800" b="1" dirty="0" err="1" smtClean="0">
                <a:latin typeface="Times New Roman" panose="02020603050405020304" pitchFamily="18" charset="0"/>
                <a:cs typeface="Times New Roman" panose="02020603050405020304" pitchFamily="18" charset="0"/>
              </a:rPr>
              <a:t>Mô</a:t>
            </a:r>
            <a:r>
              <a:rPr lang="en-US" sz="4800" b="1" dirty="0" smtClean="0">
                <a:latin typeface="Times New Roman" panose="02020603050405020304" pitchFamily="18" charset="0"/>
                <a:cs typeface="Times New Roman" panose="02020603050405020304" pitchFamily="18" charset="0"/>
              </a:rPr>
              <a:t> </a:t>
            </a:r>
            <a:r>
              <a:rPr lang="en-US" sz="4800" b="1" dirty="0" err="1" smtClean="0">
                <a:latin typeface="Times New Roman" panose="02020603050405020304" pitchFamily="18" charset="0"/>
                <a:cs typeface="Times New Roman" panose="02020603050405020304" pitchFamily="18" charset="0"/>
              </a:rPr>
              <a:t>hình</a:t>
            </a:r>
            <a:r>
              <a:rPr lang="en-US" sz="4800" b="1" dirty="0" smtClean="0">
                <a:latin typeface="Times New Roman" panose="02020603050405020304" pitchFamily="18" charset="0"/>
                <a:cs typeface="Times New Roman" panose="02020603050405020304" pitchFamily="18" charset="0"/>
              </a:rPr>
              <a:t> BERT</a:t>
            </a:r>
            <a:endParaRPr lang="en-US" sz="4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1306959" y="2846623"/>
            <a:ext cx="16396395" cy="7300677"/>
          </a:xfrm>
        </p:spPr>
        <p:txBody>
          <a:bodyPr>
            <a:normAutofit/>
          </a:bodyPr>
          <a:lstStyle/>
          <a:p>
            <a:pPr marL="0" indent="0">
              <a:lnSpc>
                <a:spcPct val="100000"/>
              </a:lnSpc>
              <a:buNone/>
            </a:pPr>
            <a:r>
              <a:rPr lang="en-US" sz="4400" dirty="0" err="1">
                <a:latin typeface="Times New Roman" panose="02020603050405020304" pitchFamily="18" charset="0"/>
                <a:cs typeface="Times New Roman" panose="02020603050405020304" pitchFamily="18" charset="0"/>
              </a:rPr>
              <a:t>Mô</a:t>
            </a:r>
            <a:r>
              <a:rPr lang="en-US" sz="4400" dirty="0">
                <a:latin typeface="Times New Roman" panose="02020603050405020304" pitchFamily="18" charset="0"/>
                <a:cs typeface="Times New Roman" panose="02020603050405020304" pitchFamily="18" charset="0"/>
              </a:rPr>
              <a:t> </a:t>
            </a:r>
            <a:r>
              <a:rPr lang="vi-VN" sz="4400" dirty="0">
                <a:latin typeface="Times New Roman" panose="02020603050405020304" pitchFamily="18" charset="0"/>
                <a:cs typeface="Times New Roman" panose="02020603050405020304" pitchFamily="18" charset="0"/>
              </a:rPr>
              <a:t>hình dự đoán từ ngữ tiếp theo trong câu</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sử</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dụng</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phương</a:t>
            </a:r>
            <a:r>
              <a:rPr lang="en-US" sz="4400" dirty="0">
                <a:latin typeface="Times New Roman" panose="02020603050405020304" pitchFamily="18" charset="0"/>
                <a:cs typeface="Times New Roman" panose="02020603050405020304" pitchFamily="18" charset="0"/>
              </a:rPr>
              <a:t> </a:t>
            </a:r>
            <a:r>
              <a:rPr lang="vi-VN" sz="4400" dirty="0">
                <a:latin typeface="Times New Roman" panose="02020603050405020304" pitchFamily="18" charset="0"/>
                <a:cs typeface="Times New Roman" panose="02020603050405020304" pitchFamily="18" charset="0"/>
              </a:rPr>
              <a:t>pháp huấn luyện mô hình </a:t>
            </a:r>
            <a:r>
              <a:rPr lang="vi-VN" sz="4400" dirty="0" smtClean="0">
                <a:latin typeface="Times New Roman" panose="02020603050405020304" pitchFamily="18" charset="0"/>
                <a:cs typeface="Times New Roman" panose="02020603050405020304" pitchFamily="18" charset="0"/>
              </a:rPr>
              <a:t>BERT</a:t>
            </a:r>
            <a:endParaRPr lang="en-US" sz="4400" dirty="0" smtClean="0">
              <a:latin typeface="Times New Roman" panose="02020603050405020304" pitchFamily="18" charset="0"/>
              <a:cs typeface="Times New Roman" panose="02020603050405020304" pitchFamily="18" charset="0"/>
            </a:endParaRPr>
          </a:p>
          <a:p>
            <a:pPr marL="342900" indent="-342900">
              <a:lnSpc>
                <a:spcPct val="100000"/>
              </a:lnSpc>
            </a:pPr>
            <a:r>
              <a:rPr lang="vi-VN" sz="4400" dirty="0" smtClean="0">
                <a:latin typeface="Times New Roman" panose="02020603050405020304" pitchFamily="18" charset="0"/>
                <a:cs typeface="Times New Roman" panose="02020603050405020304" pitchFamily="18" charset="0"/>
              </a:rPr>
              <a:t>Masked Language Modeling</a:t>
            </a:r>
            <a:r>
              <a:rPr lang="en-US" sz="4400" dirty="0" smtClean="0">
                <a:latin typeface="Times New Roman" panose="02020603050405020304" pitchFamily="18" charset="0"/>
                <a:cs typeface="Times New Roman" panose="02020603050405020304" pitchFamily="18" charset="0"/>
              </a:rPr>
              <a:t> </a:t>
            </a:r>
            <a:r>
              <a:rPr lang="en-US" sz="4400" dirty="0" err="1" smtClean="0">
                <a:latin typeface="Times New Roman" panose="02020603050405020304" pitchFamily="18" charset="0"/>
                <a:cs typeface="Times New Roman" panose="02020603050405020304" pitchFamily="18" charset="0"/>
              </a:rPr>
              <a:t>và</a:t>
            </a:r>
            <a:r>
              <a:rPr lang="en-US" sz="4400" dirty="0" smtClean="0">
                <a:latin typeface="Times New Roman" panose="02020603050405020304" pitchFamily="18" charset="0"/>
                <a:cs typeface="Times New Roman" panose="02020603050405020304" pitchFamily="18" charset="0"/>
              </a:rPr>
              <a:t> </a:t>
            </a:r>
            <a:r>
              <a:rPr lang="vi-VN" sz="4400" dirty="0" smtClean="0">
                <a:latin typeface="Times New Roman" panose="02020603050405020304" pitchFamily="18" charset="0"/>
                <a:cs typeface="Times New Roman" panose="02020603050405020304" pitchFamily="18" charset="0"/>
              </a:rPr>
              <a:t>Next </a:t>
            </a:r>
            <a:r>
              <a:rPr lang="vi-VN" sz="4400" dirty="0">
                <a:latin typeface="Times New Roman" panose="02020603050405020304" pitchFamily="18" charset="0"/>
                <a:cs typeface="Times New Roman" panose="02020603050405020304" pitchFamily="18" charset="0"/>
              </a:rPr>
              <a:t>Sentence Prediction (NSP)</a:t>
            </a:r>
            <a:endParaRPr lang="en-US" sz="44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endParaRPr lang="en-US" sz="4400" dirty="0">
              <a:latin typeface="Times New Roman" panose="02020603050405020304" pitchFamily="18" charset="0"/>
              <a:cs typeface="Times New Roman" panose="02020603050405020304" pitchFamily="18" charset="0"/>
            </a:endParaRPr>
          </a:p>
        </p:txBody>
      </p:sp>
      <p:sp>
        <p:nvSpPr>
          <p:cNvPr id="7" name="TextBox 6"/>
          <p:cNvSpPr txBox="1"/>
          <p:nvPr/>
        </p:nvSpPr>
        <p:spPr>
          <a:xfrm>
            <a:off x="2122647" y="9485086"/>
            <a:ext cx="6451381" cy="369332"/>
          </a:xfrm>
          <a:prstGeom prst="rect">
            <a:avLst/>
          </a:prstGeom>
          <a:noFill/>
        </p:spPr>
        <p:txBody>
          <a:bodyPr wrap="none" rtlCol="0">
            <a:spAutoFit/>
          </a:bodyPr>
          <a:lstStyle/>
          <a:p>
            <a:r>
              <a:rPr lang="en-US" dirty="0" err="1" smtClean="0"/>
              <a:t>Hình</a:t>
            </a:r>
            <a:r>
              <a:rPr lang="en-US" dirty="0" smtClean="0"/>
              <a:t> 2.4. </a:t>
            </a:r>
            <a:r>
              <a:rPr lang="en-US" dirty="0" err="1" smtClean="0"/>
              <a:t>Sơ</a:t>
            </a:r>
            <a:r>
              <a:rPr lang="en-US" dirty="0" smtClean="0"/>
              <a:t> </a:t>
            </a:r>
            <a:r>
              <a:rPr lang="en-US" dirty="0" err="1" smtClean="0"/>
              <a:t>đồ</a:t>
            </a:r>
            <a:r>
              <a:rPr lang="en-US" dirty="0" smtClean="0"/>
              <a:t> </a:t>
            </a:r>
            <a:r>
              <a:rPr lang="en-US" dirty="0" err="1" smtClean="0"/>
              <a:t>kiến</a:t>
            </a:r>
            <a:r>
              <a:rPr lang="en-US" dirty="0" smtClean="0"/>
              <a:t> </a:t>
            </a:r>
            <a:r>
              <a:rPr lang="en-US" dirty="0" err="1" smtClean="0"/>
              <a:t>trúc</a:t>
            </a:r>
            <a:r>
              <a:rPr lang="en-US" dirty="0" smtClean="0"/>
              <a:t> BERT </a:t>
            </a:r>
            <a:r>
              <a:rPr lang="en-US" dirty="0" err="1" smtClean="0"/>
              <a:t>cho</a:t>
            </a:r>
            <a:r>
              <a:rPr lang="en-US" dirty="0" smtClean="0"/>
              <a:t> </a:t>
            </a:r>
            <a:r>
              <a:rPr lang="en-US" dirty="0" err="1" smtClean="0"/>
              <a:t>tác</a:t>
            </a:r>
            <a:r>
              <a:rPr lang="en-US" dirty="0" smtClean="0"/>
              <a:t> </a:t>
            </a:r>
            <a:r>
              <a:rPr lang="en-US" dirty="0" err="1" smtClean="0"/>
              <a:t>vụ</a:t>
            </a:r>
            <a:r>
              <a:rPr lang="en-US" dirty="0" smtClean="0"/>
              <a:t> Next Sentence Prediction</a:t>
            </a:r>
            <a:endParaRPr lang="en-US" dirty="0"/>
          </a:p>
        </p:txBody>
      </p:sp>
      <p:pic>
        <p:nvPicPr>
          <p:cNvPr id="2050" name="Picture 2" descr="Mô hình Transform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90472" y="5247044"/>
            <a:ext cx="6597998" cy="4159113"/>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11943556" y="9602072"/>
            <a:ext cx="5163914" cy="369332"/>
          </a:xfrm>
          <a:prstGeom prst="rect">
            <a:avLst/>
          </a:prstGeom>
          <a:noFill/>
        </p:spPr>
        <p:txBody>
          <a:bodyPr wrap="none" rtlCol="0">
            <a:spAutoFit/>
          </a:bodyPr>
          <a:lstStyle/>
          <a:p>
            <a:r>
              <a:rPr lang="en-US" dirty="0" err="1" smtClean="0"/>
              <a:t>Hình</a:t>
            </a:r>
            <a:r>
              <a:rPr lang="en-US" dirty="0" smtClean="0"/>
              <a:t> 2.5. </a:t>
            </a:r>
            <a:r>
              <a:rPr lang="en-US" dirty="0" err="1" smtClean="0"/>
              <a:t>Sơ</a:t>
            </a:r>
            <a:r>
              <a:rPr lang="en-US" dirty="0" smtClean="0"/>
              <a:t> </a:t>
            </a:r>
            <a:r>
              <a:rPr lang="en-US" dirty="0" err="1" smtClean="0"/>
              <a:t>đồ</a:t>
            </a:r>
            <a:r>
              <a:rPr lang="en-US" dirty="0" smtClean="0"/>
              <a:t> </a:t>
            </a:r>
            <a:r>
              <a:rPr lang="en-US" dirty="0" err="1" smtClean="0"/>
              <a:t>kiến</a:t>
            </a:r>
            <a:r>
              <a:rPr lang="en-US" dirty="0" smtClean="0"/>
              <a:t> </a:t>
            </a:r>
            <a:r>
              <a:rPr lang="en-US" dirty="0" err="1" smtClean="0"/>
              <a:t>trúc</a:t>
            </a:r>
            <a:r>
              <a:rPr lang="en-US" dirty="0" smtClean="0"/>
              <a:t> BERT </a:t>
            </a:r>
            <a:r>
              <a:rPr lang="en-US" dirty="0" err="1" smtClean="0"/>
              <a:t>cho</a:t>
            </a:r>
            <a:r>
              <a:rPr lang="en-US" dirty="0" smtClean="0"/>
              <a:t> </a:t>
            </a:r>
            <a:r>
              <a:rPr lang="en-US" dirty="0" err="1" smtClean="0"/>
              <a:t>tác</a:t>
            </a:r>
            <a:r>
              <a:rPr lang="en-US" dirty="0" smtClean="0"/>
              <a:t> </a:t>
            </a:r>
            <a:r>
              <a:rPr lang="en-US" dirty="0" err="1" smtClean="0"/>
              <a:t>vụ</a:t>
            </a:r>
            <a:r>
              <a:rPr lang="en-US" dirty="0" smtClean="0"/>
              <a:t> Masked ML</a:t>
            </a:r>
            <a:endParaRPr lang="en-US" dirty="0"/>
          </a:p>
        </p:txBody>
      </p:sp>
      <p:pic>
        <p:nvPicPr>
          <p:cNvPr id="13" name="Picture 12">
            <a:extLst>
              <a:ext uri="{FF2B5EF4-FFF2-40B4-BE49-F238E27FC236}">
                <a16:creationId xmlns:a16="http://schemas.microsoft.com/office/drawing/2014/main" id="{FDBC77B8-1C5F-9ADE-8952-4467523E221D}"/>
              </a:ext>
            </a:extLst>
          </p:cNvPr>
          <p:cNvPicPr>
            <a:picLocks noChangeAspect="1"/>
          </p:cNvPicPr>
          <p:nvPr/>
        </p:nvPicPr>
        <p:blipFill>
          <a:blip r:embed="rId5"/>
          <a:stretch>
            <a:fillRect/>
          </a:stretch>
        </p:blipFill>
        <p:spPr>
          <a:xfrm>
            <a:off x="1579193" y="5441364"/>
            <a:ext cx="7468763" cy="3964793"/>
          </a:xfrm>
          <a:prstGeom prst="rect">
            <a:avLst/>
          </a:prstGeom>
        </p:spPr>
      </p:pic>
    </p:spTree>
    <p:extLst>
      <p:ext uri="{BB962C8B-B14F-4D97-AF65-F5344CB8AC3E}">
        <p14:creationId xmlns:p14="http://schemas.microsoft.com/office/powerpoint/2010/main" val="33427836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8"/>
          <p:cNvSpPr/>
          <p:nvPr/>
        </p:nvSpPr>
        <p:spPr>
          <a:xfrm>
            <a:off x="0" y="3742454"/>
            <a:ext cx="19010313" cy="6945503"/>
          </a:xfrm>
          <a:prstGeom prst="rect">
            <a:avLst/>
          </a:prstGeom>
          <a:blipFill>
            <a:blip r:embed="rId3" cstate="print"/>
            <a:stretch>
              <a:fillRect/>
            </a:stretch>
          </a:blipFill>
        </p:spPr>
        <p:txBody>
          <a:bodyPr wrap="square" lIns="0" tIns="0" rIns="0" bIns="0" rtlCol="0"/>
          <a:lstStyle/>
          <a:p>
            <a:endParaRPr dirty="0"/>
          </a:p>
        </p:txBody>
      </p:sp>
      <p:grpSp>
        <p:nvGrpSpPr>
          <p:cNvPr id="23" name="Group 22">
            <a:extLst>
              <a:ext uri="{FF2B5EF4-FFF2-40B4-BE49-F238E27FC236}">
                <a16:creationId xmlns:a16="http://schemas.microsoft.com/office/drawing/2014/main" id="{E9DC037C-C731-4D52-835A-5765F8A4FBF2}"/>
              </a:ext>
            </a:extLst>
          </p:cNvPr>
          <p:cNvGrpSpPr/>
          <p:nvPr/>
        </p:nvGrpSpPr>
        <p:grpSpPr>
          <a:xfrm>
            <a:off x="0" y="546099"/>
            <a:ext cx="11105356" cy="1425129"/>
            <a:chOff x="564554" y="8642689"/>
            <a:chExt cx="3496471" cy="439424"/>
          </a:xfrm>
        </p:grpSpPr>
        <p:sp>
          <p:nvSpPr>
            <p:cNvPr id="24" name="object 4">
              <a:extLst>
                <a:ext uri="{FF2B5EF4-FFF2-40B4-BE49-F238E27FC236}">
                  <a16:creationId xmlns:a16="http://schemas.microsoft.com/office/drawing/2014/main" id="{FAC1F606-62F6-4305-800B-EF4BDCC04BC6}"/>
                </a:ext>
              </a:extLst>
            </p:cNvPr>
            <p:cNvSpPr/>
            <p:nvPr/>
          </p:nvSpPr>
          <p:spPr>
            <a:xfrm>
              <a:off x="564554" y="8642693"/>
              <a:ext cx="3280372" cy="439420"/>
            </a:xfrm>
            <a:custGeom>
              <a:avLst/>
              <a:gdLst/>
              <a:ahLst/>
              <a:cxnLst/>
              <a:rect l="l" t="t" r="r" b="b"/>
              <a:pathLst>
                <a:path w="3844925" h="439420">
                  <a:moveTo>
                    <a:pt x="0" y="439204"/>
                  </a:moveTo>
                  <a:lnTo>
                    <a:pt x="3844798" y="439204"/>
                  </a:lnTo>
                  <a:lnTo>
                    <a:pt x="3844798" y="0"/>
                  </a:lnTo>
                  <a:lnTo>
                    <a:pt x="0" y="0"/>
                  </a:lnTo>
                  <a:lnTo>
                    <a:pt x="0" y="439204"/>
                  </a:lnTo>
                  <a:close/>
                </a:path>
              </a:pathLst>
            </a:custGeom>
            <a:solidFill>
              <a:srgbClr val="00A0EF"/>
            </a:solidFill>
          </p:spPr>
          <p:txBody>
            <a:bodyPr wrap="square" lIns="0" tIns="0" rIns="0" bIns="0" rtlCol="0"/>
            <a:lstStyle/>
            <a:p>
              <a:endParaRPr dirty="0"/>
            </a:p>
          </p:txBody>
        </p:sp>
        <p:sp>
          <p:nvSpPr>
            <p:cNvPr id="25" name="object 5">
              <a:extLst>
                <a:ext uri="{FF2B5EF4-FFF2-40B4-BE49-F238E27FC236}">
                  <a16:creationId xmlns:a16="http://schemas.microsoft.com/office/drawing/2014/main" id="{DE9D9B32-EA9E-452A-AFED-2BFD37C8107A}"/>
                </a:ext>
              </a:extLst>
            </p:cNvPr>
            <p:cNvSpPr/>
            <p:nvPr/>
          </p:nvSpPr>
          <p:spPr>
            <a:xfrm>
              <a:off x="3621605" y="8642689"/>
              <a:ext cx="439420" cy="439420"/>
            </a:xfrm>
            <a:custGeom>
              <a:avLst/>
              <a:gdLst/>
              <a:ahLst/>
              <a:cxnLst/>
              <a:rect l="l" t="t" r="r" b="b"/>
              <a:pathLst>
                <a:path w="439420" h="43942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A0EF"/>
            </a:solidFill>
          </p:spPr>
          <p:txBody>
            <a:bodyPr wrap="square" lIns="0" tIns="0" rIns="0" bIns="0" rtlCol="0"/>
            <a:lstStyle/>
            <a:p>
              <a:endParaRPr dirty="0"/>
            </a:p>
          </p:txBody>
        </p:sp>
      </p:grpSp>
      <p:sp>
        <p:nvSpPr>
          <p:cNvPr id="11" name="object 9">
            <a:extLst>
              <a:ext uri="{FF2B5EF4-FFF2-40B4-BE49-F238E27FC236}">
                <a16:creationId xmlns:a16="http://schemas.microsoft.com/office/drawing/2014/main" id="{0A39365D-A6B5-4623-AC67-FBE1BB6FC527}"/>
              </a:ext>
            </a:extLst>
          </p:cNvPr>
          <p:cNvSpPr txBox="1"/>
          <p:nvPr/>
        </p:nvSpPr>
        <p:spPr>
          <a:xfrm>
            <a:off x="665956" y="738245"/>
            <a:ext cx="8915400" cy="1028487"/>
          </a:xfrm>
          <a:prstGeom prst="rect">
            <a:avLst/>
          </a:prstGeom>
        </p:spPr>
        <p:txBody>
          <a:bodyPr vert="horz" wrap="square" lIns="0" tIns="12700" rIns="0" bIns="0" rtlCol="0">
            <a:spAutoFit/>
          </a:bodyPr>
          <a:lstStyle/>
          <a:p>
            <a:pPr indent="-1143000" algn="ctr">
              <a:spcBef>
                <a:spcPct val="0"/>
              </a:spcBef>
              <a:buFont typeface="+mj-lt"/>
              <a:buAutoNum type="arabicPeriod" startAt="2"/>
              <a:defRPr/>
            </a:pPr>
            <a:r>
              <a:rPr lang="vi-VN" sz="6600" dirty="0">
                <a:ln w="0"/>
                <a:effectLst>
                  <a:outerShdw blurRad="38100" dist="19050" dir="2700000" algn="tl" rotWithShape="0">
                    <a:schemeClr val="dk1">
                      <a:alpha val="40000"/>
                    </a:schemeClr>
                  </a:outerShdw>
                </a:effectLst>
                <a:latin typeface="Arial" panose="020B0604020202020204" pitchFamily="34" charset="0"/>
              </a:rPr>
              <a:t>Phương pháp</a:t>
            </a:r>
          </a:p>
        </p:txBody>
      </p:sp>
      <p:sp>
        <p:nvSpPr>
          <p:cNvPr id="2" name="Title 1"/>
          <p:cNvSpPr>
            <a:spLocks noGrp="1"/>
          </p:cNvSpPr>
          <p:nvPr>
            <p:ph type="title"/>
          </p:nvPr>
        </p:nvSpPr>
        <p:spPr>
          <a:xfrm>
            <a:off x="1306959" y="1375465"/>
            <a:ext cx="16396395" cy="2066896"/>
          </a:xfrm>
        </p:spPr>
        <p:txBody>
          <a:bodyPr>
            <a:normAutofit/>
          </a:bodyPr>
          <a:lstStyle/>
          <a:p>
            <a:pPr algn="ctr"/>
            <a:r>
              <a:rPr lang="en-US" sz="4800" b="1" dirty="0" err="1">
                <a:latin typeface="Times New Roman" panose="02020603050405020304" pitchFamily="18" charset="0"/>
                <a:cs typeface="Times New Roman" panose="02020603050405020304" pitchFamily="18" charset="0"/>
              </a:rPr>
              <a:t>Mô</a:t>
            </a:r>
            <a:r>
              <a:rPr lang="en-US" sz="4800" b="1" dirty="0">
                <a:latin typeface="Times New Roman" panose="02020603050405020304" pitchFamily="18" charset="0"/>
                <a:cs typeface="Times New Roman" panose="02020603050405020304" pitchFamily="18" charset="0"/>
              </a:rPr>
              <a:t> </a:t>
            </a:r>
            <a:r>
              <a:rPr lang="en-US" sz="4800" b="1" dirty="0" err="1">
                <a:latin typeface="Times New Roman" panose="02020603050405020304" pitchFamily="18" charset="0"/>
                <a:cs typeface="Times New Roman" panose="02020603050405020304" pitchFamily="18" charset="0"/>
              </a:rPr>
              <a:t>hình</a:t>
            </a:r>
            <a:r>
              <a:rPr lang="en-US" sz="4800" b="1" dirty="0">
                <a:latin typeface="Times New Roman" panose="02020603050405020304" pitchFamily="18" charset="0"/>
                <a:cs typeface="Times New Roman" panose="02020603050405020304" pitchFamily="18" charset="0"/>
              </a:rPr>
              <a:t> </a:t>
            </a:r>
            <a:r>
              <a:rPr lang="en-US" sz="4800" b="1" dirty="0" err="1">
                <a:latin typeface="Times New Roman" panose="02020603050405020304" pitchFamily="18" charset="0"/>
                <a:cs typeface="Times New Roman" panose="02020603050405020304" pitchFamily="18" charset="0"/>
              </a:rPr>
              <a:t>tóm</a:t>
            </a:r>
            <a:r>
              <a:rPr lang="en-US" sz="4800" b="1" dirty="0">
                <a:latin typeface="Times New Roman" panose="02020603050405020304" pitchFamily="18" charset="0"/>
                <a:cs typeface="Times New Roman" panose="02020603050405020304" pitchFamily="18" charset="0"/>
              </a:rPr>
              <a:t> </a:t>
            </a:r>
            <a:r>
              <a:rPr lang="en-US" sz="4800" b="1" dirty="0" err="1">
                <a:latin typeface="Times New Roman" panose="02020603050405020304" pitchFamily="18" charset="0"/>
                <a:cs typeface="Times New Roman" panose="02020603050405020304" pitchFamily="18" charset="0"/>
              </a:rPr>
              <a:t>tắt</a:t>
            </a:r>
            <a:r>
              <a:rPr lang="en-US" sz="4800" b="1" dirty="0">
                <a:latin typeface="Times New Roman" panose="02020603050405020304" pitchFamily="18" charset="0"/>
                <a:cs typeface="Times New Roman" panose="02020603050405020304" pitchFamily="18" charset="0"/>
              </a:rPr>
              <a:t> </a:t>
            </a:r>
            <a:r>
              <a:rPr lang="en-US" sz="4800" b="1" dirty="0" err="1">
                <a:latin typeface="Times New Roman" panose="02020603050405020304" pitchFamily="18" charset="0"/>
                <a:cs typeface="Times New Roman" panose="02020603050405020304" pitchFamily="18" charset="0"/>
              </a:rPr>
              <a:t>văn</a:t>
            </a:r>
            <a:r>
              <a:rPr lang="en-US" sz="4800" b="1" dirty="0">
                <a:latin typeface="Times New Roman" panose="02020603050405020304" pitchFamily="18" charset="0"/>
                <a:cs typeface="Times New Roman" panose="02020603050405020304" pitchFamily="18" charset="0"/>
              </a:rPr>
              <a:t> </a:t>
            </a:r>
            <a:r>
              <a:rPr lang="en-US" sz="4800" b="1" dirty="0" err="1">
                <a:latin typeface="Times New Roman" panose="02020603050405020304" pitchFamily="18" charset="0"/>
                <a:cs typeface="Times New Roman" panose="02020603050405020304" pitchFamily="18" charset="0"/>
              </a:rPr>
              <a:t>bản</a:t>
            </a:r>
            <a:r>
              <a:rPr lang="en-US" sz="4800" b="1" dirty="0">
                <a:latin typeface="Times New Roman" panose="02020603050405020304" pitchFamily="18" charset="0"/>
                <a:cs typeface="Times New Roman" panose="02020603050405020304" pitchFamily="18" charset="0"/>
              </a:rPr>
              <a:t> </a:t>
            </a:r>
            <a:r>
              <a:rPr lang="en-US" sz="4800" b="1" dirty="0" err="1">
                <a:latin typeface="Times New Roman" panose="02020603050405020304" pitchFamily="18" charset="0"/>
                <a:cs typeface="Times New Roman" panose="02020603050405020304" pitchFamily="18" charset="0"/>
              </a:rPr>
              <a:t>sử</a:t>
            </a:r>
            <a:r>
              <a:rPr lang="en-US" sz="4800" b="1" dirty="0">
                <a:latin typeface="Times New Roman" panose="02020603050405020304" pitchFamily="18" charset="0"/>
                <a:cs typeface="Times New Roman" panose="02020603050405020304" pitchFamily="18" charset="0"/>
              </a:rPr>
              <a:t> </a:t>
            </a:r>
            <a:r>
              <a:rPr lang="en-US" sz="4800" b="1" dirty="0" err="1">
                <a:latin typeface="Times New Roman" panose="02020603050405020304" pitchFamily="18" charset="0"/>
                <a:cs typeface="Times New Roman" panose="02020603050405020304" pitchFamily="18" charset="0"/>
              </a:rPr>
              <a:t>dụng</a:t>
            </a:r>
            <a:r>
              <a:rPr lang="en-US" sz="4800" b="1" dirty="0">
                <a:latin typeface="Times New Roman" panose="02020603050405020304" pitchFamily="18" charset="0"/>
                <a:cs typeface="Times New Roman" panose="02020603050405020304" pitchFamily="18" charset="0"/>
              </a:rPr>
              <a:t> BERT</a:t>
            </a:r>
            <a:endParaRPr lang="en-US" sz="4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1306959" y="2846623"/>
            <a:ext cx="8316911" cy="6784864"/>
          </a:xfrm>
        </p:spPr>
        <p:txBody>
          <a:bodyPr>
            <a:normAutofit lnSpcReduction="10000"/>
          </a:bodyPr>
          <a:lstStyle/>
          <a:p>
            <a:pPr>
              <a:lnSpc>
                <a:spcPct val="150000"/>
              </a:lnSpc>
            </a:pPr>
            <a:r>
              <a:rPr lang="en-US" sz="4400" dirty="0" err="1">
                <a:latin typeface="Times New Roman" panose="02020603050405020304" pitchFamily="18" charset="0"/>
                <a:cs typeface="Times New Roman" panose="02020603050405020304" pitchFamily="18" charset="0"/>
              </a:rPr>
              <a:t>Thực</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hiện</a:t>
            </a:r>
            <a:r>
              <a:rPr lang="vi-VN" sz="4400" dirty="0">
                <a:latin typeface="Times New Roman" panose="02020603050405020304" pitchFamily="18" charset="0"/>
                <a:cs typeface="Times New Roman" panose="02020603050405020304" pitchFamily="18" charset="0"/>
              </a:rPr>
              <a:t> </a:t>
            </a:r>
            <a:r>
              <a:rPr lang="en-US" sz="4400" dirty="0">
                <a:latin typeface="Times New Roman" panose="02020603050405020304" pitchFamily="18" charset="0"/>
                <a:cs typeface="Times New Roman" panose="02020603050405020304" pitchFamily="18" charset="0"/>
              </a:rPr>
              <a:t>3</a:t>
            </a:r>
            <a:r>
              <a:rPr lang="vi-VN" sz="4400" dirty="0">
                <a:latin typeface="Times New Roman" panose="02020603050405020304" pitchFamily="18" charset="0"/>
                <a:cs typeface="Times New Roman" panose="02020603050405020304" pitchFamily="18" charset="0"/>
              </a:rPr>
              <a:t> </a:t>
            </a:r>
            <a:r>
              <a:rPr lang="vi-VN" sz="4400" dirty="0">
                <a:latin typeface="Times New Roman" panose="02020603050405020304" pitchFamily="18" charset="0"/>
                <a:cs typeface="Times New Roman" panose="02020603050405020304" pitchFamily="18" charset="0"/>
              </a:rPr>
              <a:t>tác </a:t>
            </a:r>
            <a:r>
              <a:rPr lang="vi-VN" sz="4400" dirty="0">
                <a:latin typeface="Times New Roman" panose="02020603050405020304" pitchFamily="18" charset="0"/>
                <a:cs typeface="Times New Roman" panose="02020603050405020304" pitchFamily="18" charset="0"/>
              </a:rPr>
              <a:t>vụ</a:t>
            </a:r>
            <a:r>
              <a:rPr lang="en-US" sz="4400" dirty="0">
                <a:latin typeface="Times New Roman" panose="02020603050405020304" pitchFamily="18" charset="0"/>
                <a:cs typeface="Times New Roman" panose="02020603050405020304" pitchFamily="18" charset="0"/>
              </a:rPr>
              <a:t>:</a:t>
            </a:r>
            <a:endParaRPr lang="en-US" sz="4400" dirty="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Ø"/>
            </a:pPr>
            <a:r>
              <a:rPr lang="en-US" sz="4400" dirty="0" err="1">
                <a:latin typeface="Times New Roman" panose="02020603050405020304" pitchFamily="18" charset="0"/>
                <a:cs typeface="Times New Roman" panose="02020603050405020304" pitchFamily="18" charset="0"/>
              </a:rPr>
              <a:t>Mã</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hóa</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dữ</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liệu</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đầu</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vào</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dự</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vào</a:t>
            </a:r>
            <a:r>
              <a:rPr lang="en-US" sz="4400" dirty="0">
                <a:latin typeface="Times New Roman" panose="02020603050405020304" pitchFamily="18" charset="0"/>
                <a:cs typeface="Times New Roman" panose="02020603050405020304" pitchFamily="18" charset="0"/>
              </a:rPr>
              <a:t> </a:t>
            </a:r>
          </a:p>
          <a:p>
            <a:pPr marL="0" indent="0">
              <a:lnSpc>
                <a:spcPct val="150000"/>
              </a:lnSpc>
              <a:buNone/>
            </a:pPr>
            <a:r>
              <a:rPr lang="en-US" sz="4400" dirty="0" err="1">
                <a:latin typeface="Times New Roman" panose="02020603050405020304" pitchFamily="18" charset="0"/>
                <a:cs typeface="Times New Roman" panose="02020603050405020304" pitchFamily="18" charset="0"/>
              </a:rPr>
              <a:t>m</a:t>
            </a:r>
            <a:r>
              <a:rPr lang="en-US" sz="4400" dirty="0" err="1" smtClean="0">
                <a:latin typeface="Times New Roman" panose="02020603050405020304" pitchFamily="18" charset="0"/>
                <a:cs typeface="Times New Roman" panose="02020603050405020304" pitchFamily="18" charset="0"/>
              </a:rPr>
              <a:t>ô</a:t>
            </a:r>
            <a:r>
              <a:rPr lang="en-US" sz="4400" dirty="0" smtClean="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hình</a:t>
            </a:r>
            <a:r>
              <a:rPr lang="en-US" sz="4400" dirty="0">
                <a:latin typeface="Times New Roman" panose="02020603050405020304" pitchFamily="18" charset="0"/>
                <a:cs typeface="Times New Roman" panose="02020603050405020304" pitchFamily="18" charset="0"/>
              </a:rPr>
              <a:t> BERT.</a:t>
            </a:r>
          </a:p>
          <a:p>
            <a:pPr marL="285750" indent="-285750">
              <a:lnSpc>
                <a:spcPct val="150000"/>
              </a:lnSpc>
              <a:buFont typeface="Wingdings" panose="05000000000000000000" pitchFamily="2" charset="2"/>
              <a:buChar char="Ø"/>
            </a:pPr>
            <a:r>
              <a:rPr lang="en-US" sz="4400" dirty="0" err="1">
                <a:latin typeface="Times New Roman" panose="02020603050405020304" pitchFamily="18" charset="0"/>
                <a:cs typeface="Times New Roman" panose="02020603050405020304" pitchFamily="18" charset="0"/>
              </a:rPr>
              <a:t>Phân</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lớp</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softmax</a:t>
            </a:r>
            <a:r>
              <a:rPr lang="en-US" sz="4400" dirty="0">
                <a:latin typeface="Times New Roman" panose="02020603050405020304" pitchFamily="18" charset="0"/>
                <a:cs typeface="Times New Roman" panose="02020603050405020304" pitchFamily="18" charset="0"/>
              </a:rPr>
              <a:t>()</a:t>
            </a:r>
            <a:endParaRPr lang="en-US" sz="4400" dirty="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Ø"/>
            </a:pPr>
            <a:r>
              <a:rPr lang="en-US" sz="4400" dirty="0" err="1" smtClean="0">
                <a:latin typeface="Times New Roman" panose="02020603050405020304" pitchFamily="18" charset="0"/>
                <a:cs typeface="Times New Roman" panose="02020603050405020304" pitchFamily="18" charset="0"/>
              </a:rPr>
              <a:t>Chọn</a:t>
            </a:r>
            <a:r>
              <a:rPr lang="en-US" sz="4400" dirty="0" smtClean="0">
                <a:latin typeface="Times New Roman" panose="02020603050405020304" pitchFamily="18" charset="0"/>
                <a:cs typeface="Times New Roman" panose="02020603050405020304" pitchFamily="18" charset="0"/>
              </a:rPr>
              <a:t> </a:t>
            </a:r>
            <a:r>
              <a:rPr lang="en-US" sz="4400" dirty="0" err="1" smtClean="0">
                <a:latin typeface="Times New Roman" panose="02020603050405020304" pitchFamily="18" charset="0"/>
                <a:cs typeface="Times New Roman" panose="02020603050405020304" pitchFamily="18" charset="0"/>
              </a:rPr>
              <a:t>câu</a:t>
            </a:r>
            <a:r>
              <a:rPr lang="en-US" sz="4400" dirty="0" smtClean="0">
                <a:latin typeface="Times New Roman" panose="02020603050405020304" pitchFamily="18" charset="0"/>
                <a:cs typeface="Times New Roman" panose="02020603050405020304" pitchFamily="18" charset="0"/>
              </a:rPr>
              <a:t> </a:t>
            </a:r>
            <a:r>
              <a:rPr lang="en-US" sz="4400" dirty="0" err="1" smtClean="0">
                <a:latin typeface="Times New Roman" panose="02020603050405020304" pitchFamily="18" charset="0"/>
                <a:cs typeface="Times New Roman" panose="02020603050405020304" pitchFamily="18" charset="0"/>
              </a:rPr>
              <a:t>tóm</a:t>
            </a:r>
            <a:r>
              <a:rPr lang="en-US" sz="4400" dirty="0" smtClean="0">
                <a:latin typeface="Times New Roman" panose="02020603050405020304" pitchFamily="18" charset="0"/>
                <a:cs typeface="Times New Roman" panose="02020603050405020304" pitchFamily="18" charset="0"/>
              </a:rPr>
              <a:t> </a:t>
            </a:r>
            <a:r>
              <a:rPr lang="en-US" sz="4400" dirty="0" err="1" smtClean="0">
                <a:latin typeface="Times New Roman" panose="02020603050405020304" pitchFamily="18" charset="0"/>
                <a:cs typeface="Times New Roman" panose="02020603050405020304" pitchFamily="18" charset="0"/>
              </a:rPr>
              <a:t>tắt</a:t>
            </a:r>
            <a:r>
              <a:rPr lang="en-US" sz="4400" dirty="0" smtClean="0">
                <a:latin typeface="Times New Roman" panose="02020603050405020304" pitchFamily="18" charset="0"/>
                <a:cs typeface="Times New Roman" panose="02020603050405020304" pitchFamily="18" charset="0"/>
              </a:rPr>
              <a:t>: </a:t>
            </a:r>
            <a:r>
              <a:rPr lang="en-US" sz="4400" dirty="0" err="1" smtClean="0">
                <a:latin typeface="Times New Roman" panose="02020603050405020304" pitchFamily="18" charset="0"/>
                <a:cs typeface="Times New Roman" panose="02020603050405020304" pitchFamily="18" charset="0"/>
              </a:rPr>
              <a:t>dựa</a:t>
            </a:r>
            <a:r>
              <a:rPr lang="en-US" sz="4400" dirty="0" smtClean="0">
                <a:latin typeface="Times New Roman" panose="02020603050405020304" pitchFamily="18" charset="0"/>
                <a:cs typeface="Times New Roman" panose="02020603050405020304" pitchFamily="18" charset="0"/>
              </a:rPr>
              <a:t> </a:t>
            </a:r>
            <a:r>
              <a:rPr lang="en-US" sz="4400" dirty="0" err="1" smtClean="0">
                <a:latin typeface="Times New Roman" panose="02020603050405020304" pitchFamily="18" charset="0"/>
                <a:cs typeface="Times New Roman" panose="02020603050405020304" pitchFamily="18" charset="0"/>
              </a:rPr>
              <a:t>vào</a:t>
            </a:r>
            <a:r>
              <a:rPr lang="en-US" sz="4400" dirty="0" smtClean="0">
                <a:latin typeface="Times New Roman" panose="02020603050405020304" pitchFamily="18" charset="0"/>
                <a:cs typeface="Times New Roman" panose="02020603050405020304" pitchFamily="18" charset="0"/>
              </a:rPr>
              <a:t> </a:t>
            </a:r>
            <a:r>
              <a:rPr lang="en-US" sz="4400" dirty="0" err="1" smtClean="0">
                <a:latin typeface="Times New Roman" panose="02020603050405020304" pitchFamily="18" charset="0"/>
                <a:cs typeface="Times New Roman" panose="02020603050405020304" pitchFamily="18" charset="0"/>
              </a:rPr>
              <a:t>độ</a:t>
            </a:r>
            <a:r>
              <a:rPr lang="en-US" sz="4400" dirty="0" smtClean="0">
                <a:latin typeface="Times New Roman" panose="02020603050405020304" pitchFamily="18" charset="0"/>
                <a:cs typeface="Times New Roman" panose="02020603050405020304" pitchFamily="18" charset="0"/>
              </a:rPr>
              <a:t> </a:t>
            </a:r>
            <a:r>
              <a:rPr lang="en-US" sz="4400" dirty="0" err="1" smtClean="0">
                <a:latin typeface="Times New Roman" panose="02020603050405020304" pitchFamily="18" charset="0"/>
                <a:cs typeface="Times New Roman" panose="02020603050405020304" pitchFamily="18" charset="0"/>
              </a:rPr>
              <a:t>quan</a:t>
            </a:r>
            <a:r>
              <a:rPr lang="en-US" sz="4400" dirty="0" smtClean="0">
                <a:latin typeface="Times New Roman" panose="02020603050405020304" pitchFamily="18" charset="0"/>
                <a:cs typeface="Times New Roman" panose="02020603050405020304" pitchFamily="18" charset="0"/>
              </a:rPr>
              <a:t> </a:t>
            </a:r>
            <a:r>
              <a:rPr lang="en-US" sz="4400" dirty="0" err="1" smtClean="0">
                <a:latin typeface="Times New Roman" panose="02020603050405020304" pitchFamily="18" charset="0"/>
                <a:cs typeface="Times New Roman" panose="02020603050405020304" pitchFamily="18" charset="0"/>
              </a:rPr>
              <a:t>trọng</a:t>
            </a:r>
            <a:r>
              <a:rPr lang="en-US" sz="4400" dirty="0" smtClean="0">
                <a:latin typeface="Times New Roman" panose="02020603050405020304" pitchFamily="18" charset="0"/>
                <a:cs typeface="Times New Roman" panose="02020603050405020304" pitchFamily="18" charset="0"/>
              </a:rPr>
              <a:t>.</a:t>
            </a:r>
          </a:p>
        </p:txBody>
      </p:sp>
      <p:sp>
        <p:nvSpPr>
          <p:cNvPr id="7" name="TextBox 6"/>
          <p:cNvSpPr txBox="1"/>
          <p:nvPr/>
        </p:nvSpPr>
        <p:spPr>
          <a:xfrm>
            <a:off x="12629356" y="7544155"/>
            <a:ext cx="4099648" cy="369332"/>
          </a:xfrm>
          <a:prstGeom prst="rect">
            <a:avLst/>
          </a:prstGeom>
          <a:noFill/>
        </p:spPr>
        <p:txBody>
          <a:bodyPr wrap="none" rtlCol="0">
            <a:spAutoFit/>
          </a:bodyPr>
          <a:lstStyle/>
          <a:p>
            <a:r>
              <a:rPr lang="en-US" dirty="0" err="1" smtClean="0"/>
              <a:t>Hình</a:t>
            </a:r>
            <a:r>
              <a:rPr lang="en-US" dirty="0" smtClean="0"/>
              <a:t> 2.2. BERT: </a:t>
            </a:r>
            <a:r>
              <a:rPr lang="en-US" dirty="0" err="1" smtClean="0"/>
              <a:t>Mô</a:t>
            </a:r>
            <a:r>
              <a:rPr lang="en-US" dirty="0" smtClean="0"/>
              <a:t> </a:t>
            </a:r>
            <a:r>
              <a:rPr lang="en-US" dirty="0" err="1" smtClean="0"/>
              <a:t>hình</a:t>
            </a:r>
            <a:r>
              <a:rPr lang="en-US" dirty="0" smtClean="0"/>
              <a:t> </a:t>
            </a:r>
            <a:r>
              <a:rPr lang="en-US" dirty="0" err="1" smtClean="0"/>
              <a:t>tóm</a:t>
            </a:r>
            <a:r>
              <a:rPr lang="en-US" dirty="0" smtClean="0"/>
              <a:t> </a:t>
            </a:r>
            <a:r>
              <a:rPr lang="en-US" dirty="0" err="1" smtClean="0"/>
              <a:t>tắt</a:t>
            </a:r>
            <a:r>
              <a:rPr lang="en-US" dirty="0" smtClean="0"/>
              <a:t> </a:t>
            </a:r>
            <a:r>
              <a:rPr lang="en-US" dirty="0" err="1" smtClean="0"/>
              <a:t>tóm</a:t>
            </a:r>
            <a:r>
              <a:rPr lang="en-US" dirty="0" smtClean="0"/>
              <a:t> </a:t>
            </a:r>
            <a:r>
              <a:rPr lang="en-US" dirty="0" err="1" smtClean="0"/>
              <a:t>lược</a:t>
            </a:r>
            <a:endParaRPr lang="en-US" dirty="0"/>
          </a:p>
        </p:txBody>
      </p:sp>
      <p:pic>
        <p:nvPicPr>
          <p:cNvPr id="6" name="Content Placeholder 5"/>
          <p:cNvPicPr>
            <a:picLocks noGrp="1" noChangeAspect="1"/>
          </p:cNvPicPr>
          <p:nvPr>
            <p:ph sz="half" idx="2"/>
          </p:nvPr>
        </p:nvPicPr>
        <p:blipFill>
          <a:blip r:embed="rId4"/>
          <a:stretch>
            <a:fillRect/>
          </a:stretch>
        </p:blipFill>
        <p:spPr>
          <a:xfrm>
            <a:off x="9276556" y="3419985"/>
            <a:ext cx="8426798" cy="5638139"/>
          </a:xfrm>
          <a:prstGeom prst="rect">
            <a:avLst/>
          </a:prstGeom>
        </p:spPr>
      </p:pic>
      <p:sp>
        <p:nvSpPr>
          <p:cNvPr id="13" name="TextBox 12"/>
          <p:cNvSpPr txBox="1"/>
          <p:nvPr/>
        </p:nvSpPr>
        <p:spPr>
          <a:xfrm>
            <a:off x="12476956" y="9445776"/>
            <a:ext cx="4745210" cy="369332"/>
          </a:xfrm>
          <a:prstGeom prst="rect">
            <a:avLst/>
          </a:prstGeom>
          <a:noFill/>
        </p:spPr>
        <p:txBody>
          <a:bodyPr wrap="none" rtlCol="0">
            <a:spAutoFit/>
          </a:bodyPr>
          <a:lstStyle/>
          <a:p>
            <a:r>
              <a:rPr lang="en-US" dirty="0" err="1" smtClean="0"/>
              <a:t>Hình</a:t>
            </a:r>
            <a:r>
              <a:rPr lang="en-US" dirty="0" smtClean="0"/>
              <a:t> 2.6. </a:t>
            </a:r>
            <a:r>
              <a:rPr lang="en-US" dirty="0" err="1" smtClean="0"/>
              <a:t>Mô</a:t>
            </a:r>
            <a:r>
              <a:rPr lang="en-US" dirty="0" smtClean="0"/>
              <a:t> </a:t>
            </a:r>
            <a:r>
              <a:rPr lang="en-US" dirty="0" err="1" smtClean="0"/>
              <a:t>hình</a:t>
            </a:r>
            <a:r>
              <a:rPr lang="en-US" dirty="0" smtClean="0"/>
              <a:t> </a:t>
            </a:r>
            <a:r>
              <a:rPr lang="en-US" dirty="0" err="1" smtClean="0"/>
              <a:t>tóm</a:t>
            </a:r>
            <a:r>
              <a:rPr lang="en-US" dirty="0" smtClean="0"/>
              <a:t> </a:t>
            </a:r>
            <a:r>
              <a:rPr lang="en-US" dirty="0" err="1" smtClean="0"/>
              <a:t>tắt</a:t>
            </a:r>
            <a:r>
              <a:rPr lang="en-US" dirty="0" smtClean="0"/>
              <a:t> </a:t>
            </a:r>
            <a:r>
              <a:rPr lang="en-US" dirty="0" err="1" smtClean="0"/>
              <a:t>văn</a:t>
            </a:r>
            <a:r>
              <a:rPr lang="en-US" dirty="0" smtClean="0"/>
              <a:t> </a:t>
            </a:r>
            <a:r>
              <a:rPr lang="en-US" dirty="0" err="1" smtClean="0"/>
              <a:t>bản</a:t>
            </a:r>
            <a:r>
              <a:rPr lang="en-US" dirty="0" smtClean="0"/>
              <a:t> </a:t>
            </a:r>
            <a:r>
              <a:rPr lang="en-US" dirty="0" err="1" smtClean="0"/>
              <a:t>sử</a:t>
            </a:r>
            <a:r>
              <a:rPr lang="en-US" dirty="0" smtClean="0"/>
              <a:t> </a:t>
            </a:r>
            <a:r>
              <a:rPr lang="en-US" dirty="0" err="1" smtClean="0"/>
              <a:t>dụng</a:t>
            </a:r>
            <a:r>
              <a:rPr lang="en-US" dirty="0" smtClean="0"/>
              <a:t> BERT</a:t>
            </a:r>
            <a:endParaRPr lang="en-US" dirty="0"/>
          </a:p>
        </p:txBody>
      </p:sp>
    </p:spTree>
    <p:extLst>
      <p:ext uri="{BB962C8B-B14F-4D97-AF65-F5344CB8AC3E}">
        <p14:creationId xmlns:p14="http://schemas.microsoft.com/office/powerpoint/2010/main" val="32567929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8"/>
          <p:cNvSpPr/>
          <p:nvPr/>
        </p:nvSpPr>
        <p:spPr>
          <a:xfrm>
            <a:off x="0" y="3742454"/>
            <a:ext cx="19010313" cy="6945503"/>
          </a:xfrm>
          <a:prstGeom prst="rect">
            <a:avLst/>
          </a:prstGeom>
          <a:blipFill>
            <a:blip r:embed="rId3" cstate="print"/>
            <a:stretch>
              <a:fillRect/>
            </a:stretch>
          </a:blipFill>
        </p:spPr>
        <p:txBody>
          <a:bodyPr wrap="square" lIns="0" tIns="0" rIns="0" bIns="0" rtlCol="0"/>
          <a:lstStyle/>
          <a:p>
            <a:endParaRPr dirty="0"/>
          </a:p>
        </p:txBody>
      </p:sp>
      <p:grpSp>
        <p:nvGrpSpPr>
          <p:cNvPr id="23" name="Group 22">
            <a:extLst>
              <a:ext uri="{FF2B5EF4-FFF2-40B4-BE49-F238E27FC236}">
                <a16:creationId xmlns:a16="http://schemas.microsoft.com/office/drawing/2014/main" id="{E9DC037C-C731-4D52-835A-5765F8A4FBF2}"/>
              </a:ext>
            </a:extLst>
          </p:cNvPr>
          <p:cNvGrpSpPr/>
          <p:nvPr/>
        </p:nvGrpSpPr>
        <p:grpSpPr>
          <a:xfrm>
            <a:off x="0" y="546099"/>
            <a:ext cx="11105356" cy="1425129"/>
            <a:chOff x="564554" y="8642689"/>
            <a:chExt cx="3496471" cy="439424"/>
          </a:xfrm>
        </p:grpSpPr>
        <p:sp>
          <p:nvSpPr>
            <p:cNvPr id="24" name="object 4">
              <a:extLst>
                <a:ext uri="{FF2B5EF4-FFF2-40B4-BE49-F238E27FC236}">
                  <a16:creationId xmlns:a16="http://schemas.microsoft.com/office/drawing/2014/main" id="{FAC1F606-62F6-4305-800B-EF4BDCC04BC6}"/>
                </a:ext>
              </a:extLst>
            </p:cNvPr>
            <p:cNvSpPr/>
            <p:nvPr/>
          </p:nvSpPr>
          <p:spPr>
            <a:xfrm>
              <a:off x="564554" y="8642693"/>
              <a:ext cx="3280372" cy="439420"/>
            </a:xfrm>
            <a:custGeom>
              <a:avLst/>
              <a:gdLst/>
              <a:ahLst/>
              <a:cxnLst/>
              <a:rect l="l" t="t" r="r" b="b"/>
              <a:pathLst>
                <a:path w="3844925" h="439420">
                  <a:moveTo>
                    <a:pt x="0" y="439204"/>
                  </a:moveTo>
                  <a:lnTo>
                    <a:pt x="3844798" y="439204"/>
                  </a:lnTo>
                  <a:lnTo>
                    <a:pt x="3844798" y="0"/>
                  </a:lnTo>
                  <a:lnTo>
                    <a:pt x="0" y="0"/>
                  </a:lnTo>
                  <a:lnTo>
                    <a:pt x="0" y="439204"/>
                  </a:lnTo>
                  <a:close/>
                </a:path>
              </a:pathLst>
            </a:custGeom>
            <a:solidFill>
              <a:srgbClr val="00A0EF"/>
            </a:solidFill>
          </p:spPr>
          <p:txBody>
            <a:bodyPr wrap="square" lIns="0" tIns="0" rIns="0" bIns="0" rtlCol="0"/>
            <a:lstStyle/>
            <a:p>
              <a:endParaRPr dirty="0"/>
            </a:p>
          </p:txBody>
        </p:sp>
        <p:sp>
          <p:nvSpPr>
            <p:cNvPr id="25" name="object 5">
              <a:extLst>
                <a:ext uri="{FF2B5EF4-FFF2-40B4-BE49-F238E27FC236}">
                  <a16:creationId xmlns:a16="http://schemas.microsoft.com/office/drawing/2014/main" id="{DE9D9B32-EA9E-452A-AFED-2BFD37C8107A}"/>
                </a:ext>
              </a:extLst>
            </p:cNvPr>
            <p:cNvSpPr/>
            <p:nvPr/>
          </p:nvSpPr>
          <p:spPr>
            <a:xfrm>
              <a:off x="3621605" y="8642689"/>
              <a:ext cx="439420" cy="439420"/>
            </a:xfrm>
            <a:custGeom>
              <a:avLst/>
              <a:gdLst/>
              <a:ahLst/>
              <a:cxnLst/>
              <a:rect l="l" t="t" r="r" b="b"/>
              <a:pathLst>
                <a:path w="439420" h="43942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A0EF"/>
            </a:solidFill>
          </p:spPr>
          <p:txBody>
            <a:bodyPr wrap="square" lIns="0" tIns="0" rIns="0" bIns="0" rtlCol="0"/>
            <a:lstStyle/>
            <a:p>
              <a:endParaRPr dirty="0"/>
            </a:p>
          </p:txBody>
        </p:sp>
      </p:grpSp>
      <p:sp>
        <p:nvSpPr>
          <p:cNvPr id="11" name="object 9">
            <a:extLst>
              <a:ext uri="{FF2B5EF4-FFF2-40B4-BE49-F238E27FC236}">
                <a16:creationId xmlns:a16="http://schemas.microsoft.com/office/drawing/2014/main" id="{0A39365D-A6B5-4623-AC67-FBE1BB6FC527}"/>
              </a:ext>
            </a:extLst>
          </p:cNvPr>
          <p:cNvSpPr txBox="1"/>
          <p:nvPr/>
        </p:nvSpPr>
        <p:spPr>
          <a:xfrm>
            <a:off x="665956" y="738245"/>
            <a:ext cx="8915400" cy="1028487"/>
          </a:xfrm>
          <a:prstGeom prst="rect">
            <a:avLst/>
          </a:prstGeom>
        </p:spPr>
        <p:txBody>
          <a:bodyPr vert="horz" wrap="square" lIns="0" tIns="12700" rIns="0" bIns="0" rtlCol="0">
            <a:spAutoFit/>
          </a:bodyPr>
          <a:lstStyle/>
          <a:p>
            <a:pPr indent="-1143000" algn="ctr">
              <a:spcBef>
                <a:spcPct val="0"/>
              </a:spcBef>
              <a:buFont typeface="+mj-lt"/>
              <a:buAutoNum type="arabicPeriod" startAt="2"/>
              <a:defRPr/>
            </a:pPr>
            <a:r>
              <a:rPr lang="vi-VN" sz="6600" dirty="0">
                <a:ln w="0"/>
                <a:effectLst>
                  <a:outerShdw blurRad="38100" dist="19050" dir="2700000" algn="tl" rotWithShape="0">
                    <a:schemeClr val="dk1">
                      <a:alpha val="40000"/>
                    </a:schemeClr>
                  </a:outerShdw>
                </a:effectLst>
                <a:latin typeface="Arial" panose="020B0604020202020204" pitchFamily="34" charset="0"/>
              </a:rPr>
              <a:t>Phương pháp</a:t>
            </a:r>
          </a:p>
        </p:txBody>
      </p:sp>
      <p:sp>
        <p:nvSpPr>
          <p:cNvPr id="2" name="Title 1"/>
          <p:cNvSpPr>
            <a:spLocks noGrp="1"/>
          </p:cNvSpPr>
          <p:nvPr>
            <p:ph type="title"/>
          </p:nvPr>
        </p:nvSpPr>
        <p:spPr>
          <a:xfrm>
            <a:off x="1306959" y="1375465"/>
            <a:ext cx="16396395" cy="2066896"/>
          </a:xfrm>
        </p:spPr>
        <p:txBody>
          <a:bodyPr>
            <a:normAutofit/>
          </a:bodyPr>
          <a:lstStyle/>
          <a:p>
            <a:pPr algn="ctr"/>
            <a:r>
              <a:rPr lang="en-US" sz="4800" b="1" dirty="0" err="1" smtClean="0">
                <a:latin typeface="Times New Roman" panose="02020603050405020304" pitchFamily="18" charset="0"/>
                <a:cs typeface="Times New Roman" panose="02020603050405020304" pitchFamily="18" charset="0"/>
              </a:rPr>
              <a:t>Mô</a:t>
            </a:r>
            <a:r>
              <a:rPr lang="en-US" sz="4800" b="1" dirty="0" smtClean="0">
                <a:latin typeface="Times New Roman" panose="02020603050405020304" pitchFamily="18" charset="0"/>
                <a:cs typeface="Times New Roman" panose="02020603050405020304" pitchFamily="18" charset="0"/>
              </a:rPr>
              <a:t> </a:t>
            </a:r>
            <a:r>
              <a:rPr lang="en-US" sz="4800" b="1" dirty="0" err="1" smtClean="0">
                <a:latin typeface="Times New Roman" panose="02020603050405020304" pitchFamily="18" charset="0"/>
                <a:cs typeface="Times New Roman" panose="02020603050405020304" pitchFamily="18" charset="0"/>
              </a:rPr>
              <a:t>hình</a:t>
            </a:r>
            <a:r>
              <a:rPr lang="en-US" sz="4800" b="1" dirty="0" smtClean="0">
                <a:latin typeface="Times New Roman" panose="02020603050405020304" pitchFamily="18" charset="0"/>
                <a:cs typeface="Times New Roman" panose="02020603050405020304" pitchFamily="18" charset="0"/>
              </a:rPr>
              <a:t> </a:t>
            </a:r>
            <a:r>
              <a:rPr lang="en-US" sz="4800" b="1" dirty="0" err="1">
                <a:latin typeface="Times New Roman" panose="02020603050405020304" pitchFamily="18" charset="0"/>
                <a:cs typeface="Times New Roman" panose="02020603050405020304" pitchFamily="18" charset="0"/>
              </a:rPr>
              <a:t>RoBERTa</a:t>
            </a:r>
            <a:r>
              <a:rPr lang="en-US" dirty="0"/>
              <a:t> </a:t>
            </a:r>
            <a:endParaRPr lang="en-US" sz="4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1306959" y="2846623"/>
            <a:ext cx="16396395" cy="3262077"/>
          </a:xfrm>
        </p:spPr>
        <p:txBody>
          <a:bodyPr>
            <a:noAutofit/>
          </a:bodyPr>
          <a:lstStyle/>
          <a:p>
            <a:pPr>
              <a:lnSpc>
                <a:spcPct val="100000"/>
              </a:lnSpc>
              <a:buFont typeface="Wingdings" panose="05000000000000000000" pitchFamily="2" charset="2"/>
              <a:buChar char="Ø"/>
            </a:pPr>
            <a:r>
              <a:rPr lang="en-US" sz="4400" dirty="0">
                <a:latin typeface="Times New Roman" panose="02020603050405020304" pitchFamily="18" charset="0"/>
                <a:cs typeface="Times New Roman" panose="02020603050405020304" pitchFamily="18" charset="0"/>
              </a:rPr>
              <a:t>P</a:t>
            </a:r>
            <a:r>
              <a:rPr lang="vi-VN" sz="4400" dirty="0">
                <a:latin typeface="Times New Roman" panose="02020603050405020304" pitchFamily="18" charset="0"/>
                <a:cs typeface="Times New Roman" panose="02020603050405020304" pitchFamily="18" charset="0"/>
              </a:rPr>
              <a:t>hiên </a:t>
            </a:r>
            <a:r>
              <a:rPr lang="vi-VN" sz="4400" dirty="0">
                <a:latin typeface="Times New Roman" panose="02020603050405020304" pitchFamily="18" charset="0"/>
                <a:cs typeface="Times New Roman" panose="02020603050405020304" pitchFamily="18" charset="0"/>
              </a:rPr>
              <a:t>bản được huấn luyện lại của BERT </a:t>
            </a:r>
            <a:r>
              <a:rPr lang="en-US" sz="4400" dirty="0">
                <a:latin typeface="Times New Roman" panose="02020603050405020304" pitchFamily="18" charset="0"/>
                <a:cs typeface="Times New Roman" panose="02020603050405020304" pitchFamily="18" charset="0"/>
              </a:rPr>
              <a:t>, </a:t>
            </a:r>
            <a:r>
              <a:rPr lang="vi-VN" sz="4400" dirty="0">
                <a:latin typeface="Times New Roman" panose="02020603050405020304" pitchFamily="18" charset="0"/>
                <a:cs typeface="Times New Roman" panose="02020603050405020304" pitchFamily="18" charset="0"/>
              </a:rPr>
              <a:t>RoBERTa không sử dụng cơ chế dự đoán câu kế tiếp (</a:t>
            </a:r>
            <a:r>
              <a:rPr lang="vi-VN" sz="4400" dirty="0">
                <a:latin typeface="Times New Roman" panose="02020603050405020304" pitchFamily="18" charset="0"/>
                <a:cs typeface="Times New Roman" panose="02020603050405020304" pitchFamily="18" charset="0"/>
                <a:hlinkClick r:id="rId4"/>
              </a:rPr>
              <a:t>NSP</a:t>
            </a:r>
            <a:r>
              <a:rPr lang="vi-VN" sz="4400" dirty="0">
                <a:latin typeface="Times New Roman" panose="02020603050405020304" pitchFamily="18" charset="0"/>
                <a:cs typeface="Times New Roman" panose="02020603050405020304" pitchFamily="18" charset="0"/>
              </a:rPr>
              <a:t>) từ BERT mà sử dụng kỹ thuật mặt nạ động (dynamic masking)</a:t>
            </a:r>
            <a:endParaRPr lang="en-US" sz="4400" dirty="0">
              <a:latin typeface="Times New Roman" panose="02020603050405020304" pitchFamily="18" charset="0"/>
              <a:cs typeface="Times New Roman" panose="02020603050405020304" pitchFamily="18" charset="0"/>
            </a:endParaRPr>
          </a:p>
        </p:txBody>
      </p:sp>
      <p:sp>
        <p:nvSpPr>
          <p:cNvPr id="7" name="TextBox 6"/>
          <p:cNvSpPr txBox="1"/>
          <p:nvPr/>
        </p:nvSpPr>
        <p:spPr>
          <a:xfrm>
            <a:off x="8524498" y="9309100"/>
            <a:ext cx="3788986" cy="369332"/>
          </a:xfrm>
          <a:prstGeom prst="rect">
            <a:avLst/>
          </a:prstGeom>
          <a:noFill/>
        </p:spPr>
        <p:txBody>
          <a:bodyPr wrap="none" rtlCol="0">
            <a:spAutoFit/>
          </a:bodyPr>
          <a:lstStyle/>
          <a:p>
            <a:r>
              <a:rPr lang="en-US" dirty="0" err="1" smtClean="0"/>
              <a:t>Hình</a:t>
            </a:r>
            <a:r>
              <a:rPr lang="en-US" dirty="0" smtClean="0"/>
              <a:t> 2.7. </a:t>
            </a:r>
            <a:r>
              <a:rPr lang="en-US" dirty="0" err="1" smtClean="0"/>
              <a:t>Trích</a:t>
            </a:r>
            <a:r>
              <a:rPr lang="en-US" dirty="0" smtClean="0"/>
              <a:t> </a:t>
            </a:r>
            <a:r>
              <a:rPr lang="en-US" dirty="0" err="1"/>
              <a:t>từ</a:t>
            </a:r>
            <a:r>
              <a:rPr lang="en-US" dirty="0"/>
              <a:t> </a:t>
            </a:r>
            <a:r>
              <a:rPr lang="en-US" dirty="0" err="1"/>
              <a:t>bài</a:t>
            </a:r>
            <a:r>
              <a:rPr lang="en-US" dirty="0"/>
              <a:t> </a:t>
            </a:r>
            <a:r>
              <a:rPr lang="en-US" dirty="0" err="1"/>
              <a:t>báo</a:t>
            </a:r>
            <a:r>
              <a:rPr lang="en-US" dirty="0"/>
              <a:t> </a:t>
            </a:r>
            <a:r>
              <a:rPr lang="en-US" dirty="0" err="1"/>
              <a:t>của</a:t>
            </a:r>
            <a:r>
              <a:rPr lang="en-US" dirty="0"/>
              <a:t> </a:t>
            </a:r>
            <a:r>
              <a:rPr lang="en-US" dirty="0" err="1">
                <a:hlinkClick r:id="rId5"/>
              </a:rPr>
              <a:t>RoBERTa</a:t>
            </a:r>
            <a:endParaRPr lang="en-US" dirty="0"/>
          </a:p>
        </p:txBody>
      </p:sp>
      <p:pic>
        <p:nvPicPr>
          <p:cNvPr id="8194" name="Picture 2" descr="https://trituenhantao.io/wp-content/uploads/2020/04/1_1tHwpOWmEyrD-boE5qBrkHw.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29381" y="5043332"/>
            <a:ext cx="11271132" cy="40026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94613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8"/>
          <p:cNvSpPr/>
          <p:nvPr/>
        </p:nvSpPr>
        <p:spPr>
          <a:xfrm>
            <a:off x="0" y="3742454"/>
            <a:ext cx="19010313" cy="6945503"/>
          </a:xfrm>
          <a:prstGeom prst="rect">
            <a:avLst/>
          </a:prstGeom>
          <a:blipFill>
            <a:blip r:embed="rId3" cstate="print"/>
            <a:stretch>
              <a:fillRect/>
            </a:stretch>
          </a:blipFill>
        </p:spPr>
        <p:txBody>
          <a:bodyPr wrap="square" lIns="0" tIns="0" rIns="0" bIns="0" rtlCol="0"/>
          <a:lstStyle/>
          <a:p>
            <a:endParaRPr dirty="0"/>
          </a:p>
        </p:txBody>
      </p:sp>
      <p:grpSp>
        <p:nvGrpSpPr>
          <p:cNvPr id="23" name="Group 22">
            <a:extLst>
              <a:ext uri="{FF2B5EF4-FFF2-40B4-BE49-F238E27FC236}">
                <a16:creationId xmlns:a16="http://schemas.microsoft.com/office/drawing/2014/main" id="{E9DC037C-C731-4D52-835A-5765F8A4FBF2}"/>
              </a:ext>
            </a:extLst>
          </p:cNvPr>
          <p:cNvGrpSpPr/>
          <p:nvPr/>
        </p:nvGrpSpPr>
        <p:grpSpPr>
          <a:xfrm>
            <a:off x="0" y="546099"/>
            <a:ext cx="14458156" cy="1425129"/>
            <a:chOff x="564554" y="8642689"/>
            <a:chExt cx="3496471" cy="439424"/>
          </a:xfrm>
        </p:grpSpPr>
        <p:sp>
          <p:nvSpPr>
            <p:cNvPr id="24" name="object 4">
              <a:extLst>
                <a:ext uri="{FF2B5EF4-FFF2-40B4-BE49-F238E27FC236}">
                  <a16:creationId xmlns:a16="http://schemas.microsoft.com/office/drawing/2014/main" id="{FAC1F606-62F6-4305-800B-EF4BDCC04BC6}"/>
                </a:ext>
              </a:extLst>
            </p:cNvPr>
            <p:cNvSpPr/>
            <p:nvPr/>
          </p:nvSpPr>
          <p:spPr>
            <a:xfrm>
              <a:off x="564554" y="8642693"/>
              <a:ext cx="3280372" cy="439420"/>
            </a:xfrm>
            <a:custGeom>
              <a:avLst/>
              <a:gdLst/>
              <a:ahLst/>
              <a:cxnLst/>
              <a:rect l="l" t="t" r="r" b="b"/>
              <a:pathLst>
                <a:path w="3844925" h="439420">
                  <a:moveTo>
                    <a:pt x="0" y="439204"/>
                  </a:moveTo>
                  <a:lnTo>
                    <a:pt x="3844798" y="439204"/>
                  </a:lnTo>
                  <a:lnTo>
                    <a:pt x="3844798" y="0"/>
                  </a:lnTo>
                  <a:lnTo>
                    <a:pt x="0" y="0"/>
                  </a:lnTo>
                  <a:lnTo>
                    <a:pt x="0" y="439204"/>
                  </a:lnTo>
                  <a:close/>
                </a:path>
              </a:pathLst>
            </a:custGeom>
            <a:solidFill>
              <a:srgbClr val="00A0EF"/>
            </a:solidFill>
          </p:spPr>
          <p:txBody>
            <a:bodyPr wrap="square" lIns="0" tIns="0" rIns="0" bIns="0" rtlCol="0"/>
            <a:lstStyle/>
            <a:p>
              <a:endParaRPr dirty="0"/>
            </a:p>
          </p:txBody>
        </p:sp>
        <p:sp>
          <p:nvSpPr>
            <p:cNvPr id="25" name="object 5">
              <a:extLst>
                <a:ext uri="{FF2B5EF4-FFF2-40B4-BE49-F238E27FC236}">
                  <a16:creationId xmlns:a16="http://schemas.microsoft.com/office/drawing/2014/main" id="{DE9D9B32-EA9E-452A-AFED-2BFD37C8107A}"/>
                </a:ext>
              </a:extLst>
            </p:cNvPr>
            <p:cNvSpPr/>
            <p:nvPr/>
          </p:nvSpPr>
          <p:spPr>
            <a:xfrm>
              <a:off x="3621605" y="8642689"/>
              <a:ext cx="439420" cy="439420"/>
            </a:xfrm>
            <a:custGeom>
              <a:avLst/>
              <a:gdLst/>
              <a:ahLst/>
              <a:cxnLst/>
              <a:rect l="l" t="t" r="r" b="b"/>
              <a:pathLst>
                <a:path w="439420" h="43942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A0EF"/>
            </a:solidFill>
          </p:spPr>
          <p:txBody>
            <a:bodyPr wrap="square" lIns="0" tIns="0" rIns="0" bIns="0" rtlCol="0"/>
            <a:lstStyle/>
            <a:p>
              <a:endParaRPr dirty="0"/>
            </a:p>
          </p:txBody>
        </p:sp>
      </p:grpSp>
      <p:sp>
        <p:nvSpPr>
          <p:cNvPr id="11" name="object 9">
            <a:extLst>
              <a:ext uri="{FF2B5EF4-FFF2-40B4-BE49-F238E27FC236}">
                <a16:creationId xmlns:a16="http://schemas.microsoft.com/office/drawing/2014/main" id="{0A39365D-A6B5-4623-AC67-FBE1BB6FC527}"/>
              </a:ext>
            </a:extLst>
          </p:cNvPr>
          <p:cNvSpPr txBox="1"/>
          <p:nvPr/>
        </p:nvSpPr>
        <p:spPr>
          <a:xfrm>
            <a:off x="657834" y="378171"/>
            <a:ext cx="8915400" cy="1536318"/>
          </a:xfrm>
          <a:prstGeom prst="rect">
            <a:avLst/>
          </a:prstGeom>
        </p:spPr>
        <p:txBody>
          <a:bodyPr vert="horz" wrap="square" lIns="0" tIns="12700" rIns="0" bIns="0" rtlCol="0">
            <a:spAutoFit/>
          </a:bodyPr>
          <a:lstStyle/>
          <a:p>
            <a:pPr marL="1143000" indent="-1143000">
              <a:lnSpc>
                <a:spcPct val="150000"/>
              </a:lnSpc>
              <a:buFont typeface="+mj-lt"/>
              <a:buAutoNum type="arabicPeriod" startAt="3"/>
            </a:pPr>
            <a:r>
              <a:rPr lang="en-US" sz="6600" dirty="0" err="1">
                <a:latin typeface="Times New Roman" panose="02020603050405020304" pitchFamily="18" charset="0"/>
                <a:cs typeface="Times New Roman" panose="02020603050405020304" pitchFamily="18" charset="0"/>
              </a:rPr>
              <a:t>Kết</a:t>
            </a:r>
            <a:r>
              <a:rPr lang="en-US" sz="6600" dirty="0">
                <a:latin typeface="Times New Roman" panose="02020603050405020304" pitchFamily="18" charset="0"/>
                <a:cs typeface="Times New Roman" panose="02020603050405020304" pitchFamily="18" charset="0"/>
              </a:rPr>
              <a:t> </a:t>
            </a:r>
            <a:r>
              <a:rPr lang="en-US" sz="6600" dirty="0" err="1">
                <a:latin typeface="Times New Roman" panose="02020603050405020304" pitchFamily="18" charset="0"/>
                <a:cs typeface="Times New Roman" panose="02020603050405020304" pitchFamily="18" charset="0"/>
              </a:rPr>
              <a:t>quả</a:t>
            </a:r>
            <a:r>
              <a:rPr lang="en-US" sz="6600" dirty="0">
                <a:latin typeface="Times New Roman" panose="02020603050405020304" pitchFamily="18" charset="0"/>
                <a:cs typeface="Times New Roman" panose="02020603050405020304" pitchFamily="18" charset="0"/>
              </a:rPr>
              <a:t> </a:t>
            </a:r>
            <a:r>
              <a:rPr lang="en-US" sz="6600" dirty="0" err="1">
                <a:latin typeface="Times New Roman" panose="02020603050405020304" pitchFamily="18" charset="0"/>
                <a:cs typeface="Times New Roman" panose="02020603050405020304" pitchFamily="18" charset="0"/>
              </a:rPr>
              <a:t>thực</a:t>
            </a:r>
            <a:r>
              <a:rPr lang="en-US" sz="6600" dirty="0">
                <a:latin typeface="Times New Roman" panose="02020603050405020304" pitchFamily="18" charset="0"/>
                <a:cs typeface="Times New Roman" panose="02020603050405020304" pitchFamily="18" charset="0"/>
              </a:rPr>
              <a:t> </a:t>
            </a:r>
            <a:r>
              <a:rPr lang="en-US" sz="6600" dirty="0" err="1">
                <a:latin typeface="Times New Roman" panose="02020603050405020304" pitchFamily="18" charset="0"/>
                <a:cs typeface="Times New Roman" panose="02020603050405020304" pitchFamily="18" charset="0"/>
              </a:rPr>
              <a:t>nghiệm</a:t>
            </a:r>
            <a:endParaRPr lang="en-US" sz="6600" dirty="0">
              <a:latin typeface="Times New Roman" panose="02020603050405020304" pitchFamily="18" charset="0"/>
              <a:cs typeface="Times New Roman" panose="02020603050405020304" pitchFamily="18" charset="0"/>
            </a:endParaRPr>
          </a:p>
        </p:txBody>
      </p:sp>
      <p:sp>
        <p:nvSpPr>
          <p:cNvPr id="2" name="Title 1"/>
          <p:cNvSpPr>
            <a:spLocks noGrp="1"/>
          </p:cNvSpPr>
          <p:nvPr>
            <p:ph type="title"/>
          </p:nvPr>
        </p:nvSpPr>
        <p:spPr>
          <a:xfrm>
            <a:off x="1306959" y="1501589"/>
            <a:ext cx="16396395" cy="2066896"/>
          </a:xfrm>
        </p:spPr>
        <p:txBody>
          <a:bodyPr>
            <a:normAutofit/>
          </a:bodyPr>
          <a:lstStyle/>
          <a:p>
            <a:pPr algn="ctr"/>
            <a:r>
              <a:rPr lang="en-US" sz="4800" b="1" dirty="0" err="1">
                <a:latin typeface="Times New Roman" panose="02020603050405020304" pitchFamily="18" charset="0"/>
                <a:cs typeface="Times New Roman" panose="02020603050405020304" pitchFamily="18" charset="0"/>
              </a:rPr>
              <a:t>Thiết</a:t>
            </a:r>
            <a:r>
              <a:rPr lang="en-US" sz="4800" b="1" dirty="0">
                <a:latin typeface="Times New Roman" panose="02020603050405020304" pitchFamily="18" charset="0"/>
                <a:cs typeface="Times New Roman" panose="02020603050405020304" pitchFamily="18" charset="0"/>
              </a:rPr>
              <a:t> </a:t>
            </a:r>
            <a:r>
              <a:rPr lang="en-US" sz="4800" b="1" dirty="0" err="1">
                <a:latin typeface="Times New Roman" panose="02020603050405020304" pitchFamily="18" charset="0"/>
                <a:cs typeface="Times New Roman" panose="02020603050405020304" pitchFamily="18" charset="0"/>
              </a:rPr>
              <a:t>đặt</a:t>
            </a:r>
            <a:r>
              <a:rPr lang="en-US" sz="4800" b="1" dirty="0">
                <a:latin typeface="Times New Roman" panose="02020603050405020304" pitchFamily="18" charset="0"/>
                <a:cs typeface="Times New Roman" panose="02020603050405020304" pitchFamily="18" charset="0"/>
              </a:rPr>
              <a:t> </a:t>
            </a:r>
            <a:r>
              <a:rPr lang="en-US" sz="4800" b="1" dirty="0" err="1">
                <a:latin typeface="Times New Roman" panose="02020603050405020304" pitchFamily="18" charset="0"/>
                <a:cs typeface="Times New Roman" panose="02020603050405020304" pitchFamily="18" charset="0"/>
              </a:rPr>
              <a:t>thực</a:t>
            </a:r>
            <a:r>
              <a:rPr lang="en-US" sz="4800" b="1" dirty="0">
                <a:latin typeface="Times New Roman" panose="02020603050405020304" pitchFamily="18" charset="0"/>
                <a:cs typeface="Times New Roman" panose="02020603050405020304" pitchFamily="18" charset="0"/>
              </a:rPr>
              <a:t> </a:t>
            </a:r>
            <a:r>
              <a:rPr lang="en-US" sz="4800" b="1" dirty="0" err="1">
                <a:latin typeface="Times New Roman" panose="02020603050405020304" pitchFamily="18" charset="0"/>
                <a:cs typeface="Times New Roman" panose="02020603050405020304" pitchFamily="18" charset="0"/>
              </a:rPr>
              <a:t>nghiệm</a:t>
            </a:r>
            <a:endParaRPr lang="en-US" sz="4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1306959" y="2846623"/>
            <a:ext cx="16046797" cy="6784864"/>
          </a:xfrm>
        </p:spPr>
        <p:txBody>
          <a:bodyPr>
            <a:normAutofit fontScale="92500" lnSpcReduction="20000"/>
          </a:bodyPr>
          <a:lstStyle/>
          <a:p>
            <a:pPr marL="742950" indent="-742950">
              <a:buAutoNum type="arabicPeriod"/>
            </a:pPr>
            <a:r>
              <a:rPr lang="en-US" sz="4400" b="1" dirty="0" err="1">
                <a:latin typeface="Times New Roman" panose="02020603050405020304" pitchFamily="18" charset="0"/>
                <a:cs typeface="Times New Roman" panose="02020603050405020304" pitchFamily="18" charset="0"/>
              </a:rPr>
              <a:t>Dữ</a:t>
            </a:r>
            <a:r>
              <a:rPr lang="en-US" sz="4400" b="1" dirty="0">
                <a:latin typeface="Times New Roman" panose="02020603050405020304" pitchFamily="18" charset="0"/>
                <a:cs typeface="Times New Roman" panose="02020603050405020304" pitchFamily="18" charset="0"/>
              </a:rPr>
              <a:t> </a:t>
            </a:r>
            <a:r>
              <a:rPr lang="en-US" sz="4400" b="1" dirty="0" err="1">
                <a:latin typeface="Times New Roman" panose="02020603050405020304" pitchFamily="18" charset="0"/>
                <a:cs typeface="Times New Roman" panose="02020603050405020304" pitchFamily="18" charset="0"/>
              </a:rPr>
              <a:t>liệu</a:t>
            </a:r>
            <a:r>
              <a:rPr lang="en-US" sz="4400" b="1" dirty="0">
                <a:latin typeface="Times New Roman" panose="02020603050405020304" pitchFamily="18" charset="0"/>
                <a:cs typeface="Times New Roman" panose="02020603050405020304" pitchFamily="18" charset="0"/>
              </a:rPr>
              <a:t>:</a:t>
            </a:r>
          </a:p>
          <a:p>
            <a:pPr marL="0" indent="0">
              <a:lnSpc>
                <a:spcPct val="110000"/>
              </a:lnSpc>
              <a:buNone/>
            </a:pPr>
            <a:r>
              <a:rPr lang="en-US" sz="4400" dirty="0">
                <a:latin typeface="Times New Roman" panose="02020603050405020304" pitchFamily="18" charset="0"/>
                <a:cs typeface="Times New Roman" panose="02020603050405020304" pitchFamily="18" charset="0"/>
              </a:rPr>
              <a:t> </a:t>
            </a:r>
            <a:r>
              <a:rPr lang="en-US" sz="4400" dirty="0" smtClean="0">
                <a:latin typeface="Times New Roman" panose="02020603050405020304" pitchFamily="18" charset="0"/>
                <a:cs typeface="Times New Roman" panose="02020603050405020304" pitchFamily="18" charset="0"/>
              </a:rPr>
              <a:t>  </a:t>
            </a:r>
            <a:r>
              <a:rPr lang="vi-VN" sz="4400" dirty="0" smtClean="0">
                <a:latin typeface="Times New Roman" panose="02020603050405020304" pitchFamily="18" charset="0"/>
                <a:cs typeface="Times New Roman" panose="02020603050405020304" pitchFamily="18" charset="0"/>
              </a:rPr>
              <a:t>3 </a:t>
            </a:r>
            <a:r>
              <a:rPr lang="vi-VN" sz="4400" dirty="0">
                <a:latin typeface="Times New Roman" panose="02020603050405020304" pitchFamily="18" charset="0"/>
                <a:cs typeface="Times New Roman" panose="02020603050405020304" pitchFamily="18" charset="0"/>
              </a:rPr>
              <a:t>bộ dữ liệu để đánh giá mô </a:t>
            </a:r>
            <a:r>
              <a:rPr lang="en-US" sz="4400" dirty="0">
                <a:latin typeface="Times New Roman" panose="02020603050405020304" pitchFamily="18" charset="0"/>
                <a:cs typeface="Times New Roman" panose="02020603050405020304" pitchFamily="18" charset="0"/>
              </a:rPr>
              <a:t>: </a:t>
            </a:r>
            <a:r>
              <a:rPr lang="vi-VN" sz="4400" dirty="0">
                <a:latin typeface="Times New Roman" panose="02020603050405020304" pitchFamily="18" charset="0"/>
                <a:cs typeface="Times New Roman" panose="02020603050405020304" pitchFamily="18" charset="0"/>
              </a:rPr>
              <a:t>hai </a:t>
            </a:r>
            <a:r>
              <a:rPr lang="vi-VN" sz="4400" dirty="0">
                <a:latin typeface="Times New Roman" panose="02020603050405020304" pitchFamily="18" charset="0"/>
                <a:cs typeface="Times New Roman" panose="02020603050405020304" pitchFamily="18" charset="0"/>
              </a:rPr>
              <a:t>bộ Tiếng Anh và một bộ Tiếng Việt. SoLSCSum gồm 157 văn bản được thu thập từ Yahoo News [20] được sử dụng cho tóm tắt văn bản sử dụng ý kiến người </a:t>
            </a:r>
            <a:r>
              <a:rPr lang="vi-VN" sz="4400" dirty="0">
                <a:latin typeface="Times New Roman" panose="02020603050405020304" pitchFamily="18" charset="0"/>
                <a:cs typeface="Times New Roman" panose="02020603050405020304" pitchFamily="18" charset="0"/>
              </a:rPr>
              <a:t>dùng</a:t>
            </a:r>
            <a:r>
              <a:rPr lang="en-US" sz="4400" dirty="0">
                <a:latin typeface="Times New Roman" panose="02020603050405020304" pitchFamily="18" charset="0"/>
                <a:cs typeface="Times New Roman" panose="02020603050405020304" pitchFamily="18" charset="0"/>
              </a:rPr>
              <a:t>.</a:t>
            </a:r>
          </a:p>
          <a:p>
            <a:pPr marL="0" indent="0">
              <a:lnSpc>
                <a:spcPct val="110000"/>
              </a:lnSpc>
              <a:buNone/>
            </a:pPr>
            <a:r>
              <a:rPr lang="en-US" sz="4400" dirty="0">
                <a:latin typeface="Times New Roman" panose="02020603050405020304" pitchFamily="18" charset="0"/>
                <a:cs typeface="Times New Roman" panose="02020603050405020304" pitchFamily="18" charset="0"/>
              </a:rPr>
              <a:t>(</a:t>
            </a:r>
            <a:r>
              <a:rPr lang="vi-VN" sz="4400" dirty="0">
                <a:latin typeface="Times New Roman" panose="02020603050405020304" pitchFamily="18" charset="0"/>
                <a:cs typeface="Times New Roman" panose="02020603050405020304" pitchFamily="18" charset="0"/>
              </a:rPr>
              <a:t>USAToday-CNN là bộ dữ liệu được thu thập từ hai trang USAToday và CNN, gồm 121 văn bản tương ứng với 121 sự kiện </a:t>
            </a:r>
            <a:endParaRPr lang="en-US" sz="4400" dirty="0">
              <a:latin typeface="Times New Roman" panose="02020603050405020304" pitchFamily="18" charset="0"/>
              <a:cs typeface="Times New Roman" panose="02020603050405020304" pitchFamily="18" charset="0"/>
            </a:endParaRPr>
          </a:p>
          <a:p>
            <a:pPr marL="0" indent="0">
              <a:lnSpc>
                <a:spcPct val="110000"/>
              </a:lnSpc>
              <a:buNone/>
            </a:pPr>
            <a:r>
              <a:rPr lang="vi-VN" sz="4400" dirty="0">
                <a:latin typeface="Times New Roman" panose="02020603050405020304" pitchFamily="18" charset="0"/>
                <a:cs typeface="Times New Roman" panose="02020603050405020304" pitchFamily="18" charset="0"/>
              </a:rPr>
              <a:t>VSoLSCSum là bộ dữ liệu Tiếng Việt cho tóm tắt văn bản sử dụng ý kiến người </a:t>
            </a:r>
            <a:r>
              <a:rPr lang="vi-VN" sz="4400" dirty="0" smtClean="0">
                <a:latin typeface="Times New Roman" panose="02020603050405020304" pitchFamily="18" charset="0"/>
                <a:cs typeface="Times New Roman" panose="02020603050405020304" pitchFamily="18" charset="0"/>
              </a:rPr>
              <a:t>dùng</a:t>
            </a:r>
            <a:r>
              <a:rPr lang="en-US" sz="4400" dirty="0" smtClean="0">
                <a:latin typeface="Times New Roman" panose="02020603050405020304" pitchFamily="18" charset="0"/>
                <a:cs typeface="Times New Roman" panose="02020603050405020304" pitchFamily="18" charset="0"/>
              </a:rPr>
              <a:t>)</a:t>
            </a:r>
          </a:p>
          <a:p>
            <a:pPr marL="0" indent="0">
              <a:lnSpc>
                <a:spcPct val="100000"/>
              </a:lnSpc>
              <a:buNone/>
            </a:pPr>
            <a:r>
              <a:rPr lang="en-US" sz="4400" b="1" dirty="0">
                <a:latin typeface="Times New Roman" panose="02020603050405020304" pitchFamily="18" charset="0"/>
                <a:cs typeface="Times New Roman" panose="02020603050405020304" pitchFamily="18" charset="0"/>
              </a:rPr>
              <a:t>2. </a:t>
            </a:r>
            <a:r>
              <a:rPr lang="en-US" sz="4400" b="1" dirty="0" err="1">
                <a:latin typeface="Times New Roman" panose="02020603050405020304" pitchFamily="18" charset="0"/>
                <a:cs typeface="Times New Roman" panose="02020603050405020304" pitchFamily="18" charset="0"/>
              </a:rPr>
              <a:t>Thiết</a:t>
            </a:r>
            <a:r>
              <a:rPr lang="en-US" sz="4400" b="1" dirty="0">
                <a:latin typeface="Times New Roman" panose="02020603050405020304" pitchFamily="18" charset="0"/>
                <a:cs typeface="Times New Roman" panose="02020603050405020304" pitchFamily="18" charset="0"/>
              </a:rPr>
              <a:t> </a:t>
            </a:r>
            <a:r>
              <a:rPr lang="en-US" sz="4400" b="1" dirty="0" err="1">
                <a:latin typeface="Times New Roman" panose="02020603050405020304" pitchFamily="18" charset="0"/>
                <a:cs typeface="Times New Roman" panose="02020603050405020304" pitchFamily="18" charset="0"/>
              </a:rPr>
              <a:t>đặt</a:t>
            </a:r>
            <a:r>
              <a:rPr lang="en-US" sz="4400" b="1" dirty="0">
                <a:latin typeface="Times New Roman" panose="02020603050405020304" pitchFamily="18" charset="0"/>
                <a:cs typeface="Times New Roman" panose="02020603050405020304" pitchFamily="18" charset="0"/>
              </a:rPr>
              <a:t> </a:t>
            </a:r>
            <a:r>
              <a:rPr lang="en-US" sz="4400" b="1" dirty="0" err="1">
                <a:latin typeface="Times New Roman" panose="02020603050405020304" pitchFamily="18" charset="0"/>
                <a:cs typeface="Times New Roman" panose="02020603050405020304" pitchFamily="18" charset="0"/>
              </a:rPr>
              <a:t>thực</a:t>
            </a:r>
            <a:r>
              <a:rPr lang="en-US" sz="4400" b="1" dirty="0">
                <a:latin typeface="Times New Roman" panose="02020603050405020304" pitchFamily="18" charset="0"/>
                <a:cs typeface="Times New Roman" panose="02020603050405020304" pitchFamily="18" charset="0"/>
              </a:rPr>
              <a:t> </a:t>
            </a:r>
            <a:r>
              <a:rPr lang="en-US" sz="4400" b="1" dirty="0" err="1">
                <a:latin typeface="Times New Roman" panose="02020603050405020304" pitchFamily="18" charset="0"/>
                <a:cs typeface="Times New Roman" panose="02020603050405020304" pitchFamily="18" charset="0"/>
              </a:rPr>
              <a:t>nghiệm</a:t>
            </a:r>
            <a:r>
              <a:rPr lang="en-US" sz="4400" b="1" dirty="0">
                <a:latin typeface="Times New Roman" panose="02020603050405020304" pitchFamily="18" charset="0"/>
                <a:cs typeface="Times New Roman" panose="02020603050405020304" pitchFamily="18" charset="0"/>
              </a:rPr>
              <a:t>:</a:t>
            </a:r>
          </a:p>
          <a:p>
            <a:pPr marL="0" indent="0">
              <a:lnSpc>
                <a:spcPct val="110000"/>
              </a:lnSpc>
              <a:buNone/>
            </a:pPr>
            <a:r>
              <a:rPr lang="en-US" sz="4400" dirty="0">
                <a:latin typeface="Times New Roman" panose="02020603050405020304" pitchFamily="18" charset="0"/>
                <a:cs typeface="Times New Roman" panose="02020603050405020304" pitchFamily="18" charset="0"/>
              </a:rPr>
              <a:t>P</a:t>
            </a:r>
            <a:r>
              <a:rPr lang="vi-VN" sz="4400" dirty="0">
                <a:latin typeface="Times New Roman" panose="02020603050405020304" pitchFamily="18" charset="0"/>
                <a:cs typeface="Times New Roman" panose="02020603050405020304" pitchFamily="18" charset="0"/>
              </a:rPr>
              <a:t>hương </a:t>
            </a:r>
            <a:r>
              <a:rPr lang="vi-VN" sz="4400" dirty="0">
                <a:latin typeface="Times New Roman" panose="02020603050405020304" pitchFamily="18" charset="0"/>
                <a:cs typeface="Times New Roman" panose="02020603050405020304" pitchFamily="18" charset="0"/>
              </a:rPr>
              <a:t>pháp k-fold </a:t>
            </a:r>
            <a:r>
              <a:rPr lang="vi-VN" sz="4400" dirty="0">
                <a:latin typeface="Times New Roman" panose="02020603050405020304" pitchFamily="18" charset="0"/>
                <a:cs typeface="Times New Roman" panose="02020603050405020304" pitchFamily="18" charset="0"/>
              </a:rPr>
              <a:t>cross</a:t>
            </a:r>
            <a:endParaRPr lang="en-US"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925962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8"/>
          <p:cNvSpPr/>
          <p:nvPr/>
        </p:nvSpPr>
        <p:spPr>
          <a:xfrm>
            <a:off x="0" y="6576411"/>
            <a:ext cx="19010313" cy="4111546"/>
          </a:xfrm>
          <a:prstGeom prst="rect">
            <a:avLst/>
          </a:prstGeom>
          <a:blipFill>
            <a:blip r:embed="rId3" cstate="print"/>
            <a:stretch>
              <a:fillRect/>
            </a:stretch>
          </a:blipFill>
        </p:spPr>
        <p:txBody>
          <a:bodyPr wrap="square" lIns="0" tIns="0" rIns="0" bIns="0" rtlCol="0"/>
          <a:lstStyle/>
          <a:p>
            <a:endParaRPr dirty="0"/>
          </a:p>
        </p:txBody>
      </p:sp>
      <p:grpSp>
        <p:nvGrpSpPr>
          <p:cNvPr id="23" name="Group 22">
            <a:extLst>
              <a:ext uri="{FF2B5EF4-FFF2-40B4-BE49-F238E27FC236}">
                <a16:creationId xmlns:a16="http://schemas.microsoft.com/office/drawing/2014/main" id="{E9DC037C-C731-4D52-835A-5765F8A4FBF2}"/>
              </a:ext>
            </a:extLst>
          </p:cNvPr>
          <p:cNvGrpSpPr/>
          <p:nvPr/>
        </p:nvGrpSpPr>
        <p:grpSpPr>
          <a:xfrm>
            <a:off x="0" y="546099"/>
            <a:ext cx="14458156" cy="1425129"/>
            <a:chOff x="564554" y="8642689"/>
            <a:chExt cx="3496471" cy="439424"/>
          </a:xfrm>
        </p:grpSpPr>
        <p:sp>
          <p:nvSpPr>
            <p:cNvPr id="24" name="object 4">
              <a:extLst>
                <a:ext uri="{FF2B5EF4-FFF2-40B4-BE49-F238E27FC236}">
                  <a16:creationId xmlns:a16="http://schemas.microsoft.com/office/drawing/2014/main" id="{FAC1F606-62F6-4305-800B-EF4BDCC04BC6}"/>
                </a:ext>
              </a:extLst>
            </p:cNvPr>
            <p:cNvSpPr/>
            <p:nvPr/>
          </p:nvSpPr>
          <p:spPr>
            <a:xfrm>
              <a:off x="564554" y="8642693"/>
              <a:ext cx="3280372" cy="439420"/>
            </a:xfrm>
            <a:custGeom>
              <a:avLst/>
              <a:gdLst/>
              <a:ahLst/>
              <a:cxnLst/>
              <a:rect l="l" t="t" r="r" b="b"/>
              <a:pathLst>
                <a:path w="3844925" h="439420">
                  <a:moveTo>
                    <a:pt x="0" y="439204"/>
                  </a:moveTo>
                  <a:lnTo>
                    <a:pt x="3844798" y="439204"/>
                  </a:lnTo>
                  <a:lnTo>
                    <a:pt x="3844798" y="0"/>
                  </a:lnTo>
                  <a:lnTo>
                    <a:pt x="0" y="0"/>
                  </a:lnTo>
                  <a:lnTo>
                    <a:pt x="0" y="439204"/>
                  </a:lnTo>
                  <a:close/>
                </a:path>
              </a:pathLst>
            </a:custGeom>
            <a:solidFill>
              <a:srgbClr val="00A0EF"/>
            </a:solidFill>
          </p:spPr>
          <p:txBody>
            <a:bodyPr wrap="square" lIns="0" tIns="0" rIns="0" bIns="0" rtlCol="0"/>
            <a:lstStyle/>
            <a:p>
              <a:endParaRPr dirty="0"/>
            </a:p>
          </p:txBody>
        </p:sp>
        <p:sp>
          <p:nvSpPr>
            <p:cNvPr id="25" name="object 5">
              <a:extLst>
                <a:ext uri="{FF2B5EF4-FFF2-40B4-BE49-F238E27FC236}">
                  <a16:creationId xmlns:a16="http://schemas.microsoft.com/office/drawing/2014/main" id="{DE9D9B32-EA9E-452A-AFED-2BFD37C8107A}"/>
                </a:ext>
              </a:extLst>
            </p:cNvPr>
            <p:cNvSpPr/>
            <p:nvPr/>
          </p:nvSpPr>
          <p:spPr>
            <a:xfrm>
              <a:off x="3621605" y="8642689"/>
              <a:ext cx="439420" cy="439420"/>
            </a:xfrm>
            <a:custGeom>
              <a:avLst/>
              <a:gdLst/>
              <a:ahLst/>
              <a:cxnLst/>
              <a:rect l="l" t="t" r="r" b="b"/>
              <a:pathLst>
                <a:path w="439420" h="43942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A0EF"/>
            </a:solidFill>
          </p:spPr>
          <p:txBody>
            <a:bodyPr wrap="square" lIns="0" tIns="0" rIns="0" bIns="0" rtlCol="0"/>
            <a:lstStyle/>
            <a:p>
              <a:endParaRPr dirty="0"/>
            </a:p>
          </p:txBody>
        </p:sp>
      </p:grpSp>
      <p:sp>
        <p:nvSpPr>
          <p:cNvPr id="11" name="object 9">
            <a:extLst>
              <a:ext uri="{FF2B5EF4-FFF2-40B4-BE49-F238E27FC236}">
                <a16:creationId xmlns:a16="http://schemas.microsoft.com/office/drawing/2014/main" id="{0A39365D-A6B5-4623-AC67-FBE1BB6FC527}"/>
              </a:ext>
            </a:extLst>
          </p:cNvPr>
          <p:cNvSpPr txBox="1"/>
          <p:nvPr/>
        </p:nvSpPr>
        <p:spPr>
          <a:xfrm>
            <a:off x="657834" y="378171"/>
            <a:ext cx="8915400" cy="1536318"/>
          </a:xfrm>
          <a:prstGeom prst="rect">
            <a:avLst/>
          </a:prstGeom>
        </p:spPr>
        <p:txBody>
          <a:bodyPr vert="horz" wrap="square" lIns="0" tIns="12700" rIns="0" bIns="0" rtlCol="0">
            <a:spAutoFit/>
          </a:bodyPr>
          <a:lstStyle/>
          <a:p>
            <a:pPr marL="1143000" indent="-1143000">
              <a:lnSpc>
                <a:spcPct val="150000"/>
              </a:lnSpc>
              <a:buFont typeface="+mj-lt"/>
              <a:buAutoNum type="arabicPeriod" startAt="3"/>
            </a:pPr>
            <a:r>
              <a:rPr lang="en-US" sz="6600" dirty="0" err="1">
                <a:latin typeface="Times New Roman" panose="02020603050405020304" pitchFamily="18" charset="0"/>
                <a:cs typeface="Times New Roman" panose="02020603050405020304" pitchFamily="18" charset="0"/>
              </a:rPr>
              <a:t>Kết</a:t>
            </a:r>
            <a:r>
              <a:rPr lang="en-US" sz="6600" dirty="0">
                <a:latin typeface="Times New Roman" panose="02020603050405020304" pitchFamily="18" charset="0"/>
                <a:cs typeface="Times New Roman" panose="02020603050405020304" pitchFamily="18" charset="0"/>
              </a:rPr>
              <a:t> </a:t>
            </a:r>
            <a:r>
              <a:rPr lang="en-US" sz="6600" dirty="0" err="1">
                <a:latin typeface="Times New Roman" panose="02020603050405020304" pitchFamily="18" charset="0"/>
                <a:cs typeface="Times New Roman" panose="02020603050405020304" pitchFamily="18" charset="0"/>
              </a:rPr>
              <a:t>quả</a:t>
            </a:r>
            <a:r>
              <a:rPr lang="en-US" sz="6600" dirty="0">
                <a:latin typeface="Times New Roman" panose="02020603050405020304" pitchFamily="18" charset="0"/>
                <a:cs typeface="Times New Roman" panose="02020603050405020304" pitchFamily="18" charset="0"/>
              </a:rPr>
              <a:t> </a:t>
            </a:r>
            <a:r>
              <a:rPr lang="en-US" sz="6600" dirty="0" err="1">
                <a:latin typeface="Times New Roman" panose="02020603050405020304" pitchFamily="18" charset="0"/>
                <a:cs typeface="Times New Roman" panose="02020603050405020304" pitchFamily="18" charset="0"/>
              </a:rPr>
              <a:t>thực</a:t>
            </a:r>
            <a:r>
              <a:rPr lang="en-US" sz="6600" dirty="0">
                <a:latin typeface="Times New Roman" panose="02020603050405020304" pitchFamily="18" charset="0"/>
                <a:cs typeface="Times New Roman" panose="02020603050405020304" pitchFamily="18" charset="0"/>
              </a:rPr>
              <a:t> </a:t>
            </a:r>
            <a:r>
              <a:rPr lang="en-US" sz="6600" dirty="0" err="1">
                <a:latin typeface="Times New Roman" panose="02020603050405020304" pitchFamily="18" charset="0"/>
                <a:cs typeface="Times New Roman" panose="02020603050405020304" pitchFamily="18" charset="0"/>
              </a:rPr>
              <a:t>nghiệm</a:t>
            </a:r>
            <a:endParaRPr lang="en-US" sz="6600" dirty="0">
              <a:latin typeface="Times New Roman" panose="02020603050405020304" pitchFamily="18" charset="0"/>
              <a:cs typeface="Times New Roman" panose="02020603050405020304" pitchFamily="18" charset="0"/>
            </a:endParaRPr>
          </a:p>
        </p:txBody>
      </p:sp>
      <p:sp>
        <p:nvSpPr>
          <p:cNvPr id="2" name="Title 1"/>
          <p:cNvSpPr>
            <a:spLocks noGrp="1"/>
          </p:cNvSpPr>
          <p:nvPr>
            <p:ph type="title"/>
          </p:nvPr>
        </p:nvSpPr>
        <p:spPr>
          <a:xfrm>
            <a:off x="1306959" y="1501589"/>
            <a:ext cx="16396395" cy="2066896"/>
          </a:xfrm>
        </p:spPr>
        <p:txBody>
          <a:bodyPr>
            <a:normAutofit/>
          </a:bodyPr>
          <a:lstStyle/>
          <a:p>
            <a:pPr algn="ctr"/>
            <a:r>
              <a:rPr lang="en-US" sz="4800" b="1" dirty="0" err="1">
                <a:latin typeface="Times New Roman" panose="02020603050405020304" pitchFamily="18" charset="0"/>
                <a:cs typeface="Times New Roman" panose="02020603050405020304" pitchFamily="18" charset="0"/>
              </a:rPr>
              <a:t>Thiết</a:t>
            </a:r>
            <a:r>
              <a:rPr lang="en-US" sz="4800" b="1" dirty="0">
                <a:latin typeface="Times New Roman" panose="02020603050405020304" pitchFamily="18" charset="0"/>
                <a:cs typeface="Times New Roman" panose="02020603050405020304" pitchFamily="18" charset="0"/>
              </a:rPr>
              <a:t> </a:t>
            </a:r>
            <a:r>
              <a:rPr lang="en-US" sz="4800" b="1" dirty="0" err="1">
                <a:latin typeface="Times New Roman" panose="02020603050405020304" pitchFamily="18" charset="0"/>
                <a:cs typeface="Times New Roman" panose="02020603050405020304" pitchFamily="18" charset="0"/>
              </a:rPr>
              <a:t>đặt</a:t>
            </a:r>
            <a:r>
              <a:rPr lang="en-US" sz="4800" b="1" dirty="0">
                <a:latin typeface="Times New Roman" panose="02020603050405020304" pitchFamily="18" charset="0"/>
                <a:cs typeface="Times New Roman" panose="02020603050405020304" pitchFamily="18" charset="0"/>
              </a:rPr>
              <a:t> </a:t>
            </a:r>
            <a:r>
              <a:rPr lang="en-US" sz="4800" b="1" dirty="0" err="1">
                <a:latin typeface="Times New Roman" panose="02020603050405020304" pitchFamily="18" charset="0"/>
                <a:cs typeface="Times New Roman" panose="02020603050405020304" pitchFamily="18" charset="0"/>
              </a:rPr>
              <a:t>thực</a:t>
            </a:r>
            <a:r>
              <a:rPr lang="en-US" sz="4800" b="1" dirty="0">
                <a:latin typeface="Times New Roman" panose="02020603050405020304" pitchFamily="18" charset="0"/>
                <a:cs typeface="Times New Roman" panose="02020603050405020304" pitchFamily="18" charset="0"/>
              </a:rPr>
              <a:t> </a:t>
            </a:r>
            <a:r>
              <a:rPr lang="en-US" sz="4800" b="1" dirty="0" err="1">
                <a:latin typeface="Times New Roman" panose="02020603050405020304" pitchFamily="18" charset="0"/>
                <a:cs typeface="Times New Roman" panose="02020603050405020304" pitchFamily="18" charset="0"/>
              </a:rPr>
              <a:t>nghiệm</a:t>
            </a:r>
            <a:endParaRPr lang="en-US" sz="4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978335" y="2905233"/>
            <a:ext cx="17189797" cy="6784864"/>
          </a:xfrm>
        </p:spPr>
        <p:txBody>
          <a:bodyPr>
            <a:normAutofit/>
          </a:bodyPr>
          <a:lstStyle/>
          <a:p>
            <a:pPr marL="742950" indent="-742950">
              <a:lnSpc>
                <a:spcPct val="70000"/>
              </a:lnSpc>
              <a:buFont typeface="+mj-lt"/>
              <a:buAutoNum type="arabicPeriod" startAt="2"/>
            </a:pPr>
            <a:r>
              <a:rPr lang="en-US" sz="4100" b="1" dirty="0" err="1">
                <a:latin typeface="Times New Roman" panose="02020603050405020304" pitchFamily="18" charset="0"/>
                <a:cs typeface="Times New Roman" panose="02020603050405020304" pitchFamily="18" charset="0"/>
              </a:rPr>
              <a:t>Độ</a:t>
            </a:r>
            <a:r>
              <a:rPr lang="en-US" sz="4100" b="1" dirty="0">
                <a:latin typeface="Times New Roman" panose="02020603050405020304" pitchFamily="18" charset="0"/>
                <a:cs typeface="Times New Roman" panose="02020603050405020304" pitchFamily="18" charset="0"/>
              </a:rPr>
              <a:t> </a:t>
            </a:r>
            <a:r>
              <a:rPr lang="en-US" sz="4100" b="1" dirty="0" err="1">
                <a:latin typeface="Times New Roman" panose="02020603050405020304" pitchFamily="18" charset="0"/>
                <a:cs typeface="Times New Roman" panose="02020603050405020304" pitchFamily="18" charset="0"/>
              </a:rPr>
              <a:t>đo</a:t>
            </a:r>
            <a:r>
              <a:rPr lang="en-US" sz="4100" b="1" dirty="0">
                <a:latin typeface="Times New Roman" panose="02020603050405020304" pitchFamily="18" charset="0"/>
                <a:cs typeface="Times New Roman" panose="02020603050405020304" pitchFamily="18" charset="0"/>
              </a:rPr>
              <a:t> </a:t>
            </a:r>
            <a:r>
              <a:rPr lang="en-US" sz="4100" b="1" dirty="0" err="1">
                <a:latin typeface="Times New Roman" panose="02020603050405020304" pitchFamily="18" charset="0"/>
                <a:cs typeface="Times New Roman" panose="02020603050405020304" pitchFamily="18" charset="0"/>
              </a:rPr>
              <a:t>đánh</a:t>
            </a:r>
            <a:r>
              <a:rPr lang="en-US" sz="4100" b="1" dirty="0">
                <a:latin typeface="Times New Roman" panose="02020603050405020304" pitchFamily="18" charset="0"/>
                <a:cs typeface="Times New Roman" panose="02020603050405020304" pitchFamily="18" charset="0"/>
              </a:rPr>
              <a:t> </a:t>
            </a:r>
            <a:r>
              <a:rPr lang="en-US" sz="4100" b="1" dirty="0" err="1">
                <a:latin typeface="Times New Roman" panose="02020603050405020304" pitchFamily="18" charset="0"/>
                <a:cs typeface="Times New Roman" panose="02020603050405020304" pitchFamily="18" charset="0"/>
              </a:rPr>
              <a:t>giá</a:t>
            </a:r>
            <a:r>
              <a:rPr lang="en-US" sz="4100" b="1" dirty="0">
                <a:latin typeface="Times New Roman" panose="02020603050405020304" pitchFamily="18" charset="0"/>
                <a:cs typeface="Times New Roman" panose="02020603050405020304" pitchFamily="18" charset="0"/>
              </a:rPr>
              <a:t>: </a:t>
            </a:r>
          </a:p>
          <a:p>
            <a:pPr marL="0" indent="0">
              <a:buNone/>
            </a:pPr>
            <a:r>
              <a:rPr lang="en-US" sz="4400" dirty="0" err="1" smtClean="0">
                <a:latin typeface="Times New Roman" panose="02020603050405020304" pitchFamily="18" charset="0"/>
                <a:cs typeface="Times New Roman" panose="02020603050405020304" pitchFamily="18" charset="0"/>
              </a:rPr>
              <a:t>Độ</a:t>
            </a:r>
            <a:r>
              <a:rPr lang="en-US" sz="4400" dirty="0" smtClean="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đo</a:t>
            </a:r>
            <a:r>
              <a:rPr lang="en-US" sz="4400" dirty="0">
                <a:latin typeface="Times New Roman" panose="02020603050405020304" pitchFamily="18" charset="0"/>
                <a:cs typeface="Times New Roman" panose="02020603050405020304" pitchFamily="18" charset="0"/>
              </a:rPr>
              <a:t> </a:t>
            </a:r>
            <a:r>
              <a:rPr lang="en-US" sz="4400" dirty="0" smtClean="0">
                <a:latin typeface="Times New Roman" panose="02020603050405020304" pitchFamily="18" charset="0"/>
                <a:cs typeface="Times New Roman" panose="02020603050405020304" pitchFamily="18" charset="0"/>
              </a:rPr>
              <a:t>ROUGE(</a:t>
            </a:r>
            <a:r>
              <a:rPr lang="en-US" sz="4400" dirty="0" err="1" smtClean="0">
                <a:latin typeface="Times New Roman" panose="02020603050405020304" pitchFamily="18" charset="0"/>
                <a:cs typeface="Times New Roman" panose="02020603050405020304" pitchFamily="18" charset="0"/>
              </a:rPr>
              <a:t>RecallOriented</a:t>
            </a:r>
            <a:r>
              <a:rPr lang="en-US" sz="4400" dirty="0" smtClean="0">
                <a:latin typeface="Times New Roman" panose="02020603050405020304" pitchFamily="18" charset="0"/>
                <a:cs typeface="Times New Roman" panose="02020603050405020304" pitchFamily="18" charset="0"/>
              </a:rPr>
              <a:t> </a:t>
            </a:r>
            <a:r>
              <a:rPr lang="en-US" sz="4400" dirty="0">
                <a:latin typeface="Times New Roman" panose="02020603050405020304" pitchFamily="18" charset="0"/>
                <a:cs typeface="Times New Roman" panose="02020603050405020304" pitchFamily="18" charset="0"/>
              </a:rPr>
              <a:t>Understudy for </a:t>
            </a:r>
            <a:r>
              <a:rPr lang="en-US" sz="4400" dirty="0" err="1">
                <a:latin typeface="Times New Roman" panose="02020603050405020304" pitchFamily="18" charset="0"/>
                <a:cs typeface="Times New Roman" panose="02020603050405020304" pitchFamily="18" charset="0"/>
              </a:rPr>
              <a:t>Gisting</a:t>
            </a:r>
            <a:r>
              <a:rPr lang="en-US" sz="4400" dirty="0">
                <a:latin typeface="Times New Roman" panose="02020603050405020304" pitchFamily="18" charset="0"/>
                <a:cs typeface="Times New Roman" panose="02020603050405020304" pitchFamily="18" charset="0"/>
              </a:rPr>
              <a:t> Evaluation) </a:t>
            </a:r>
            <a:r>
              <a:rPr lang="en-US" sz="4400" dirty="0" err="1">
                <a:latin typeface="Times New Roman" panose="02020603050405020304" pitchFamily="18" charset="0"/>
                <a:cs typeface="Times New Roman" panose="02020603050405020304" pitchFamily="18" charset="0"/>
              </a:rPr>
              <a:t>để</a:t>
            </a:r>
            <a:r>
              <a:rPr lang="en-US" sz="4400" dirty="0">
                <a:latin typeface="Times New Roman" panose="02020603050405020304" pitchFamily="18" charset="0"/>
                <a:cs typeface="Times New Roman" panose="02020603050405020304" pitchFamily="18" charset="0"/>
              </a:rPr>
              <a:t> so </a:t>
            </a:r>
            <a:r>
              <a:rPr lang="en-US" sz="4400" dirty="0" err="1">
                <a:latin typeface="Times New Roman" panose="02020603050405020304" pitchFamily="18" charset="0"/>
                <a:cs typeface="Times New Roman" panose="02020603050405020304" pitchFamily="18" charset="0"/>
              </a:rPr>
              <a:t>sánh</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kết</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quả</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của</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các</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mô</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hình</a:t>
            </a:r>
            <a:r>
              <a:rPr lang="en-US" sz="4400" dirty="0" smtClean="0">
                <a:latin typeface="Times New Roman" panose="02020603050405020304" pitchFamily="18" charset="0"/>
                <a:cs typeface="Times New Roman" panose="02020603050405020304" pitchFamily="18" charset="0"/>
              </a:rPr>
              <a:t>.</a:t>
            </a:r>
          </a:p>
          <a:p>
            <a:pPr marL="742950" indent="-742950">
              <a:buFont typeface="+mj-lt"/>
              <a:buAutoNum type="arabicPeriod"/>
            </a:pPr>
            <a:endParaRPr lang="en-US" sz="4400" dirty="0" smtClean="0">
              <a:latin typeface="Times New Roman" panose="02020603050405020304" pitchFamily="18" charset="0"/>
              <a:cs typeface="Times New Roman" panose="02020603050405020304" pitchFamily="18" charset="0"/>
            </a:endParaRPr>
          </a:p>
          <a:p>
            <a:pPr marL="742950" indent="-742950">
              <a:buFont typeface="+mj-lt"/>
              <a:buAutoNum type="arabicPeriod"/>
            </a:pPr>
            <a:endParaRPr lang="en-US" sz="4400" dirty="0">
              <a:latin typeface="Times New Roman" panose="02020603050405020304" pitchFamily="18" charset="0"/>
              <a:cs typeface="Times New Roman" panose="02020603050405020304" pitchFamily="18" charset="0"/>
            </a:endParaRPr>
          </a:p>
          <a:p>
            <a:pPr marL="742950" indent="-742950">
              <a:lnSpc>
                <a:spcPct val="70000"/>
              </a:lnSpc>
              <a:buFont typeface="+mj-lt"/>
              <a:buAutoNum type="arabicPeriod" startAt="3"/>
            </a:pPr>
            <a:r>
              <a:rPr lang="en-US" sz="4100" b="1" dirty="0">
                <a:latin typeface="Times New Roman" panose="02020603050405020304" pitchFamily="18" charset="0"/>
                <a:cs typeface="Times New Roman" panose="02020603050405020304" pitchFamily="18" charset="0"/>
              </a:rPr>
              <a:t>So </a:t>
            </a:r>
            <a:r>
              <a:rPr lang="en-US" sz="4100" b="1" dirty="0" err="1">
                <a:latin typeface="Times New Roman" panose="02020603050405020304" pitchFamily="18" charset="0"/>
                <a:cs typeface="Times New Roman" panose="02020603050405020304" pitchFamily="18" charset="0"/>
              </a:rPr>
              <a:t>sánh</a:t>
            </a:r>
            <a:r>
              <a:rPr lang="en-US" sz="4100" b="1" dirty="0">
                <a:latin typeface="Times New Roman" panose="02020603050405020304" pitchFamily="18" charset="0"/>
                <a:cs typeface="Times New Roman" panose="02020603050405020304" pitchFamily="18" charset="0"/>
              </a:rPr>
              <a:t> </a:t>
            </a:r>
            <a:r>
              <a:rPr lang="en-US" sz="4100" b="1" dirty="0" err="1">
                <a:latin typeface="Times New Roman" panose="02020603050405020304" pitchFamily="18" charset="0"/>
                <a:cs typeface="Times New Roman" panose="02020603050405020304" pitchFamily="18" charset="0"/>
              </a:rPr>
              <a:t>kết</a:t>
            </a:r>
            <a:r>
              <a:rPr lang="en-US" sz="4100" b="1" dirty="0">
                <a:latin typeface="Times New Roman" panose="02020603050405020304" pitchFamily="18" charset="0"/>
                <a:cs typeface="Times New Roman" panose="02020603050405020304" pitchFamily="18" charset="0"/>
              </a:rPr>
              <a:t> </a:t>
            </a:r>
            <a:r>
              <a:rPr lang="en-US" sz="4100" b="1" dirty="0" err="1">
                <a:latin typeface="Times New Roman" panose="02020603050405020304" pitchFamily="18" charset="0"/>
                <a:cs typeface="Times New Roman" panose="02020603050405020304" pitchFamily="18" charset="0"/>
              </a:rPr>
              <a:t>quả</a:t>
            </a:r>
            <a:r>
              <a:rPr lang="en-US" sz="4100" b="1" dirty="0">
                <a:latin typeface="Times New Roman" panose="02020603050405020304" pitchFamily="18" charset="0"/>
                <a:cs typeface="Times New Roman" panose="02020603050405020304" pitchFamily="18" charset="0"/>
              </a:rPr>
              <a:t>:</a:t>
            </a:r>
            <a:endParaRPr lang="en-US" sz="4100" b="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4"/>
          <a:stretch>
            <a:fillRect/>
          </a:stretch>
        </p:blipFill>
        <p:spPr>
          <a:xfrm>
            <a:off x="5923756" y="4972129"/>
            <a:ext cx="4800600" cy="1604282"/>
          </a:xfrm>
          <a:prstGeom prst="rect">
            <a:avLst/>
          </a:prstGeom>
        </p:spPr>
      </p:pic>
    </p:spTree>
    <p:extLst>
      <p:ext uri="{BB962C8B-B14F-4D97-AF65-F5344CB8AC3E}">
        <p14:creationId xmlns:p14="http://schemas.microsoft.com/office/powerpoint/2010/main" val="6745504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bject 8"/>
          <p:cNvSpPr/>
          <p:nvPr/>
        </p:nvSpPr>
        <p:spPr>
          <a:xfrm>
            <a:off x="0" y="5270500"/>
            <a:ext cx="19010313" cy="5417457"/>
          </a:xfrm>
          <a:prstGeom prst="rect">
            <a:avLst/>
          </a:prstGeom>
          <a:blipFill>
            <a:blip r:embed="rId3" cstate="print"/>
            <a:stretch>
              <a:fillRect/>
            </a:stretch>
          </a:blipFill>
        </p:spPr>
        <p:txBody>
          <a:bodyPr wrap="square" lIns="0" tIns="0" rIns="0" bIns="0" rtlCol="0"/>
          <a:lstStyle/>
          <a:p>
            <a:endParaRPr dirty="0"/>
          </a:p>
        </p:txBody>
      </p:sp>
      <p:grpSp>
        <p:nvGrpSpPr>
          <p:cNvPr id="23" name="Group 22">
            <a:extLst>
              <a:ext uri="{FF2B5EF4-FFF2-40B4-BE49-F238E27FC236}">
                <a16:creationId xmlns:a16="http://schemas.microsoft.com/office/drawing/2014/main" id="{E9DC037C-C731-4D52-835A-5765F8A4FBF2}"/>
              </a:ext>
            </a:extLst>
          </p:cNvPr>
          <p:cNvGrpSpPr/>
          <p:nvPr/>
        </p:nvGrpSpPr>
        <p:grpSpPr>
          <a:xfrm>
            <a:off x="0" y="546099"/>
            <a:ext cx="14458156" cy="1425129"/>
            <a:chOff x="564554" y="8642689"/>
            <a:chExt cx="3496471" cy="439424"/>
          </a:xfrm>
        </p:grpSpPr>
        <p:sp>
          <p:nvSpPr>
            <p:cNvPr id="24" name="object 4">
              <a:extLst>
                <a:ext uri="{FF2B5EF4-FFF2-40B4-BE49-F238E27FC236}">
                  <a16:creationId xmlns:a16="http://schemas.microsoft.com/office/drawing/2014/main" id="{FAC1F606-62F6-4305-800B-EF4BDCC04BC6}"/>
                </a:ext>
              </a:extLst>
            </p:cNvPr>
            <p:cNvSpPr/>
            <p:nvPr/>
          </p:nvSpPr>
          <p:spPr>
            <a:xfrm>
              <a:off x="564554" y="8642693"/>
              <a:ext cx="3280372" cy="439420"/>
            </a:xfrm>
            <a:custGeom>
              <a:avLst/>
              <a:gdLst/>
              <a:ahLst/>
              <a:cxnLst/>
              <a:rect l="l" t="t" r="r" b="b"/>
              <a:pathLst>
                <a:path w="3844925" h="439420">
                  <a:moveTo>
                    <a:pt x="0" y="439204"/>
                  </a:moveTo>
                  <a:lnTo>
                    <a:pt x="3844798" y="439204"/>
                  </a:lnTo>
                  <a:lnTo>
                    <a:pt x="3844798" y="0"/>
                  </a:lnTo>
                  <a:lnTo>
                    <a:pt x="0" y="0"/>
                  </a:lnTo>
                  <a:lnTo>
                    <a:pt x="0" y="439204"/>
                  </a:lnTo>
                  <a:close/>
                </a:path>
              </a:pathLst>
            </a:custGeom>
            <a:solidFill>
              <a:srgbClr val="00A0EF"/>
            </a:solidFill>
          </p:spPr>
          <p:txBody>
            <a:bodyPr wrap="square" lIns="0" tIns="0" rIns="0" bIns="0" rtlCol="0"/>
            <a:lstStyle/>
            <a:p>
              <a:endParaRPr dirty="0"/>
            </a:p>
          </p:txBody>
        </p:sp>
        <p:sp>
          <p:nvSpPr>
            <p:cNvPr id="25" name="object 5">
              <a:extLst>
                <a:ext uri="{FF2B5EF4-FFF2-40B4-BE49-F238E27FC236}">
                  <a16:creationId xmlns:a16="http://schemas.microsoft.com/office/drawing/2014/main" id="{DE9D9B32-EA9E-452A-AFED-2BFD37C8107A}"/>
                </a:ext>
              </a:extLst>
            </p:cNvPr>
            <p:cNvSpPr/>
            <p:nvPr/>
          </p:nvSpPr>
          <p:spPr>
            <a:xfrm>
              <a:off x="3621605" y="8642689"/>
              <a:ext cx="439420" cy="439420"/>
            </a:xfrm>
            <a:custGeom>
              <a:avLst/>
              <a:gdLst/>
              <a:ahLst/>
              <a:cxnLst/>
              <a:rect l="l" t="t" r="r" b="b"/>
              <a:pathLst>
                <a:path w="439420" h="43942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A0EF"/>
            </a:solidFill>
          </p:spPr>
          <p:txBody>
            <a:bodyPr wrap="square" lIns="0" tIns="0" rIns="0" bIns="0" rtlCol="0"/>
            <a:lstStyle/>
            <a:p>
              <a:endParaRPr dirty="0"/>
            </a:p>
          </p:txBody>
        </p:sp>
      </p:grpSp>
      <p:sp>
        <p:nvSpPr>
          <p:cNvPr id="11" name="object 9">
            <a:extLst>
              <a:ext uri="{FF2B5EF4-FFF2-40B4-BE49-F238E27FC236}">
                <a16:creationId xmlns:a16="http://schemas.microsoft.com/office/drawing/2014/main" id="{0A39365D-A6B5-4623-AC67-FBE1BB6FC527}"/>
              </a:ext>
            </a:extLst>
          </p:cNvPr>
          <p:cNvSpPr txBox="1"/>
          <p:nvPr/>
        </p:nvSpPr>
        <p:spPr>
          <a:xfrm>
            <a:off x="657834" y="378171"/>
            <a:ext cx="8915400" cy="1536318"/>
          </a:xfrm>
          <a:prstGeom prst="rect">
            <a:avLst/>
          </a:prstGeom>
        </p:spPr>
        <p:txBody>
          <a:bodyPr vert="horz" wrap="square" lIns="0" tIns="12700" rIns="0" bIns="0" rtlCol="0">
            <a:spAutoFit/>
          </a:bodyPr>
          <a:lstStyle/>
          <a:p>
            <a:pPr marL="1143000" indent="-1143000">
              <a:lnSpc>
                <a:spcPct val="150000"/>
              </a:lnSpc>
              <a:buFont typeface="+mj-lt"/>
              <a:buAutoNum type="arabicPeriod" startAt="3"/>
            </a:pPr>
            <a:r>
              <a:rPr lang="en-US" sz="6600" dirty="0" err="1">
                <a:latin typeface="Times New Roman" panose="02020603050405020304" pitchFamily="18" charset="0"/>
                <a:cs typeface="Times New Roman" panose="02020603050405020304" pitchFamily="18" charset="0"/>
              </a:rPr>
              <a:t>Kết</a:t>
            </a:r>
            <a:r>
              <a:rPr lang="en-US" sz="6600" dirty="0">
                <a:latin typeface="Times New Roman" panose="02020603050405020304" pitchFamily="18" charset="0"/>
                <a:cs typeface="Times New Roman" panose="02020603050405020304" pitchFamily="18" charset="0"/>
              </a:rPr>
              <a:t> </a:t>
            </a:r>
            <a:r>
              <a:rPr lang="en-US" sz="6600" dirty="0" err="1">
                <a:latin typeface="Times New Roman" panose="02020603050405020304" pitchFamily="18" charset="0"/>
                <a:cs typeface="Times New Roman" panose="02020603050405020304" pitchFamily="18" charset="0"/>
              </a:rPr>
              <a:t>quả</a:t>
            </a:r>
            <a:r>
              <a:rPr lang="en-US" sz="6600" dirty="0">
                <a:latin typeface="Times New Roman" panose="02020603050405020304" pitchFamily="18" charset="0"/>
                <a:cs typeface="Times New Roman" panose="02020603050405020304" pitchFamily="18" charset="0"/>
              </a:rPr>
              <a:t> </a:t>
            </a:r>
            <a:r>
              <a:rPr lang="en-US" sz="6600" dirty="0" err="1">
                <a:latin typeface="Times New Roman" panose="02020603050405020304" pitchFamily="18" charset="0"/>
                <a:cs typeface="Times New Roman" panose="02020603050405020304" pitchFamily="18" charset="0"/>
              </a:rPr>
              <a:t>thực</a:t>
            </a:r>
            <a:r>
              <a:rPr lang="en-US" sz="6600" dirty="0">
                <a:latin typeface="Times New Roman" panose="02020603050405020304" pitchFamily="18" charset="0"/>
                <a:cs typeface="Times New Roman" panose="02020603050405020304" pitchFamily="18" charset="0"/>
              </a:rPr>
              <a:t> </a:t>
            </a:r>
            <a:r>
              <a:rPr lang="en-US" sz="6600" dirty="0" err="1">
                <a:latin typeface="Times New Roman" panose="02020603050405020304" pitchFamily="18" charset="0"/>
                <a:cs typeface="Times New Roman" panose="02020603050405020304" pitchFamily="18" charset="0"/>
              </a:rPr>
              <a:t>nghiệm</a:t>
            </a:r>
            <a:endParaRPr lang="en-US" sz="6600" dirty="0">
              <a:latin typeface="Times New Roman" panose="02020603050405020304" pitchFamily="18" charset="0"/>
              <a:cs typeface="Times New Roman" panose="02020603050405020304" pitchFamily="18" charset="0"/>
            </a:endParaRPr>
          </a:p>
        </p:txBody>
      </p:sp>
      <p:sp>
        <p:nvSpPr>
          <p:cNvPr id="2" name="Title 1"/>
          <p:cNvSpPr>
            <a:spLocks noGrp="1"/>
          </p:cNvSpPr>
          <p:nvPr>
            <p:ph type="title"/>
          </p:nvPr>
        </p:nvSpPr>
        <p:spPr>
          <a:xfrm>
            <a:off x="1306958" y="1697844"/>
            <a:ext cx="16396395" cy="2066896"/>
          </a:xfrm>
        </p:spPr>
        <p:txBody>
          <a:bodyPr>
            <a:normAutofit/>
          </a:bodyPr>
          <a:lstStyle/>
          <a:p>
            <a:pPr algn="ctr"/>
            <a:r>
              <a:rPr lang="vi-VN" sz="4800" b="1" dirty="0"/>
              <a:t>Môi trường thực </a:t>
            </a:r>
            <a:r>
              <a:rPr lang="vi-VN" sz="4800" b="1" dirty="0" smtClean="0"/>
              <a:t>nghiệm</a:t>
            </a:r>
            <a:r>
              <a:rPr lang="en-US" dirty="0"/>
              <a:t> </a:t>
            </a:r>
            <a:endParaRPr lang="en-US" sz="4800" b="1" dirty="0">
              <a:latin typeface="Times New Roman" panose="02020603050405020304" pitchFamily="18" charset="0"/>
              <a:cs typeface="Times New Roman" panose="02020603050405020304" pitchFamily="18" charset="0"/>
            </a:endParaRPr>
          </a:p>
        </p:txBody>
      </p:sp>
      <p:pic>
        <p:nvPicPr>
          <p:cNvPr id="10" name="Content Placeholder 9"/>
          <p:cNvPicPr>
            <a:picLocks noGrp="1" noChangeAspect="1"/>
          </p:cNvPicPr>
          <p:nvPr>
            <p:ph sz="half" idx="1"/>
          </p:nvPr>
        </p:nvPicPr>
        <p:blipFill>
          <a:blip r:embed="rId4"/>
          <a:stretch>
            <a:fillRect/>
          </a:stretch>
        </p:blipFill>
        <p:spPr>
          <a:xfrm>
            <a:off x="2615741" y="3604833"/>
            <a:ext cx="13914986" cy="3886200"/>
          </a:xfrm>
          <a:prstGeom prst="rect">
            <a:avLst/>
          </a:prstGeom>
        </p:spPr>
      </p:pic>
    </p:spTree>
    <p:extLst>
      <p:ext uri="{BB962C8B-B14F-4D97-AF65-F5344CB8AC3E}">
        <p14:creationId xmlns:p14="http://schemas.microsoft.com/office/powerpoint/2010/main" val="23163395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8"/>
          <p:cNvSpPr/>
          <p:nvPr/>
        </p:nvSpPr>
        <p:spPr>
          <a:xfrm>
            <a:off x="0" y="3742454"/>
            <a:ext cx="19010313" cy="6945503"/>
          </a:xfrm>
          <a:prstGeom prst="rect">
            <a:avLst/>
          </a:prstGeom>
          <a:blipFill>
            <a:blip r:embed="rId3" cstate="print"/>
            <a:stretch>
              <a:fillRect/>
            </a:stretch>
          </a:blipFill>
        </p:spPr>
        <p:txBody>
          <a:bodyPr wrap="square" lIns="0" tIns="0" rIns="0" bIns="0" rtlCol="0"/>
          <a:lstStyle/>
          <a:p>
            <a:endParaRPr dirty="0"/>
          </a:p>
        </p:txBody>
      </p:sp>
      <p:grpSp>
        <p:nvGrpSpPr>
          <p:cNvPr id="23" name="Group 22">
            <a:extLst>
              <a:ext uri="{FF2B5EF4-FFF2-40B4-BE49-F238E27FC236}">
                <a16:creationId xmlns:a16="http://schemas.microsoft.com/office/drawing/2014/main" id="{E9DC037C-C731-4D52-835A-5765F8A4FBF2}"/>
              </a:ext>
            </a:extLst>
          </p:cNvPr>
          <p:cNvGrpSpPr/>
          <p:nvPr/>
        </p:nvGrpSpPr>
        <p:grpSpPr>
          <a:xfrm>
            <a:off x="0" y="546099"/>
            <a:ext cx="14458156" cy="1425129"/>
            <a:chOff x="564554" y="8642689"/>
            <a:chExt cx="3496471" cy="439424"/>
          </a:xfrm>
        </p:grpSpPr>
        <p:sp>
          <p:nvSpPr>
            <p:cNvPr id="24" name="object 4">
              <a:extLst>
                <a:ext uri="{FF2B5EF4-FFF2-40B4-BE49-F238E27FC236}">
                  <a16:creationId xmlns:a16="http://schemas.microsoft.com/office/drawing/2014/main" id="{FAC1F606-62F6-4305-800B-EF4BDCC04BC6}"/>
                </a:ext>
              </a:extLst>
            </p:cNvPr>
            <p:cNvSpPr/>
            <p:nvPr/>
          </p:nvSpPr>
          <p:spPr>
            <a:xfrm>
              <a:off x="564554" y="8642693"/>
              <a:ext cx="3280372" cy="439420"/>
            </a:xfrm>
            <a:custGeom>
              <a:avLst/>
              <a:gdLst/>
              <a:ahLst/>
              <a:cxnLst/>
              <a:rect l="l" t="t" r="r" b="b"/>
              <a:pathLst>
                <a:path w="3844925" h="439420">
                  <a:moveTo>
                    <a:pt x="0" y="439204"/>
                  </a:moveTo>
                  <a:lnTo>
                    <a:pt x="3844798" y="439204"/>
                  </a:lnTo>
                  <a:lnTo>
                    <a:pt x="3844798" y="0"/>
                  </a:lnTo>
                  <a:lnTo>
                    <a:pt x="0" y="0"/>
                  </a:lnTo>
                  <a:lnTo>
                    <a:pt x="0" y="439204"/>
                  </a:lnTo>
                  <a:close/>
                </a:path>
              </a:pathLst>
            </a:custGeom>
            <a:solidFill>
              <a:srgbClr val="00A0EF"/>
            </a:solidFill>
          </p:spPr>
          <p:txBody>
            <a:bodyPr wrap="square" lIns="0" tIns="0" rIns="0" bIns="0" rtlCol="0"/>
            <a:lstStyle/>
            <a:p>
              <a:endParaRPr dirty="0"/>
            </a:p>
          </p:txBody>
        </p:sp>
        <p:sp>
          <p:nvSpPr>
            <p:cNvPr id="25" name="object 5">
              <a:extLst>
                <a:ext uri="{FF2B5EF4-FFF2-40B4-BE49-F238E27FC236}">
                  <a16:creationId xmlns:a16="http://schemas.microsoft.com/office/drawing/2014/main" id="{DE9D9B32-EA9E-452A-AFED-2BFD37C8107A}"/>
                </a:ext>
              </a:extLst>
            </p:cNvPr>
            <p:cNvSpPr/>
            <p:nvPr/>
          </p:nvSpPr>
          <p:spPr>
            <a:xfrm>
              <a:off x="3621605" y="8642689"/>
              <a:ext cx="439420" cy="439420"/>
            </a:xfrm>
            <a:custGeom>
              <a:avLst/>
              <a:gdLst/>
              <a:ahLst/>
              <a:cxnLst/>
              <a:rect l="l" t="t" r="r" b="b"/>
              <a:pathLst>
                <a:path w="439420" h="43942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A0EF"/>
            </a:solidFill>
          </p:spPr>
          <p:txBody>
            <a:bodyPr wrap="square" lIns="0" tIns="0" rIns="0" bIns="0" rtlCol="0"/>
            <a:lstStyle/>
            <a:p>
              <a:endParaRPr dirty="0"/>
            </a:p>
          </p:txBody>
        </p:sp>
      </p:grpSp>
      <p:sp>
        <p:nvSpPr>
          <p:cNvPr id="11" name="object 9">
            <a:extLst>
              <a:ext uri="{FF2B5EF4-FFF2-40B4-BE49-F238E27FC236}">
                <a16:creationId xmlns:a16="http://schemas.microsoft.com/office/drawing/2014/main" id="{0A39365D-A6B5-4623-AC67-FBE1BB6FC527}"/>
              </a:ext>
            </a:extLst>
          </p:cNvPr>
          <p:cNvSpPr txBox="1"/>
          <p:nvPr/>
        </p:nvSpPr>
        <p:spPr>
          <a:xfrm>
            <a:off x="970756" y="349814"/>
            <a:ext cx="8915400" cy="1348061"/>
          </a:xfrm>
          <a:prstGeom prst="rect">
            <a:avLst/>
          </a:prstGeom>
        </p:spPr>
        <p:txBody>
          <a:bodyPr vert="horz" wrap="square" lIns="0" tIns="12700" rIns="0" bIns="0" rtlCol="0">
            <a:spAutoFit/>
          </a:bodyPr>
          <a:lstStyle/>
          <a:p>
            <a:pPr marL="1143000" lvl="0" indent="-1143000">
              <a:lnSpc>
                <a:spcPct val="150000"/>
              </a:lnSpc>
              <a:buFont typeface="+mj-lt"/>
              <a:buAutoNum type="arabicPeriod" startAt="4"/>
            </a:pPr>
            <a:r>
              <a:rPr lang="en-US" sz="6600" dirty="0" err="1">
                <a:latin typeface="Times New Roman" panose="02020603050405020304" pitchFamily="18" charset="0"/>
                <a:cs typeface="Times New Roman" panose="02020603050405020304" pitchFamily="18" charset="0"/>
                <a:sym typeface="Arial"/>
              </a:rPr>
              <a:t>Kết</a:t>
            </a:r>
            <a:r>
              <a:rPr lang="en-US" sz="6600" dirty="0">
                <a:latin typeface="Times New Roman" panose="02020603050405020304" pitchFamily="18" charset="0"/>
                <a:cs typeface="Times New Roman" panose="02020603050405020304" pitchFamily="18" charset="0"/>
                <a:sym typeface="Arial"/>
              </a:rPr>
              <a:t> </a:t>
            </a:r>
            <a:r>
              <a:rPr lang="en-US" sz="6600" dirty="0" err="1">
                <a:latin typeface="Times New Roman" panose="02020603050405020304" pitchFamily="18" charset="0"/>
                <a:cs typeface="Times New Roman" panose="02020603050405020304" pitchFamily="18" charset="0"/>
                <a:sym typeface="Arial"/>
              </a:rPr>
              <a:t>luận</a:t>
            </a:r>
            <a:endParaRPr lang="en-US" sz="6600" dirty="0">
              <a:latin typeface="Times New Roman" panose="02020603050405020304" pitchFamily="18" charset="0"/>
              <a:cs typeface="Times New Roman" panose="02020603050405020304" pitchFamily="18" charset="0"/>
              <a:sym typeface="Arial"/>
            </a:endParaRPr>
          </a:p>
        </p:txBody>
      </p:sp>
      <p:sp>
        <p:nvSpPr>
          <p:cNvPr id="2" name="Title 1"/>
          <p:cNvSpPr>
            <a:spLocks noGrp="1"/>
          </p:cNvSpPr>
          <p:nvPr>
            <p:ph type="title"/>
          </p:nvPr>
        </p:nvSpPr>
        <p:spPr>
          <a:xfrm>
            <a:off x="1306959" y="1501589"/>
            <a:ext cx="16396395" cy="2066896"/>
          </a:xfrm>
        </p:spPr>
        <p:txBody>
          <a:bodyPr>
            <a:normAutofit/>
          </a:bodyPr>
          <a:lstStyle/>
          <a:p>
            <a:pPr algn="ctr"/>
            <a:r>
              <a:rPr lang="vi-VN" sz="4800" b="1" dirty="0"/>
              <a:t>Môi trường thực </a:t>
            </a:r>
            <a:r>
              <a:rPr lang="vi-VN" sz="4800" b="1" dirty="0" smtClean="0"/>
              <a:t>nghiệm</a:t>
            </a:r>
            <a:r>
              <a:rPr lang="en-US" dirty="0"/>
              <a:t> </a:t>
            </a:r>
            <a:endParaRPr lang="en-US" sz="4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1276605" y="3365500"/>
            <a:ext cx="16046797" cy="6063002"/>
          </a:xfrm>
        </p:spPr>
        <p:txBody>
          <a:bodyPr>
            <a:normAutofit/>
          </a:bodyPr>
          <a:lstStyle/>
          <a:p>
            <a:pPr marL="0" indent="0">
              <a:lnSpc>
                <a:spcPct val="100000"/>
              </a:lnSpc>
              <a:buNone/>
            </a:pPr>
            <a:r>
              <a:rPr lang="en-US" sz="4400" dirty="0">
                <a:latin typeface="Times New Roman" panose="02020603050405020304" pitchFamily="18" charset="0"/>
                <a:cs typeface="Times New Roman" panose="02020603050405020304" pitchFamily="18" charset="0"/>
              </a:rPr>
              <a:t> </a:t>
            </a:r>
            <a:r>
              <a:rPr lang="en-US" sz="4400" dirty="0" smtClean="0">
                <a:latin typeface="Times New Roman" panose="02020603050405020304" pitchFamily="18" charset="0"/>
                <a:cs typeface="Times New Roman" panose="02020603050405020304" pitchFamily="18" charset="0"/>
              </a:rPr>
              <a:t> </a:t>
            </a:r>
            <a:r>
              <a:rPr lang="vi-VN" sz="4400" dirty="0" smtClean="0">
                <a:latin typeface="Times New Roman" panose="02020603050405020304" pitchFamily="18" charset="0"/>
                <a:cs typeface="Times New Roman" panose="02020603050405020304" pitchFamily="18" charset="0"/>
              </a:rPr>
              <a:t>Bằng </a:t>
            </a:r>
            <a:r>
              <a:rPr lang="vi-VN" sz="4400" dirty="0">
                <a:latin typeface="Times New Roman" panose="02020603050405020304" pitchFamily="18" charset="0"/>
                <a:cs typeface="Times New Roman" panose="02020603050405020304" pitchFamily="18" charset="0"/>
              </a:rPr>
              <a:t>cách sử dụng </a:t>
            </a:r>
            <a:r>
              <a:rPr lang="vi-VN" sz="4400" dirty="0" smtClean="0">
                <a:latin typeface="Times New Roman" panose="02020603050405020304" pitchFamily="18" charset="0"/>
                <a:cs typeface="Times New Roman" panose="02020603050405020304" pitchFamily="18" charset="0"/>
              </a:rPr>
              <a:t>BERT</a:t>
            </a:r>
            <a:r>
              <a:rPr lang="en-US" sz="4400" dirty="0" smtClean="0">
                <a:latin typeface="Times New Roman" panose="02020603050405020304" pitchFamily="18" charset="0"/>
                <a:cs typeface="Times New Roman" panose="02020603050405020304" pitchFamily="18" charset="0"/>
              </a:rPr>
              <a:t> </a:t>
            </a:r>
            <a:r>
              <a:rPr lang="en-US" sz="4400" dirty="0" err="1" smtClean="0">
                <a:latin typeface="Times New Roman" panose="02020603050405020304" pitchFamily="18" charset="0"/>
                <a:cs typeface="Times New Roman" panose="02020603050405020304" pitchFamily="18" charset="0"/>
              </a:rPr>
              <a:t>và</a:t>
            </a:r>
            <a:r>
              <a:rPr lang="en-US" sz="4400" dirty="0" smtClean="0">
                <a:latin typeface="Times New Roman" panose="02020603050405020304" pitchFamily="18" charset="0"/>
                <a:cs typeface="Times New Roman" panose="02020603050405020304" pitchFamily="18" charset="0"/>
              </a:rPr>
              <a:t> Roberta</a:t>
            </a:r>
            <a:r>
              <a:rPr lang="vi-VN" sz="4400" dirty="0" smtClean="0">
                <a:latin typeface="Times New Roman" panose="02020603050405020304" pitchFamily="18" charset="0"/>
                <a:cs typeface="Times New Roman" panose="02020603050405020304" pitchFamily="18" charset="0"/>
              </a:rPr>
              <a:t>, </a:t>
            </a:r>
            <a:r>
              <a:rPr lang="vi-VN" sz="4400" dirty="0">
                <a:latin typeface="Times New Roman" panose="02020603050405020304" pitchFamily="18" charset="0"/>
                <a:cs typeface="Times New Roman" panose="02020603050405020304" pitchFamily="18" charset="0"/>
              </a:rPr>
              <a:t>mô hình có thể biểu diễn tốt mối quan hệ của các từ trong một câu, từ đó nâng cao chất lượng quá trình học các mẫu tiềm ẩn trong dữ </a:t>
            </a:r>
            <a:r>
              <a:rPr lang="vi-VN" sz="4400" dirty="0" smtClean="0">
                <a:latin typeface="Times New Roman" panose="02020603050405020304" pitchFamily="18" charset="0"/>
                <a:cs typeface="Times New Roman" panose="02020603050405020304" pitchFamily="18" charset="0"/>
              </a:rPr>
              <a:t>liệu</a:t>
            </a:r>
            <a:r>
              <a:rPr lang="en-US" sz="4400" dirty="0" smtClean="0">
                <a:latin typeface="Times New Roman" panose="02020603050405020304" pitchFamily="18" charset="0"/>
                <a:cs typeface="Times New Roman" panose="02020603050405020304" pitchFamily="18" charset="0"/>
              </a:rPr>
              <a:t>.</a:t>
            </a:r>
          </a:p>
          <a:p>
            <a:pPr marL="0" indent="0">
              <a:lnSpc>
                <a:spcPct val="100000"/>
              </a:lnSpc>
              <a:buNone/>
            </a:pPr>
            <a:r>
              <a:rPr lang="en-US" sz="4400" dirty="0" smtClean="0">
                <a:latin typeface="Times New Roman" panose="02020603050405020304" pitchFamily="18" charset="0"/>
                <a:cs typeface="Times New Roman" panose="02020603050405020304" pitchFamily="18" charset="0"/>
              </a:rPr>
              <a:t>=&gt; </a:t>
            </a:r>
            <a:r>
              <a:rPr lang="en-US" sz="4400" dirty="0" err="1" smtClean="0">
                <a:latin typeface="Times New Roman" panose="02020603050405020304" pitchFamily="18" charset="0"/>
                <a:cs typeface="Times New Roman" panose="02020603050405020304" pitchFamily="18" charset="0"/>
              </a:rPr>
              <a:t>Kết</a:t>
            </a:r>
            <a:r>
              <a:rPr lang="en-US" sz="4400" dirty="0" smtClean="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quả</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thực</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nghiệm</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trên</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ba</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bộ</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dữ</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liệu</a:t>
            </a:r>
            <a:r>
              <a:rPr lang="en-US" sz="4400" dirty="0">
                <a:latin typeface="Times New Roman" panose="02020603050405020304" pitchFamily="18" charset="0"/>
                <a:cs typeface="Times New Roman" panose="02020603050405020304" pitchFamily="18" charset="0"/>
              </a:rPr>
              <a:t> ở </a:t>
            </a:r>
            <a:r>
              <a:rPr lang="en-US" sz="4400" dirty="0" err="1">
                <a:latin typeface="Times New Roman" panose="02020603050405020304" pitchFamily="18" charset="0"/>
                <a:cs typeface="Times New Roman" panose="02020603050405020304" pitchFamily="18" charset="0"/>
              </a:rPr>
              <a:t>hai</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ngôn</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ngữ</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Tiếng</a:t>
            </a:r>
            <a:r>
              <a:rPr lang="en-US" sz="4400" dirty="0">
                <a:latin typeface="Times New Roman" panose="02020603050405020304" pitchFamily="18" charset="0"/>
                <a:cs typeface="Times New Roman" panose="02020603050405020304" pitchFamily="18" charset="0"/>
              </a:rPr>
              <a:t> Anh </a:t>
            </a:r>
            <a:r>
              <a:rPr lang="en-US" sz="4400" dirty="0" err="1">
                <a:latin typeface="Times New Roman" panose="02020603050405020304" pitchFamily="18" charset="0"/>
                <a:cs typeface="Times New Roman" panose="02020603050405020304" pitchFamily="18" charset="0"/>
              </a:rPr>
              <a:t>và</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Việt</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cho</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thấy</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mô</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hình</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cho</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kết</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quả</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khả</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quan</a:t>
            </a:r>
            <a:r>
              <a:rPr lang="en-US" sz="4400" dirty="0">
                <a:latin typeface="Times New Roman" panose="02020603050405020304" pitchFamily="18" charset="0"/>
                <a:cs typeface="Times New Roman" panose="02020603050405020304" pitchFamily="18" charset="0"/>
              </a:rPr>
              <a:t> so </a:t>
            </a:r>
            <a:r>
              <a:rPr lang="en-US" sz="4400" dirty="0" err="1">
                <a:latin typeface="Times New Roman" panose="02020603050405020304" pitchFamily="18" charset="0"/>
                <a:cs typeface="Times New Roman" panose="02020603050405020304" pitchFamily="18" charset="0"/>
              </a:rPr>
              <a:t>với</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các</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mô</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hình</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khác</a:t>
            </a:r>
            <a:r>
              <a:rPr lang="en-US" sz="4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9326955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p:nvPr/>
        </p:nvSpPr>
        <p:spPr>
          <a:xfrm>
            <a:off x="0" y="3742454"/>
            <a:ext cx="19010313" cy="6945503"/>
          </a:xfrm>
          <a:prstGeom prst="rect">
            <a:avLst/>
          </a:prstGeom>
          <a:blipFill>
            <a:blip r:embed="rId3" cstate="print"/>
            <a:stretch>
              <a:fillRect/>
            </a:stretch>
          </a:blipFill>
        </p:spPr>
        <p:txBody>
          <a:bodyPr wrap="square" lIns="0" tIns="0" rIns="0" bIns="0" rtlCol="0"/>
          <a:lstStyle/>
          <a:p>
            <a:endParaRPr dirty="0"/>
          </a:p>
        </p:txBody>
      </p:sp>
      <p:grpSp>
        <p:nvGrpSpPr>
          <p:cNvPr id="23" name="Group 22">
            <a:extLst>
              <a:ext uri="{FF2B5EF4-FFF2-40B4-BE49-F238E27FC236}">
                <a16:creationId xmlns:a16="http://schemas.microsoft.com/office/drawing/2014/main" id="{E9DC037C-C731-4D52-835A-5765F8A4FBF2}"/>
              </a:ext>
            </a:extLst>
          </p:cNvPr>
          <p:cNvGrpSpPr/>
          <p:nvPr/>
        </p:nvGrpSpPr>
        <p:grpSpPr>
          <a:xfrm>
            <a:off x="0" y="546099"/>
            <a:ext cx="14458156" cy="1425129"/>
            <a:chOff x="564554" y="8642689"/>
            <a:chExt cx="3496471" cy="439424"/>
          </a:xfrm>
        </p:grpSpPr>
        <p:sp>
          <p:nvSpPr>
            <p:cNvPr id="24" name="object 4">
              <a:extLst>
                <a:ext uri="{FF2B5EF4-FFF2-40B4-BE49-F238E27FC236}">
                  <a16:creationId xmlns:a16="http://schemas.microsoft.com/office/drawing/2014/main" id="{FAC1F606-62F6-4305-800B-EF4BDCC04BC6}"/>
                </a:ext>
              </a:extLst>
            </p:cNvPr>
            <p:cNvSpPr/>
            <p:nvPr/>
          </p:nvSpPr>
          <p:spPr>
            <a:xfrm>
              <a:off x="564554" y="8642693"/>
              <a:ext cx="3280372" cy="439420"/>
            </a:xfrm>
            <a:custGeom>
              <a:avLst/>
              <a:gdLst/>
              <a:ahLst/>
              <a:cxnLst/>
              <a:rect l="l" t="t" r="r" b="b"/>
              <a:pathLst>
                <a:path w="3844925" h="439420">
                  <a:moveTo>
                    <a:pt x="0" y="439204"/>
                  </a:moveTo>
                  <a:lnTo>
                    <a:pt x="3844798" y="439204"/>
                  </a:lnTo>
                  <a:lnTo>
                    <a:pt x="3844798" y="0"/>
                  </a:lnTo>
                  <a:lnTo>
                    <a:pt x="0" y="0"/>
                  </a:lnTo>
                  <a:lnTo>
                    <a:pt x="0" y="439204"/>
                  </a:lnTo>
                  <a:close/>
                </a:path>
              </a:pathLst>
            </a:custGeom>
            <a:solidFill>
              <a:srgbClr val="00A0EF"/>
            </a:solidFill>
          </p:spPr>
          <p:txBody>
            <a:bodyPr wrap="square" lIns="0" tIns="0" rIns="0" bIns="0" rtlCol="0"/>
            <a:lstStyle/>
            <a:p>
              <a:endParaRPr dirty="0"/>
            </a:p>
          </p:txBody>
        </p:sp>
        <p:sp>
          <p:nvSpPr>
            <p:cNvPr id="25" name="object 5">
              <a:extLst>
                <a:ext uri="{FF2B5EF4-FFF2-40B4-BE49-F238E27FC236}">
                  <a16:creationId xmlns:a16="http://schemas.microsoft.com/office/drawing/2014/main" id="{DE9D9B32-EA9E-452A-AFED-2BFD37C8107A}"/>
                </a:ext>
              </a:extLst>
            </p:cNvPr>
            <p:cNvSpPr/>
            <p:nvPr/>
          </p:nvSpPr>
          <p:spPr>
            <a:xfrm>
              <a:off x="3621605" y="8642689"/>
              <a:ext cx="439420" cy="439420"/>
            </a:xfrm>
            <a:custGeom>
              <a:avLst/>
              <a:gdLst/>
              <a:ahLst/>
              <a:cxnLst/>
              <a:rect l="l" t="t" r="r" b="b"/>
              <a:pathLst>
                <a:path w="439420" h="43942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A0EF"/>
            </a:solidFill>
          </p:spPr>
          <p:txBody>
            <a:bodyPr wrap="square" lIns="0" tIns="0" rIns="0" bIns="0" rtlCol="0"/>
            <a:lstStyle/>
            <a:p>
              <a:endParaRPr dirty="0"/>
            </a:p>
          </p:txBody>
        </p:sp>
      </p:grpSp>
      <p:sp>
        <p:nvSpPr>
          <p:cNvPr id="11" name="object 9">
            <a:extLst>
              <a:ext uri="{FF2B5EF4-FFF2-40B4-BE49-F238E27FC236}">
                <a16:creationId xmlns:a16="http://schemas.microsoft.com/office/drawing/2014/main" id="{0A39365D-A6B5-4623-AC67-FBE1BB6FC527}"/>
              </a:ext>
            </a:extLst>
          </p:cNvPr>
          <p:cNvSpPr txBox="1"/>
          <p:nvPr/>
        </p:nvSpPr>
        <p:spPr>
          <a:xfrm>
            <a:off x="970756" y="349814"/>
            <a:ext cx="8915400" cy="1348061"/>
          </a:xfrm>
          <a:prstGeom prst="rect">
            <a:avLst/>
          </a:prstGeom>
        </p:spPr>
        <p:txBody>
          <a:bodyPr vert="horz" wrap="square" lIns="0" tIns="12700" rIns="0" bIns="0" rtlCol="0">
            <a:spAutoFit/>
          </a:bodyPr>
          <a:lstStyle/>
          <a:p>
            <a:pPr marL="1143000" lvl="0" indent="-1143000">
              <a:lnSpc>
                <a:spcPct val="150000"/>
              </a:lnSpc>
              <a:buFont typeface="+mj-lt"/>
              <a:buAutoNum type="arabicPeriod" startAt="4"/>
            </a:pPr>
            <a:r>
              <a:rPr lang="en-US" sz="6600" dirty="0" err="1">
                <a:latin typeface="Times New Roman" panose="02020603050405020304" pitchFamily="18" charset="0"/>
                <a:cs typeface="Times New Roman" panose="02020603050405020304" pitchFamily="18" charset="0"/>
                <a:sym typeface="Arial"/>
              </a:rPr>
              <a:t>Kết</a:t>
            </a:r>
            <a:r>
              <a:rPr lang="en-US" sz="6600" dirty="0">
                <a:latin typeface="Times New Roman" panose="02020603050405020304" pitchFamily="18" charset="0"/>
                <a:cs typeface="Times New Roman" panose="02020603050405020304" pitchFamily="18" charset="0"/>
                <a:sym typeface="Arial"/>
              </a:rPr>
              <a:t> </a:t>
            </a:r>
            <a:r>
              <a:rPr lang="en-US" sz="6600" dirty="0" err="1">
                <a:latin typeface="Times New Roman" panose="02020603050405020304" pitchFamily="18" charset="0"/>
                <a:cs typeface="Times New Roman" panose="02020603050405020304" pitchFamily="18" charset="0"/>
                <a:sym typeface="Arial"/>
              </a:rPr>
              <a:t>luận</a:t>
            </a:r>
            <a:endParaRPr lang="en-US" sz="6600" dirty="0">
              <a:latin typeface="Times New Roman" panose="02020603050405020304" pitchFamily="18" charset="0"/>
              <a:cs typeface="Times New Roman" panose="02020603050405020304" pitchFamily="18" charset="0"/>
              <a:sym typeface="Arial"/>
            </a:endParaRPr>
          </a:p>
        </p:txBody>
      </p:sp>
      <p:sp>
        <p:nvSpPr>
          <p:cNvPr id="2" name="Title 1"/>
          <p:cNvSpPr>
            <a:spLocks noGrp="1"/>
          </p:cNvSpPr>
          <p:nvPr>
            <p:ph type="title"/>
          </p:nvPr>
        </p:nvSpPr>
        <p:spPr>
          <a:xfrm>
            <a:off x="1306959" y="1501589"/>
            <a:ext cx="16396395" cy="2066896"/>
          </a:xfrm>
        </p:spPr>
        <p:txBody>
          <a:bodyPr>
            <a:normAutofit/>
          </a:bodyPr>
          <a:lstStyle/>
          <a:p>
            <a:pPr algn="ctr"/>
            <a:r>
              <a:rPr lang="en-US" sz="4800" b="1" dirty="0" err="1" smtClean="0">
                <a:latin typeface="Times New Roman" panose="02020603050405020304" pitchFamily="18" charset="0"/>
                <a:cs typeface="Times New Roman" panose="02020603050405020304" pitchFamily="18" charset="0"/>
              </a:rPr>
              <a:t>Tài</a:t>
            </a:r>
            <a:r>
              <a:rPr lang="en-US" sz="4800" b="1" dirty="0" smtClean="0">
                <a:latin typeface="Times New Roman" panose="02020603050405020304" pitchFamily="18" charset="0"/>
                <a:cs typeface="Times New Roman" panose="02020603050405020304" pitchFamily="18" charset="0"/>
              </a:rPr>
              <a:t> </a:t>
            </a:r>
            <a:r>
              <a:rPr lang="en-US" sz="4800" b="1" dirty="0" err="1" smtClean="0">
                <a:latin typeface="Times New Roman" panose="02020603050405020304" pitchFamily="18" charset="0"/>
                <a:cs typeface="Times New Roman" panose="02020603050405020304" pitchFamily="18" charset="0"/>
              </a:rPr>
              <a:t>liệu</a:t>
            </a:r>
            <a:r>
              <a:rPr lang="en-US" sz="4800" b="1" dirty="0" smtClean="0">
                <a:latin typeface="Times New Roman" panose="02020603050405020304" pitchFamily="18" charset="0"/>
                <a:cs typeface="Times New Roman" panose="02020603050405020304" pitchFamily="18" charset="0"/>
              </a:rPr>
              <a:t> </a:t>
            </a:r>
            <a:r>
              <a:rPr lang="en-US" sz="4800" b="1" dirty="0" err="1" smtClean="0">
                <a:latin typeface="Times New Roman" panose="02020603050405020304" pitchFamily="18" charset="0"/>
                <a:cs typeface="Times New Roman" panose="02020603050405020304" pitchFamily="18" charset="0"/>
              </a:rPr>
              <a:t>tham</a:t>
            </a:r>
            <a:r>
              <a:rPr lang="en-US" sz="4800" b="1" dirty="0" smtClean="0">
                <a:latin typeface="Times New Roman" panose="02020603050405020304" pitchFamily="18" charset="0"/>
                <a:cs typeface="Times New Roman" panose="02020603050405020304" pitchFamily="18" charset="0"/>
              </a:rPr>
              <a:t> </a:t>
            </a:r>
            <a:r>
              <a:rPr lang="en-US" sz="4800" b="1" dirty="0" err="1" smtClean="0">
                <a:latin typeface="Times New Roman" panose="02020603050405020304" pitchFamily="18" charset="0"/>
                <a:cs typeface="Times New Roman" panose="02020603050405020304" pitchFamily="18" charset="0"/>
              </a:rPr>
              <a:t>khảo</a:t>
            </a:r>
            <a:endParaRPr lang="en-US" sz="4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1306959" y="2846623"/>
            <a:ext cx="16046797" cy="6784864"/>
          </a:xfrm>
        </p:spPr>
        <p:txBody>
          <a:bodyPr>
            <a:normAutofit/>
          </a:bodyPr>
          <a:lstStyle/>
          <a:p>
            <a:pPr>
              <a:lnSpc>
                <a:spcPct val="150000"/>
              </a:lnSpc>
            </a:pPr>
            <a:r>
              <a:rPr lang="en-US" sz="2800" dirty="0">
                <a:latin typeface="Times New Roman" panose="02020603050405020304" pitchFamily="18" charset="0"/>
                <a:cs typeface="Times New Roman" panose="02020603050405020304" pitchFamily="18" charset="0"/>
              </a:rPr>
              <a:t>[1]. H. P. </a:t>
            </a:r>
            <a:r>
              <a:rPr lang="en-US" sz="2800" dirty="0" err="1">
                <a:latin typeface="Times New Roman" panose="02020603050405020304" pitchFamily="18" charset="0"/>
                <a:cs typeface="Times New Roman" panose="02020603050405020304" pitchFamily="18" charset="0"/>
              </a:rPr>
              <a:t>Luhn</a:t>
            </a:r>
            <a:r>
              <a:rPr lang="en-US" sz="2800" dirty="0">
                <a:latin typeface="Times New Roman" panose="02020603050405020304" pitchFamily="18" charset="0"/>
                <a:cs typeface="Times New Roman" panose="02020603050405020304" pitchFamily="18" charset="0"/>
              </a:rPr>
              <a:t>, “The automatic creation of literature abstracts,” IBM Journal of Research Development, 2(2), pp. 159-165, 1958. </a:t>
            </a:r>
            <a:endParaRPr lang="en-US" sz="2800" dirty="0" smtClean="0">
              <a:latin typeface="Times New Roman" panose="02020603050405020304" pitchFamily="18" charset="0"/>
              <a:cs typeface="Times New Roman" panose="02020603050405020304" pitchFamily="18" charset="0"/>
            </a:endParaRPr>
          </a:p>
          <a:p>
            <a:pPr>
              <a:lnSpc>
                <a:spcPct val="150000"/>
              </a:lnSpc>
            </a:pPr>
            <a:r>
              <a:rPr lang="en-US" sz="2800" dirty="0" smtClean="0">
                <a:latin typeface="Times New Roman" panose="02020603050405020304" pitchFamily="18" charset="0"/>
                <a:cs typeface="Times New Roman" panose="02020603050405020304" pitchFamily="18" charset="0"/>
              </a:rPr>
              <a:t>[</a:t>
            </a:r>
            <a:r>
              <a:rPr lang="en-US" sz="2800" dirty="0">
                <a:latin typeface="Times New Roman" panose="02020603050405020304" pitchFamily="18" charset="0"/>
                <a:cs typeface="Times New Roman" panose="02020603050405020304" pitchFamily="18" charset="0"/>
              </a:rPr>
              <a:t>2]. D. Shen, J.-T. Sun, H. Li, Q. Yang, and Z. Chen, “Document summarization using conditional random fields,” in </a:t>
            </a:r>
            <a:r>
              <a:rPr lang="en-US" sz="2800" dirty="0" smtClean="0">
                <a:latin typeface="Times New Roman" panose="02020603050405020304" pitchFamily="18" charset="0"/>
                <a:cs typeface="Times New Roman" panose="02020603050405020304" pitchFamily="18" charset="0"/>
              </a:rPr>
              <a:t>IJC</a:t>
            </a:r>
          </a:p>
          <a:p>
            <a:pPr>
              <a:lnSpc>
                <a:spcPct val="150000"/>
              </a:lnSpc>
            </a:pPr>
            <a:r>
              <a:rPr lang="en-US" sz="2800" dirty="0"/>
              <a:t>[3]. K. Hong and A. </a:t>
            </a:r>
            <a:r>
              <a:rPr lang="en-US" sz="2800" dirty="0" err="1"/>
              <a:t>Nenkova</a:t>
            </a:r>
            <a:r>
              <a:rPr lang="en-US" sz="2800" dirty="0"/>
              <a:t>, “Improving the estimation of word importance for news multi-document summarization,” in EACL, pp. 712-721, 2014. </a:t>
            </a:r>
            <a:endParaRPr lang="en-US" sz="2800" dirty="0" smtClean="0"/>
          </a:p>
          <a:p>
            <a:pPr>
              <a:lnSpc>
                <a:spcPct val="150000"/>
              </a:lnSpc>
            </a:pPr>
            <a:r>
              <a:rPr lang="en-US" sz="2800" dirty="0" smtClean="0"/>
              <a:t>[</a:t>
            </a:r>
            <a:r>
              <a:rPr lang="en-US" sz="2800" dirty="0"/>
              <a:t>4]. Z. Cao, F. Wei, L. Dong, S. Li, and M. Zhou, “Ranking with recursive neural networks and its application to multi-document summarization,” in AAAI, pp. 2153-2159, 2015</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991562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oup 23">
            <a:extLst>
              <a:ext uri="{FF2B5EF4-FFF2-40B4-BE49-F238E27FC236}">
                <a16:creationId xmlns:a16="http://schemas.microsoft.com/office/drawing/2014/main" id="{20F95502-65C6-482A-9B40-DDCB8DAA9D75}"/>
              </a:ext>
            </a:extLst>
          </p:cNvPr>
          <p:cNvGrpSpPr/>
          <p:nvPr/>
        </p:nvGrpSpPr>
        <p:grpSpPr>
          <a:xfrm>
            <a:off x="0" y="0"/>
            <a:ext cx="19010313" cy="1112119"/>
            <a:chOff x="-324644" y="2222500"/>
            <a:chExt cx="22261685" cy="1302327"/>
          </a:xfrm>
        </p:grpSpPr>
        <p:sp>
          <p:nvSpPr>
            <p:cNvPr id="2" name="object 2"/>
            <p:cNvSpPr/>
            <p:nvPr/>
          </p:nvSpPr>
          <p:spPr>
            <a:xfrm>
              <a:off x="-324644" y="2222500"/>
              <a:ext cx="5600193" cy="1302327"/>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009EF3"/>
            </a:solidFill>
          </p:spPr>
          <p:txBody>
            <a:bodyPr wrap="square" lIns="0" tIns="0" rIns="0" bIns="0" rtlCol="0"/>
            <a:lstStyle/>
            <a:p>
              <a:endParaRPr dirty="0"/>
            </a:p>
          </p:txBody>
        </p:sp>
        <p:sp>
          <p:nvSpPr>
            <p:cNvPr id="3" name="object 3"/>
            <p:cNvSpPr/>
            <p:nvPr/>
          </p:nvSpPr>
          <p:spPr>
            <a:xfrm>
              <a:off x="16363156" y="2222500"/>
              <a:ext cx="5573885" cy="1302327"/>
            </a:xfrm>
            <a:custGeom>
              <a:avLst/>
              <a:gdLst/>
              <a:ahLst/>
              <a:cxnLst/>
              <a:rect l="l" t="t" r="r" b="b"/>
              <a:pathLst>
                <a:path w="1883409" h="440055">
                  <a:moveTo>
                    <a:pt x="0" y="0"/>
                  </a:moveTo>
                  <a:lnTo>
                    <a:pt x="0" y="439737"/>
                  </a:lnTo>
                  <a:lnTo>
                    <a:pt x="1883155" y="439737"/>
                  </a:lnTo>
                  <a:lnTo>
                    <a:pt x="1883155" y="0"/>
                  </a:lnTo>
                  <a:lnTo>
                    <a:pt x="0" y="0"/>
                  </a:lnTo>
                  <a:close/>
                </a:path>
              </a:pathLst>
            </a:custGeom>
            <a:solidFill>
              <a:srgbClr val="FF8200"/>
            </a:solidFill>
          </p:spPr>
          <p:txBody>
            <a:bodyPr wrap="square" lIns="0" tIns="0" rIns="0" bIns="0" rtlCol="0"/>
            <a:lstStyle/>
            <a:p>
              <a:endParaRPr dirty="0"/>
            </a:p>
          </p:txBody>
        </p:sp>
        <p:sp>
          <p:nvSpPr>
            <p:cNvPr id="22" name="object 2">
              <a:extLst>
                <a:ext uri="{FF2B5EF4-FFF2-40B4-BE49-F238E27FC236}">
                  <a16:creationId xmlns:a16="http://schemas.microsoft.com/office/drawing/2014/main" id="{3708B453-DDCE-42C1-9AB9-A8D5DDCA46AD}"/>
                </a:ext>
              </a:extLst>
            </p:cNvPr>
            <p:cNvSpPr/>
            <p:nvPr/>
          </p:nvSpPr>
          <p:spPr>
            <a:xfrm>
              <a:off x="5237956" y="2222500"/>
              <a:ext cx="5600193" cy="1302327"/>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FFBF00"/>
            </a:solidFill>
          </p:spPr>
          <p:txBody>
            <a:bodyPr wrap="square" lIns="0" tIns="0" rIns="0" bIns="0" rtlCol="0"/>
            <a:lstStyle/>
            <a:p>
              <a:endParaRPr dirty="0"/>
            </a:p>
          </p:txBody>
        </p:sp>
        <p:sp>
          <p:nvSpPr>
            <p:cNvPr id="23" name="object 2">
              <a:extLst>
                <a:ext uri="{FF2B5EF4-FFF2-40B4-BE49-F238E27FC236}">
                  <a16:creationId xmlns:a16="http://schemas.microsoft.com/office/drawing/2014/main" id="{7D360C87-DA57-4F00-96B5-35199AD11657}"/>
                </a:ext>
              </a:extLst>
            </p:cNvPr>
            <p:cNvSpPr/>
            <p:nvPr/>
          </p:nvSpPr>
          <p:spPr>
            <a:xfrm>
              <a:off x="10800556" y="2222500"/>
              <a:ext cx="5600193" cy="1302327"/>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FFA100"/>
            </a:solidFill>
          </p:spPr>
          <p:txBody>
            <a:bodyPr wrap="square" lIns="0" tIns="0" rIns="0" bIns="0" rtlCol="0"/>
            <a:lstStyle/>
            <a:p>
              <a:endParaRPr dirty="0"/>
            </a:p>
          </p:txBody>
        </p:sp>
      </p:grpSp>
      <p:sp>
        <p:nvSpPr>
          <p:cNvPr id="4" name="object 4"/>
          <p:cNvSpPr txBox="1"/>
          <p:nvPr/>
        </p:nvSpPr>
        <p:spPr>
          <a:xfrm>
            <a:off x="818356" y="317499"/>
            <a:ext cx="3835570" cy="505267"/>
          </a:xfrm>
          <a:prstGeom prst="rect">
            <a:avLst/>
          </a:prstGeom>
        </p:spPr>
        <p:txBody>
          <a:bodyPr vert="horz" wrap="square" lIns="0" tIns="12700" rIns="0" bIns="0" rtlCol="0">
            <a:spAutoFit/>
          </a:bodyPr>
          <a:lstStyle/>
          <a:p>
            <a:pPr marL="12700">
              <a:spcBef>
                <a:spcPts val="100"/>
              </a:spcBef>
            </a:pPr>
            <a:r>
              <a:rPr sz="3200" spc="-10" dirty="0">
                <a:solidFill>
                  <a:srgbClr val="FFFFFF"/>
                </a:solidFill>
                <a:cs typeface="Source Sans Pro Light"/>
              </a:rPr>
              <a:t>Duration: </a:t>
            </a:r>
            <a:r>
              <a:rPr lang="cs-CZ" sz="3200" spc="-10" dirty="0">
                <a:solidFill>
                  <a:srgbClr val="FFFFFF"/>
                </a:solidFill>
                <a:cs typeface="Source Sans Pro Light"/>
              </a:rPr>
              <a:t>60</a:t>
            </a:r>
            <a:r>
              <a:rPr sz="3200" spc="-50" dirty="0">
                <a:solidFill>
                  <a:srgbClr val="FFFFFF"/>
                </a:solidFill>
                <a:cs typeface="Source Sans Pro Light"/>
              </a:rPr>
              <a:t> </a:t>
            </a:r>
            <a:r>
              <a:rPr sz="3200" dirty="0">
                <a:solidFill>
                  <a:srgbClr val="FFFFFF"/>
                </a:solidFill>
                <a:cs typeface="Source Sans Pro Light"/>
              </a:rPr>
              <a:t>min</a:t>
            </a:r>
            <a:endParaRPr sz="3200" dirty="0">
              <a:cs typeface="Source Sans Pro Light"/>
            </a:endParaRPr>
          </a:p>
        </p:txBody>
      </p:sp>
      <p:sp>
        <p:nvSpPr>
          <p:cNvPr id="8" name="object 8"/>
          <p:cNvSpPr/>
          <p:nvPr/>
        </p:nvSpPr>
        <p:spPr>
          <a:xfrm>
            <a:off x="0" y="3742454"/>
            <a:ext cx="19010313" cy="6945503"/>
          </a:xfrm>
          <a:prstGeom prst="rect">
            <a:avLst/>
          </a:prstGeom>
          <a:blipFill>
            <a:blip r:embed="rId3" cstate="print"/>
            <a:stretch>
              <a:fillRect/>
            </a:stretch>
          </a:blipFill>
        </p:spPr>
        <p:txBody>
          <a:bodyPr wrap="square" lIns="0" tIns="0" rIns="0" bIns="0" rtlCol="0"/>
          <a:lstStyle/>
          <a:p>
            <a:endParaRPr dirty="0"/>
          </a:p>
        </p:txBody>
      </p:sp>
      <p:sp>
        <p:nvSpPr>
          <p:cNvPr id="18" name="object 18"/>
          <p:cNvSpPr txBox="1"/>
          <p:nvPr/>
        </p:nvSpPr>
        <p:spPr>
          <a:xfrm>
            <a:off x="1961356" y="1783726"/>
            <a:ext cx="15715457" cy="1120820"/>
          </a:xfrm>
          <a:prstGeom prst="rect">
            <a:avLst/>
          </a:prstGeom>
        </p:spPr>
        <p:txBody>
          <a:bodyPr vert="horz" wrap="square" lIns="0" tIns="12700" rIns="0" bIns="0" rtlCol="0">
            <a:spAutoFit/>
          </a:bodyPr>
          <a:lstStyle/>
          <a:p>
            <a:pPr lvl="0" algn="ctr">
              <a:spcBef>
                <a:spcPct val="0"/>
              </a:spcBef>
              <a:defRPr/>
            </a:pPr>
            <a:r>
              <a:rPr lang="en-US" sz="7200" b="1" dirty="0" err="1">
                <a:solidFill>
                  <a:schemeClr val="accent6">
                    <a:lumMod val="50000"/>
                  </a:schemeClr>
                </a:solidFill>
                <a:latin typeface="Arial" panose="020B0604020202020204" pitchFamily="34" charset="0"/>
              </a:rPr>
              <a:t>Nội</a:t>
            </a:r>
            <a:r>
              <a:rPr lang="en-US" sz="7200" b="1" dirty="0">
                <a:solidFill>
                  <a:schemeClr val="accent6">
                    <a:lumMod val="50000"/>
                  </a:schemeClr>
                </a:solidFill>
                <a:latin typeface="Arial" panose="020B0604020202020204" pitchFamily="34" charset="0"/>
              </a:rPr>
              <a:t> dung</a:t>
            </a:r>
            <a:endParaRPr lang="en-US" sz="7200" dirty="0">
              <a:solidFill>
                <a:schemeClr val="accent6">
                  <a:lumMod val="50000"/>
                </a:schemeClr>
              </a:solidFill>
              <a:latin typeface="Arial" panose="020B0604020202020204" pitchFamily="34" charset="0"/>
            </a:endParaRPr>
          </a:p>
        </p:txBody>
      </p:sp>
      <p:sp>
        <p:nvSpPr>
          <p:cNvPr id="5" name="Title 4"/>
          <p:cNvSpPr>
            <a:spLocks noGrp="1"/>
          </p:cNvSpPr>
          <p:nvPr>
            <p:ph type="title"/>
          </p:nvPr>
        </p:nvSpPr>
        <p:spPr>
          <a:xfrm>
            <a:off x="1306959" y="1666116"/>
            <a:ext cx="16396395" cy="1470784"/>
          </a:xfrm>
        </p:spPr>
        <p:txBody>
          <a:bodyPr>
            <a:normAutofit/>
          </a:bodyPr>
          <a:lstStyle/>
          <a:p>
            <a:endParaRPr lang="en-US" dirty="0"/>
          </a:p>
        </p:txBody>
      </p:sp>
      <p:sp>
        <p:nvSpPr>
          <p:cNvPr id="6" name="Content Placeholder 5"/>
          <p:cNvSpPr>
            <a:spLocks noGrp="1"/>
          </p:cNvSpPr>
          <p:nvPr>
            <p:ph idx="1"/>
          </p:nvPr>
        </p:nvSpPr>
        <p:spPr>
          <a:xfrm>
            <a:off x="4755171" y="3515543"/>
            <a:ext cx="11734800" cy="6172943"/>
          </a:xfrm>
        </p:spPr>
        <p:txBody>
          <a:bodyPr>
            <a:noAutofit/>
          </a:bodyPr>
          <a:lstStyle/>
          <a:p>
            <a:pPr marL="342900" indent="-342900">
              <a:lnSpc>
                <a:spcPct val="150000"/>
              </a:lnSpc>
              <a:buAutoNum type="arabicPeriod"/>
            </a:pPr>
            <a:r>
              <a:rPr lang="en-US" sz="6000" dirty="0" err="1">
                <a:latin typeface="Times New Roman" panose="02020603050405020304" pitchFamily="18" charset="0"/>
                <a:cs typeface="Times New Roman" panose="02020603050405020304" pitchFamily="18" charset="0"/>
              </a:rPr>
              <a:t>Giới</a:t>
            </a:r>
            <a:r>
              <a:rPr lang="en-US" sz="6000" dirty="0">
                <a:latin typeface="Times New Roman" panose="02020603050405020304" pitchFamily="18" charset="0"/>
                <a:cs typeface="Times New Roman" panose="02020603050405020304" pitchFamily="18" charset="0"/>
              </a:rPr>
              <a:t> </a:t>
            </a:r>
            <a:r>
              <a:rPr lang="en-US" sz="6000" dirty="0" err="1">
                <a:latin typeface="Times New Roman" panose="02020603050405020304" pitchFamily="18" charset="0"/>
                <a:cs typeface="Times New Roman" panose="02020603050405020304" pitchFamily="18" charset="0"/>
              </a:rPr>
              <a:t>thiệu</a:t>
            </a:r>
            <a:r>
              <a:rPr lang="en-US" sz="6000" dirty="0">
                <a:latin typeface="Times New Roman" panose="02020603050405020304" pitchFamily="18" charset="0"/>
                <a:cs typeface="Times New Roman" panose="02020603050405020304" pitchFamily="18" charset="0"/>
              </a:rPr>
              <a:t> </a:t>
            </a:r>
            <a:r>
              <a:rPr lang="en-US" sz="6000" dirty="0" err="1">
                <a:latin typeface="Times New Roman" panose="02020603050405020304" pitchFamily="18" charset="0"/>
                <a:cs typeface="Times New Roman" panose="02020603050405020304" pitchFamily="18" charset="0"/>
              </a:rPr>
              <a:t>đề</a:t>
            </a:r>
            <a:r>
              <a:rPr lang="en-US" sz="6000" dirty="0">
                <a:latin typeface="Times New Roman" panose="02020603050405020304" pitchFamily="18" charset="0"/>
                <a:cs typeface="Times New Roman" panose="02020603050405020304" pitchFamily="18" charset="0"/>
              </a:rPr>
              <a:t> </a:t>
            </a:r>
            <a:r>
              <a:rPr lang="en-US" sz="6000" dirty="0" err="1">
                <a:latin typeface="Times New Roman" panose="02020603050405020304" pitchFamily="18" charset="0"/>
                <a:cs typeface="Times New Roman" panose="02020603050405020304" pitchFamily="18" charset="0"/>
              </a:rPr>
              <a:t>tài</a:t>
            </a:r>
            <a:endParaRPr lang="en-US" sz="6000" dirty="0">
              <a:latin typeface="Times New Roman" panose="02020603050405020304" pitchFamily="18" charset="0"/>
              <a:cs typeface="Times New Roman" panose="02020603050405020304" pitchFamily="18" charset="0"/>
            </a:endParaRPr>
          </a:p>
          <a:p>
            <a:pPr marL="342900" indent="-342900">
              <a:lnSpc>
                <a:spcPct val="150000"/>
              </a:lnSpc>
              <a:buAutoNum type="arabicPeriod"/>
            </a:pPr>
            <a:r>
              <a:rPr lang="en-US" sz="6000" dirty="0" err="1">
                <a:latin typeface="Times New Roman" panose="02020603050405020304" pitchFamily="18" charset="0"/>
                <a:cs typeface="Times New Roman" panose="02020603050405020304" pitchFamily="18" charset="0"/>
              </a:rPr>
              <a:t>Phương</a:t>
            </a:r>
            <a:r>
              <a:rPr lang="en-US" sz="6000" dirty="0">
                <a:latin typeface="Times New Roman" panose="02020603050405020304" pitchFamily="18" charset="0"/>
                <a:cs typeface="Times New Roman" panose="02020603050405020304" pitchFamily="18" charset="0"/>
              </a:rPr>
              <a:t> </a:t>
            </a:r>
            <a:r>
              <a:rPr lang="en-US" sz="6000" dirty="0" err="1">
                <a:latin typeface="Times New Roman" panose="02020603050405020304" pitchFamily="18" charset="0"/>
                <a:cs typeface="Times New Roman" panose="02020603050405020304" pitchFamily="18" charset="0"/>
              </a:rPr>
              <a:t>pháp</a:t>
            </a:r>
            <a:r>
              <a:rPr lang="en-US" sz="6000" dirty="0">
                <a:latin typeface="Times New Roman" panose="02020603050405020304" pitchFamily="18" charset="0"/>
                <a:cs typeface="Times New Roman" panose="02020603050405020304" pitchFamily="18" charset="0"/>
              </a:rPr>
              <a:t> </a:t>
            </a:r>
            <a:r>
              <a:rPr lang="en-US" sz="6000" dirty="0" err="1">
                <a:latin typeface="Times New Roman" panose="02020603050405020304" pitchFamily="18" charset="0"/>
                <a:cs typeface="Times New Roman" panose="02020603050405020304" pitchFamily="18" charset="0"/>
              </a:rPr>
              <a:t>nghiên</a:t>
            </a:r>
            <a:r>
              <a:rPr lang="en-US" sz="6000" dirty="0">
                <a:latin typeface="Times New Roman" panose="02020603050405020304" pitchFamily="18" charset="0"/>
                <a:cs typeface="Times New Roman" panose="02020603050405020304" pitchFamily="18" charset="0"/>
              </a:rPr>
              <a:t> </a:t>
            </a:r>
            <a:r>
              <a:rPr lang="en-US" sz="6000" dirty="0" err="1">
                <a:latin typeface="Times New Roman" panose="02020603050405020304" pitchFamily="18" charset="0"/>
                <a:cs typeface="Times New Roman" panose="02020603050405020304" pitchFamily="18" charset="0"/>
              </a:rPr>
              <a:t>cứu</a:t>
            </a:r>
            <a:endParaRPr lang="en-US" sz="6000" dirty="0">
              <a:latin typeface="Times New Roman" panose="02020603050405020304" pitchFamily="18" charset="0"/>
              <a:cs typeface="Times New Roman" panose="02020603050405020304" pitchFamily="18" charset="0"/>
            </a:endParaRPr>
          </a:p>
          <a:p>
            <a:pPr marL="342900" indent="-342900">
              <a:lnSpc>
                <a:spcPct val="150000"/>
              </a:lnSpc>
              <a:buAutoNum type="arabicPeriod"/>
            </a:pPr>
            <a:r>
              <a:rPr lang="en-US" sz="6000" dirty="0" err="1">
                <a:latin typeface="Times New Roman" panose="02020603050405020304" pitchFamily="18" charset="0"/>
                <a:cs typeface="Times New Roman" panose="02020603050405020304" pitchFamily="18" charset="0"/>
              </a:rPr>
              <a:t>Kết</a:t>
            </a:r>
            <a:r>
              <a:rPr lang="en-US" sz="6000" dirty="0">
                <a:latin typeface="Times New Roman" panose="02020603050405020304" pitchFamily="18" charset="0"/>
                <a:cs typeface="Times New Roman" panose="02020603050405020304" pitchFamily="18" charset="0"/>
              </a:rPr>
              <a:t> </a:t>
            </a:r>
            <a:r>
              <a:rPr lang="en-US" sz="6000" dirty="0" err="1">
                <a:latin typeface="Times New Roman" panose="02020603050405020304" pitchFamily="18" charset="0"/>
                <a:cs typeface="Times New Roman" panose="02020603050405020304" pitchFamily="18" charset="0"/>
              </a:rPr>
              <a:t>quả</a:t>
            </a:r>
            <a:r>
              <a:rPr lang="en-US" sz="6000" dirty="0">
                <a:latin typeface="Times New Roman" panose="02020603050405020304" pitchFamily="18" charset="0"/>
                <a:cs typeface="Times New Roman" panose="02020603050405020304" pitchFamily="18" charset="0"/>
              </a:rPr>
              <a:t> </a:t>
            </a:r>
            <a:r>
              <a:rPr lang="en-US" sz="6000" dirty="0" err="1">
                <a:latin typeface="Times New Roman" panose="02020603050405020304" pitchFamily="18" charset="0"/>
                <a:cs typeface="Times New Roman" panose="02020603050405020304" pitchFamily="18" charset="0"/>
              </a:rPr>
              <a:t>thực</a:t>
            </a:r>
            <a:r>
              <a:rPr lang="en-US" sz="6000" dirty="0">
                <a:latin typeface="Times New Roman" panose="02020603050405020304" pitchFamily="18" charset="0"/>
                <a:cs typeface="Times New Roman" panose="02020603050405020304" pitchFamily="18" charset="0"/>
              </a:rPr>
              <a:t> </a:t>
            </a:r>
            <a:r>
              <a:rPr lang="en-US" sz="6000" dirty="0" err="1">
                <a:latin typeface="Times New Roman" panose="02020603050405020304" pitchFamily="18" charset="0"/>
                <a:cs typeface="Times New Roman" panose="02020603050405020304" pitchFamily="18" charset="0"/>
              </a:rPr>
              <a:t>nghiệm</a:t>
            </a:r>
            <a:endParaRPr lang="en-US" sz="6000" dirty="0">
              <a:latin typeface="Times New Roman" panose="02020603050405020304" pitchFamily="18" charset="0"/>
              <a:cs typeface="Times New Roman" panose="02020603050405020304" pitchFamily="18" charset="0"/>
            </a:endParaRPr>
          </a:p>
          <a:p>
            <a:pPr marL="342900" indent="-342900">
              <a:lnSpc>
                <a:spcPct val="150000"/>
              </a:lnSpc>
              <a:buAutoNum type="arabicPeriod"/>
            </a:pPr>
            <a:r>
              <a:rPr lang="en-US" sz="6000" dirty="0" err="1">
                <a:latin typeface="Times New Roman" panose="02020603050405020304" pitchFamily="18" charset="0"/>
                <a:cs typeface="Times New Roman" panose="02020603050405020304" pitchFamily="18" charset="0"/>
              </a:rPr>
              <a:t>Kết</a:t>
            </a:r>
            <a:r>
              <a:rPr lang="en-US" sz="6000" dirty="0">
                <a:latin typeface="Times New Roman" panose="02020603050405020304" pitchFamily="18" charset="0"/>
                <a:cs typeface="Times New Roman" panose="02020603050405020304" pitchFamily="18" charset="0"/>
              </a:rPr>
              <a:t> </a:t>
            </a:r>
            <a:r>
              <a:rPr lang="en-US" sz="6000" dirty="0" err="1">
                <a:latin typeface="Times New Roman" panose="02020603050405020304" pitchFamily="18" charset="0"/>
                <a:cs typeface="Times New Roman" panose="02020603050405020304" pitchFamily="18" charset="0"/>
              </a:rPr>
              <a:t>luận</a:t>
            </a:r>
            <a:r>
              <a:rPr lang="en-US" sz="6000" dirty="0">
                <a:latin typeface="Times New Roman" panose="02020603050405020304" pitchFamily="18" charset="0"/>
                <a:cs typeface="Times New Roman" panose="02020603050405020304" pitchFamily="18" charset="0"/>
              </a:rPr>
              <a:t> </a:t>
            </a:r>
            <a:r>
              <a:rPr lang="en-US" sz="6000" dirty="0" err="1">
                <a:latin typeface="Times New Roman" panose="02020603050405020304" pitchFamily="18" charset="0"/>
                <a:cs typeface="Times New Roman" panose="02020603050405020304" pitchFamily="18" charset="0"/>
              </a:rPr>
              <a:t>và</a:t>
            </a:r>
            <a:r>
              <a:rPr lang="en-US" sz="6000" dirty="0">
                <a:latin typeface="Times New Roman" panose="02020603050405020304" pitchFamily="18" charset="0"/>
                <a:cs typeface="Times New Roman" panose="02020603050405020304" pitchFamily="18" charset="0"/>
              </a:rPr>
              <a:t> </a:t>
            </a:r>
            <a:r>
              <a:rPr lang="en-US" sz="6000" dirty="0" err="1">
                <a:latin typeface="Times New Roman" panose="02020603050405020304" pitchFamily="18" charset="0"/>
                <a:cs typeface="Times New Roman" panose="02020603050405020304" pitchFamily="18" charset="0"/>
              </a:rPr>
              <a:t>hướng</a:t>
            </a:r>
            <a:r>
              <a:rPr lang="en-US" sz="6000" dirty="0">
                <a:latin typeface="Times New Roman" panose="02020603050405020304" pitchFamily="18" charset="0"/>
                <a:cs typeface="Times New Roman" panose="02020603050405020304" pitchFamily="18" charset="0"/>
              </a:rPr>
              <a:t> </a:t>
            </a:r>
            <a:r>
              <a:rPr lang="en-US" sz="6000" dirty="0" err="1">
                <a:latin typeface="Times New Roman" panose="02020603050405020304" pitchFamily="18" charset="0"/>
                <a:cs typeface="Times New Roman" panose="02020603050405020304" pitchFamily="18" charset="0"/>
              </a:rPr>
              <a:t>phát</a:t>
            </a:r>
            <a:r>
              <a:rPr lang="en-US" sz="6000" dirty="0">
                <a:latin typeface="Times New Roman" panose="02020603050405020304" pitchFamily="18" charset="0"/>
                <a:cs typeface="Times New Roman" panose="02020603050405020304" pitchFamily="18" charset="0"/>
              </a:rPr>
              <a:t> </a:t>
            </a:r>
            <a:r>
              <a:rPr lang="en-US" sz="6000" dirty="0" err="1" smtClean="0">
                <a:latin typeface="Times New Roman" panose="02020603050405020304" pitchFamily="18" charset="0"/>
                <a:cs typeface="Times New Roman" panose="02020603050405020304" pitchFamily="18" charset="0"/>
              </a:rPr>
              <a:t>triển</a:t>
            </a:r>
            <a:endParaRPr lang="en-US" sz="6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923537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Google Shape;190;p10"/>
          <p:cNvSpPr>
            <a:spLocks noGrp="1"/>
          </p:cNvSpPr>
          <p:nvPr>
            <p:ph sz="half" idx="1"/>
          </p:nvPr>
        </p:nvSpPr>
        <p:spPr>
          <a:xfrm>
            <a:off x="5085556" y="3441700"/>
            <a:ext cx="9220200" cy="3352800"/>
          </a:xfrm>
          <a:prstGeom prst="rect">
            <a:avLst/>
          </a:prstGeom>
        </p:spPr>
        <p:txBody>
          <a:bodyPr>
            <a:prstTxWarp prst="textPlain">
              <a:avLst/>
            </a:prstTxWarp>
          </a:bodyPr>
          <a:lstStyle/>
          <a:p>
            <a:pPr marL="0" lvl="0" indent="0" algn="ctr">
              <a:buNone/>
            </a:pPr>
            <a:r>
              <a:rPr b="1" i="0" dirty="0">
                <a:ln w="28575" cap="flat" cmpd="sng">
                  <a:solidFill>
                    <a:schemeClr val="lt1"/>
                  </a:solidFill>
                  <a:prstDash val="solid"/>
                  <a:round/>
                  <a:headEnd type="none" w="sm" len="sm"/>
                  <a:tailEnd type="none" w="sm" len="sm"/>
                </a:ln>
                <a:gradFill>
                  <a:gsLst>
                    <a:gs pos="0">
                      <a:schemeClr val="hlink"/>
                    </a:gs>
                    <a:gs pos="100000">
                      <a:schemeClr val="dk1"/>
                    </a:gs>
                  </a:gsLst>
                  <a:lin ang="5400000" scaled="0"/>
                </a:gradFill>
                <a:latin typeface="Verdana"/>
              </a:rPr>
              <a:t>Thank You !</a:t>
            </a:r>
          </a:p>
        </p:txBody>
      </p:sp>
    </p:spTree>
    <p:extLst>
      <p:ext uri="{BB962C8B-B14F-4D97-AF65-F5344CB8AC3E}">
        <p14:creationId xmlns:p14="http://schemas.microsoft.com/office/powerpoint/2010/main" val="27486623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p:nvPr/>
        </p:nvSpPr>
        <p:spPr>
          <a:xfrm>
            <a:off x="0" y="3742454"/>
            <a:ext cx="19010313" cy="6945503"/>
          </a:xfrm>
          <a:prstGeom prst="rect">
            <a:avLst/>
          </a:prstGeom>
          <a:blipFill>
            <a:blip r:embed="rId3" cstate="print"/>
            <a:stretch>
              <a:fillRect/>
            </a:stretch>
          </a:blipFill>
        </p:spPr>
        <p:txBody>
          <a:bodyPr wrap="square" lIns="0" tIns="0" rIns="0" bIns="0" rtlCol="0"/>
          <a:lstStyle/>
          <a:p>
            <a:endParaRPr dirty="0"/>
          </a:p>
        </p:txBody>
      </p:sp>
      <p:grpSp>
        <p:nvGrpSpPr>
          <p:cNvPr id="23" name="Group 22">
            <a:extLst>
              <a:ext uri="{FF2B5EF4-FFF2-40B4-BE49-F238E27FC236}">
                <a16:creationId xmlns:a16="http://schemas.microsoft.com/office/drawing/2014/main" id="{E9DC037C-C731-4D52-835A-5765F8A4FBF2}"/>
              </a:ext>
            </a:extLst>
          </p:cNvPr>
          <p:cNvGrpSpPr/>
          <p:nvPr/>
        </p:nvGrpSpPr>
        <p:grpSpPr>
          <a:xfrm>
            <a:off x="0" y="546099"/>
            <a:ext cx="11105356" cy="1425129"/>
            <a:chOff x="564554" y="8642689"/>
            <a:chExt cx="3496471" cy="439424"/>
          </a:xfrm>
        </p:grpSpPr>
        <p:sp>
          <p:nvSpPr>
            <p:cNvPr id="24" name="object 4">
              <a:extLst>
                <a:ext uri="{FF2B5EF4-FFF2-40B4-BE49-F238E27FC236}">
                  <a16:creationId xmlns:a16="http://schemas.microsoft.com/office/drawing/2014/main" id="{FAC1F606-62F6-4305-800B-EF4BDCC04BC6}"/>
                </a:ext>
              </a:extLst>
            </p:cNvPr>
            <p:cNvSpPr/>
            <p:nvPr/>
          </p:nvSpPr>
          <p:spPr>
            <a:xfrm>
              <a:off x="564554" y="8642693"/>
              <a:ext cx="3280372" cy="439420"/>
            </a:xfrm>
            <a:custGeom>
              <a:avLst/>
              <a:gdLst/>
              <a:ahLst/>
              <a:cxnLst/>
              <a:rect l="l" t="t" r="r" b="b"/>
              <a:pathLst>
                <a:path w="3844925" h="439420">
                  <a:moveTo>
                    <a:pt x="0" y="439204"/>
                  </a:moveTo>
                  <a:lnTo>
                    <a:pt x="3844798" y="439204"/>
                  </a:lnTo>
                  <a:lnTo>
                    <a:pt x="3844798" y="0"/>
                  </a:lnTo>
                  <a:lnTo>
                    <a:pt x="0" y="0"/>
                  </a:lnTo>
                  <a:lnTo>
                    <a:pt x="0" y="439204"/>
                  </a:lnTo>
                  <a:close/>
                </a:path>
              </a:pathLst>
            </a:custGeom>
            <a:solidFill>
              <a:srgbClr val="00A0EF"/>
            </a:solidFill>
          </p:spPr>
          <p:txBody>
            <a:bodyPr wrap="square" lIns="0" tIns="0" rIns="0" bIns="0" rtlCol="0"/>
            <a:lstStyle/>
            <a:p>
              <a:endParaRPr dirty="0"/>
            </a:p>
          </p:txBody>
        </p:sp>
        <p:sp>
          <p:nvSpPr>
            <p:cNvPr id="25" name="object 5">
              <a:extLst>
                <a:ext uri="{FF2B5EF4-FFF2-40B4-BE49-F238E27FC236}">
                  <a16:creationId xmlns:a16="http://schemas.microsoft.com/office/drawing/2014/main" id="{DE9D9B32-EA9E-452A-AFED-2BFD37C8107A}"/>
                </a:ext>
              </a:extLst>
            </p:cNvPr>
            <p:cNvSpPr/>
            <p:nvPr/>
          </p:nvSpPr>
          <p:spPr>
            <a:xfrm>
              <a:off x="3621605" y="8642689"/>
              <a:ext cx="439420" cy="439420"/>
            </a:xfrm>
            <a:custGeom>
              <a:avLst/>
              <a:gdLst/>
              <a:ahLst/>
              <a:cxnLst/>
              <a:rect l="l" t="t" r="r" b="b"/>
              <a:pathLst>
                <a:path w="439420" h="43942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A0EF"/>
            </a:solidFill>
          </p:spPr>
          <p:txBody>
            <a:bodyPr wrap="square" lIns="0" tIns="0" rIns="0" bIns="0" rtlCol="0"/>
            <a:lstStyle/>
            <a:p>
              <a:endParaRPr dirty="0"/>
            </a:p>
          </p:txBody>
        </p:sp>
      </p:grpSp>
      <p:sp>
        <p:nvSpPr>
          <p:cNvPr id="11" name="object 9">
            <a:extLst>
              <a:ext uri="{FF2B5EF4-FFF2-40B4-BE49-F238E27FC236}">
                <a16:creationId xmlns:a16="http://schemas.microsoft.com/office/drawing/2014/main" id="{0A39365D-A6B5-4623-AC67-FBE1BB6FC527}"/>
              </a:ext>
            </a:extLst>
          </p:cNvPr>
          <p:cNvSpPr txBox="1"/>
          <p:nvPr/>
        </p:nvSpPr>
        <p:spPr>
          <a:xfrm>
            <a:off x="665956" y="738245"/>
            <a:ext cx="8915400" cy="1028487"/>
          </a:xfrm>
          <a:prstGeom prst="rect">
            <a:avLst/>
          </a:prstGeom>
        </p:spPr>
        <p:txBody>
          <a:bodyPr vert="horz" wrap="square" lIns="0" tIns="12700" rIns="0" bIns="0" rtlCol="0">
            <a:spAutoFit/>
          </a:bodyPr>
          <a:lstStyle/>
          <a:p>
            <a:pPr lvl="0" algn="ctr">
              <a:spcBef>
                <a:spcPct val="0"/>
              </a:spcBef>
              <a:defRPr/>
            </a:pPr>
            <a:r>
              <a:rPr lang="en-US" sz="6000" dirty="0">
                <a:ln w="0"/>
                <a:effectLst>
                  <a:outerShdw blurRad="38100" dist="19050" dir="2700000" algn="tl" rotWithShape="0">
                    <a:schemeClr val="dk1">
                      <a:alpha val="40000"/>
                    </a:schemeClr>
                  </a:outerShdw>
                </a:effectLst>
                <a:latin typeface="Arial" panose="020B0604020202020204" pitchFamily="34" charset="0"/>
              </a:rPr>
              <a:t>1</a:t>
            </a:r>
            <a:r>
              <a:rPr lang="en-US" sz="6600" dirty="0">
                <a:ln w="0"/>
                <a:effectLst>
                  <a:outerShdw blurRad="38100" dist="19050" dir="2700000" algn="tl" rotWithShape="0">
                    <a:schemeClr val="dk1">
                      <a:alpha val="40000"/>
                    </a:schemeClr>
                  </a:outerShdw>
                </a:effectLst>
                <a:latin typeface="Arial" panose="020B0604020202020204" pitchFamily="34" charset="0"/>
              </a:rPr>
              <a:t>. </a:t>
            </a:r>
            <a:r>
              <a:rPr lang="en-US" sz="6600" dirty="0" err="1">
                <a:ln w="0"/>
                <a:effectLst>
                  <a:outerShdw blurRad="38100" dist="19050" dir="2700000" algn="tl" rotWithShape="0">
                    <a:schemeClr val="dk1">
                      <a:alpha val="40000"/>
                    </a:schemeClr>
                  </a:outerShdw>
                </a:effectLst>
                <a:latin typeface="Arial" panose="020B0604020202020204" pitchFamily="34" charset="0"/>
              </a:rPr>
              <a:t>Giới</a:t>
            </a:r>
            <a:r>
              <a:rPr lang="en-US" sz="6600" dirty="0">
                <a:ln w="0"/>
                <a:effectLst>
                  <a:outerShdw blurRad="38100" dist="19050" dir="2700000" algn="tl" rotWithShape="0">
                    <a:schemeClr val="dk1">
                      <a:alpha val="40000"/>
                    </a:schemeClr>
                  </a:outerShdw>
                </a:effectLst>
                <a:latin typeface="Arial" panose="020B0604020202020204" pitchFamily="34" charset="0"/>
              </a:rPr>
              <a:t> </a:t>
            </a:r>
            <a:r>
              <a:rPr lang="en-US" sz="6600" dirty="0" err="1">
                <a:ln w="0"/>
                <a:effectLst>
                  <a:outerShdw blurRad="38100" dist="19050" dir="2700000" algn="tl" rotWithShape="0">
                    <a:schemeClr val="dk1">
                      <a:alpha val="40000"/>
                    </a:schemeClr>
                  </a:outerShdw>
                </a:effectLst>
                <a:latin typeface="Arial" panose="020B0604020202020204" pitchFamily="34" charset="0"/>
              </a:rPr>
              <a:t>thiệu</a:t>
            </a:r>
            <a:r>
              <a:rPr lang="en-US" sz="6600" dirty="0">
                <a:ln w="0"/>
                <a:effectLst>
                  <a:outerShdw blurRad="38100" dist="19050" dir="2700000" algn="tl" rotWithShape="0">
                    <a:schemeClr val="dk1">
                      <a:alpha val="40000"/>
                    </a:schemeClr>
                  </a:outerShdw>
                </a:effectLst>
                <a:latin typeface="Arial" panose="020B0604020202020204" pitchFamily="34" charset="0"/>
              </a:rPr>
              <a:t> </a:t>
            </a:r>
            <a:r>
              <a:rPr lang="en-US" sz="6600" dirty="0" err="1">
                <a:ln w="0"/>
                <a:effectLst>
                  <a:outerShdw blurRad="38100" dist="19050" dir="2700000" algn="tl" rotWithShape="0">
                    <a:schemeClr val="dk1">
                      <a:alpha val="40000"/>
                    </a:schemeClr>
                  </a:outerShdw>
                </a:effectLst>
                <a:latin typeface="Arial" panose="020B0604020202020204" pitchFamily="34" charset="0"/>
              </a:rPr>
              <a:t>đề</a:t>
            </a:r>
            <a:r>
              <a:rPr lang="en-US" sz="6600" dirty="0">
                <a:ln w="0"/>
                <a:effectLst>
                  <a:outerShdw blurRad="38100" dist="19050" dir="2700000" algn="tl" rotWithShape="0">
                    <a:schemeClr val="dk1">
                      <a:alpha val="40000"/>
                    </a:schemeClr>
                  </a:outerShdw>
                </a:effectLst>
                <a:latin typeface="Arial" panose="020B0604020202020204" pitchFamily="34" charset="0"/>
              </a:rPr>
              <a:t> </a:t>
            </a:r>
            <a:r>
              <a:rPr lang="en-US" sz="6600" dirty="0" err="1">
                <a:ln w="0"/>
                <a:effectLst>
                  <a:outerShdw blurRad="38100" dist="19050" dir="2700000" algn="tl" rotWithShape="0">
                    <a:schemeClr val="dk1">
                      <a:alpha val="40000"/>
                    </a:schemeClr>
                  </a:outerShdw>
                </a:effectLst>
                <a:latin typeface="Arial" panose="020B0604020202020204" pitchFamily="34" charset="0"/>
              </a:rPr>
              <a:t>tài</a:t>
            </a:r>
            <a:endParaRPr lang="en-US" sz="6600" dirty="0">
              <a:ln w="0"/>
              <a:effectLst>
                <a:outerShdw blurRad="38100" dist="19050" dir="2700000" algn="tl" rotWithShape="0">
                  <a:schemeClr val="dk1">
                    <a:alpha val="40000"/>
                  </a:schemeClr>
                </a:outerShdw>
              </a:effectLst>
              <a:latin typeface="Arial" panose="020B0604020202020204" pitchFamily="34" charset="0"/>
            </a:endParaRPr>
          </a:p>
        </p:txBody>
      </p:sp>
      <p:sp>
        <p:nvSpPr>
          <p:cNvPr id="2" name="Title 1"/>
          <p:cNvSpPr>
            <a:spLocks noGrp="1"/>
          </p:cNvSpPr>
          <p:nvPr>
            <p:ph type="title"/>
          </p:nvPr>
        </p:nvSpPr>
        <p:spPr>
          <a:xfrm>
            <a:off x="1107454" y="2527300"/>
            <a:ext cx="12741102" cy="7467600"/>
          </a:xfrm>
        </p:spPr>
        <p:txBody>
          <a:bodyPr anchor="t">
            <a:noAutofit/>
          </a:bodyPr>
          <a:lstStyle/>
          <a:p>
            <a:pPr>
              <a:lnSpc>
                <a:spcPct val="150000"/>
              </a:lnSpc>
              <a:spcBef>
                <a:spcPts val="1559"/>
              </a:spcBef>
            </a:pPr>
            <a:r>
              <a:rPr lang="en-US" sz="4800" b="1" dirty="0">
                <a:latin typeface="Times New Roman" panose="02020603050405020304" pitchFamily="18" charset="0"/>
                <a:ea typeface="+mn-ea"/>
                <a:cs typeface="Times New Roman" panose="02020603050405020304" pitchFamily="18" charset="0"/>
              </a:rPr>
              <a:t>H</a:t>
            </a:r>
            <a:r>
              <a:rPr lang="vi-VN" sz="4800" b="1" dirty="0">
                <a:latin typeface="Times New Roman" panose="02020603050405020304" pitchFamily="18" charset="0"/>
                <a:ea typeface="+mn-ea"/>
                <a:cs typeface="Times New Roman" panose="02020603050405020304" pitchFamily="18" charset="0"/>
              </a:rPr>
              <a:t>ệ thống </a:t>
            </a:r>
            <a:r>
              <a:rPr lang="en-US" sz="4800" b="1" dirty="0" err="1">
                <a:latin typeface="Times New Roman" panose="02020603050405020304" pitchFamily="18" charset="0"/>
                <a:ea typeface="+mn-ea"/>
                <a:cs typeface="Times New Roman" panose="02020603050405020304" pitchFamily="18" charset="0"/>
              </a:rPr>
              <a:t>tóm</a:t>
            </a:r>
            <a:r>
              <a:rPr lang="en-US" sz="4800" b="1" dirty="0">
                <a:latin typeface="Times New Roman" panose="02020603050405020304" pitchFamily="18" charset="0"/>
                <a:ea typeface="+mn-ea"/>
                <a:cs typeface="Times New Roman" panose="02020603050405020304" pitchFamily="18" charset="0"/>
              </a:rPr>
              <a:t> </a:t>
            </a:r>
            <a:r>
              <a:rPr lang="en-US" sz="4800" b="1" dirty="0" err="1">
                <a:latin typeface="Times New Roman" panose="02020603050405020304" pitchFamily="18" charset="0"/>
                <a:ea typeface="+mn-ea"/>
                <a:cs typeface="Times New Roman" panose="02020603050405020304" pitchFamily="18" charset="0"/>
              </a:rPr>
              <a:t>tắt</a:t>
            </a:r>
            <a:r>
              <a:rPr lang="en-US" sz="4800" b="1" dirty="0">
                <a:latin typeface="Times New Roman" panose="02020603050405020304" pitchFamily="18" charset="0"/>
                <a:ea typeface="+mn-ea"/>
                <a:cs typeface="Times New Roman" panose="02020603050405020304" pitchFamily="18" charset="0"/>
              </a:rPr>
              <a:t> </a:t>
            </a:r>
            <a:r>
              <a:rPr lang="en-US" sz="4800" b="1" dirty="0" err="1">
                <a:latin typeface="Times New Roman" panose="02020603050405020304" pitchFamily="18" charset="0"/>
                <a:ea typeface="+mn-ea"/>
                <a:cs typeface="Times New Roman" panose="02020603050405020304" pitchFamily="18" charset="0"/>
              </a:rPr>
              <a:t>văn</a:t>
            </a:r>
            <a:r>
              <a:rPr lang="en-US" sz="4800" b="1" dirty="0">
                <a:latin typeface="Times New Roman" panose="02020603050405020304" pitchFamily="18" charset="0"/>
                <a:ea typeface="+mn-ea"/>
                <a:cs typeface="Times New Roman" panose="02020603050405020304" pitchFamily="18" charset="0"/>
              </a:rPr>
              <a:t> </a:t>
            </a:r>
            <a:r>
              <a:rPr lang="en-US" sz="4800" b="1" dirty="0" err="1" smtClean="0">
                <a:latin typeface="Times New Roman" panose="02020603050405020304" pitchFamily="18" charset="0"/>
                <a:ea typeface="+mn-ea"/>
                <a:cs typeface="Times New Roman" panose="02020603050405020304" pitchFamily="18" charset="0"/>
              </a:rPr>
              <a:t>bản</a:t>
            </a:r>
            <a:r>
              <a:rPr lang="en-US" sz="4800" b="1" dirty="0" smtClean="0">
                <a:latin typeface="Times New Roman" panose="02020603050405020304" pitchFamily="18" charset="0"/>
                <a:ea typeface="+mn-ea"/>
                <a:cs typeface="Times New Roman" panose="02020603050405020304" pitchFamily="18" charset="0"/>
              </a:rPr>
              <a:t> </a:t>
            </a:r>
            <a:r>
              <a:rPr lang="en-US" sz="4800" b="1" dirty="0" smtClean="0">
                <a:latin typeface="Times New Roman" panose="02020603050405020304" pitchFamily="18" charset="0"/>
                <a:ea typeface="+mn-ea"/>
                <a:cs typeface="Times New Roman" panose="02020603050405020304" pitchFamily="18" charset="0"/>
              </a:rPr>
              <a:t/>
            </a:r>
            <a:br>
              <a:rPr lang="en-US" sz="4800" b="1" dirty="0" smtClean="0">
                <a:latin typeface="Times New Roman" panose="02020603050405020304" pitchFamily="18" charset="0"/>
                <a:ea typeface="+mn-ea"/>
                <a:cs typeface="Times New Roman" panose="02020603050405020304" pitchFamily="18" charset="0"/>
              </a:rPr>
            </a:br>
            <a:r>
              <a:rPr lang="en-US" sz="4800" b="1" dirty="0" smtClean="0">
                <a:latin typeface="Times New Roman" panose="02020603050405020304" pitchFamily="18" charset="0"/>
                <a:ea typeface="+mn-ea"/>
                <a:cs typeface="Times New Roman" panose="02020603050405020304" pitchFamily="18" charset="0"/>
              </a:rPr>
              <a:t>(</a:t>
            </a:r>
            <a:r>
              <a:rPr lang="en-US" sz="4800" b="1" dirty="0">
                <a:latin typeface="Times New Roman" panose="02020603050405020304" pitchFamily="18" charset="0"/>
                <a:ea typeface="+mn-ea"/>
                <a:cs typeface="Times New Roman" panose="02020603050405020304" pitchFamily="18" charset="0"/>
              </a:rPr>
              <a:t>Abstract Summarization </a:t>
            </a:r>
            <a:r>
              <a:rPr lang="en-US" sz="4800" b="1" dirty="0" smtClean="0">
                <a:latin typeface="Times New Roman" panose="02020603050405020304" pitchFamily="18" charset="0"/>
                <a:ea typeface="+mn-ea"/>
                <a:cs typeface="Times New Roman" panose="02020603050405020304" pitchFamily="18" charset="0"/>
              </a:rPr>
              <a:t>):</a:t>
            </a:r>
            <a:r>
              <a:rPr lang="en-US" sz="4400" b="1" dirty="0" smtClean="0">
                <a:latin typeface="Times New Roman" panose="02020603050405020304" pitchFamily="18" charset="0"/>
                <a:ea typeface="+mn-ea"/>
                <a:cs typeface="Times New Roman" panose="02020603050405020304" pitchFamily="18" charset="0"/>
              </a:rPr>
              <a:t/>
            </a:r>
            <a:br>
              <a:rPr lang="en-US" sz="4400" b="1" dirty="0" smtClean="0">
                <a:latin typeface="Times New Roman" panose="02020603050405020304" pitchFamily="18" charset="0"/>
                <a:ea typeface="+mn-ea"/>
                <a:cs typeface="Times New Roman" panose="02020603050405020304" pitchFamily="18" charset="0"/>
              </a:rPr>
            </a:br>
            <a:r>
              <a:rPr lang="en-US" sz="4400" dirty="0" err="1" smtClean="0">
                <a:latin typeface="Times New Roman" panose="02020603050405020304" pitchFamily="18" charset="0"/>
                <a:ea typeface="+mn-ea"/>
                <a:cs typeface="Times New Roman" panose="02020603050405020304" pitchFamily="18" charset="0"/>
              </a:rPr>
              <a:t>tự</a:t>
            </a:r>
            <a:r>
              <a:rPr lang="en-US" sz="4400" dirty="0" smtClean="0">
                <a:latin typeface="Times New Roman" panose="02020603050405020304" pitchFamily="18" charset="0"/>
                <a:ea typeface="+mn-ea"/>
                <a:cs typeface="Times New Roman" panose="02020603050405020304" pitchFamily="18" charset="0"/>
              </a:rPr>
              <a:t> </a:t>
            </a:r>
            <a:r>
              <a:rPr lang="en-US" sz="4400" dirty="0" err="1">
                <a:latin typeface="Times New Roman" panose="02020603050405020304" pitchFamily="18" charset="0"/>
                <a:ea typeface="+mn-ea"/>
                <a:cs typeface="Times New Roman" panose="02020603050405020304" pitchFamily="18" charset="0"/>
              </a:rPr>
              <a:t>động</a:t>
            </a:r>
            <a:r>
              <a:rPr lang="en-US" sz="4400" dirty="0">
                <a:latin typeface="Times New Roman" panose="02020603050405020304" pitchFamily="18" charset="0"/>
                <a:ea typeface="+mn-ea"/>
                <a:cs typeface="Times New Roman" panose="02020603050405020304" pitchFamily="18" charset="0"/>
              </a:rPr>
              <a:t> </a:t>
            </a:r>
            <a:r>
              <a:rPr lang="en-US" sz="4400" dirty="0" err="1">
                <a:latin typeface="Times New Roman" panose="02020603050405020304" pitchFamily="18" charset="0"/>
                <a:ea typeface="+mn-ea"/>
                <a:cs typeface="Times New Roman" panose="02020603050405020304" pitchFamily="18" charset="0"/>
              </a:rPr>
              <a:t>trích</a:t>
            </a:r>
            <a:r>
              <a:rPr lang="en-US" sz="4400" dirty="0">
                <a:latin typeface="Times New Roman" panose="02020603050405020304" pitchFamily="18" charset="0"/>
                <a:ea typeface="+mn-ea"/>
                <a:cs typeface="Times New Roman" panose="02020603050405020304" pitchFamily="18" charset="0"/>
              </a:rPr>
              <a:t> </a:t>
            </a:r>
            <a:r>
              <a:rPr lang="en-US" sz="4400" dirty="0" err="1">
                <a:latin typeface="Times New Roman" panose="02020603050405020304" pitchFamily="18" charset="0"/>
                <a:ea typeface="+mn-ea"/>
                <a:cs typeface="Times New Roman" panose="02020603050405020304" pitchFamily="18" charset="0"/>
              </a:rPr>
              <a:t>xuất</a:t>
            </a:r>
            <a:r>
              <a:rPr lang="en-US" sz="4400" dirty="0">
                <a:latin typeface="Times New Roman" panose="02020603050405020304" pitchFamily="18" charset="0"/>
                <a:ea typeface="+mn-ea"/>
                <a:cs typeface="Times New Roman" panose="02020603050405020304" pitchFamily="18" charset="0"/>
              </a:rPr>
              <a:t> </a:t>
            </a:r>
            <a:r>
              <a:rPr lang="en-US" sz="4400" dirty="0" err="1">
                <a:latin typeface="Times New Roman" panose="02020603050405020304" pitchFamily="18" charset="0"/>
                <a:ea typeface="+mn-ea"/>
                <a:cs typeface="Times New Roman" panose="02020603050405020304" pitchFamily="18" charset="0"/>
              </a:rPr>
              <a:t>thông</a:t>
            </a:r>
            <a:r>
              <a:rPr lang="en-US" sz="4400" dirty="0">
                <a:latin typeface="Times New Roman" panose="02020603050405020304" pitchFamily="18" charset="0"/>
                <a:ea typeface="+mn-ea"/>
                <a:cs typeface="Times New Roman" panose="02020603050405020304" pitchFamily="18" charset="0"/>
              </a:rPr>
              <a:t> tin </a:t>
            </a:r>
            <a:r>
              <a:rPr lang="en-US" sz="4400" dirty="0" err="1">
                <a:latin typeface="Times New Roman" panose="02020603050405020304" pitchFamily="18" charset="0"/>
                <a:ea typeface="+mn-ea"/>
                <a:cs typeface="Times New Roman" panose="02020603050405020304" pitchFamily="18" charset="0"/>
              </a:rPr>
              <a:t>tạo</a:t>
            </a:r>
            <a:r>
              <a:rPr lang="en-US" sz="4400" dirty="0">
                <a:latin typeface="Times New Roman" panose="02020603050405020304" pitchFamily="18" charset="0"/>
                <a:ea typeface="+mn-ea"/>
                <a:cs typeface="Times New Roman" panose="02020603050405020304" pitchFamily="18" charset="0"/>
              </a:rPr>
              <a:t> </a:t>
            </a:r>
            <a:r>
              <a:rPr lang="en-US" sz="4400" dirty="0" err="1">
                <a:latin typeface="Times New Roman" panose="02020603050405020304" pitchFamily="18" charset="0"/>
                <a:ea typeface="+mn-ea"/>
                <a:cs typeface="Times New Roman" panose="02020603050405020304" pitchFamily="18" charset="0"/>
              </a:rPr>
              <a:t>ra</a:t>
            </a:r>
            <a:r>
              <a:rPr lang="en-US" sz="4400" dirty="0">
                <a:latin typeface="Times New Roman" panose="02020603050405020304" pitchFamily="18" charset="0"/>
                <a:ea typeface="+mn-ea"/>
                <a:cs typeface="Times New Roman" panose="02020603050405020304" pitchFamily="18" charset="0"/>
              </a:rPr>
              <a:t> </a:t>
            </a:r>
            <a:r>
              <a:rPr lang="en-US" sz="4400" dirty="0" err="1" smtClean="0">
                <a:latin typeface="Times New Roman" panose="02020603050405020304" pitchFamily="18" charset="0"/>
                <a:ea typeface="+mn-ea"/>
                <a:cs typeface="Times New Roman" panose="02020603050405020304" pitchFamily="18" charset="0"/>
              </a:rPr>
              <a:t>bản</a:t>
            </a:r>
            <a:r>
              <a:rPr lang="en-US" sz="4400" dirty="0" smtClean="0">
                <a:latin typeface="Times New Roman" panose="02020603050405020304" pitchFamily="18" charset="0"/>
                <a:ea typeface="+mn-ea"/>
                <a:cs typeface="Times New Roman" panose="02020603050405020304" pitchFamily="18" charset="0"/>
              </a:rPr>
              <a:t> </a:t>
            </a:r>
            <a:r>
              <a:rPr lang="en-US" sz="4400" dirty="0" err="1" smtClean="0">
                <a:latin typeface="Times New Roman" panose="02020603050405020304" pitchFamily="18" charset="0"/>
                <a:ea typeface="+mn-ea"/>
                <a:cs typeface="Times New Roman" panose="02020603050405020304" pitchFamily="18" charset="0"/>
              </a:rPr>
              <a:t>tóm</a:t>
            </a:r>
            <a:r>
              <a:rPr lang="en-US" sz="4400" dirty="0" smtClean="0">
                <a:latin typeface="Times New Roman" panose="02020603050405020304" pitchFamily="18" charset="0"/>
                <a:ea typeface="+mn-ea"/>
                <a:cs typeface="Times New Roman" panose="02020603050405020304" pitchFamily="18" charset="0"/>
              </a:rPr>
              <a:t> </a:t>
            </a:r>
            <a:r>
              <a:rPr lang="en-US" sz="4400" dirty="0" err="1">
                <a:latin typeface="Times New Roman" panose="02020603050405020304" pitchFamily="18" charset="0"/>
                <a:ea typeface="+mn-ea"/>
                <a:cs typeface="Times New Roman" panose="02020603050405020304" pitchFamily="18" charset="0"/>
              </a:rPr>
              <a:t>tắt</a:t>
            </a:r>
            <a:r>
              <a:rPr lang="en-US" sz="4400" dirty="0">
                <a:latin typeface="Times New Roman" panose="02020603050405020304" pitchFamily="18" charset="0"/>
                <a:ea typeface="+mn-ea"/>
                <a:cs typeface="Times New Roman" panose="02020603050405020304" pitchFamily="18" charset="0"/>
              </a:rPr>
              <a:t> </a:t>
            </a:r>
            <a:r>
              <a:rPr lang="en-US" sz="4400" dirty="0" err="1">
                <a:latin typeface="Times New Roman" panose="02020603050405020304" pitchFamily="18" charset="0"/>
                <a:ea typeface="+mn-ea"/>
                <a:cs typeface="Times New Roman" panose="02020603050405020304" pitchFamily="18" charset="0"/>
              </a:rPr>
              <a:t>với</a:t>
            </a:r>
            <a:r>
              <a:rPr lang="en-US" sz="4400" dirty="0">
                <a:latin typeface="Times New Roman" panose="02020603050405020304" pitchFamily="18" charset="0"/>
                <a:ea typeface="+mn-ea"/>
                <a:cs typeface="Times New Roman" panose="02020603050405020304" pitchFamily="18" charset="0"/>
              </a:rPr>
              <a:t> </a:t>
            </a:r>
            <a:r>
              <a:rPr lang="en-US" sz="4400" dirty="0" err="1">
                <a:latin typeface="Times New Roman" panose="02020603050405020304" pitchFamily="18" charset="0"/>
                <a:ea typeface="+mn-ea"/>
                <a:cs typeface="Times New Roman" panose="02020603050405020304" pitchFamily="18" charset="0"/>
              </a:rPr>
              <a:t>các</a:t>
            </a:r>
            <a:r>
              <a:rPr lang="en-US" sz="4400" dirty="0">
                <a:latin typeface="Times New Roman" panose="02020603050405020304" pitchFamily="18" charset="0"/>
                <a:ea typeface="+mn-ea"/>
                <a:cs typeface="Times New Roman" panose="02020603050405020304" pitchFamily="18" charset="0"/>
              </a:rPr>
              <a:t> </a:t>
            </a:r>
            <a:r>
              <a:rPr lang="en-US" sz="4400" dirty="0" err="1">
                <a:latin typeface="Times New Roman" panose="02020603050405020304" pitchFamily="18" charset="0"/>
                <a:ea typeface="+mn-ea"/>
                <a:cs typeface="Times New Roman" panose="02020603050405020304" pitchFamily="18" charset="0"/>
              </a:rPr>
              <a:t>điểm</a:t>
            </a:r>
            <a:r>
              <a:rPr lang="en-US" sz="4400" dirty="0">
                <a:latin typeface="Times New Roman" panose="02020603050405020304" pitchFamily="18" charset="0"/>
                <a:ea typeface="+mn-ea"/>
                <a:cs typeface="Times New Roman" panose="02020603050405020304" pitchFamily="18" charset="0"/>
              </a:rPr>
              <a:t> </a:t>
            </a:r>
            <a:r>
              <a:rPr lang="en-US" sz="4400" dirty="0" err="1">
                <a:latin typeface="Times New Roman" panose="02020603050405020304" pitchFamily="18" charset="0"/>
                <a:ea typeface="+mn-ea"/>
                <a:cs typeface="Times New Roman" panose="02020603050405020304" pitchFamily="18" charset="0"/>
              </a:rPr>
              <a:t>chính</a:t>
            </a:r>
            <a:r>
              <a:rPr lang="en-US" sz="4400" dirty="0">
                <a:latin typeface="Times New Roman" panose="02020603050405020304" pitchFamily="18" charset="0"/>
                <a:ea typeface="+mn-ea"/>
                <a:cs typeface="Times New Roman" panose="02020603050405020304" pitchFamily="18" charset="0"/>
              </a:rPr>
              <a:t> </a:t>
            </a:r>
            <a:r>
              <a:rPr lang="en-US" sz="4400" dirty="0" err="1">
                <a:latin typeface="Times New Roman" panose="02020603050405020304" pitchFamily="18" charset="0"/>
                <a:ea typeface="+mn-ea"/>
                <a:cs typeface="Times New Roman" panose="02020603050405020304" pitchFamily="18" charset="0"/>
              </a:rPr>
              <a:t>từ</a:t>
            </a:r>
            <a:r>
              <a:rPr lang="en-US" sz="4400" dirty="0">
                <a:latin typeface="Times New Roman" panose="02020603050405020304" pitchFamily="18" charset="0"/>
                <a:ea typeface="+mn-ea"/>
                <a:cs typeface="Times New Roman" panose="02020603050405020304" pitchFamily="18" charset="0"/>
              </a:rPr>
              <a:t> </a:t>
            </a:r>
            <a:r>
              <a:rPr lang="en-US" sz="4400" dirty="0" err="1">
                <a:latin typeface="Times New Roman" panose="02020603050405020304" pitchFamily="18" charset="0"/>
                <a:ea typeface="+mn-ea"/>
                <a:cs typeface="Times New Roman" panose="02020603050405020304" pitchFamily="18" charset="0"/>
              </a:rPr>
              <a:t>tài</a:t>
            </a:r>
            <a:r>
              <a:rPr lang="en-US" sz="4400" dirty="0">
                <a:latin typeface="Times New Roman" panose="02020603050405020304" pitchFamily="18" charset="0"/>
                <a:ea typeface="+mn-ea"/>
                <a:cs typeface="Times New Roman" panose="02020603050405020304" pitchFamily="18" charset="0"/>
              </a:rPr>
              <a:t> </a:t>
            </a:r>
            <a:r>
              <a:rPr lang="en-US" sz="4400" dirty="0" err="1">
                <a:latin typeface="Times New Roman" panose="02020603050405020304" pitchFamily="18" charset="0"/>
                <a:ea typeface="+mn-ea"/>
                <a:cs typeface="Times New Roman" panose="02020603050405020304" pitchFamily="18" charset="0"/>
              </a:rPr>
              <a:t>liệu</a:t>
            </a:r>
            <a:r>
              <a:rPr lang="en-US" sz="4400" dirty="0">
                <a:latin typeface="Times New Roman" panose="02020603050405020304" pitchFamily="18" charset="0"/>
                <a:ea typeface="+mn-ea"/>
                <a:cs typeface="Times New Roman" panose="02020603050405020304" pitchFamily="18" charset="0"/>
              </a:rPr>
              <a:t> </a:t>
            </a:r>
            <a:r>
              <a:rPr lang="en-US" sz="4400" dirty="0" err="1">
                <a:latin typeface="Times New Roman" panose="02020603050405020304" pitchFamily="18" charset="0"/>
                <a:ea typeface="+mn-ea"/>
                <a:cs typeface="Times New Roman" panose="02020603050405020304" pitchFamily="18" charset="0"/>
              </a:rPr>
              <a:t>gốc</a:t>
            </a:r>
            <a:r>
              <a:rPr lang="en-US" sz="4400" dirty="0">
                <a:latin typeface="Times New Roman" panose="02020603050405020304" pitchFamily="18" charset="0"/>
                <a:ea typeface="+mn-ea"/>
                <a:cs typeface="Times New Roman" panose="02020603050405020304" pitchFamily="18" charset="0"/>
              </a:rPr>
              <a:t>.</a:t>
            </a:r>
            <a:br>
              <a:rPr lang="en-US" sz="4400" dirty="0">
                <a:latin typeface="Times New Roman" panose="02020603050405020304" pitchFamily="18" charset="0"/>
                <a:ea typeface="+mn-ea"/>
                <a:cs typeface="Times New Roman" panose="02020603050405020304" pitchFamily="18" charset="0"/>
              </a:rPr>
            </a:br>
            <a:r>
              <a:rPr lang="en-US" sz="4400" dirty="0">
                <a:latin typeface="Times New Roman" panose="02020603050405020304" pitchFamily="18" charset="0"/>
                <a:ea typeface="+mn-ea"/>
                <a:cs typeface="Times New Roman" panose="02020603050405020304" pitchFamily="18" charset="0"/>
              </a:rPr>
              <a:t>( </a:t>
            </a:r>
            <a:r>
              <a:rPr lang="en-US" sz="4400" dirty="0" err="1">
                <a:latin typeface="Times New Roman" panose="02020603050405020304" pitchFamily="18" charset="0"/>
                <a:ea typeface="+mn-ea"/>
                <a:cs typeface="Times New Roman" panose="02020603050405020304" pitchFamily="18" charset="0"/>
              </a:rPr>
              <a:t>Tìm</a:t>
            </a:r>
            <a:r>
              <a:rPr lang="en-US" sz="4400" dirty="0">
                <a:latin typeface="Times New Roman" panose="02020603050405020304" pitchFamily="18" charset="0"/>
                <a:ea typeface="+mn-ea"/>
                <a:cs typeface="Times New Roman" panose="02020603050405020304" pitchFamily="18" charset="0"/>
              </a:rPr>
              <a:t> </a:t>
            </a:r>
            <a:r>
              <a:rPr lang="en-US" sz="4400" dirty="0" err="1">
                <a:latin typeface="Times New Roman" panose="02020603050405020304" pitchFamily="18" charset="0"/>
                <a:ea typeface="+mn-ea"/>
                <a:cs typeface="Times New Roman" panose="02020603050405020304" pitchFamily="18" charset="0"/>
              </a:rPr>
              <a:t>kiếm</a:t>
            </a:r>
            <a:r>
              <a:rPr lang="en-US" sz="4400" dirty="0">
                <a:latin typeface="Times New Roman" panose="02020603050405020304" pitchFamily="18" charset="0"/>
                <a:ea typeface="+mn-ea"/>
                <a:cs typeface="Times New Roman" panose="02020603050405020304" pitchFamily="18" charset="0"/>
              </a:rPr>
              <a:t> web, </a:t>
            </a:r>
            <a:r>
              <a:rPr lang="en-US" sz="4400" dirty="0" err="1">
                <a:latin typeface="Times New Roman" panose="02020603050405020304" pitchFamily="18" charset="0"/>
                <a:ea typeface="+mn-ea"/>
                <a:cs typeface="Times New Roman" panose="02020603050405020304" pitchFamily="18" charset="0"/>
              </a:rPr>
              <a:t>công</a:t>
            </a:r>
            <a:r>
              <a:rPr lang="en-US" sz="4400" dirty="0">
                <a:latin typeface="Times New Roman" panose="02020603050405020304" pitchFamily="18" charset="0"/>
                <a:ea typeface="+mn-ea"/>
                <a:cs typeface="Times New Roman" panose="02020603050405020304" pitchFamily="18" charset="0"/>
              </a:rPr>
              <a:t> </a:t>
            </a:r>
            <a:r>
              <a:rPr lang="en-US" sz="4400" dirty="0" err="1">
                <a:latin typeface="Times New Roman" panose="02020603050405020304" pitchFamily="18" charset="0"/>
                <a:ea typeface="+mn-ea"/>
                <a:cs typeface="Times New Roman" panose="02020603050405020304" pitchFamily="18" charset="0"/>
              </a:rPr>
              <a:t>cụ</a:t>
            </a:r>
            <a:r>
              <a:rPr lang="en-US" sz="4400" dirty="0">
                <a:latin typeface="Times New Roman" panose="02020603050405020304" pitchFamily="18" charset="0"/>
                <a:ea typeface="+mn-ea"/>
                <a:cs typeface="Times New Roman" panose="02020603050405020304" pitchFamily="18" charset="0"/>
              </a:rPr>
              <a:t> </a:t>
            </a:r>
            <a:r>
              <a:rPr lang="en-US" sz="4400" dirty="0" err="1">
                <a:latin typeface="Times New Roman" panose="02020603050405020304" pitchFamily="18" charset="0"/>
                <a:ea typeface="+mn-ea"/>
                <a:cs typeface="Times New Roman" panose="02020603050405020304" pitchFamily="18" charset="0"/>
              </a:rPr>
              <a:t>tìm</a:t>
            </a:r>
            <a:r>
              <a:rPr lang="en-US" sz="4400" dirty="0">
                <a:latin typeface="Times New Roman" panose="02020603050405020304" pitchFamily="18" charset="0"/>
                <a:ea typeface="+mn-ea"/>
                <a:cs typeface="Times New Roman" panose="02020603050405020304" pitchFamily="18" charset="0"/>
              </a:rPr>
              <a:t> </a:t>
            </a:r>
            <a:r>
              <a:rPr lang="en-US" sz="4400" dirty="0" err="1">
                <a:latin typeface="Times New Roman" panose="02020603050405020304" pitchFamily="18" charset="0"/>
                <a:ea typeface="+mn-ea"/>
                <a:cs typeface="Times New Roman" panose="02020603050405020304" pitchFamily="18" charset="0"/>
              </a:rPr>
              <a:t>kiếm</a:t>
            </a:r>
            <a:r>
              <a:rPr lang="en-US" sz="4400" dirty="0">
                <a:latin typeface="Times New Roman" panose="02020603050405020304" pitchFamily="18" charset="0"/>
                <a:ea typeface="+mn-ea"/>
                <a:cs typeface="Times New Roman" panose="02020603050405020304" pitchFamily="18" charset="0"/>
              </a:rPr>
              <a:t> </a:t>
            </a:r>
            <a:r>
              <a:rPr lang="en-US" sz="4400" dirty="0" smtClean="0">
                <a:latin typeface="Times New Roman" panose="02020603050405020304" pitchFamily="18" charset="0"/>
                <a:ea typeface="+mn-ea"/>
                <a:cs typeface="Times New Roman" panose="02020603050405020304" pitchFamily="18" charset="0"/>
              </a:rPr>
              <a:t>google</a:t>
            </a:r>
            <a:r>
              <a:rPr lang="en-US" sz="4400" dirty="0">
                <a:latin typeface="Times New Roman" panose="02020603050405020304" pitchFamily="18" charset="0"/>
                <a:ea typeface="+mn-ea"/>
                <a:cs typeface="Times New Roman" panose="02020603050405020304" pitchFamily="18" charset="0"/>
              </a:rPr>
              <a:t>, Summarizer, </a:t>
            </a:r>
            <a:r>
              <a:rPr lang="en-US" sz="4400" dirty="0" err="1">
                <a:latin typeface="Times New Roman" panose="02020603050405020304" pitchFamily="18" charset="0"/>
                <a:ea typeface="+mn-ea"/>
                <a:cs typeface="Times New Roman" panose="02020603050405020304" pitchFamily="18" charset="0"/>
              </a:rPr>
              <a:t>Linguakit</a:t>
            </a:r>
            <a:r>
              <a:rPr lang="vi-VN" sz="4400" dirty="0">
                <a:latin typeface="Times New Roman" panose="02020603050405020304" pitchFamily="18" charset="0"/>
                <a:ea typeface="+mn-ea"/>
                <a:cs typeface="Times New Roman" panose="02020603050405020304" pitchFamily="18" charset="0"/>
              </a:rPr>
              <a:t>, </a:t>
            </a:r>
            <a:r>
              <a:rPr lang="en-US" sz="4400" dirty="0" err="1" smtClean="0">
                <a:latin typeface="Times New Roman" panose="02020603050405020304" pitchFamily="18" charset="0"/>
                <a:ea typeface="+mn-ea"/>
                <a:cs typeface="Times New Roman" panose="02020603050405020304" pitchFamily="18" charset="0"/>
              </a:rPr>
              <a:t>Resomer</a:t>
            </a:r>
            <a:r>
              <a:rPr lang="en-US" sz="4400" dirty="0" smtClean="0">
                <a:latin typeface="Times New Roman" panose="02020603050405020304" pitchFamily="18" charset="0"/>
                <a:ea typeface="+mn-ea"/>
                <a:cs typeface="Times New Roman" panose="02020603050405020304" pitchFamily="18" charset="0"/>
              </a:rPr>
              <a:t>..)</a:t>
            </a:r>
            <a:endParaRPr lang="en-US" sz="4400" dirty="0">
              <a:latin typeface="Times New Roman" panose="02020603050405020304" pitchFamily="18" charset="0"/>
              <a:ea typeface="+mn-ea"/>
              <a:cs typeface="Times New Roman" panose="02020603050405020304" pitchFamily="18" charset="0"/>
            </a:endParaRPr>
          </a:p>
        </p:txBody>
      </p:sp>
      <p:pic>
        <p:nvPicPr>
          <p:cNvPr id="3" name="Picture 2"/>
          <p:cNvPicPr>
            <a:picLocks noChangeAspect="1"/>
          </p:cNvPicPr>
          <p:nvPr/>
        </p:nvPicPr>
        <p:blipFill>
          <a:blip r:embed="rId4"/>
          <a:stretch>
            <a:fillRect/>
          </a:stretch>
        </p:blipFill>
        <p:spPr>
          <a:xfrm>
            <a:off x="13848556" y="4470400"/>
            <a:ext cx="4162856" cy="35814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8"/>
          <p:cNvSpPr/>
          <p:nvPr/>
        </p:nvSpPr>
        <p:spPr>
          <a:xfrm>
            <a:off x="0" y="3742454"/>
            <a:ext cx="19010313" cy="6945503"/>
          </a:xfrm>
          <a:prstGeom prst="rect">
            <a:avLst/>
          </a:prstGeom>
          <a:blipFill>
            <a:blip r:embed="rId2" cstate="print"/>
            <a:stretch>
              <a:fillRect/>
            </a:stretch>
          </a:blipFill>
        </p:spPr>
        <p:txBody>
          <a:bodyPr wrap="square" lIns="0" tIns="0" rIns="0" bIns="0" rtlCol="0"/>
          <a:lstStyle/>
          <a:p>
            <a:endParaRPr dirty="0"/>
          </a:p>
        </p:txBody>
      </p:sp>
      <p:grpSp>
        <p:nvGrpSpPr>
          <p:cNvPr id="23" name="Group 22">
            <a:extLst>
              <a:ext uri="{FF2B5EF4-FFF2-40B4-BE49-F238E27FC236}">
                <a16:creationId xmlns:a16="http://schemas.microsoft.com/office/drawing/2014/main" id="{E9DC037C-C731-4D52-835A-5765F8A4FBF2}"/>
              </a:ext>
            </a:extLst>
          </p:cNvPr>
          <p:cNvGrpSpPr/>
          <p:nvPr/>
        </p:nvGrpSpPr>
        <p:grpSpPr>
          <a:xfrm>
            <a:off x="0" y="546099"/>
            <a:ext cx="11105356" cy="1425129"/>
            <a:chOff x="564554" y="8642689"/>
            <a:chExt cx="3496471" cy="439424"/>
          </a:xfrm>
        </p:grpSpPr>
        <p:sp>
          <p:nvSpPr>
            <p:cNvPr id="24" name="object 4">
              <a:extLst>
                <a:ext uri="{FF2B5EF4-FFF2-40B4-BE49-F238E27FC236}">
                  <a16:creationId xmlns:a16="http://schemas.microsoft.com/office/drawing/2014/main" id="{FAC1F606-62F6-4305-800B-EF4BDCC04BC6}"/>
                </a:ext>
              </a:extLst>
            </p:cNvPr>
            <p:cNvSpPr/>
            <p:nvPr/>
          </p:nvSpPr>
          <p:spPr>
            <a:xfrm>
              <a:off x="564554" y="8642693"/>
              <a:ext cx="3280372" cy="439420"/>
            </a:xfrm>
            <a:custGeom>
              <a:avLst/>
              <a:gdLst/>
              <a:ahLst/>
              <a:cxnLst/>
              <a:rect l="l" t="t" r="r" b="b"/>
              <a:pathLst>
                <a:path w="3844925" h="439420">
                  <a:moveTo>
                    <a:pt x="0" y="439204"/>
                  </a:moveTo>
                  <a:lnTo>
                    <a:pt x="3844798" y="439204"/>
                  </a:lnTo>
                  <a:lnTo>
                    <a:pt x="3844798" y="0"/>
                  </a:lnTo>
                  <a:lnTo>
                    <a:pt x="0" y="0"/>
                  </a:lnTo>
                  <a:lnTo>
                    <a:pt x="0" y="439204"/>
                  </a:lnTo>
                  <a:close/>
                </a:path>
              </a:pathLst>
            </a:custGeom>
            <a:solidFill>
              <a:srgbClr val="00A0EF"/>
            </a:solidFill>
          </p:spPr>
          <p:txBody>
            <a:bodyPr wrap="square" lIns="0" tIns="0" rIns="0" bIns="0" rtlCol="0"/>
            <a:lstStyle/>
            <a:p>
              <a:endParaRPr dirty="0"/>
            </a:p>
          </p:txBody>
        </p:sp>
        <p:sp>
          <p:nvSpPr>
            <p:cNvPr id="25" name="object 5">
              <a:extLst>
                <a:ext uri="{FF2B5EF4-FFF2-40B4-BE49-F238E27FC236}">
                  <a16:creationId xmlns:a16="http://schemas.microsoft.com/office/drawing/2014/main" id="{DE9D9B32-EA9E-452A-AFED-2BFD37C8107A}"/>
                </a:ext>
              </a:extLst>
            </p:cNvPr>
            <p:cNvSpPr/>
            <p:nvPr/>
          </p:nvSpPr>
          <p:spPr>
            <a:xfrm>
              <a:off x="3621605" y="8642689"/>
              <a:ext cx="439420" cy="439420"/>
            </a:xfrm>
            <a:custGeom>
              <a:avLst/>
              <a:gdLst/>
              <a:ahLst/>
              <a:cxnLst/>
              <a:rect l="l" t="t" r="r" b="b"/>
              <a:pathLst>
                <a:path w="439420" h="43942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A0EF"/>
            </a:solidFill>
          </p:spPr>
          <p:txBody>
            <a:bodyPr wrap="square" lIns="0" tIns="0" rIns="0" bIns="0" rtlCol="0"/>
            <a:lstStyle/>
            <a:p>
              <a:endParaRPr dirty="0"/>
            </a:p>
          </p:txBody>
        </p:sp>
      </p:grpSp>
      <p:sp>
        <p:nvSpPr>
          <p:cNvPr id="11" name="object 9">
            <a:extLst>
              <a:ext uri="{FF2B5EF4-FFF2-40B4-BE49-F238E27FC236}">
                <a16:creationId xmlns:a16="http://schemas.microsoft.com/office/drawing/2014/main" id="{0A39365D-A6B5-4623-AC67-FBE1BB6FC527}"/>
              </a:ext>
            </a:extLst>
          </p:cNvPr>
          <p:cNvSpPr txBox="1"/>
          <p:nvPr/>
        </p:nvSpPr>
        <p:spPr>
          <a:xfrm>
            <a:off x="665956" y="738245"/>
            <a:ext cx="8915400" cy="1028487"/>
          </a:xfrm>
          <a:prstGeom prst="rect">
            <a:avLst/>
          </a:prstGeom>
        </p:spPr>
        <p:txBody>
          <a:bodyPr vert="horz" wrap="square" lIns="0" tIns="12700" rIns="0" bIns="0" rtlCol="0">
            <a:spAutoFit/>
          </a:bodyPr>
          <a:lstStyle/>
          <a:p>
            <a:pPr lvl="0" algn="ctr">
              <a:spcBef>
                <a:spcPct val="0"/>
              </a:spcBef>
              <a:defRPr/>
            </a:pPr>
            <a:r>
              <a:rPr lang="en-US" sz="6000" dirty="0">
                <a:ln w="0"/>
                <a:effectLst>
                  <a:outerShdw blurRad="38100" dist="19050" dir="2700000" algn="tl" rotWithShape="0">
                    <a:schemeClr val="dk1">
                      <a:alpha val="40000"/>
                    </a:schemeClr>
                  </a:outerShdw>
                </a:effectLst>
                <a:latin typeface="Arial" panose="020B0604020202020204" pitchFamily="34" charset="0"/>
              </a:rPr>
              <a:t>1</a:t>
            </a:r>
            <a:r>
              <a:rPr lang="en-US" sz="6600" dirty="0">
                <a:ln w="0"/>
                <a:effectLst>
                  <a:outerShdw blurRad="38100" dist="19050" dir="2700000" algn="tl" rotWithShape="0">
                    <a:schemeClr val="dk1">
                      <a:alpha val="40000"/>
                    </a:schemeClr>
                  </a:outerShdw>
                </a:effectLst>
                <a:latin typeface="Arial" panose="020B0604020202020204" pitchFamily="34" charset="0"/>
              </a:rPr>
              <a:t>. </a:t>
            </a:r>
            <a:r>
              <a:rPr lang="en-US" sz="6600" dirty="0" err="1">
                <a:ln w="0"/>
                <a:effectLst>
                  <a:outerShdw blurRad="38100" dist="19050" dir="2700000" algn="tl" rotWithShape="0">
                    <a:schemeClr val="dk1">
                      <a:alpha val="40000"/>
                    </a:schemeClr>
                  </a:outerShdw>
                </a:effectLst>
                <a:latin typeface="Arial" panose="020B0604020202020204" pitchFamily="34" charset="0"/>
              </a:rPr>
              <a:t>Giới</a:t>
            </a:r>
            <a:r>
              <a:rPr lang="en-US" sz="6600" dirty="0">
                <a:ln w="0"/>
                <a:effectLst>
                  <a:outerShdw blurRad="38100" dist="19050" dir="2700000" algn="tl" rotWithShape="0">
                    <a:schemeClr val="dk1">
                      <a:alpha val="40000"/>
                    </a:schemeClr>
                  </a:outerShdw>
                </a:effectLst>
                <a:latin typeface="Arial" panose="020B0604020202020204" pitchFamily="34" charset="0"/>
              </a:rPr>
              <a:t> </a:t>
            </a:r>
            <a:r>
              <a:rPr lang="en-US" sz="6600" dirty="0" err="1">
                <a:ln w="0"/>
                <a:effectLst>
                  <a:outerShdw blurRad="38100" dist="19050" dir="2700000" algn="tl" rotWithShape="0">
                    <a:schemeClr val="dk1">
                      <a:alpha val="40000"/>
                    </a:schemeClr>
                  </a:outerShdw>
                </a:effectLst>
                <a:latin typeface="Arial" panose="020B0604020202020204" pitchFamily="34" charset="0"/>
              </a:rPr>
              <a:t>thiệu</a:t>
            </a:r>
            <a:r>
              <a:rPr lang="en-US" sz="6600" dirty="0">
                <a:ln w="0"/>
                <a:effectLst>
                  <a:outerShdw blurRad="38100" dist="19050" dir="2700000" algn="tl" rotWithShape="0">
                    <a:schemeClr val="dk1">
                      <a:alpha val="40000"/>
                    </a:schemeClr>
                  </a:outerShdw>
                </a:effectLst>
                <a:latin typeface="Arial" panose="020B0604020202020204" pitchFamily="34" charset="0"/>
              </a:rPr>
              <a:t> </a:t>
            </a:r>
            <a:r>
              <a:rPr lang="en-US" sz="6600" dirty="0" err="1">
                <a:ln w="0"/>
                <a:effectLst>
                  <a:outerShdw blurRad="38100" dist="19050" dir="2700000" algn="tl" rotWithShape="0">
                    <a:schemeClr val="dk1">
                      <a:alpha val="40000"/>
                    </a:schemeClr>
                  </a:outerShdw>
                </a:effectLst>
                <a:latin typeface="Arial" panose="020B0604020202020204" pitchFamily="34" charset="0"/>
              </a:rPr>
              <a:t>đề</a:t>
            </a:r>
            <a:r>
              <a:rPr lang="en-US" sz="6600" dirty="0">
                <a:ln w="0"/>
                <a:effectLst>
                  <a:outerShdw blurRad="38100" dist="19050" dir="2700000" algn="tl" rotWithShape="0">
                    <a:schemeClr val="dk1">
                      <a:alpha val="40000"/>
                    </a:schemeClr>
                  </a:outerShdw>
                </a:effectLst>
                <a:latin typeface="Arial" panose="020B0604020202020204" pitchFamily="34" charset="0"/>
              </a:rPr>
              <a:t> </a:t>
            </a:r>
            <a:r>
              <a:rPr lang="en-US" sz="6600" dirty="0" err="1">
                <a:ln w="0"/>
                <a:effectLst>
                  <a:outerShdw blurRad="38100" dist="19050" dir="2700000" algn="tl" rotWithShape="0">
                    <a:schemeClr val="dk1">
                      <a:alpha val="40000"/>
                    </a:schemeClr>
                  </a:outerShdw>
                </a:effectLst>
                <a:latin typeface="Arial" panose="020B0604020202020204" pitchFamily="34" charset="0"/>
              </a:rPr>
              <a:t>tài</a:t>
            </a:r>
            <a:endParaRPr lang="en-US" sz="6600" dirty="0">
              <a:ln w="0"/>
              <a:effectLst>
                <a:outerShdw blurRad="38100" dist="19050" dir="2700000" algn="tl" rotWithShape="0">
                  <a:schemeClr val="dk1">
                    <a:alpha val="40000"/>
                  </a:schemeClr>
                </a:outerShdw>
              </a:effectLst>
              <a:latin typeface="Arial" panose="020B0604020202020204" pitchFamily="34" charset="0"/>
            </a:endParaRPr>
          </a:p>
        </p:txBody>
      </p:sp>
      <p:sp>
        <p:nvSpPr>
          <p:cNvPr id="4" name="Content Placeholder 3"/>
          <p:cNvSpPr>
            <a:spLocks noGrp="1"/>
          </p:cNvSpPr>
          <p:nvPr>
            <p:ph sz="half" idx="1"/>
          </p:nvPr>
        </p:nvSpPr>
        <p:spPr>
          <a:xfrm>
            <a:off x="1306959" y="2846623"/>
            <a:ext cx="10812253" cy="6614877"/>
          </a:xfrm>
        </p:spPr>
        <p:txBody>
          <a:bodyPr>
            <a:normAutofit/>
          </a:bodyPr>
          <a:lstStyle/>
          <a:p>
            <a:pPr marL="0" indent="0">
              <a:lnSpc>
                <a:spcPct val="150000"/>
              </a:lnSpc>
              <a:buNone/>
            </a:pPr>
            <a:r>
              <a:rPr lang="en-US" sz="4400" dirty="0">
                <a:latin typeface="Times New Roman" panose="02020603050405020304" pitchFamily="18" charset="0"/>
                <a:cs typeface="Times New Roman" panose="02020603050405020304" pitchFamily="18" charset="0"/>
              </a:rPr>
              <a:t>T</a:t>
            </a:r>
            <a:r>
              <a:rPr lang="vi-VN" sz="4400" dirty="0">
                <a:latin typeface="Times New Roman" panose="02020603050405020304" pitchFamily="18" charset="0"/>
                <a:cs typeface="Times New Roman" panose="02020603050405020304" pitchFamily="18" charset="0"/>
              </a:rPr>
              <a:t>rích </a:t>
            </a:r>
            <a:r>
              <a:rPr lang="en-US" sz="4400" dirty="0" err="1">
                <a:latin typeface="Times New Roman" panose="02020603050405020304" pitchFamily="18" charset="0"/>
                <a:cs typeface="Times New Roman" panose="02020603050405020304" pitchFamily="18" charset="0"/>
              </a:rPr>
              <a:t>xuất</a:t>
            </a:r>
            <a:r>
              <a:rPr lang="vi-VN" sz="4400" dirty="0">
                <a:latin typeface="Times New Roman" panose="02020603050405020304" pitchFamily="18" charset="0"/>
                <a:cs typeface="Times New Roman" panose="02020603050405020304" pitchFamily="18" charset="0"/>
              </a:rPr>
              <a:t> và trừu tượng hóa</a:t>
            </a:r>
            <a:r>
              <a:rPr lang="en-US" sz="4400" dirty="0" smtClean="0">
                <a:latin typeface="Times New Roman" panose="02020603050405020304" pitchFamily="18" charset="0"/>
                <a:cs typeface="Times New Roman" panose="02020603050405020304" pitchFamily="18" charset="0"/>
              </a:rPr>
              <a:t>:</a:t>
            </a:r>
          </a:p>
          <a:p>
            <a:pPr>
              <a:lnSpc>
                <a:spcPct val="150000"/>
              </a:lnSpc>
            </a:pPr>
            <a:r>
              <a:rPr lang="en-US" sz="4400" b="1" dirty="0" err="1" smtClean="0">
                <a:latin typeface="Times New Roman" panose="02020603050405020304" pitchFamily="18" charset="0"/>
                <a:cs typeface="Times New Roman" panose="02020603050405020304" pitchFamily="18" charset="0"/>
              </a:rPr>
              <a:t>Tóm</a:t>
            </a:r>
            <a:r>
              <a:rPr lang="en-US" sz="4400" b="1" dirty="0" smtClean="0">
                <a:latin typeface="Times New Roman" panose="02020603050405020304" pitchFamily="18" charset="0"/>
                <a:cs typeface="Times New Roman" panose="02020603050405020304" pitchFamily="18" charset="0"/>
              </a:rPr>
              <a:t> </a:t>
            </a:r>
            <a:r>
              <a:rPr lang="en-US" sz="4400" b="1" dirty="0" err="1">
                <a:latin typeface="Times New Roman" panose="02020603050405020304" pitchFamily="18" charset="0"/>
                <a:cs typeface="Times New Roman" panose="02020603050405020304" pitchFamily="18" charset="0"/>
              </a:rPr>
              <a:t>tắt</a:t>
            </a:r>
            <a:r>
              <a:rPr lang="en-US" sz="4400" b="1" dirty="0">
                <a:latin typeface="Times New Roman" panose="02020603050405020304" pitchFamily="18" charset="0"/>
                <a:cs typeface="Times New Roman" panose="02020603050405020304" pitchFamily="18" charset="0"/>
              </a:rPr>
              <a:t> </a:t>
            </a:r>
            <a:r>
              <a:rPr lang="en-US" sz="4400" b="1" dirty="0" err="1">
                <a:latin typeface="Times New Roman" panose="02020603050405020304" pitchFamily="18" charset="0"/>
                <a:cs typeface="Times New Roman" panose="02020603050405020304" pitchFamily="18" charset="0"/>
              </a:rPr>
              <a:t>theo</a:t>
            </a:r>
            <a:r>
              <a:rPr lang="en-US" sz="4400" b="1" dirty="0">
                <a:latin typeface="Times New Roman" panose="02020603050405020304" pitchFamily="18" charset="0"/>
                <a:cs typeface="Times New Roman" panose="02020603050405020304" pitchFamily="18" charset="0"/>
              </a:rPr>
              <a:t> </a:t>
            </a:r>
            <a:r>
              <a:rPr lang="en-US" sz="4400" b="1" dirty="0" err="1">
                <a:latin typeface="Times New Roman" panose="02020603050405020304" pitchFamily="18" charset="0"/>
                <a:cs typeface="Times New Roman" panose="02020603050405020304" pitchFamily="18" charset="0"/>
              </a:rPr>
              <a:t>trích</a:t>
            </a:r>
            <a:r>
              <a:rPr lang="en-US" sz="4400" b="1" dirty="0">
                <a:latin typeface="Times New Roman" panose="02020603050405020304" pitchFamily="18" charset="0"/>
                <a:cs typeface="Times New Roman" panose="02020603050405020304" pitchFamily="18" charset="0"/>
              </a:rPr>
              <a:t> </a:t>
            </a:r>
            <a:r>
              <a:rPr lang="en-US" sz="4400" b="1" dirty="0" err="1">
                <a:latin typeface="Times New Roman" panose="02020603050405020304" pitchFamily="18" charset="0"/>
                <a:cs typeface="Times New Roman" panose="02020603050405020304" pitchFamily="18" charset="0"/>
              </a:rPr>
              <a:t>xuất</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toàn</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bộ</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các</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phần</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quan</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trọng</a:t>
            </a:r>
            <a:r>
              <a:rPr lang="en-US" sz="4400" dirty="0" smtClean="0">
                <a:latin typeface="Times New Roman" panose="02020603050405020304" pitchFamily="18" charset="0"/>
                <a:cs typeface="Times New Roman" panose="02020603050405020304" pitchFamily="18" charset="0"/>
              </a:rPr>
              <a:t>.</a:t>
            </a:r>
          </a:p>
          <a:p>
            <a:pPr>
              <a:lnSpc>
                <a:spcPct val="150000"/>
              </a:lnSpc>
            </a:pPr>
            <a:r>
              <a:rPr lang="vi-VN" sz="4400" b="1" dirty="0" smtClean="0">
                <a:latin typeface="Times New Roman" panose="02020603050405020304" pitchFamily="18" charset="0"/>
                <a:cs typeface="Times New Roman" panose="02020603050405020304" pitchFamily="18" charset="0"/>
              </a:rPr>
              <a:t>Tóm </a:t>
            </a:r>
            <a:r>
              <a:rPr lang="vi-VN" sz="4400" b="1" dirty="0">
                <a:latin typeface="Times New Roman" panose="02020603050405020304" pitchFamily="18" charset="0"/>
                <a:cs typeface="Times New Roman" panose="02020603050405020304" pitchFamily="18" charset="0"/>
              </a:rPr>
              <a:t>tắt theo tóm lược</a:t>
            </a:r>
            <a:r>
              <a:rPr lang="vi-VN" sz="4400" dirty="0">
                <a:latin typeface="Times New Roman" panose="02020603050405020304" pitchFamily="18" charset="0"/>
                <a:cs typeface="Times New Roman" panose="02020603050405020304" pitchFamily="18" charset="0"/>
              </a:rPr>
              <a:t>:</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dựa</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vào</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thông</a:t>
            </a:r>
            <a:r>
              <a:rPr lang="en-US" sz="4400" dirty="0">
                <a:latin typeface="Times New Roman" panose="02020603050405020304" pitchFamily="18" charset="0"/>
                <a:cs typeface="Times New Roman" panose="02020603050405020304" pitchFamily="18" charset="0"/>
              </a:rPr>
              <a:t> tin </a:t>
            </a:r>
            <a:r>
              <a:rPr lang="en-US" sz="4400" dirty="0" err="1">
                <a:latin typeface="Times New Roman" panose="02020603050405020304" pitchFamily="18" charset="0"/>
                <a:cs typeface="Times New Roman" panose="02020603050405020304" pitchFamily="18" charset="0"/>
              </a:rPr>
              <a:t>quan</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trọng</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để</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viết</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lại</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văn</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bản</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tóm</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tắt</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mới</a:t>
            </a:r>
            <a:r>
              <a:rPr lang="en-US" sz="4400" dirty="0" smtClean="0">
                <a:latin typeface="Times New Roman" panose="02020603050405020304" pitchFamily="18" charset="0"/>
                <a:cs typeface="Times New Roman" panose="02020603050405020304" pitchFamily="18" charset="0"/>
              </a:rPr>
              <a:t>.</a:t>
            </a:r>
            <a:endParaRPr lang="en-US" sz="4400" dirty="0"/>
          </a:p>
        </p:txBody>
      </p:sp>
      <p:sp>
        <p:nvSpPr>
          <p:cNvPr id="7" name="Content Placeholder 6"/>
          <p:cNvSpPr>
            <a:spLocks noGrp="1"/>
          </p:cNvSpPr>
          <p:nvPr>
            <p:ph sz="half" idx="2"/>
          </p:nvPr>
        </p:nvSpPr>
        <p:spPr>
          <a:xfrm>
            <a:off x="13121490" y="4127500"/>
            <a:ext cx="4889922" cy="4191000"/>
          </a:xfrm>
        </p:spPr>
        <p:txBody>
          <a:bodyPr/>
          <a:lstStyle/>
          <a:p>
            <a:endParaRPr lang="en-US" dirty="0"/>
          </a:p>
        </p:txBody>
      </p:sp>
      <p:pic>
        <p:nvPicPr>
          <p:cNvPr id="13" name="Picture 12"/>
          <p:cNvPicPr>
            <a:picLocks noChangeAspect="1"/>
          </p:cNvPicPr>
          <p:nvPr/>
        </p:nvPicPr>
        <p:blipFill>
          <a:blip r:embed="rId3"/>
          <a:stretch>
            <a:fillRect/>
          </a:stretch>
        </p:blipFill>
        <p:spPr>
          <a:xfrm>
            <a:off x="13121490" y="4127500"/>
            <a:ext cx="4889921" cy="4191000"/>
          </a:xfrm>
          <a:prstGeom prst="rect">
            <a:avLst/>
          </a:prstGeom>
        </p:spPr>
      </p:pic>
    </p:spTree>
    <p:extLst>
      <p:ext uri="{BB962C8B-B14F-4D97-AF65-F5344CB8AC3E}">
        <p14:creationId xmlns:p14="http://schemas.microsoft.com/office/powerpoint/2010/main" val="15546812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8"/>
          <p:cNvSpPr/>
          <p:nvPr/>
        </p:nvSpPr>
        <p:spPr>
          <a:xfrm>
            <a:off x="0" y="3742454"/>
            <a:ext cx="19010313" cy="6945503"/>
          </a:xfrm>
          <a:prstGeom prst="rect">
            <a:avLst/>
          </a:prstGeom>
          <a:blipFill>
            <a:blip r:embed="rId3" cstate="print"/>
            <a:stretch>
              <a:fillRect/>
            </a:stretch>
          </a:blipFill>
        </p:spPr>
        <p:txBody>
          <a:bodyPr wrap="square" lIns="0" tIns="0" rIns="0" bIns="0" rtlCol="0"/>
          <a:lstStyle/>
          <a:p>
            <a:endParaRPr dirty="0"/>
          </a:p>
        </p:txBody>
      </p:sp>
      <p:grpSp>
        <p:nvGrpSpPr>
          <p:cNvPr id="23" name="Group 22">
            <a:extLst>
              <a:ext uri="{FF2B5EF4-FFF2-40B4-BE49-F238E27FC236}">
                <a16:creationId xmlns:a16="http://schemas.microsoft.com/office/drawing/2014/main" id="{E9DC037C-C731-4D52-835A-5765F8A4FBF2}"/>
              </a:ext>
            </a:extLst>
          </p:cNvPr>
          <p:cNvGrpSpPr/>
          <p:nvPr/>
        </p:nvGrpSpPr>
        <p:grpSpPr>
          <a:xfrm>
            <a:off x="0" y="546099"/>
            <a:ext cx="11105356" cy="1425129"/>
            <a:chOff x="564554" y="8642689"/>
            <a:chExt cx="3496471" cy="439424"/>
          </a:xfrm>
        </p:grpSpPr>
        <p:sp>
          <p:nvSpPr>
            <p:cNvPr id="24" name="object 4">
              <a:extLst>
                <a:ext uri="{FF2B5EF4-FFF2-40B4-BE49-F238E27FC236}">
                  <a16:creationId xmlns:a16="http://schemas.microsoft.com/office/drawing/2014/main" id="{FAC1F606-62F6-4305-800B-EF4BDCC04BC6}"/>
                </a:ext>
              </a:extLst>
            </p:cNvPr>
            <p:cNvSpPr/>
            <p:nvPr/>
          </p:nvSpPr>
          <p:spPr>
            <a:xfrm>
              <a:off x="564554" y="8642693"/>
              <a:ext cx="3280372" cy="439420"/>
            </a:xfrm>
            <a:custGeom>
              <a:avLst/>
              <a:gdLst/>
              <a:ahLst/>
              <a:cxnLst/>
              <a:rect l="l" t="t" r="r" b="b"/>
              <a:pathLst>
                <a:path w="3844925" h="439420">
                  <a:moveTo>
                    <a:pt x="0" y="439204"/>
                  </a:moveTo>
                  <a:lnTo>
                    <a:pt x="3844798" y="439204"/>
                  </a:lnTo>
                  <a:lnTo>
                    <a:pt x="3844798" y="0"/>
                  </a:lnTo>
                  <a:lnTo>
                    <a:pt x="0" y="0"/>
                  </a:lnTo>
                  <a:lnTo>
                    <a:pt x="0" y="439204"/>
                  </a:lnTo>
                  <a:close/>
                </a:path>
              </a:pathLst>
            </a:custGeom>
            <a:solidFill>
              <a:srgbClr val="00A0EF"/>
            </a:solidFill>
          </p:spPr>
          <p:txBody>
            <a:bodyPr wrap="square" lIns="0" tIns="0" rIns="0" bIns="0" rtlCol="0"/>
            <a:lstStyle/>
            <a:p>
              <a:endParaRPr dirty="0"/>
            </a:p>
          </p:txBody>
        </p:sp>
        <p:sp>
          <p:nvSpPr>
            <p:cNvPr id="25" name="object 5">
              <a:extLst>
                <a:ext uri="{FF2B5EF4-FFF2-40B4-BE49-F238E27FC236}">
                  <a16:creationId xmlns:a16="http://schemas.microsoft.com/office/drawing/2014/main" id="{DE9D9B32-EA9E-452A-AFED-2BFD37C8107A}"/>
                </a:ext>
              </a:extLst>
            </p:cNvPr>
            <p:cNvSpPr/>
            <p:nvPr/>
          </p:nvSpPr>
          <p:spPr>
            <a:xfrm>
              <a:off x="3621605" y="8642689"/>
              <a:ext cx="439420" cy="439420"/>
            </a:xfrm>
            <a:custGeom>
              <a:avLst/>
              <a:gdLst/>
              <a:ahLst/>
              <a:cxnLst/>
              <a:rect l="l" t="t" r="r" b="b"/>
              <a:pathLst>
                <a:path w="439420" h="43942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A0EF"/>
            </a:solidFill>
          </p:spPr>
          <p:txBody>
            <a:bodyPr wrap="square" lIns="0" tIns="0" rIns="0" bIns="0" rtlCol="0"/>
            <a:lstStyle/>
            <a:p>
              <a:endParaRPr dirty="0"/>
            </a:p>
          </p:txBody>
        </p:sp>
      </p:grpSp>
      <p:sp>
        <p:nvSpPr>
          <p:cNvPr id="11" name="object 9">
            <a:extLst>
              <a:ext uri="{FF2B5EF4-FFF2-40B4-BE49-F238E27FC236}">
                <a16:creationId xmlns:a16="http://schemas.microsoft.com/office/drawing/2014/main" id="{0A39365D-A6B5-4623-AC67-FBE1BB6FC527}"/>
              </a:ext>
            </a:extLst>
          </p:cNvPr>
          <p:cNvSpPr txBox="1"/>
          <p:nvPr/>
        </p:nvSpPr>
        <p:spPr>
          <a:xfrm>
            <a:off x="665956" y="738245"/>
            <a:ext cx="8915400" cy="1028487"/>
          </a:xfrm>
          <a:prstGeom prst="rect">
            <a:avLst/>
          </a:prstGeom>
        </p:spPr>
        <p:txBody>
          <a:bodyPr vert="horz" wrap="square" lIns="0" tIns="12700" rIns="0" bIns="0" rtlCol="0">
            <a:spAutoFit/>
          </a:bodyPr>
          <a:lstStyle/>
          <a:p>
            <a:pPr lvl="0" algn="ctr">
              <a:spcBef>
                <a:spcPct val="0"/>
              </a:spcBef>
              <a:defRPr/>
            </a:pPr>
            <a:r>
              <a:rPr lang="en-US" sz="6000" dirty="0">
                <a:ln w="0"/>
                <a:effectLst>
                  <a:outerShdw blurRad="38100" dist="19050" dir="2700000" algn="tl" rotWithShape="0">
                    <a:schemeClr val="dk1">
                      <a:alpha val="40000"/>
                    </a:schemeClr>
                  </a:outerShdw>
                </a:effectLst>
                <a:latin typeface="Arial" panose="020B0604020202020204" pitchFamily="34" charset="0"/>
              </a:rPr>
              <a:t>1</a:t>
            </a:r>
            <a:r>
              <a:rPr lang="en-US" sz="6600" dirty="0">
                <a:ln w="0"/>
                <a:effectLst>
                  <a:outerShdw blurRad="38100" dist="19050" dir="2700000" algn="tl" rotWithShape="0">
                    <a:schemeClr val="dk1">
                      <a:alpha val="40000"/>
                    </a:schemeClr>
                  </a:outerShdw>
                </a:effectLst>
                <a:latin typeface="Arial" panose="020B0604020202020204" pitchFamily="34" charset="0"/>
              </a:rPr>
              <a:t>. </a:t>
            </a:r>
            <a:r>
              <a:rPr lang="en-US" sz="6600" dirty="0" err="1">
                <a:ln w="0"/>
                <a:effectLst>
                  <a:outerShdw blurRad="38100" dist="19050" dir="2700000" algn="tl" rotWithShape="0">
                    <a:schemeClr val="dk1">
                      <a:alpha val="40000"/>
                    </a:schemeClr>
                  </a:outerShdw>
                </a:effectLst>
                <a:latin typeface="Arial" panose="020B0604020202020204" pitchFamily="34" charset="0"/>
              </a:rPr>
              <a:t>Giới</a:t>
            </a:r>
            <a:r>
              <a:rPr lang="en-US" sz="6600" dirty="0">
                <a:ln w="0"/>
                <a:effectLst>
                  <a:outerShdw blurRad="38100" dist="19050" dir="2700000" algn="tl" rotWithShape="0">
                    <a:schemeClr val="dk1">
                      <a:alpha val="40000"/>
                    </a:schemeClr>
                  </a:outerShdw>
                </a:effectLst>
                <a:latin typeface="Arial" panose="020B0604020202020204" pitchFamily="34" charset="0"/>
              </a:rPr>
              <a:t> </a:t>
            </a:r>
            <a:r>
              <a:rPr lang="en-US" sz="6600" dirty="0" err="1">
                <a:ln w="0"/>
                <a:effectLst>
                  <a:outerShdw blurRad="38100" dist="19050" dir="2700000" algn="tl" rotWithShape="0">
                    <a:schemeClr val="dk1">
                      <a:alpha val="40000"/>
                    </a:schemeClr>
                  </a:outerShdw>
                </a:effectLst>
                <a:latin typeface="Arial" panose="020B0604020202020204" pitchFamily="34" charset="0"/>
              </a:rPr>
              <a:t>thiệu</a:t>
            </a:r>
            <a:r>
              <a:rPr lang="en-US" sz="6600" dirty="0">
                <a:ln w="0"/>
                <a:effectLst>
                  <a:outerShdw blurRad="38100" dist="19050" dir="2700000" algn="tl" rotWithShape="0">
                    <a:schemeClr val="dk1">
                      <a:alpha val="40000"/>
                    </a:schemeClr>
                  </a:outerShdw>
                </a:effectLst>
                <a:latin typeface="Arial" panose="020B0604020202020204" pitchFamily="34" charset="0"/>
              </a:rPr>
              <a:t> </a:t>
            </a:r>
            <a:r>
              <a:rPr lang="en-US" sz="6600" dirty="0" err="1">
                <a:ln w="0"/>
                <a:effectLst>
                  <a:outerShdw blurRad="38100" dist="19050" dir="2700000" algn="tl" rotWithShape="0">
                    <a:schemeClr val="dk1">
                      <a:alpha val="40000"/>
                    </a:schemeClr>
                  </a:outerShdw>
                </a:effectLst>
                <a:latin typeface="Arial" panose="020B0604020202020204" pitchFamily="34" charset="0"/>
              </a:rPr>
              <a:t>đề</a:t>
            </a:r>
            <a:r>
              <a:rPr lang="en-US" sz="6600" dirty="0">
                <a:ln w="0"/>
                <a:effectLst>
                  <a:outerShdw blurRad="38100" dist="19050" dir="2700000" algn="tl" rotWithShape="0">
                    <a:schemeClr val="dk1">
                      <a:alpha val="40000"/>
                    </a:schemeClr>
                  </a:outerShdw>
                </a:effectLst>
                <a:latin typeface="Arial" panose="020B0604020202020204" pitchFamily="34" charset="0"/>
              </a:rPr>
              <a:t> </a:t>
            </a:r>
            <a:r>
              <a:rPr lang="en-US" sz="6600" dirty="0" err="1">
                <a:ln w="0"/>
                <a:effectLst>
                  <a:outerShdw blurRad="38100" dist="19050" dir="2700000" algn="tl" rotWithShape="0">
                    <a:schemeClr val="dk1">
                      <a:alpha val="40000"/>
                    </a:schemeClr>
                  </a:outerShdw>
                </a:effectLst>
                <a:latin typeface="Arial" panose="020B0604020202020204" pitchFamily="34" charset="0"/>
              </a:rPr>
              <a:t>tài</a:t>
            </a:r>
            <a:endParaRPr lang="en-US" sz="6600" dirty="0">
              <a:ln w="0"/>
              <a:effectLst>
                <a:outerShdw blurRad="38100" dist="19050" dir="2700000" algn="tl" rotWithShape="0">
                  <a:schemeClr val="dk1">
                    <a:alpha val="40000"/>
                  </a:schemeClr>
                </a:outerShdw>
              </a:effectLst>
              <a:latin typeface="Arial" panose="020B0604020202020204" pitchFamily="34" charset="0"/>
            </a:endParaRPr>
          </a:p>
        </p:txBody>
      </p:sp>
      <p:sp>
        <p:nvSpPr>
          <p:cNvPr id="4" name="Content Placeholder 3"/>
          <p:cNvSpPr>
            <a:spLocks noGrp="1"/>
          </p:cNvSpPr>
          <p:nvPr>
            <p:ph sz="half" idx="1"/>
          </p:nvPr>
        </p:nvSpPr>
        <p:spPr>
          <a:xfrm>
            <a:off x="1306959" y="2846623"/>
            <a:ext cx="16808797" cy="6784864"/>
          </a:xfrm>
          <a:ln>
            <a:noFill/>
          </a:ln>
        </p:spPr>
        <p:txBody>
          <a:bodyPr>
            <a:normAutofit/>
          </a:bodyPr>
          <a:lstStyle/>
          <a:p>
            <a:pPr marL="0" indent="0">
              <a:lnSpc>
                <a:spcPct val="150000"/>
              </a:lnSpc>
              <a:buNone/>
            </a:pPr>
            <a:r>
              <a:rPr lang="en-US" sz="4800" b="1" dirty="0" err="1" smtClean="0">
                <a:latin typeface="Times New Roman" panose="02020603050405020304" pitchFamily="18" charset="0"/>
                <a:cs typeface="Times New Roman" panose="02020603050405020304" pitchFamily="18" charset="0"/>
              </a:rPr>
              <a:t>Nghiên</a:t>
            </a:r>
            <a:r>
              <a:rPr lang="en-US" sz="4800" b="1" dirty="0" smtClean="0">
                <a:latin typeface="Times New Roman" panose="02020603050405020304" pitchFamily="18" charset="0"/>
                <a:cs typeface="Times New Roman" panose="02020603050405020304" pitchFamily="18" charset="0"/>
              </a:rPr>
              <a:t> </a:t>
            </a:r>
            <a:r>
              <a:rPr lang="en-US" sz="4800" b="1" dirty="0" err="1" smtClean="0">
                <a:latin typeface="Times New Roman" panose="02020603050405020304" pitchFamily="18" charset="0"/>
                <a:cs typeface="Times New Roman" panose="02020603050405020304" pitchFamily="18" charset="0"/>
              </a:rPr>
              <a:t>cứu</a:t>
            </a:r>
            <a:r>
              <a:rPr lang="en-US" sz="4800" b="1" dirty="0" smtClean="0">
                <a:latin typeface="Times New Roman" panose="02020603050405020304" pitchFamily="18" charset="0"/>
                <a:cs typeface="Times New Roman" panose="02020603050405020304" pitchFamily="18" charset="0"/>
              </a:rPr>
              <a:t> </a:t>
            </a:r>
            <a:r>
              <a:rPr lang="en-US" sz="4800" b="1" dirty="0" err="1" smtClean="0">
                <a:latin typeface="Times New Roman" panose="02020603050405020304" pitchFamily="18" charset="0"/>
                <a:cs typeface="Times New Roman" panose="02020603050405020304" pitchFamily="18" charset="0"/>
              </a:rPr>
              <a:t>trước</a:t>
            </a:r>
            <a:r>
              <a:rPr lang="en-US" sz="4800" b="1" dirty="0" smtClean="0">
                <a:latin typeface="Times New Roman" panose="02020603050405020304" pitchFamily="18" charset="0"/>
                <a:cs typeface="Times New Roman" panose="02020603050405020304" pitchFamily="18" charset="0"/>
              </a:rPr>
              <a:t>:</a:t>
            </a:r>
          </a:p>
          <a:p>
            <a:pPr>
              <a:lnSpc>
                <a:spcPct val="150000"/>
              </a:lnSpc>
            </a:pPr>
            <a:r>
              <a:rPr lang="vi-VN" sz="4400" dirty="0">
                <a:latin typeface="Times New Roman" panose="02020603050405020304" pitchFamily="18" charset="0"/>
                <a:cs typeface="Times New Roman" panose="02020603050405020304" pitchFamily="18" charset="0"/>
              </a:rPr>
              <a:t>Phương pháp phân lớp dùng SVM (Support Vector Machine)</a:t>
            </a:r>
            <a:r>
              <a:rPr lang="en-US" sz="4400" dirty="0">
                <a:latin typeface="Times New Roman" panose="02020603050405020304" pitchFamily="18" charset="0"/>
                <a:cs typeface="Times New Roman" panose="02020603050405020304" pitchFamily="18" charset="0"/>
              </a:rPr>
              <a:t>.</a:t>
            </a:r>
          </a:p>
          <a:p>
            <a:pPr>
              <a:lnSpc>
                <a:spcPct val="150000"/>
              </a:lnSpc>
            </a:pPr>
            <a:r>
              <a:rPr lang="en-US" sz="4400" dirty="0" smtClean="0">
                <a:latin typeface="Times New Roman" panose="02020603050405020304" pitchFamily="18" charset="0"/>
                <a:cs typeface="Times New Roman" panose="02020603050405020304" pitchFamily="18" charset="0"/>
              </a:rPr>
              <a:t>MEAD, </a:t>
            </a:r>
            <a:r>
              <a:rPr lang="en-US" sz="4400" dirty="0" err="1" smtClean="0">
                <a:latin typeface="Times New Roman" panose="02020603050405020304" pitchFamily="18" charset="0"/>
                <a:cs typeface="Times New Roman" panose="02020603050405020304" pitchFamily="18" charset="0"/>
              </a:rPr>
              <a:t>LexRank</a:t>
            </a:r>
            <a:r>
              <a:rPr lang="en-US" sz="4400" dirty="0" smtClean="0">
                <a:latin typeface="Times New Roman" panose="02020603050405020304" pitchFamily="18" charset="0"/>
                <a:cs typeface="Times New Roman" panose="02020603050405020304" pitchFamily="18" charset="0"/>
              </a:rPr>
              <a:t>, </a:t>
            </a:r>
            <a:r>
              <a:rPr lang="en-US" sz="4400" dirty="0">
                <a:latin typeface="Times New Roman" panose="02020603050405020304" pitchFamily="18" charset="0"/>
                <a:cs typeface="Times New Roman" panose="02020603050405020304" pitchFamily="18" charset="0"/>
              </a:rPr>
              <a:t>PageRank </a:t>
            </a:r>
            <a:r>
              <a:rPr lang="en-US" sz="4400" dirty="0" smtClean="0">
                <a:latin typeface="Times New Roman" panose="02020603050405020304" pitchFamily="18" charset="0"/>
                <a:cs typeface="Times New Roman" panose="02020603050405020304" pitchFamily="18" charset="0"/>
              </a:rPr>
              <a:t>…</a:t>
            </a:r>
            <a:endParaRPr lang="en-US" sz="4400" b="1" dirty="0" smtClean="0">
              <a:latin typeface="Times New Roman" panose="02020603050405020304" pitchFamily="18" charset="0"/>
              <a:cs typeface="Times New Roman" panose="02020603050405020304" pitchFamily="18" charset="0"/>
            </a:endParaRPr>
          </a:p>
          <a:p>
            <a:pPr>
              <a:lnSpc>
                <a:spcPct val="150000"/>
              </a:lnSpc>
            </a:pPr>
            <a:r>
              <a:rPr lang="en-US" sz="4400" dirty="0" err="1">
                <a:latin typeface="Times New Roman" panose="02020603050405020304" pitchFamily="18" charset="0"/>
                <a:cs typeface="Times New Roman" panose="02020603050405020304" pitchFamily="18" charset="0"/>
              </a:rPr>
              <a:t>Mạng</a:t>
            </a:r>
            <a:r>
              <a:rPr lang="en-US" sz="4400" dirty="0">
                <a:latin typeface="Times New Roman" panose="02020603050405020304" pitchFamily="18" charset="0"/>
                <a:cs typeface="Times New Roman" panose="02020603050405020304" pitchFamily="18" charset="0"/>
              </a:rPr>
              <a:t> LSTM (Long Short Term Memory networks</a:t>
            </a:r>
            <a:r>
              <a:rPr lang="en-US" sz="4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928423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E9DC037C-C731-4D52-835A-5765F8A4FBF2}"/>
              </a:ext>
            </a:extLst>
          </p:cNvPr>
          <p:cNvGrpSpPr/>
          <p:nvPr/>
        </p:nvGrpSpPr>
        <p:grpSpPr>
          <a:xfrm>
            <a:off x="0" y="546099"/>
            <a:ext cx="11105356" cy="1425129"/>
            <a:chOff x="564554" y="8642689"/>
            <a:chExt cx="3496471" cy="439424"/>
          </a:xfrm>
        </p:grpSpPr>
        <p:sp>
          <p:nvSpPr>
            <p:cNvPr id="24" name="object 4">
              <a:extLst>
                <a:ext uri="{FF2B5EF4-FFF2-40B4-BE49-F238E27FC236}">
                  <a16:creationId xmlns:a16="http://schemas.microsoft.com/office/drawing/2014/main" id="{FAC1F606-62F6-4305-800B-EF4BDCC04BC6}"/>
                </a:ext>
              </a:extLst>
            </p:cNvPr>
            <p:cNvSpPr/>
            <p:nvPr/>
          </p:nvSpPr>
          <p:spPr>
            <a:xfrm>
              <a:off x="564554" y="8642693"/>
              <a:ext cx="3280372" cy="439420"/>
            </a:xfrm>
            <a:custGeom>
              <a:avLst/>
              <a:gdLst/>
              <a:ahLst/>
              <a:cxnLst/>
              <a:rect l="l" t="t" r="r" b="b"/>
              <a:pathLst>
                <a:path w="3844925" h="439420">
                  <a:moveTo>
                    <a:pt x="0" y="439204"/>
                  </a:moveTo>
                  <a:lnTo>
                    <a:pt x="3844798" y="439204"/>
                  </a:lnTo>
                  <a:lnTo>
                    <a:pt x="3844798" y="0"/>
                  </a:lnTo>
                  <a:lnTo>
                    <a:pt x="0" y="0"/>
                  </a:lnTo>
                  <a:lnTo>
                    <a:pt x="0" y="439204"/>
                  </a:lnTo>
                  <a:close/>
                </a:path>
              </a:pathLst>
            </a:custGeom>
            <a:solidFill>
              <a:srgbClr val="00A0EF"/>
            </a:solidFill>
          </p:spPr>
          <p:txBody>
            <a:bodyPr wrap="square" lIns="0" tIns="0" rIns="0" bIns="0" rtlCol="0"/>
            <a:lstStyle/>
            <a:p>
              <a:endParaRPr dirty="0"/>
            </a:p>
          </p:txBody>
        </p:sp>
        <p:sp>
          <p:nvSpPr>
            <p:cNvPr id="25" name="object 5">
              <a:extLst>
                <a:ext uri="{FF2B5EF4-FFF2-40B4-BE49-F238E27FC236}">
                  <a16:creationId xmlns:a16="http://schemas.microsoft.com/office/drawing/2014/main" id="{DE9D9B32-EA9E-452A-AFED-2BFD37C8107A}"/>
                </a:ext>
              </a:extLst>
            </p:cNvPr>
            <p:cNvSpPr/>
            <p:nvPr/>
          </p:nvSpPr>
          <p:spPr>
            <a:xfrm>
              <a:off x="3621605" y="8642689"/>
              <a:ext cx="439420" cy="439420"/>
            </a:xfrm>
            <a:custGeom>
              <a:avLst/>
              <a:gdLst/>
              <a:ahLst/>
              <a:cxnLst/>
              <a:rect l="l" t="t" r="r" b="b"/>
              <a:pathLst>
                <a:path w="439420" h="43942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A0EF"/>
            </a:solidFill>
          </p:spPr>
          <p:txBody>
            <a:bodyPr wrap="square" lIns="0" tIns="0" rIns="0" bIns="0" rtlCol="0"/>
            <a:lstStyle/>
            <a:p>
              <a:endParaRPr dirty="0"/>
            </a:p>
          </p:txBody>
        </p:sp>
      </p:grpSp>
      <p:sp>
        <p:nvSpPr>
          <p:cNvPr id="11" name="object 9">
            <a:extLst>
              <a:ext uri="{FF2B5EF4-FFF2-40B4-BE49-F238E27FC236}">
                <a16:creationId xmlns:a16="http://schemas.microsoft.com/office/drawing/2014/main" id="{0A39365D-A6B5-4623-AC67-FBE1BB6FC527}"/>
              </a:ext>
            </a:extLst>
          </p:cNvPr>
          <p:cNvSpPr txBox="1"/>
          <p:nvPr/>
        </p:nvSpPr>
        <p:spPr>
          <a:xfrm>
            <a:off x="665956" y="738245"/>
            <a:ext cx="8915400" cy="1028487"/>
          </a:xfrm>
          <a:prstGeom prst="rect">
            <a:avLst/>
          </a:prstGeom>
        </p:spPr>
        <p:txBody>
          <a:bodyPr vert="horz" wrap="square" lIns="0" tIns="12700" rIns="0" bIns="0" rtlCol="0">
            <a:spAutoFit/>
          </a:bodyPr>
          <a:lstStyle/>
          <a:p>
            <a:pPr lvl="0" algn="ctr">
              <a:spcBef>
                <a:spcPct val="0"/>
              </a:spcBef>
              <a:defRPr/>
            </a:pPr>
            <a:r>
              <a:rPr lang="en-US" sz="6000" dirty="0">
                <a:ln w="0"/>
                <a:effectLst>
                  <a:outerShdw blurRad="38100" dist="19050" dir="2700000" algn="tl" rotWithShape="0">
                    <a:schemeClr val="dk1">
                      <a:alpha val="40000"/>
                    </a:schemeClr>
                  </a:outerShdw>
                </a:effectLst>
                <a:latin typeface="Arial" panose="020B0604020202020204" pitchFamily="34" charset="0"/>
              </a:rPr>
              <a:t>1</a:t>
            </a:r>
            <a:r>
              <a:rPr lang="en-US" sz="6600" dirty="0">
                <a:ln w="0"/>
                <a:effectLst>
                  <a:outerShdw blurRad="38100" dist="19050" dir="2700000" algn="tl" rotWithShape="0">
                    <a:schemeClr val="dk1">
                      <a:alpha val="40000"/>
                    </a:schemeClr>
                  </a:outerShdw>
                </a:effectLst>
                <a:latin typeface="Arial" panose="020B0604020202020204" pitchFamily="34" charset="0"/>
              </a:rPr>
              <a:t>. </a:t>
            </a:r>
            <a:r>
              <a:rPr lang="en-US" sz="6600" dirty="0" err="1">
                <a:ln w="0"/>
                <a:effectLst>
                  <a:outerShdw blurRad="38100" dist="19050" dir="2700000" algn="tl" rotWithShape="0">
                    <a:schemeClr val="dk1">
                      <a:alpha val="40000"/>
                    </a:schemeClr>
                  </a:outerShdw>
                </a:effectLst>
                <a:latin typeface="Arial" panose="020B0604020202020204" pitchFamily="34" charset="0"/>
              </a:rPr>
              <a:t>Giới</a:t>
            </a:r>
            <a:r>
              <a:rPr lang="en-US" sz="6600" dirty="0">
                <a:ln w="0"/>
                <a:effectLst>
                  <a:outerShdw blurRad="38100" dist="19050" dir="2700000" algn="tl" rotWithShape="0">
                    <a:schemeClr val="dk1">
                      <a:alpha val="40000"/>
                    </a:schemeClr>
                  </a:outerShdw>
                </a:effectLst>
                <a:latin typeface="Arial" panose="020B0604020202020204" pitchFamily="34" charset="0"/>
              </a:rPr>
              <a:t> </a:t>
            </a:r>
            <a:r>
              <a:rPr lang="en-US" sz="6600" dirty="0" err="1">
                <a:ln w="0"/>
                <a:effectLst>
                  <a:outerShdw blurRad="38100" dist="19050" dir="2700000" algn="tl" rotWithShape="0">
                    <a:schemeClr val="dk1">
                      <a:alpha val="40000"/>
                    </a:schemeClr>
                  </a:outerShdw>
                </a:effectLst>
                <a:latin typeface="Arial" panose="020B0604020202020204" pitchFamily="34" charset="0"/>
              </a:rPr>
              <a:t>thiệu</a:t>
            </a:r>
            <a:r>
              <a:rPr lang="en-US" sz="6600" dirty="0">
                <a:ln w="0"/>
                <a:effectLst>
                  <a:outerShdw blurRad="38100" dist="19050" dir="2700000" algn="tl" rotWithShape="0">
                    <a:schemeClr val="dk1">
                      <a:alpha val="40000"/>
                    </a:schemeClr>
                  </a:outerShdw>
                </a:effectLst>
                <a:latin typeface="Arial" panose="020B0604020202020204" pitchFamily="34" charset="0"/>
              </a:rPr>
              <a:t> </a:t>
            </a:r>
            <a:r>
              <a:rPr lang="en-US" sz="6600" dirty="0" err="1">
                <a:ln w="0"/>
                <a:effectLst>
                  <a:outerShdw blurRad="38100" dist="19050" dir="2700000" algn="tl" rotWithShape="0">
                    <a:schemeClr val="dk1">
                      <a:alpha val="40000"/>
                    </a:schemeClr>
                  </a:outerShdw>
                </a:effectLst>
                <a:latin typeface="Arial" panose="020B0604020202020204" pitchFamily="34" charset="0"/>
              </a:rPr>
              <a:t>đề</a:t>
            </a:r>
            <a:r>
              <a:rPr lang="en-US" sz="6600" dirty="0">
                <a:ln w="0"/>
                <a:effectLst>
                  <a:outerShdw blurRad="38100" dist="19050" dir="2700000" algn="tl" rotWithShape="0">
                    <a:schemeClr val="dk1">
                      <a:alpha val="40000"/>
                    </a:schemeClr>
                  </a:outerShdw>
                </a:effectLst>
                <a:latin typeface="Arial" panose="020B0604020202020204" pitchFamily="34" charset="0"/>
              </a:rPr>
              <a:t> </a:t>
            </a:r>
            <a:r>
              <a:rPr lang="en-US" sz="6600" dirty="0" err="1">
                <a:ln w="0"/>
                <a:effectLst>
                  <a:outerShdw blurRad="38100" dist="19050" dir="2700000" algn="tl" rotWithShape="0">
                    <a:schemeClr val="dk1">
                      <a:alpha val="40000"/>
                    </a:schemeClr>
                  </a:outerShdw>
                </a:effectLst>
                <a:latin typeface="Arial" panose="020B0604020202020204" pitchFamily="34" charset="0"/>
              </a:rPr>
              <a:t>tài</a:t>
            </a:r>
            <a:endParaRPr lang="en-US" sz="6600" dirty="0">
              <a:ln w="0"/>
              <a:effectLst>
                <a:outerShdw blurRad="38100" dist="19050" dir="2700000" algn="tl" rotWithShape="0">
                  <a:schemeClr val="dk1">
                    <a:alpha val="40000"/>
                  </a:schemeClr>
                </a:outerShdw>
              </a:effectLst>
              <a:latin typeface="Arial" panose="020B0604020202020204" pitchFamily="34" charset="0"/>
            </a:endParaRPr>
          </a:p>
        </p:txBody>
      </p:sp>
      <p:sp>
        <p:nvSpPr>
          <p:cNvPr id="4" name="Content Placeholder 3"/>
          <p:cNvSpPr>
            <a:spLocks noGrp="1"/>
          </p:cNvSpPr>
          <p:nvPr>
            <p:ph sz="half" idx="1"/>
          </p:nvPr>
        </p:nvSpPr>
        <p:spPr>
          <a:xfrm>
            <a:off x="1306959" y="2846623"/>
            <a:ext cx="15818197" cy="6784864"/>
          </a:xfrm>
          <a:ln>
            <a:noFill/>
          </a:ln>
        </p:spPr>
        <p:txBody>
          <a:bodyPr>
            <a:normAutofit/>
          </a:bodyPr>
          <a:lstStyle/>
          <a:p>
            <a:pPr marL="0" indent="0">
              <a:lnSpc>
                <a:spcPct val="150000"/>
              </a:lnSpc>
              <a:buNone/>
            </a:pPr>
            <a:endParaRPr lang="en-US" sz="5400" dirty="0" smtClean="0"/>
          </a:p>
        </p:txBody>
      </p:sp>
      <p:sp>
        <p:nvSpPr>
          <p:cNvPr id="7" name="Google Shape;106;p3"/>
          <p:cNvSpPr/>
          <p:nvPr/>
        </p:nvSpPr>
        <p:spPr>
          <a:xfrm>
            <a:off x="1732756" y="3289300"/>
            <a:ext cx="9372600" cy="5943600"/>
          </a:xfrm>
          <a:prstGeom prst="round2DiagRect">
            <a:avLst>
              <a:gd name="adj1" fmla="val 16667"/>
              <a:gd name="adj2" fmla="val 0"/>
            </a:avLst>
          </a:prstGeom>
          <a:gradFill>
            <a:gsLst>
              <a:gs pos="0">
                <a:srgbClr val="5AB3BB"/>
              </a:gs>
              <a:gs pos="48000">
                <a:srgbClr val="BCE0E3"/>
              </a:gs>
              <a:gs pos="100000">
                <a:srgbClr val="D5ECED"/>
              </a:gs>
            </a:gsLst>
            <a:lin ang="16200000" scaled="0"/>
          </a:gradFill>
          <a:ln>
            <a:noFill/>
          </a:ln>
        </p:spPr>
        <p:txBody>
          <a:bodyPr spcFirstLastPara="1" wrap="square" lIns="91425" tIns="45700" rIns="91425" bIns="45700" anchor="ctr" anchorCtr="0">
            <a:noAutofit/>
          </a:bodyPr>
          <a:lstStyle/>
          <a:p>
            <a:r>
              <a:rPr lang="en-US" sz="5400" b="1" dirty="0" err="1"/>
              <a:t>Hạn</a:t>
            </a:r>
            <a:r>
              <a:rPr lang="en-US" sz="5400" b="1" dirty="0"/>
              <a:t> </a:t>
            </a:r>
            <a:r>
              <a:rPr lang="en-US" sz="5400" b="1" dirty="0" err="1"/>
              <a:t>chế</a:t>
            </a:r>
            <a:r>
              <a:rPr lang="en-US" sz="5400" b="1" dirty="0"/>
              <a:t>:</a:t>
            </a:r>
          </a:p>
          <a:p>
            <a:pPr marL="571500" indent="-571500">
              <a:lnSpc>
                <a:spcPct val="150000"/>
              </a:lnSpc>
              <a:buFont typeface="Arial" panose="020B0604020202020204" pitchFamily="34" charset="0"/>
              <a:buChar char="•"/>
            </a:pPr>
            <a:r>
              <a:rPr lang="en-US" sz="4400" dirty="0">
                <a:latin typeface="Times New Roman" panose="02020603050405020304" pitchFamily="18" charset="0"/>
                <a:cs typeface="Times New Roman" panose="02020603050405020304" pitchFamily="18" charset="0"/>
              </a:rPr>
              <a:t>B</a:t>
            </a:r>
            <a:r>
              <a:rPr lang="vi-VN" sz="4400" dirty="0">
                <a:latin typeface="Times New Roman" panose="02020603050405020304" pitchFamily="18" charset="0"/>
                <a:cs typeface="Times New Roman" panose="02020603050405020304" pitchFamily="18" charset="0"/>
              </a:rPr>
              <a:t>iểu diễn ngữ nghĩa, suy luận và sinh ra ngôn ngữ tự nhiên</a:t>
            </a:r>
            <a:r>
              <a:rPr lang="en-US" sz="4400" dirty="0">
                <a:latin typeface="Times New Roman" panose="02020603050405020304" pitchFamily="18" charset="0"/>
                <a:cs typeface="Times New Roman" panose="02020603050405020304" pitchFamily="18" charset="0"/>
              </a:rPr>
              <a:t>.</a:t>
            </a:r>
          </a:p>
          <a:p>
            <a:pPr marL="571500" indent="-571500">
              <a:lnSpc>
                <a:spcPct val="150000"/>
              </a:lnSpc>
              <a:buFont typeface="Arial" panose="020B0604020202020204" pitchFamily="34" charset="0"/>
              <a:buChar char="•"/>
            </a:pPr>
            <a:r>
              <a:rPr lang="en-US" sz="4400" dirty="0" err="1">
                <a:latin typeface="Times New Roman" panose="02020603050405020304" pitchFamily="18" charset="0"/>
                <a:cs typeface="Times New Roman" panose="02020603050405020304" pitchFamily="18" charset="0"/>
              </a:rPr>
              <a:t>Sự</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phức</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tạp</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của</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mỗi</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ngôn</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ngữ</a:t>
            </a:r>
            <a:r>
              <a:rPr lang="en-US" sz="4400" dirty="0">
                <a:latin typeface="Times New Roman" panose="02020603050405020304" pitchFamily="18" charset="0"/>
                <a:cs typeface="Times New Roman" panose="02020603050405020304" pitchFamily="18" charset="0"/>
              </a:rPr>
              <a:t>.</a:t>
            </a:r>
          </a:p>
          <a:p>
            <a:pPr marL="571500" indent="-571500">
              <a:lnSpc>
                <a:spcPct val="150000"/>
              </a:lnSpc>
              <a:buFont typeface="Arial" panose="020B0604020202020204" pitchFamily="34" charset="0"/>
              <a:buChar char="•"/>
            </a:pPr>
            <a:r>
              <a:rPr lang="en-US" sz="4400" dirty="0" err="1">
                <a:latin typeface="Times New Roman" panose="02020603050405020304" pitchFamily="18" charset="0"/>
                <a:cs typeface="Times New Roman" panose="02020603050405020304" pitchFamily="18" charset="0"/>
              </a:rPr>
              <a:t>Cấu</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trúc</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của</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mỗi</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loại</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văn</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bản</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trang</a:t>
            </a:r>
            <a:r>
              <a:rPr lang="en-US" sz="4400" dirty="0">
                <a:latin typeface="Times New Roman" panose="02020603050405020304" pitchFamily="18" charset="0"/>
                <a:cs typeface="Times New Roman" panose="02020603050405020304" pitchFamily="18" charset="0"/>
              </a:rPr>
              <a:t> web, </a:t>
            </a:r>
            <a:r>
              <a:rPr lang="en-US" sz="4400" dirty="0" err="1">
                <a:latin typeface="Times New Roman" panose="02020603050405020304" pitchFamily="18" charset="0"/>
                <a:cs typeface="Times New Roman" panose="02020603050405020304" pitchFamily="18" charset="0"/>
              </a:rPr>
              <a:t>nghiên</a:t>
            </a:r>
            <a:r>
              <a:rPr lang="en-US" sz="4400" dirty="0">
                <a:latin typeface="Times New Roman" panose="02020603050405020304" pitchFamily="18" charset="0"/>
                <a:cs typeface="Times New Roman" panose="02020603050405020304" pitchFamily="18" charset="0"/>
              </a:rPr>
              <a:t> </a:t>
            </a:r>
            <a:r>
              <a:rPr lang="en-US" sz="4400" dirty="0" err="1" smtClean="0">
                <a:latin typeface="Times New Roman" panose="02020603050405020304" pitchFamily="18" charset="0"/>
                <a:cs typeface="Times New Roman" panose="02020603050405020304" pitchFamily="18" charset="0"/>
              </a:rPr>
              <a:t>cứu</a:t>
            </a:r>
            <a:r>
              <a:rPr lang="en-US" sz="4400" dirty="0" smtClean="0">
                <a:latin typeface="Times New Roman" panose="02020603050405020304" pitchFamily="18" charset="0"/>
                <a:cs typeface="Times New Roman" panose="02020603050405020304" pitchFamily="18" charset="0"/>
              </a:rPr>
              <a:t>..</a:t>
            </a:r>
            <a:endParaRPr lang="en-US" sz="4400" dirty="0">
              <a:solidFill>
                <a:schemeClr val="dk1"/>
              </a:solidFill>
              <a:latin typeface="Times New Roman" panose="02020603050405020304" pitchFamily="18" charset="0"/>
              <a:cs typeface="Times New Roman" panose="02020603050405020304" pitchFamily="18" charset="0"/>
              <a:sym typeface="Arial"/>
            </a:endParaRPr>
          </a:p>
        </p:txBody>
      </p:sp>
      <p:sp>
        <p:nvSpPr>
          <p:cNvPr id="8" name="Google Shape;108;p3"/>
          <p:cNvSpPr/>
          <p:nvPr/>
        </p:nvSpPr>
        <p:spPr>
          <a:xfrm>
            <a:off x="13772356" y="5271133"/>
            <a:ext cx="2857501" cy="1935843"/>
          </a:xfrm>
          <a:prstGeom prst="roundRect">
            <a:avLst>
              <a:gd name="adj" fmla="val 16667"/>
            </a:avLst>
          </a:prstGeom>
          <a:solidFill>
            <a:srgbClr val="92D050"/>
          </a:solidFill>
          <a:ln>
            <a:noFill/>
          </a:ln>
          <a:effectLst>
            <a:outerShdw blurRad="57150" dist="19050" dir="5400000" algn="ctr" rotWithShape="0">
              <a:srgbClr val="000000">
                <a:alpha val="62745"/>
              </a:srgbClr>
            </a:outerShdw>
          </a:effectLst>
        </p:spPr>
        <p:txBody>
          <a:bodyPr spcFirstLastPara="1" wrap="square" lIns="91425" tIns="45700" rIns="91425" bIns="45700" anchor="ctr" anchorCtr="0">
            <a:noAutofit/>
          </a:bodyPr>
          <a:lstStyle/>
          <a:p>
            <a:pPr algn="ctr"/>
            <a:r>
              <a:rPr lang="en-US" sz="4400" b="1" dirty="0">
                <a:latin typeface="Arial" panose="020B0604020202020204" pitchFamily="34" charset="0"/>
              </a:rPr>
              <a:t>  </a:t>
            </a:r>
            <a:r>
              <a:rPr lang="en-US" sz="4400" b="1" dirty="0" smtClean="0">
                <a:latin typeface="Arial" panose="020B0604020202020204" pitchFamily="34" charset="0"/>
              </a:rPr>
              <a:t>Roberta</a:t>
            </a:r>
            <a:endParaRPr lang="en-US" sz="4400" b="1" dirty="0">
              <a:latin typeface="Arial" panose="020B0604020202020204" pitchFamily="34" charset="0"/>
            </a:endParaRPr>
          </a:p>
          <a:p>
            <a:pPr algn="ctr"/>
            <a:r>
              <a:rPr lang="en-US" sz="4400" b="1" dirty="0">
                <a:latin typeface="Arial" panose="020B0604020202020204" pitchFamily="34" charset="0"/>
              </a:rPr>
              <a:t>Bert</a:t>
            </a:r>
          </a:p>
        </p:txBody>
      </p:sp>
      <p:sp>
        <p:nvSpPr>
          <p:cNvPr id="9" name="Google Shape;109;p3"/>
          <p:cNvSpPr/>
          <p:nvPr/>
        </p:nvSpPr>
        <p:spPr>
          <a:xfrm>
            <a:off x="11905173" y="5667554"/>
            <a:ext cx="990600" cy="1143000"/>
          </a:xfrm>
          <a:prstGeom prst="rightArrow">
            <a:avLst>
              <a:gd name="adj1" fmla="val 50000"/>
              <a:gd name="adj2" fmla="val 50000"/>
            </a:avLst>
          </a:prstGeom>
          <a:solidFill>
            <a:srgbClr val="CCE9AD"/>
          </a:solidFill>
          <a:ln w="12700" cap="flat" cmpd="sng">
            <a:solidFill>
              <a:srgbClr val="88A3A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8620685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8"/>
          <p:cNvSpPr/>
          <p:nvPr/>
        </p:nvSpPr>
        <p:spPr>
          <a:xfrm>
            <a:off x="0" y="3742454"/>
            <a:ext cx="19010313" cy="6945503"/>
          </a:xfrm>
          <a:prstGeom prst="rect">
            <a:avLst/>
          </a:prstGeom>
          <a:blipFill>
            <a:blip r:embed="rId3" cstate="print"/>
            <a:stretch>
              <a:fillRect/>
            </a:stretch>
          </a:blipFill>
        </p:spPr>
        <p:txBody>
          <a:bodyPr wrap="square" lIns="0" tIns="0" rIns="0" bIns="0" rtlCol="0"/>
          <a:lstStyle/>
          <a:p>
            <a:endParaRPr dirty="0"/>
          </a:p>
        </p:txBody>
      </p:sp>
      <p:grpSp>
        <p:nvGrpSpPr>
          <p:cNvPr id="23" name="Group 22">
            <a:extLst>
              <a:ext uri="{FF2B5EF4-FFF2-40B4-BE49-F238E27FC236}">
                <a16:creationId xmlns:a16="http://schemas.microsoft.com/office/drawing/2014/main" id="{E9DC037C-C731-4D52-835A-5765F8A4FBF2}"/>
              </a:ext>
            </a:extLst>
          </p:cNvPr>
          <p:cNvGrpSpPr/>
          <p:nvPr/>
        </p:nvGrpSpPr>
        <p:grpSpPr>
          <a:xfrm>
            <a:off x="0" y="546099"/>
            <a:ext cx="11105356" cy="1425129"/>
            <a:chOff x="564554" y="8642689"/>
            <a:chExt cx="3496471" cy="439424"/>
          </a:xfrm>
        </p:grpSpPr>
        <p:sp>
          <p:nvSpPr>
            <p:cNvPr id="24" name="object 4">
              <a:extLst>
                <a:ext uri="{FF2B5EF4-FFF2-40B4-BE49-F238E27FC236}">
                  <a16:creationId xmlns:a16="http://schemas.microsoft.com/office/drawing/2014/main" id="{FAC1F606-62F6-4305-800B-EF4BDCC04BC6}"/>
                </a:ext>
              </a:extLst>
            </p:cNvPr>
            <p:cNvSpPr/>
            <p:nvPr/>
          </p:nvSpPr>
          <p:spPr>
            <a:xfrm>
              <a:off x="564554" y="8642693"/>
              <a:ext cx="3280372" cy="439420"/>
            </a:xfrm>
            <a:custGeom>
              <a:avLst/>
              <a:gdLst/>
              <a:ahLst/>
              <a:cxnLst/>
              <a:rect l="l" t="t" r="r" b="b"/>
              <a:pathLst>
                <a:path w="3844925" h="439420">
                  <a:moveTo>
                    <a:pt x="0" y="439204"/>
                  </a:moveTo>
                  <a:lnTo>
                    <a:pt x="3844798" y="439204"/>
                  </a:lnTo>
                  <a:lnTo>
                    <a:pt x="3844798" y="0"/>
                  </a:lnTo>
                  <a:lnTo>
                    <a:pt x="0" y="0"/>
                  </a:lnTo>
                  <a:lnTo>
                    <a:pt x="0" y="439204"/>
                  </a:lnTo>
                  <a:close/>
                </a:path>
              </a:pathLst>
            </a:custGeom>
            <a:solidFill>
              <a:srgbClr val="00A0EF"/>
            </a:solidFill>
          </p:spPr>
          <p:txBody>
            <a:bodyPr wrap="square" lIns="0" tIns="0" rIns="0" bIns="0" rtlCol="0"/>
            <a:lstStyle/>
            <a:p>
              <a:endParaRPr dirty="0"/>
            </a:p>
          </p:txBody>
        </p:sp>
        <p:sp>
          <p:nvSpPr>
            <p:cNvPr id="25" name="object 5">
              <a:extLst>
                <a:ext uri="{FF2B5EF4-FFF2-40B4-BE49-F238E27FC236}">
                  <a16:creationId xmlns:a16="http://schemas.microsoft.com/office/drawing/2014/main" id="{DE9D9B32-EA9E-452A-AFED-2BFD37C8107A}"/>
                </a:ext>
              </a:extLst>
            </p:cNvPr>
            <p:cNvSpPr/>
            <p:nvPr/>
          </p:nvSpPr>
          <p:spPr>
            <a:xfrm>
              <a:off x="3621605" y="8642689"/>
              <a:ext cx="439420" cy="439420"/>
            </a:xfrm>
            <a:custGeom>
              <a:avLst/>
              <a:gdLst/>
              <a:ahLst/>
              <a:cxnLst/>
              <a:rect l="l" t="t" r="r" b="b"/>
              <a:pathLst>
                <a:path w="439420" h="43942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A0EF"/>
            </a:solidFill>
          </p:spPr>
          <p:txBody>
            <a:bodyPr wrap="square" lIns="0" tIns="0" rIns="0" bIns="0" rtlCol="0"/>
            <a:lstStyle/>
            <a:p>
              <a:endParaRPr dirty="0"/>
            </a:p>
          </p:txBody>
        </p:sp>
      </p:grpSp>
      <p:sp>
        <p:nvSpPr>
          <p:cNvPr id="11" name="object 9">
            <a:extLst>
              <a:ext uri="{FF2B5EF4-FFF2-40B4-BE49-F238E27FC236}">
                <a16:creationId xmlns:a16="http://schemas.microsoft.com/office/drawing/2014/main" id="{0A39365D-A6B5-4623-AC67-FBE1BB6FC527}"/>
              </a:ext>
            </a:extLst>
          </p:cNvPr>
          <p:cNvSpPr txBox="1"/>
          <p:nvPr/>
        </p:nvSpPr>
        <p:spPr>
          <a:xfrm>
            <a:off x="665956" y="738245"/>
            <a:ext cx="8915400" cy="1028487"/>
          </a:xfrm>
          <a:prstGeom prst="rect">
            <a:avLst/>
          </a:prstGeom>
        </p:spPr>
        <p:txBody>
          <a:bodyPr vert="horz" wrap="square" lIns="0" tIns="12700" rIns="0" bIns="0" rtlCol="0">
            <a:spAutoFit/>
          </a:bodyPr>
          <a:lstStyle/>
          <a:p>
            <a:pPr indent="-1143000" algn="ctr">
              <a:spcBef>
                <a:spcPct val="0"/>
              </a:spcBef>
              <a:buFont typeface="+mj-lt"/>
              <a:buAutoNum type="arabicPeriod" startAt="2"/>
              <a:defRPr/>
            </a:pPr>
            <a:r>
              <a:rPr lang="vi-VN" sz="6600" dirty="0">
                <a:ln w="0"/>
                <a:effectLst>
                  <a:outerShdw blurRad="38100" dist="19050" dir="2700000" algn="tl" rotWithShape="0">
                    <a:schemeClr val="dk1">
                      <a:alpha val="40000"/>
                    </a:schemeClr>
                  </a:outerShdw>
                </a:effectLst>
                <a:latin typeface="Arial" panose="020B0604020202020204" pitchFamily="34" charset="0"/>
              </a:rPr>
              <a:t>Phương pháp</a:t>
            </a:r>
          </a:p>
        </p:txBody>
      </p:sp>
      <p:sp>
        <p:nvSpPr>
          <p:cNvPr id="3" name="Content Placeholder 2"/>
          <p:cNvSpPr>
            <a:spLocks noGrp="1"/>
          </p:cNvSpPr>
          <p:nvPr>
            <p:ph sz="half" idx="1"/>
          </p:nvPr>
        </p:nvSpPr>
        <p:spPr>
          <a:xfrm>
            <a:off x="1306959" y="2527299"/>
            <a:ext cx="16396395" cy="7086601"/>
          </a:xfrm>
        </p:spPr>
        <p:txBody>
          <a:bodyPr>
            <a:noAutofit/>
          </a:bodyPr>
          <a:lstStyle/>
          <a:p>
            <a:pPr>
              <a:lnSpc>
                <a:spcPct val="100000"/>
              </a:lnSpc>
            </a:pPr>
            <a:r>
              <a:rPr lang="en-US" sz="4400" dirty="0">
                <a:latin typeface="Times New Roman" panose="02020603050405020304" pitchFamily="18" charset="0"/>
                <a:cs typeface="Times New Roman" panose="02020603050405020304" pitchFamily="18" charset="0"/>
              </a:rPr>
              <a:t>BERT </a:t>
            </a:r>
            <a:r>
              <a:rPr lang="en-US" sz="4400" dirty="0" err="1">
                <a:latin typeface="Times New Roman" panose="02020603050405020304" pitchFamily="18" charset="0"/>
                <a:cs typeface="Times New Roman" panose="02020603050405020304" pitchFamily="18" charset="0"/>
              </a:rPr>
              <a:t>hỗ</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trợ</a:t>
            </a:r>
            <a:r>
              <a:rPr lang="en-US" sz="4400" dirty="0">
                <a:latin typeface="Times New Roman" panose="02020603050405020304" pitchFamily="18" charset="0"/>
                <a:cs typeface="Times New Roman" panose="02020603050405020304" pitchFamily="18" charset="0"/>
              </a:rPr>
              <a:t> </a:t>
            </a:r>
            <a:r>
              <a:rPr lang="en-US" sz="4400" dirty="0" err="1" smtClean="0">
                <a:latin typeface="Times New Roman" panose="02020603050405020304" pitchFamily="18" charset="0"/>
                <a:cs typeface="Times New Roman" panose="02020603050405020304" pitchFamily="18" charset="0"/>
              </a:rPr>
              <a:t>hơn</a:t>
            </a:r>
            <a:r>
              <a:rPr lang="en-US" sz="4400" dirty="0" smtClean="0">
                <a:latin typeface="Times New Roman" panose="02020603050405020304" pitchFamily="18" charset="0"/>
                <a:cs typeface="Times New Roman" panose="02020603050405020304" pitchFamily="18" charset="0"/>
              </a:rPr>
              <a:t> 70 </a:t>
            </a:r>
            <a:r>
              <a:rPr lang="en-US" sz="4400" dirty="0" err="1">
                <a:latin typeface="Times New Roman" panose="02020603050405020304" pitchFamily="18" charset="0"/>
                <a:cs typeface="Times New Roman" panose="02020603050405020304" pitchFamily="18" charset="0"/>
              </a:rPr>
              <a:t>ngôn</a:t>
            </a:r>
            <a:r>
              <a:rPr lang="en-US" sz="4400" dirty="0">
                <a:latin typeface="Times New Roman" panose="02020603050405020304" pitchFamily="18" charset="0"/>
                <a:cs typeface="Times New Roman" panose="02020603050405020304" pitchFamily="18" charset="0"/>
              </a:rPr>
              <a:t> </a:t>
            </a:r>
            <a:r>
              <a:rPr lang="en-US" sz="4400" dirty="0" err="1" smtClean="0">
                <a:latin typeface="Times New Roman" panose="02020603050405020304" pitchFamily="18" charset="0"/>
                <a:cs typeface="Times New Roman" panose="02020603050405020304" pitchFamily="18" charset="0"/>
              </a:rPr>
              <a:t>ngữ</a:t>
            </a:r>
            <a:r>
              <a:rPr lang="en-US" sz="4400" dirty="0" smtClean="0">
                <a:latin typeface="Times New Roman" panose="02020603050405020304" pitchFamily="18" charset="0"/>
                <a:cs typeface="Times New Roman" panose="02020603050405020304" pitchFamily="18" charset="0"/>
              </a:rPr>
              <a:t>.</a:t>
            </a:r>
            <a:endParaRPr lang="en-US" sz="4400" dirty="0">
              <a:solidFill>
                <a:srgbClr val="000000"/>
              </a:solidFill>
              <a:latin typeface="Times New Roman" panose="02020603050405020304" pitchFamily="18" charset="0"/>
              <a:cs typeface="Times New Roman" panose="02020603050405020304" pitchFamily="18" charset="0"/>
            </a:endParaRPr>
          </a:p>
          <a:p>
            <a:pPr>
              <a:lnSpc>
                <a:spcPct val="100000"/>
              </a:lnSpc>
            </a:pPr>
            <a:r>
              <a:rPr lang="en-US" sz="4400" dirty="0">
                <a:solidFill>
                  <a:srgbClr val="000000"/>
                </a:solidFill>
                <a:latin typeface="Times New Roman" panose="02020603050405020304" pitchFamily="18" charset="0"/>
                <a:cs typeface="Times New Roman" panose="02020603050405020304" pitchFamily="18" charset="0"/>
              </a:rPr>
              <a:t>T</a:t>
            </a:r>
            <a:r>
              <a:rPr lang="vi-VN" sz="4400" dirty="0">
                <a:solidFill>
                  <a:srgbClr val="000000"/>
                </a:solidFill>
                <a:latin typeface="Times New Roman" panose="02020603050405020304" pitchFamily="18" charset="0"/>
                <a:cs typeface="Times New Roman" panose="02020603050405020304" pitchFamily="18" charset="0"/>
              </a:rPr>
              <a:t>huật toán chuyên</a:t>
            </a:r>
            <a:r>
              <a:rPr lang="en-US" sz="4400" dirty="0">
                <a:solidFill>
                  <a:srgbClr val="000000"/>
                </a:solidFill>
                <a:latin typeface="Times New Roman" panose="02020603050405020304" pitchFamily="18" charset="0"/>
                <a:cs typeface="Times New Roman" panose="02020603050405020304" pitchFamily="18" charset="0"/>
              </a:rPr>
              <a:t> </a:t>
            </a:r>
            <a:r>
              <a:rPr lang="en-US" sz="4400" dirty="0" err="1">
                <a:solidFill>
                  <a:srgbClr val="000000"/>
                </a:solidFill>
                <a:latin typeface="Times New Roman" panose="02020603050405020304" pitchFamily="18" charset="0"/>
                <a:cs typeface="Times New Roman" panose="02020603050405020304" pitchFamily="18" charset="0"/>
              </a:rPr>
              <a:t>sâu</a:t>
            </a:r>
            <a:r>
              <a:rPr lang="en-US" sz="4400" dirty="0">
                <a:solidFill>
                  <a:srgbClr val="000000"/>
                </a:solidFill>
                <a:latin typeface="Times New Roman" panose="02020603050405020304" pitchFamily="18" charset="0"/>
                <a:cs typeface="Times New Roman" panose="02020603050405020304" pitchFamily="18" charset="0"/>
              </a:rPr>
              <a:t>, </a:t>
            </a:r>
            <a:r>
              <a:rPr lang="vi-VN" sz="4400" dirty="0">
                <a:solidFill>
                  <a:srgbClr val="000000"/>
                </a:solidFill>
                <a:latin typeface="Times New Roman" panose="02020603050405020304" pitchFamily="18" charset="0"/>
                <a:cs typeface="Times New Roman" panose="02020603050405020304" pitchFamily="18" charset="0"/>
              </a:rPr>
              <a:t>giúp máy tính hiểu được ngôn ngữ mơ hồ trong văn </a:t>
            </a:r>
            <a:r>
              <a:rPr lang="vi-VN" sz="4400" dirty="0" smtClean="0">
                <a:solidFill>
                  <a:srgbClr val="000000"/>
                </a:solidFill>
                <a:latin typeface="Times New Roman" panose="02020603050405020304" pitchFamily="18" charset="0"/>
                <a:cs typeface="Times New Roman" panose="02020603050405020304" pitchFamily="18" charset="0"/>
              </a:rPr>
              <a:t>bản</a:t>
            </a:r>
            <a:r>
              <a:rPr lang="en-US" sz="4400" dirty="0" smtClean="0">
                <a:solidFill>
                  <a:srgbClr val="000000"/>
                </a:solidFill>
                <a:latin typeface="Times New Roman" panose="02020603050405020304" pitchFamily="18" charset="0"/>
                <a:cs typeface="Times New Roman" panose="02020603050405020304" pitchFamily="18" charset="0"/>
              </a:rPr>
              <a:t>.</a:t>
            </a:r>
            <a:endParaRPr lang="en-US" sz="4400" dirty="0">
              <a:solidFill>
                <a:srgbClr val="000000"/>
              </a:solidFill>
              <a:latin typeface="Times New Roman" panose="02020603050405020304" pitchFamily="18" charset="0"/>
              <a:cs typeface="Times New Roman" panose="02020603050405020304" pitchFamily="18" charset="0"/>
            </a:endParaRPr>
          </a:p>
          <a:p>
            <a:pPr>
              <a:lnSpc>
                <a:spcPct val="100000"/>
              </a:lnSpc>
            </a:pPr>
            <a:r>
              <a:rPr lang="en-US" sz="4400" dirty="0">
                <a:solidFill>
                  <a:srgbClr val="000000"/>
                </a:solidFill>
                <a:latin typeface="Times New Roman" panose="02020603050405020304" pitchFamily="18" charset="0"/>
                <a:cs typeface="Times New Roman" panose="02020603050405020304" pitchFamily="18" charset="0"/>
              </a:rPr>
              <a:t>S</a:t>
            </a:r>
            <a:r>
              <a:rPr lang="vi-VN" sz="4400" dirty="0">
                <a:solidFill>
                  <a:srgbClr val="000000"/>
                </a:solidFill>
                <a:latin typeface="Times New Roman" panose="02020603050405020304" pitchFamily="18" charset="0"/>
                <a:cs typeface="Times New Roman" panose="02020603050405020304" pitchFamily="18" charset="0"/>
              </a:rPr>
              <a:t>ử dụng các phần </a:t>
            </a:r>
            <a:r>
              <a:rPr lang="en-US" sz="4400" dirty="0" smtClean="0">
                <a:solidFill>
                  <a:srgbClr val="000000"/>
                </a:solidFill>
                <a:latin typeface="Times New Roman" panose="02020603050405020304" pitchFamily="18" charset="0"/>
                <a:cs typeface="Times New Roman" panose="02020603050405020304" pitchFamily="18" charset="0"/>
              </a:rPr>
              <a:t>t</a:t>
            </a:r>
            <a:r>
              <a:rPr lang="vi-VN" sz="4400" dirty="0" smtClean="0">
                <a:solidFill>
                  <a:srgbClr val="000000"/>
                </a:solidFill>
                <a:latin typeface="Times New Roman" panose="02020603050405020304" pitchFamily="18" charset="0"/>
                <a:cs typeface="Times New Roman" panose="02020603050405020304" pitchFamily="18" charset="0"/>
              </a:rPr>
              <a:t>ext </a:t>
            </a:r>
            <a:r>
              <a:rPr lang="vi-VN" sz="4400" dirty="0">
                <a:solidFill>
                  <a:srgbClr val="000000"/>
                </a:solidFill>
                <a:latin typeface="Times New Roman" panose="02020603050405020304" pitchFamily="18" charset="0"/>
                <a:cs typeface="Times New Roman" panose="02020603050405020304" pitchFamily="18" charset="0"/>
              </a:rPr>
              <a:t>xung quanh</a:t>
            </a:r>
            <a:r>
              <a:rPr lang="en-US" sz="4400" dirty="0">
                <a:solidFill>
                  <a:srgbClr val="000000"/>
                </a:solidFill>
                <a:latin typeface="Times New Roman" panose="02020603050405020304" pitchFamily="18" charset="0"/>
                <a:cs typeface="Times New Roman" panose="02020603050405020304" pitchFamily="18" charset="0"/>
              </a:rPr>
              <a:t> </a:t>
            </a:r>
            <a:r>
              <a:rPr lang="vi-VN" sz="4400" dirty="0">
                <a:solidFill>
                  <a:srgbClr val="000000"/>
                </a:solidFill>
                <a:latin typeface="Times New Roman" panose="02020603050405020304" pitchFamily="18" charset="0"/>
                <a:cs typeface="Times New Roman" panose="02020603050405020304" pitchFamily="18" charset="0"/>
              </a:rPr>
              <a:t>để tạo nên ngữ </a:t>
            </a:r>
            <a:r>
              <a:rPr lang="vi-VN" sz="4400" dirty="0" smtClean="0">
                <a:solidFill>
                  <a:srgbClr val="000000"/>
                </a:solidFill>
                <a:latin typeface="Times New Roman" panose="02020603050405020304" pitchFamily="18" charset="0"/>
                <a:cs typeface="Times New Roman" panose="02020603050405020304" pitchFamily="18" charset="0"/>
              </a:rPr>
              <a:t>cảnh</a:t>
            </a:r>
            <a:r>
              <a:rPr lang="en-US" sz="4400" dirty="0" smtClean="0">
                <a:solidFill>
                  <a:srgbClr val="000000"/>
                </a:solidFill>
                <a:latin typeface="Times New Roman" panose="02020603050405020304" pitchFamily="18" charset="0"/>
                <a:cs typeface="Times New Roman" panose="02020603050405020304" pitchFamily="18" charset="0"/>
              </a:rPr>
              <a:t>.</a:t>
            </a:r>
            <a:endParaRPr lang="en-US" sz="4400" dirty="0">
              <a:latin typeface="Times New Roman" panose="02020603050405020304" pitchFamily="18" charset="0"/>
              <a:cs typeface="Times New Roman" panose="02020603050405020304" pitchFamily="18" charset="0"/>
            </a:endParaRPr>
          </a:p>
          <a:p>
            <a:pPr>
              <a:lnSpc>
                <a:spcPct val="100000"/>
              </a:lnSpc>
            </a:pPr>
            <a:r>
              <a:rPr lang="en-US" sz="4400" dirty="0" err="1">
                <a:latin typeface="Times New Roman" panose="02020603050405020304" pitchFamily="18" charset="0"/>
                <a:cs typeface="Times New Roman" panose="02020603050405020304" pitchFamily="18" charset="0"/>
              </a:rPr>
              <a:t>Cải</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tiến</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mô</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hình</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gốc</a:t>
            </a:r>
            <a:r>
              <a:rPr lang="en-US" sz="4400" dirty="0">
                <a:latin typeface="Times New Roman" panose="02020603050405020304" pitchFamily="18" charset="0"/>
                <a:cs typeface="Times New Roman" panose="02020603050405020304" pitchFamily="18" charset="0"/>
              </a:rPr>
              <a:t> </a:t>
            </a:r>
            <a:r>
              <a:rPr lang="vi-VN" sz="4400" dirty="0">
                <a:latin typeface="Times New Roman" panose="02020603050405020304" pitchFamily="18" charset="0"/>
                <a:cs typeface="Times New Roman" panose="02020603050405020304" pitchFamily="18" charset="0"/>
              </a:rPr>
              <a:t>BERT</a:t>
            </a:r>
            <a:r>
              <a:rPr lang="en-US" sz="4400" dirty="0">
                <a:latin typeface="Times New Roman" panose="02020603050405020304" pitchFamily="18" charset="0"/>
                <a:cs typeface="Times New Roman" panose="02020603050405020304" pitchFamily="18" charset="0"/>
              </a:rPr>
              <a:t>: </a:t>
            </a:r>
            <a:r>
              <a:rPr lang="vi-VN" sz="4400" dirty="0">
                <a:latin typeface="Times New Roman" panose="02020603050405020304" pitchFamily="18" charset="0"/>
                <a:cs typeface="Times New Roman" panose="02020603050405020304" pitchFamily="18" charset="0"/>
              </a:rPr>
              <a:t>huấn luyện đồng thời 2 tác </a:t>
            </a:r>
            <a:r>
              <a:rPr lang="vi-VN" sz="4400" dirty="0" smtClean="0">
                <a:latin typeface="Times New Roman" panose="02020603050405020304" pitchFamily="18" charset="0"/>
                <a:cs typeface="Times New Roman" panose="02020603050405020304" pitchFamily="18" charset="0"/>
              </a:rPr>
              <a:t>vụ</a:t>
            </a:r>
            <a:r>
              <a:rPr lang="en-US" sz="4400" dirty="0" smtClean="0">
                <a:latin typeface="Times New Roman" panose="02020603050405020304" pitchFamily="18" charset="0"/>
                <a:cs typeface="Times New Roman" panose="02020603050405020304" pitchFamily="18" charset="0"/>
              </a:rPr>
              <a:t>: </a:t>
            </a:r>
            <a:r>
              <a:rPr lang="vi-VN" sz="4400" dirty="0" smtClean="0">
                <a:latin typeface="Times New Roman" panose="02020603050405020304" pitchFamily="18" charset="0"/>
                <a:cs typeface="Times New Roman" panose="02020603050405020304" pitchFamily="18" charset="0"/>
              </a:rPr>
              <a:t>Masked </a:t>
            </a:r>
            <a:r>
              <a:rPr lang="vi-VN" sz="4400" dirty="0">
                <a:solidFill>
                  <a:srgbClr val="000000"/>
                </a:solidFill>
                <a:latin typeface="Times New Roman" panose="02020603050405020304" pitchFamily="18" charset="0"/>
                <a:cs typeface="Times New Roman" panose="02020603050405020304" pitchFamily="18" charset="0"/>
              </a:rPr>
              <a:t>Language Modeling </a:t>
            </a:r>
            <a:r>
              <a:rPr lang="vi-VN" sz="4400" dirty="0">
                <a:latin typeface="Times New Roman" panose="02020603050405020304" pitchFamily="18" charset="0"/>
                <a:cs typeface="Times New Roman" panose="02020603050405020304" pitchFamily="18" charset="0"/>
              </a:rPr>
              <a:t>(</a:t>
            </a:r>
            <a:r>
              <a:rPr lang="en-US" sz="4400" dirty="0">
                <a:latin typeface="Times New Roman" panose="02020603050405020304" pitchFamily="18" charset="0"/>
                <a:cs typeface="Times New Roman" panose="02020603050405020304" pitchFamily="18" charset="0"/>
              </a:rPr>
              <a:t>M</a:t>
            </a:r>
            <a:r>
              <a:rPr lang="vi-VN" sz="4400" dirty="0">
                <a:latin typeface="Times New Roman" panose="02020603050405020304" pitchFamily="18" charset="0"/>
                <a:cs typeface="Times New Roman" panose="02020603050405020304" pitchFamily="18" charset="0"/>
              </a:rPr>
              <a:t>LM</a:t>
            </a:r>
            <a:r>
              <a:rPr lang="en-US" sz="4400" dirty="0">
                <a:latin typeface="Times New Roman" panose="02020603050405020304" pitchFamily="18" charset="0"/>
                <a:cs typeface="Times New Roman" panose="02020603050405020304" pitchFamily="18" charset="0"/>
              </a:rPr>
              <a:t>:</a:t>
            </a:r>
            <a:r>
              <a:rPr lang="vi-VN" sz="4400" dirty="0">
                <a:latin typeface="Times New Roman" panose="02020603050405020304" pitchFamily="18" charset="0"/>
                <a:cs typeface="Times New Roman" panose="02020603050405020304" pitchFamily="18" charset="0"/>
              </a:rPr>
              <a:t> dự đoán từ thiếu trong câu</a:t>
            </a:r>
            <a:r>
              <a:rPr lang="vi-VN" sz="4400" dirty="0" smtClean="0">
                <a:latin typeface="Times New Roman" panose="02020603050405020304" pitchFamily="18" charset="0"/>
                <a:cs typeface="Times New Roman" panose="02020603050405020304" pitchFamily="18" charset="0"/>
              </a:rPr>
              <a:t>)</a:t>
            </a:r>
            <a:r>
              <a:rPr lang="en-US" sz="4400" dirty="0">
                <a:latin typeface="Times New Roman" panose="02020603050405020304" pitchFamily="18" charset="0"/>
                <a:cs typeface="Times New Roman" panose="02020603050405020304" pitchFamily="18" charset="0"/>
              </a:rPr>
              <a:t> </a:t>
            </a:r>
            <a:r>
              <a:rPr lang="en-US" sz="4400" dirty="0" smtClean="0">
                <a:latin typeface="Times New Roman" panose="02020603050405020304" pitchFamily="18" charset="0"/>
                <a:cs typeface="Times New Roman" panose="02020603050405020304" pitchFamily="18" charset="0"/>
              </a:rPr>
              <a:t>and </a:t>
            </a:r>
            <a:r>
              <a:rPr lang="vi-VN" sz="4400" dirty="0" smtClean="0">
                <a:latin typeface="Times New Roman" panose="02020603050405020304" pitchFamily="18" charset="0"/>
                <a:cs typeface="Times New Roman" panose="02020603050405020304" pitchFamily="18" charset="0"/>
              </a:rPr>
              <a:t>Next </a:t>
            </a:r>
            <a:r>
              <a:rPr lang="vi-VN" sz="4400" dirty="0">
                <a:latin typeface="Times New Roman" panose="02020603050405020304" pitchFamily="18" charset="0"/>
                <a:cs typeface="Times New Roman" panose="02020603050405020304" pitchFamily="18" charset="0"/>
              </a:rPr>
              <a:t>Sentence Prediction (NSP</a:t>
            </a:r>
            <a:r>
              <a:rPr lang="en-US" sz="4400" dirty="0">
                <a:latin typeface="Times New Roman" panose="02020603050405020304" pitchFamily="18" charset="0"/>
                <a:cs typeface="Times New Roman" panose="02020603050405020304" pitchFamily="18" charset="0"/>
              </a:rPr>
              <a:t>:</a:t>
            </a:r>
            <a:r>
              <a:rPr lang="vi-VN" sz="4400" dirty="0">
                <a:latin typeface="Times New Roman" panose="02020603050405020304" pitchFamily="18" charset="0"/>
                <a:cs typeface="Times New Roman" panose="02020603050405020304" pitchFamily="18" charset="0"/>
              </a:rPr>
              <a:t> dự đoán câu tiếp theo câu hiện tại</a:t>
            </a:r>
            <a:r>
              <a:rPr lang="vi-VN" sz="4400" dirty="0" smtClean="0">
                <a:latin typeface="Times New Roman" panose="02020603050405020304" pitchFamily="18" charset="0"/>
                <a:cs typeface="Times New Roman" panose="02020603050405020304" pitchFamily="18" charset="0"/>
              </a:rPr>
              <a:t>)</a:t>
            </a:r>
            <a:r>
              <a:rPr lang="en-US" sz="4400" dirty="0" smtClean="0">
                <a:latin typeface="Times New Roman" panose="02020603050405020304" pitchFamily="18" charset="0"/>
                <a:cs typeface="Times New Roman" panose="02020603050405020304" pitchFamily="18" charset="0"/>
              </a:rPr>
              <a:t>.</a:t>
            </a:r>
          </a:p>
          <a:p>
            <a:pPr>
              <a:lnSpc>
                <a:spcPct val="100000"/>
              </a:lnSpc>
            </a:pPr>
            <a:r>
              <a:rPr lang="vi-VN" sz="4400" dirty="0">
                <a:latin typeface="Times New Roman" panose="02020603050405020304" pitchFamily="18" charset="0"/>
                <a:cs typeface="Times New Roman" panose="02020603050405020304" pitchFamily="18" charset="0"/>
              </a:rPr>
              <a:t>RoBERTa </a:t>
            </a:r>
            <a:r>
              <a:rPr lang="en-US" sz="4400" dirty="0" err="1" smtClean="0">
                <a:latin typeface="Times New Roman" panose="02020603050405020304" pitchFamily="18" charset="0"/>
                <a:cs typeface="Times New Roman" panose="02020603050405020304" pitchFamily="18" charset="0"/>
              </a:rPr>
              <a:t>dựa</a:t>
            </a:r>
            <a:r>
              <a:rPr lang="en-US" sz="4400" dirty="0" smtClean="0">
                <a:latin typeface="Times New Roman" panose="02020603050405020304" pitchFamily="18" charset="0"/>
                <a:cs typeface="Times New Roman" panose="02020603050405020304" pitchFamily="18" charset="0"/>
              </a:rPr>
              <a:t> </a:t>
            </a:r>
            <a:r>
              <a:rPr lang="en-US" sz="4400" dirty="0" err="1" smtClean="0">
                <a:latin typeface="Times New Roman" panose="02020603050405020304" pitchFamily="18" charset="0"/>
                <a:cs typeface="Times New Roman" panose="02020603050405020304" pitchFamily="18" charset="0"/>
              </a:rPr>
              <a:t>trên</a:t>
            </a:r>
            <a:r>
              <a:rPr lang="en-US" sz="4400" dirty="0" smtClean="0">
                <a:latin typeface="Times New Roman" panose="02020603050405020304" pitchFamily="18" charset="0"/>
                <a:cs typeface="Times New Roman" panose="02020603050405020304" pitchFamily="18" charset="0"/>
              </a:rPr>
              <a:t> </a:t>
            </a:r>
            <a:r>
              <a:rPr lang="vi-VN" sz="4400" dirty="0" smtClean="0">
                <a:latin typeface="Times New Roman" panose="02020603050405020304" pitchFamily="18" charset="0"/>
                <a:cs typeface="Times New Roman" panose="02020603050405020304" pitchFamily="18" charset="0"/>
              </a:rPr>
              <a:t>BERT với </a:t>
            </a:r>
            <a:r>
              <a:rPr lang="vi-VN" sz="4400" dirty="0">
                <a:latin typeface="Times New Roman" panose="02020603050405020304" pitchFamily="18" charset="0"/>
                <a:cs typeface="Times New Roman" panose="02020603050405020304" pitchFamily="18" charset="0"/>
              </a:rPr>
              <a:t>dữ liệu được tăng gấp 10 lần, sử dụng kỹ thuật mặt nạ động (dynamic masking</a:t>
            </a:r>
            <a:r>
              <a:rPr lang="vi-VN" sz="4400" dirty="0" smtClean="0">
                <a:latin typeface="Times New Roman" panose="02020603050405020304" pitchFamily="18" charset="0"/>
                <a:cs typeface="Times New Roman" panose="02020603050405020304" pitchFamily="18" charset="0"/>
              </a:rPr>
              <a:t>)</a:t>
            </a:r>
            <a:r>
              <a:rPr lang="en-US" sz="4400" dirty="0" smtClean="0">
                <a:latin typeface="Times New Roman" panose="02020603050405020304" pitchFamily="18" charset="0"/>
                <a:cs typeface="Times New Roman" panose="02020603050405020304" pitchFamily="18" charset="0"/>
              </a:rPr>
              <a:t>.</a:t>
            </a:r>
            <a:endParaRPr lang="en-US"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42011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object 8"/>
          <p:cNvSpPr/>
          <p:nvPr/>
        </p:nvSpPr>
        <p:spPr>
          <a:xfrm>
            <a:off x="0" y="3742454"/>
            <a:ext cx="19010313" cy="6945503"/>
          </a:xfrm>
          <a:prstGeom prst="rect">
            <a:avLst/>
          </a:prstGeom>
          <a:blipFill>
            <a:blip r:embed="rId3" cstate="print"/>
            <a:stretch>
              <a:fillRect/>
            </a:stretch>
          </a:blipFill>
        </p:spPr>
        <p:txBody>
          <a:bodyPr wrap="square" lIns="0" tIns="0" rIns="0" bIns="0" rtlCol="0"/>
          <a:lstStyle/>
          <a:p>
            <a:endParaRPr dirty="0"/>
          </a:p>
        </p:txBody>
      </p:sp>
      <p:grpSp>
        <p:nvGrpSpPr>
          <p:cNvPr id="23" name="Group 22">
            <a:extLst>
              <a:ext uri="{FF2B5EF4-FFF2-40B4-BE49-F238E27FC236}">
                <a16:creationId xmlns:a16="http://schemas.microsoft.com/office/drawing/2014/main" id="{E9DC037C-C731-4D52-835A-5765F8A4FBF2}"/>
              </a:ext>
            </a:extLst>
          </p:cNvPr>
          <p:cNvGrpSpPr/>
          <p:nvPr/>
        </p:nvGrpSpPr>
        <p:grpSpPr>
          <a:xfrm>
            <a:off x="0" y="546099"/>
            <a:ext cx="11105356" cy="1425129"/>
            <a:chOff x="564554" y="8642689"/>
            <a:chExt cx="3496471" cy="439424"/>
          </a:xfrm>
        </p:grpSpPr>
        <p:sp>
          <p:nvSpPr>
            <p:cNvPr id="24" name="object 4">
              <a:extLst>
                <a:ext uri="{FF2B5EF4-FFF2-40B4-BE49-F238E27FC236}">
                  <a16:creationId xmlns:a16="http://schemas.microsoft.com/office/drawing/2014/main" id="{FAC1F606-62F6-4305-800B-EF4BDCC04BC6}"/>
                </a:ext>
              </a:extLst>
            </p:cNvPr>
            <p:cNvSpPr/>
            <p:nvPr/>
          </p:nvSpPr>
          <p:spPr>
            <a:xfrm>
              <a:off x="564554" y="8642693"/>
              <a:ext cx="3280372" cy="439420"/>
            </a:xfrm>
            <a:custGeom>
              <a:avLst/>
              <a:gdLst/>
              <a:ahLst/>
              <a:cxnLst/>
              <a:rect l="l" t="t" r="r" b="b"/>
              <a:pathLst>
                <a:path w="3844925" h="439420">
                  <a:moveTo>
                    <a:pt x="0" y="439204"/>
                  </a:moveTo>
                  <a:lnTo>
                    <a:pt x="3844798" y="439204"/>
                  </a:lnTo>
                  <a:lnTo>
                    <a:pt x="3844798" y="0"/>
                  </a:lnTo>
                  <a:lnTo>
                    <a:pt x="0" y="0"/>
                  </a:lnTo>
                  <a:lnTo>
                    <a:pt x="0" y="439204"/>
                  </a:lnTo>
                  <a:close/>
                </a:path>
              </a:pathLst>
            </a:custGeom>
            <a:solidFill>
              <a:srgbClr val="00A0EF"/>
            </a:solidFill>
          </p:spPr>
          <p:txBody>
            <a:bodyPr wrap="square" lIns="0" tIns="0" rIns="0" bIns="0" rtlCol="0"/>
            <a:lstStyle/>
            <a:p>
              <a:endParaRPr dirty="0"/>
            </a:p>
          </p:txBody>
        </p:sp>
        <p:sp>
          <p:nvSpPr>
            <p:cNvPr id="25" name="object 5">
              <a:extLst>
                <a:ext uri="{FF2B5EF4-FFF2-40B4-BE49-F238E27FC236}">
                  <a16:creationId xmlns:a16="http://schemas.microsoft.com/office/drawing/2014/main" id="{DE9D9B32-EA9E-452A-AFED-2BFD37C8107A}"/>
                </a:ext>
              </a:extLst>
            </p:cNvPr>
            <p:cNvSpPr/>
            <p:nvPr/>
          </p:nvSpPr>
          <p:spPr>
            <a:xfrm>
              <a:off x="3621605" y="8642689"/>
              <a:ext cx="439420" cy="439420"/>
            </a:xfrm>
            <a:custGeom>
              <a:avLst/>
              <a:gdLst/>
              <a:ahLst/>
              <a:cxnLst/>
              <a:rect l="l" t="t" r="r" b="b"/>
              <a:pathLst>
                <a:path w="439420" h="43942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A0EF"/>
            </a:solidFill>
          </p:spPr>
          <p:txBody>
            <a:bodyPr wrap="square" lIns="0" tIns="0" rIns="0" bIns="0" rtlCol="0"/>
            <a:lstStyle/>
            <a:p>
              <a:endParaRPr dirty="0"/>
            </a:p>
          </p:txBody>
        </p:sp>
      </p:grpSp>
      <p:sp>
        <p:nvSpPr>
          <p:cNvPr id="11" name="object 9">
            <a:extLst>
              <a:ext uri="{FF2B5EF4-FFF2-40B4-BE49-F238E27FC236}">
                <a16:creationId xmlns:a16="http://schemas.microsoft.com/office/drawing/2014/main" id="{0A39365D-A6B5-4623-AC67-FBE1BB6FC527}"/>
              </a:ext>
            </a:extLst>
          </p:cNvPr>
          <p:cNvSpPr txBox="1"/>
          <p:nvPr/>
        </p:nvSpPr>
        <p:spPr>
          <a:xfrm>
            <a:off x="665956" y="738245"/>
            <a:ext cx="8915400" cy="1028487"/>
          </a:xfrm>
          <a:prstGeom prst="rect">
            <a:avLst/>
          </a:prstGeom>
        </p:spPr>
        <p:txBody>
          <a:bodyPr vert="horz" wrap="square" lIns="0" tIns="12700" rIns="0" bIns="0" rtlCol="0">
            <a:spAutoFit/>
          </a:bodyPr>
          <a:lstStyle/>
          <a:p>
            <a:pPr indent="-1143000" algn="ctr">
              <a:spcBef>
                <a:spcPct val="0"/>
              </a:spcBef>
              <a:buFont typeface="+mj-lt"/>
              <a:buAutoNum type="arabicPeriod" startAt="2"/>
              <a:defRPr/>
            </a:pPr>
            <a:r>
              <a:rPr lang="vi-VN" sz="6600" dirty="0">
                <a:ln w="0"/>
                <a:effectLst>
                  <a:outerShdw blurRad="38100" dist="19050" dir="2700000" algn="tl" rotWithShape="0">
                    <a:schemeClr val="dk1">
                      <a:alpha val="40000"/>
                    </a:schemeClr>
                  </a:outerShdw>
                </a:effectLst>
                <a:latin typeface="Arial" panose="020B0604020202020204" pitchFamily="34" charset="0"/>
              </a:rPr>
              <a:t>Phương pháp</a:t>
            </a:r>
          </a:p>
        </p:txBody>
      </p:sp>
      <p:sp>
        <p:nvSpPr>
          <p:cNvPr id="2" name="Title 1"/>
          <p:cNvSpPr>
            <a:spLocks noGrp="1"/>
          </p:cNvSpPr>
          <p:nvPr>
            <p:ph type="title"/>
          </p:nvPr>
        </p:nvSpPr>
        <p:spPr>
          <a:xfrm>
            <a:off x="1306959" y="1375465"/>
            <a:ext cx="16396395" cy="2066896"/>
          </a:xfrm>
        </p:spPr>
        <p:txBody>
          <a:bodyPr>
            <a:normAutofit/>
          </a:bodyPr>
          <a:lstStyle/>
          <a:p>
            <a:pPr algn="ctr"/>
            <a:r>
              <a:rPr lang="en-US" sz="4000" b="1" dirty="0" err="1">
                <a:latin typeface="Times New Roman" panose="02020603050405020304" pitchFamily="18" charset="0"/>
                <a:cs typeface="Times New Roman" panose="02020603050405020304" pitchFamily="18" charset="0"/>
              </a:rPr>
              <a:t>Luồng</a:t>
            </a:r>
            <a:r>
              <a:rPr lang="en-US" sz="4000" b="1" dirty="0">
                <a:latin typeface="Times New Roman" panose="02020603050405020304" pitchFamily="18" charset="0"/>
                <a:cs typeface="Times New Roman" panose="02020603050405020304" pitchFamily="18" charset="0"/>
              </a:rPr>
              <a:t> </a:t>
            </a:r>
            <a:r>
              <a:rPr lang="en-US" sz="4000" b="1" dirty="0" err="1">
                <a:latin typeface="Times New Roman" panose="02020603050405020304" pitchFamily="18" charset="0"/>
                <a:cs typeface="Times New Roman" panose="02020603050405020304" pitchFamily="18" charset="0"/>
              </a:rPr>
              <a:t>xử</a:t>
            </a:r>
            <a:r>
              <a:rPr lang="en-US" sz="4000" b="1" dirty="0">
                <a:latin typeface="Times New Roman" panose="02020603050405020304" pitchFamily="18" charset="0"/>
                <a:cs typeface="Times New Roman" panose="02020603050405020304" pitchFamily="18" charset="0"/>
              </a:rPr>
              <a:t> </a:t>
            </a:r>
            <a:r>
              <a:rPr lang="en-US" sz="4000" b="1" dirty="0" err="1">
                <a:latin typeface="Times New Roman" panose="02020603050405020304" pitchFamily="18" charset="0"/>
                <a:cs typeface="Times New Roman" panose="02020603050405020304" pitchFamily="18" charset="0"/>
              </a:rPr>
              <a:t>lý</a:t>
            </a:r>
            <a:r>
              <a:rPr lang="en-US" sz="4000" b="1" dirty="0">
                <a:latin typeface="Times New Roman" panose="02020603050405020304" pitchFamily="18" charset="0"/>
                <a:cs typeface="Times New Roman" panose="02020603050405020304" pitchFamily="18" charset="0"/>
              </a:rPr>
              <a:t> </a:t>
            </a:r>
            <a:r>
              <a:rPr lang="en-US" sz="4000" b="1" dirty="0" err="1">
                <a:latin typeface="Times New Roman" panose="02020603050405020304" pitchFamily="18" charset="0"/>
                <a:cs typeface="Times New Roman" panose="02020603050405020304" pitchFamily="18" charset="0"/>
              </a:rPr>
              <a:t>hệ</a:t>
            </a:r>
            <a:r>
              <a:rPr lang="en-US" sz="4000" b="1" dirty="0">
                <a:latin typeface="Times New Roman" panose="02020603050405020304" pitchFamily="18" charset="0"/>
                <a:cs typeface="Times New Roman" panose="02020603050405020304" pitchFamily="18" charset="0"/>
              </a:rPr>
              <a:t> </a:t>
            </a:r>
            <a:r>
              <a:rPr lang="en-US" sz="4000" b="1" dirty="0" err="1" smtClean="0">
                <a:latin typeface="Times New Roman" panose="02020603050405020304" pitchFamily="18" charset="0"/>
                <a:cs typeface="Times New Roman" panose="02020603050405020304" pitchFamily="18" charset="0"/>
              </a:rPr>
              <a:t>thống</a:t>
            </a:r>
            <a:r>
              <a:rPr lang="en-US" sz="4000" b="1" dirty="0" smtClean="0">
                <a:latin typeface="Times New Roman" panose="02020603050405020304" pitchFamily="18" charset="0"/>
                <a:cs typeface="Times New Roman" panose="02020603050405020304" pitchFamily="18" charset="0"/>
              </a:rPr>
              <a:t> </a:t>
            </a:r>
            <a:r>
              <a:rPr lang="en-US" sz="4000" b="1" dirty="0" err="1">
                <a:latin typeface="Times New Roman" panose="02020603050405020304" pitchFamily="18" charset="0"/>
                <a:cs typeface="Times New Roman" panose="02020603050405020304" pitchFamily="18" charset="0"/>
              </a:rPr>
              <a:t>t</a:t>
            </a:r>
            <a:r>
              <a:rPr lang="en-US" sz="4000" b="1" dirty="0" err="1" smtClean="0">
                <a:latin typeface="Times New Roman" panose="02020603050405020304" pitchFamily="18" charset="0"/>
                <a:cs typeface="Times New Roman" panose="02020603050405020304" pitchFamily="18" charset="0"/>
              </a:rPr>
              <a:t>óm</a:t>
            </a:r>
            <a:r>
              <a:rPr lang="en-US" sz="4000" b="1" dirty="0" smtClean="0">
                <a:latin typeface="Times New Roman" panose="02020603050405020304" pitchFamily="18" charset="0"/>
                <a:cs typeface="Times New Roman" panose="02020603050405020304" pitchFamily="18" charset="0"/>
              </a:rPr>
              <a:t> </a:t>
            </a:r>
            <a:r>
              <a:rPr lang="en-US" sz="4000" b="1" dirty="0" err="1" smtClean="0">
                <a:latin typeface="Times New Roman" panose="02020603050405020304" pitchFamily="18" charset="0"/>
                <a:cs typeface="Times New Roman" panose="02020603050405020304" pitchFamily="18" charset="0"/>
              </a:rPr>
              <a:t>tắt</a:t>
            </a:r>
            <a:r>
              <a:rPr lang="en-US" sz="4000" b="1" dirty="0" smtClean="0">
                <a:latin typeface="Times New Roman" panose="02020603050405020304" pitchFamily="18" charset="0"/>
                <a:cs typeface="Times New Roman" panose="02020603050405020304" pitchFamily="18" charset="0"/>
              </a:rPr>
              <a:t> </a:t>
            </a:r>
            <a:r>
              <a:rPr lang="en-US" sz="4000" b="1" dirty="0" err="1" smtClean="0">
                <a:latin typeface="Times New Roman" panose="02020603050405020304" pitchFamily="18" charset="0"/>
                <a:cs typeface="Times New Roman" panose="02020603050405020304" pitchFamily="18" charset="0"/>
              </a:rPr>
              <a:t>văn</a:t>
            </a:r>
            <a:r>
              <a:rPr lang="en-US" sz="4000" b="1" dirty="0" smtClean="0">
                <a:latin typeface="Times New Roman" panose="02020603050405020304" pitchFamily="18" charset="0"/>
                <a:cs typeface="Times New Roman" panose="02020603050405020304" pitchFamily="18" charset="0"/>
              </a:rPr>
              <a:t> </a:t>
            </a:r>
            <a:r>
              <a:rPr lang="en-US" sz="4000" b="1" dirty="0" err="1" smtClean="0">
                <a:latin typeface="Times New Roman" panose="02020603050405020304" pitchFamily="18" charset="0"/>
                <a:cs typeface="Times New Roman" panose="02020603050405020304" pitchFamily="18" charset="0"/>
              </a:rPr>
              <a:t>bản</a:t>
            </a:r>
            <a:endParaRPr lang="en-US"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1312136" y="3136900"/>
            <a:ext cx="9645997" cy="6784864"/>
          </a:xfrm>
        </p:spPr>
        <p:txBody>
          <a:bodyPr>
            <a:normAutofit/>
          </a:bodyPr>
          <a:lstStyle/>
          <a:p>
            <a:pPr marL="285750" indent="-285750">
              <a:lnSpc>
                <a:spcPct val="100000"/>
              </a:lnSpc>
              <a:buFont typeface="Wingdings" panose="05000000000000000000" pitchFamily="2" charset="2"/>
              <a:buChar char="Ø"/>
            </a:pP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Người</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dùng</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đưa</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văn</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bản</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vào</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hệ</a:t>
            </a:r>
            <a:r>
              <a:rPr lang="en-US" sz="4400" dirty="0">
                <a:latin typeface="Times New Roman" panose="02020603050405020304" pitchFamily="18" charset="0"/>
                <a:cs typeface="Times New Roman" panose="02020603050405020304" pitchFamily="18" charset="0"/>
              </a:rPr>
              <a:t> </a:t>
            </a:r>
            <a:r>
              <a:rPr lang="en-US" sz="4400" dirty="0" err="1" smtClean="0">
                <a:latin typeface="Times New Roman" panose="02020603050405020304" pitchFamily="18" charset="0"/>
                <a:cs typeface="Times New Roman" panose="02020603050405020304" pitchFamily="18" charset="0"/>
              </a:rPr>
              <a:t>thống</a:t>
            </a:r>
            <a:r>
              <a:rPr lang="en-US" sz="4400" dirty="0" smtClean="0">
                <a:latin typeface="Times New Roman" panose="02020603050405020304" pitchFamily="18" charset="0"/>
                <a:cs typeface="Times New Roman" panose="02020603050405020304" pitchFamily="18" charset="0"/>
              </a:rPr>
              <a:t>.</a:t>
            </a:r>
            <a:endParaRPr lang="en-US" sz="4400" dirty="0">
              <a:latin typeface="Times New Roman" panose="02020603050405020304" pitchFamily="18" charset="0"/>
              <a:cs typeface="Times New Roman" panose="02020603050405020304" pitchFamily="18" charset="0"/>
            </a:endParaRPr>
          </a:p>
          <a:p>
            <a:pPr marL="285750" indent="-285750">
              <a:lnSpc>
                <a:spcPct val="100000"/>
              </a:lnSpc>
              <a:buFont typeface="Wingdings" panose="05000000000000000000" pitchFamily="2" charset="2"/>
              <a:buChar char="Ø"/>
            </a:pPr>
            <a:r>
              <a:rPr lang="en-US" sz="4400" dirty="0">
                <a:latin typeface="Times New Roman" panose="02020603050405020304" pitchFamily="18" charset="0"/>
                <a:cs typeface="Times New Roman" panose="02020603050405020304" pitchFamily="18" charset="0"/>
              </a:rPr>
              <a:t>X</a:t>
            </a:r>
            <a:r>
              <a:rPr lang="vi-VN" sz="4400" dirty="0">
                <a:latin typeface="Times New Roman" panose="02020603050405020304" pitchFamily="18" charset="0"/>
                <a:cs typeface="Times New Roman" panose="02020603050405020304" pitchFamily="18" charset="0"/>
              </a:rPr>
              <a:t>ử lý bằng </a:t>
            </a:r>
            <a:r>
              <a:rPr lang="en-US" sz="4400" dirty="0" err="1">
                <a:latin typeface="Times New Roman" panose="02020603050405020304" pitchFamily="18" charset="0"/>
                <a:cs typeface="Times New Roman" panose="02020603050405020304" pitchFamily="18" charset="0"/>
              </a:rPr>
              <a:t>mô</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hình</a:t>
            </a:r>
            <a:r>
              <a:rPr lang="en-US" sz="4400" dirty="0">
                <a:latin typeface="Times New Roman" panose="02020603050405020304" pitchFamily="18" charset="0"/>
                <a:cs typeface="Times New Roman" panose="02020603050405020304" pitchFamily="18" charset="0"/>
              </a:rPr>
              <a:t> </a:t>
            </a:r>
            <a:r>
              <a:rPr lang="en-US" sz="4400" dirty="0" smtClean="0">
                <a:latin typeface="Times New Roman" panose="02020603050405020304" pitchFamily="18" charset="0"/>
                <a:cs typeface="Times New Roman" panose="02020603050405020304" pitchFamily="18" charset="0"/>
              </a:rPr>
              <a:t>BERT: </a:t>
            </a:r>
            <a:r>
              <a:rPr lang="vi-VN" sz="4400" dirty="0">
                <a:latin typeface="Times New Roman" panose="02020603050405020304" pitchFamily="18" charset="0"/>
                <a:cs typeface="Times New Roman" panose="02020603050405020304" pitchFamily="18" charset="0"/>
              </a:rPr>
              <a:t>lấy ra</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được</a:t>
            </a:r>
            <a:r>
              <a:rPr lang="en-US" sz="4400" dirty="0">
                <a:latin typeface="Times New Roman" panose="02020603050405020304" pitchFamily="18" charset="0"/>
                <a:cs typeface="Times New Roman" panose="02020603050405020304" pitchFamily="18" charset="0"/>
              </a:rPr>
              <a:t> </a:t>
            </a:r>
            <a:r>
              <a:rPr lang="vi-VN" sz="4400" dirty="0">
                <a:latin typeface="Times New Roman" panose="02020603050405020304" pitchFamily="18" charset="0"/>
                <a:cs typeface="Times New Roman" panose="02020603050405020304" pitchFamily="18" charset="0"/>
              </a:rPr>
              <a:t>véc tơ biểu diễn văn bản thông qua ngữ cảnh 2 chiều. </a:t>
            </a:r>
            <a:endParaRPr lang="en-US" sz="4400" dirty="0">
              <a:latin typeface="Times New Roman" panose="02020603050405020304" pitchFamily="18" charset="0"/>
              <a:cs typeface="Times New Roman" panose="02020603050405020304" pitchFamily="18" charset="0"/>
            </a:endParaRPr>
          </a:p>
          <a:p>
            <a:pPr marL="285750" indent="-285750">
              <a:lnSpc>
                <a:spcPct val="100000"/>
              </a:lnSpc>
              <a:buFont typeface="Wingdings" panose="05000000000000000000" pitchFamily="2" charset="2"/>
              <a:buChar char="Ø"/>
            </a:pPr>
            <a:r>
              <a:rPr lang="vi-VN" sz="4400" dirty="0">
                <a:latin typeface="Times New Roman" panose="02020603050405020304" pitchFamily="18" charset="0"/>
                <a:cs typeface="Times New Roman" panose="02020603050405020304" pitchFamily="18" charset="0"/>
              </a:rPr>
              <a:t>Từ </a:t>
            </a:r>
            <a:r>
              <a:rPr lang="en-US" sz="4400" dirty="0">
                <a:latin typeface="Times New Roman" panose="02020603050405020304" pitchFamily="18" charset="0"/>
                <a:cs typeface="Times New Roman" panose="02020603050405020304" pitchFamily="18" charset="0"/>
              </a:rPr>
              <a:t>vector</a:t>
            </a:r>
            <a:r>
              <a:rPr lang="vi-VN"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cho</a:t>
            </a:r>
            <a:r>
              <a:rPr lang="en-US" sz="4400" dirty="0">
                <a:latin typeface="Times New Roman" panose="02020603050405020304" pitchFamily="18" charset="0"/>
                <a:cs typeface="Times New Roman" panose="02020603050405020304" pitchFamily="18" charset="0"/>
              </a:rPr>
              <a:t> qua </a:t>
            </a:r>
            <a:r>
              <a:rPr lang="en-US" sz="4400" dirty="0" err="1">
                <a:latin typeface="Times New Roman" panose="02020603050405020304" pitchFamily="18" charset="0"/>
                <a:cs typeface="Times New Roman" panose="02020603050405020304" pitchFamily="18" charset="0"/>
              </a:rPr>
              <a:t>mạng</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truyền</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thẳng</a:t>
            </a:r>
            <a:r>
              <a:rPr lang="en-US" sz="4400" dirty="0">
                <a:latin typeface="Times New Roman" panose="02020603050405020304" pitchFamily="18" charset="0"/>
                <a:cs typeface="Times New Roman" panose="02020603050405020304" pitchFamily="18" charset="0"/>
              </a:rPr>
              <a:t> Feed-forward </a:t>
            </a:r>
            <a:r>
              <a:rPr lang="en-US" sz="4400" dirty="0">
                <a:latin typeface="Times New Roman" panose="02020603050405020304" pitchFamily="18" charset="0"/>
                <a:cs typeface="Times New Roman" panose="02020603050405020304" pitchFamily="18" charset="0"/>
              </a:rPr>
              <a:t>neural network</a:t>
            </a:r>
            <a:r>
              <a:rPr lang="en-US" sz="4400" dirty="0">
                <a:latin typeface="Times New Roman" panose="02020603050405020304" pitchFamily="18" charset="0"/>
                <a:cs typeface="Times New Roman" panose="02020603050405020304" pitchFamily="18" charset="0"/>
              </a:rPr>
              <a:t>=&gt; </a:t>
            </a:r>
            <a:r>
              <a:rPr lang="en-US" sz="4400" dirty="0" err="1">
                <a:latin typeface="Times New Roman" panose="02020603050405020304" pitchFamily="18" charset="0"/>
                <a:cs typeface="Times New Roman" panose="02020603050405020304" pitchFamily="18" charset="0"/>
              </a:rPr>
              <a:t>tạo</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ra</a:t>
            </a:r>
            <a:r>
              <a:rPr lang="en-US" sz="4400" dirty="0">
                <a:latin typeface="Times New Roman" panose="02020603050405020304" pitchFamily="18" charset="0"/>
                <a:cs typeface="Times New Roman" panose="02020603050405020304" pitchFamily="18" charset="0"/>
              </a:rPr>
              <a:t> </a:t>
            </a:r>
            <a:r>
              <a:rPr lang="vi-VN" sz="4400" dirty="0">
                <a:latin typeface="Times New Roman" panose="02020603050405020304" pitchFamily="18" charset="0"/>
                <a:cs typeface="Times New Roman" panose="02020603050405020304" pitchFamily="18" charset="0"/>
              </a:rPr>
              <a:t>các câu </a:t>
            </a:r>
            <a:r>
              <a:rPr lang="en-US" sz="4400" dirty="0" err="1">
                <a:latin typeface="Times New Roman" panose="02020603050405020304" pitchFamily="18" charset="0"/>
                <a:cs typeface="Times New Roman" panose="02020603050405020304" pitchFamily="18" charset="0"/>
              </a:rPr>
              <a:t>tóm</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tắt</a:t>
            </a:r>
            <a:r>
              <a:rPr lang="vi-VN" sz="4400" dirty="0">
                <a:latin typeface="Times New Roman" panose="02020603050405020304" pitchFamily="18" charset="0"/>
                <a:cs typeface="Times New Roman" panose="02020603050405020304" pitchFamily="18" charset="0"/>
              </a:rPr>
              <a:t>. </a:t>
            </a:r>
            <a:endParaRPr lang="en-US" sz="4400" dirty="0">
              <a:latin typeface="Times New Roman" panose="02020603050405020304" pitchFamily="18" charset="0"/>
              <a:cs typeface="Times New Roman" panose="02020603050405020304" pitchFamily="18" charset="0"/>
            </a:endParaRPr>
          </a:p>
          <a:p>
            <a:pPr marL="285750" indent="-285750">
              <a:lnSpc>
                <a:spcPct val="100000"/>
              </a:lnSpc>
              <a:buFont typeface="Wingdings" panose="05000000000000000000" pitchFamily="2" charset="2"/>
              <a:buChar char="Ø"/>
            </a:pPr>
            <a:r>
              <a:rPr lang="vi-VN" sz="4400" dirty="0">
                <a:latin typeface="Times New Roman" panose="02020603050405020304" pitchFamily="18" charset="0"/>
                <a:cs typeface="Times New Roman" panose="02020603050405020304" pitchFamily="18" charset="0"/>
              </a:rPr>
              <a:t>Trả </a:t>
            </a:r>
            <a:r>
              <a:rPr lang="vi-VN" sz="4400" dirty="0">
                <a:latin typeface="Times New Roman" panose="02020603050405020304" pitchFamily="18" charset="0"/>
                <a:cs typeface="Times New Roman" panose="02020603050405020304" pitchFamily="18" charset="0"/>
              </a:rPr>
              <a:t>về </a:t>
            </a:r>
            <a:r>
              <a:rPr lang="en-US" sz="4400" dirty="0" err="1">
                <a:latin typeface="Times New Roman" panose="02020603050405020304" pitchFamily="18" charset="0"/>
                <a:cs typeface="Times New Roman" panose="02020603050405020304" pitchFamily="18" charset="0"/>
              </a:rPr>
              <a:t>đoạn</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văn</a:t>
            </a:r>
            <a:r>
              <a:rPr lang="vi-VN"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tóm</a:t>
            </a:r>
            <a:r>
              <a:rPr lang="en-US" sz="4400" dirty="0">
                <a:latin typeface="Times New Roman" panose="02020603050405020304" pitchFamily="18" charset="0"/>
                <a:cs typeface="Times New Roman" panose="02020603050405020304" pitchFamily="18" charset="0"/>
              </a:rPr>
              <a:t> </a:t>
            </a:r>
            <a:r>
              <a:rPr lang="en-US" sz="4400" dirty="0" err="1" smtClean="0">
                <a:latin typeface="Times New Roman" panose="02020603050405020304" pitchFamily="18" charset="0"/>
                <a:cs typeface="Times New Roman" panose="02020603050405020304" pitchFamily="18" charset="0"/>
              </a:rPr>
              <a:t>tắt</a:t>
            </a:r>
            <a:r>
              <a:rPr lang="en-US" sz="4400" dirty="0" smtClean="0">
                <a:latin typeface="Times New Roman" panose="02020603050405020304" pitchFamily="18" charset="0"/>
                <a:cs typeface="Times New Roman" panose="02020603050405020304" pitchFamily="18" charset="0"/>
              </a:rPr>
              <a:t> </a:t>
            </a:r>
            <a:r>
              <a:rPr lang="vi-VN" sz="4400" dirty="0" smtClean="0">
                <a:latin typeface="Times New Roman" panose="02020603050405020304" pitchFamily="18" charset="0"/>
                <a:cs typeface="Times New Roman" panose="02020603050405020304" pitchFamily="18" charset="0"/>
              </a:rPr>
              <a:t>cho </a:t>
            </a:r>
            <a:r>
              <a:rPr lang="vi-VN" sz="4400" dirty="0">
                <a:latin typeface="Times New Roman" panose="02020603050405020304" pitchFamily="18" charset="0"/>
                <a:cs typeface="Times New Roman" panose="02020603050405020304" pitchFamily="18" charset="0"/>
              </a:rPr>
              <a:t>người dùn</a:t>
            </a:r>
            <a:r>
              <a:rPr lang="en-US" sz="4400" dirty="0" smtClean="0">
                <a:latin typeface="Times New Roman" panose="02020603050405020304" pitchFamily="18" charset="0"/>
                <a:cs typeface="Times New Roman" panose="02020603050405020304" pitchFamily="18" charset="0"/>
              </a:rPr>
              <a:t>g.</a:t>
            </a:r>
            <a:endParaRPr lang="en-US" sz="4400" dirty="0">
              <a:latin typeface="Times New Roman" panose="02020603050405020304" pitchFamily="18" charset="0"/>
              <a:cs typeface="Times New Roman" panose="02020603050405020304" pitchFamily="18" charset="0"/>
            </a:endParaRPr>
          </a:p>
        </p:txBody>
      </p:sp>
      <p:sp>
        <p:nvSpPr>
          <p:cNvPr id="15" name="TextBox 14"/>
          <p:cNvSpPr txBox="1"/>
          <p:nvPr/>
        </p:nvSpPr>
        <p:spPr>
          <a:xfrm>
            <a:off x="11791156" y="7764140"/>
            <a:ext cx="6044754" cy="369332"/>
          </a:xfrm>
          <a:prstGeom prst="rect">
            <a:avLst/>
          </a:prstGeom>
          <a:noFill/>
        </p:spPr>
        <p:txBody>
          <a:bodyPr wrap="square" rtlCol="0">
            <a:spAutoFit/>
          </a:bodyPr>
          <a:lstStyle/>
          <a:p>
            <a:r>
              <a:rPr lang="en-US" dirty="0" err="1" smtClean="0"/>
              <a:t>Hình</a:t>
            </a:r>
            <a:r>
              <a:rPr lang="en-US" dirty="0" smtClean="0"/>
              <a:t> 2.1. </a:t>
            </a:r>
            <a:r>
              <a:rPr lang="en-US" dirty="0" err="1" smtClean="0"/>
              <a:t>Mô</a:t>
            </a:r>
            <a:r>
              <a:rPr lang="en-US" dirty="0" smtClean="0"/>
              <a:t> </a:t>
            </a:r>
            <a:r>
              <a:rPr lang="en-US" dirty="0" err="1" smtClean="0"/>
              <a:t>hình</a:t>
            </a:r>
            <a:r>
              <a:rPr lang="en-US" dirty="0" smtClean="0"/>
              <a:t> </a:t>
            </a:r>
            <a:r>
              <a:rPr lang="en-US" dirty="0" err="1" smtClean="0"/>
              <a:t>luồng</a:t>
            </a:r>
            <a:r>
              <a:rPr lang="en-US" dirty="0" smtClean="0"/>
              <a:t> </a:t>
            </a:r>
            <a:r>
              <a:rPr lang="en-US" dirty="0" err="1" smtClean="0"/>
              <a:t>xử</a:t>
            </a:r>
            <a:r>
              <a:rPr lang="en-US" dirty="0" smtClean="0"/>
              <a:t> </a:t>
            </a:r>
            <a:r>
              <a:rPr lang="en-US" dirty="0" err="1" smtClean="0"/>
              <a:t>lý</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tóm</a:t>
            </a:r>
            <a:r>
              <a:rPr lang="en-US" dirty="0" smtClean="0"/>
              <a:t> </a:t>
            </a:r>
            <a:r>
              <a:rPr lang="en-US" dirty="0" err="1" smtClean="0"/>
              <a:t>tắt</a:t>
            </a:r>
            <a:r>
              <a:rPr lang="en-US" dirty="0" smtClean="0"/>
              <a:t> </a:t>
            </a:r>
            <a:r>
              <a:rPr lang="en-US" dirty="0" err="1" smtClean="0"/>
              <a:t>văn</a:t>
            </a:r>
            <a:r>
              <a:rPr lang="en-US" dirty="0" smtClean="0"/>
              <a:t> </a:t>
            </a:r>
            <a:r>
              <a:rPr lang="en-US" dirty="0" err="1" smtClean="0"/>
              <a:t>bản</a:t>
            </a:r>
            <a:endParaRPr lang="en-US" dirty="0"/>
          </a:p>
        </p:txBody>
      </p:sp>
      <p:pic>
        <p:nvPicPr>
          <p:cNvPr id="13" name="Content Placeholder 12"/>
          <p:cNvPicPr>
            <a:picLocks noGrp="1" noChangeAspect="1"/>
          </p:cNvPicPr>
          <p:nvPr>
            <p:ph sz="half" idx="2"/>
          </p:nvPr>
        </p:nvPicPr>
        <p:blipFill>
          <a:blip r:embed="rId4"/>
          <a:stretch>
            <a:fillRect/>
          </a:stretch>
        </p:blipFill>
        <p:spPr>
          <a:xfrm>
            <a:off x="11642410" y="4392622"/>
            <a:ext cx="6060944" cy="3047339"/>
          </a:xfrm>
          <a:prstGeom prst="rect">
            <a:avLst/>
          </a:prstGeom>
        </p:spPr>
      </p:pic>
    </p:spTree>
    <p:extLst>
      <p:ext uri="{BB962C8B-B14F-4D97-AF65-F5344CB8AC3E}">
        <p14:creationId xmlns:p14="http://schemas.microsoft.com/office/powerpoint/2010/main" val="14629857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bject 8"/>
          <p:cNvSpPr/>
          <p:nvPr/>
        </p:nvSpPr>
        <p:spPr>
          <a:xfrm>
            <a:off x="0" y="3742454"/>
            <a:ext cx="19010313" cy="6945503"/>
          </a:xfrm>
          <a:prstGeom prst="rect">
            <a:avLst/>
          </a:prstGeom>
          <a:blipFill>
            <a:blip r:embed="rId3" cstate="print"/>
            <a:stretch>
              <a:fillRect/>
            </a:stretch>
          </a:blipFill>
        </p:spPr>
        <p:txBody>
          <a:bodyPr wrap="square" lIns="0" tIns="0" rIns="0" bIns="0" rtlCol="0"/>
          <a:lstStyle/>
          <a:p>
            <a:endParaRPr dirty="0"/>
          </a:p>
        </p:txBody>
      </p:sp>
      <p:grpSp>
        <p:nvGrpSpPr>
          <p:cNvPr id="23" name="Group 22">
            <a:extLst>
              <a:ext uri="{FF2B5EF4-FFF2-40B4-BE49-F238E27FC236}">
                <a16:creationId xmlns:a16="http://schemas.microsoft.com/office/drawing/2014/main" id="{E9DC037C-C731-4D52-835A-5765F8A4FBF2}"/>
              </a:ext>
            </a:extLst>
          </p:cNvPr>
          <p:cNvGrpSpPr/>
          <p:nvPr/>
        </p:nvGrpSpPr>
        <p:grpSpPr>
          <a:xfrm>
            <a:off x="0" y="546099"/>
            <a:ext cx="11105356" cy="1425129"/>
            <a:chOff x="564554" y="8642689"/>
            <a:chExt cx="3496471" cy="439424"/>
          </a:xfrm>
        </p:grpSpPr>
        <p:sp>
          <p:nvSpPr>
            <p:cNvPr id="24" name="object 4">
              <a:extLst>
                <a:ext uri="{FF2B5EF4-FFF2-40B4-BE49-F238E27FC236}">
                  <a16:creationId xmlns:a16="http://schemas.microsoft.com/office/drawing/2014/main" id="{FAC1F606-62F6-4305-800B-EF4BDCC04BC6}"/>
                </a:ext>
              </a:extLst>
            </p:cNvPr>
            <p:cNvSpPr/>
            <p:nvPr/>
          </p:nvSpPr>
          <p:spPr>
            <a:xfrm>
              <a:off x="564554" y="8642693"/>
              <a:ext cx="3280372" cy="439420"/>
            </a:xfrm>
            <a:custGeom>
              <a:avLst/>
              <a:gdLst/>
              <a:ahLst/>
              <a:cxnLst/>
              <a:rect l="l" t="t" r="r" b="b"/>
              <a:pathLst>
                <a:path w="3844925" h="439420">
                  <a:moveTo>
                    <a:pt x="0" y="439204"/>
                  </a:moveTo>
                  <a:lnTo>
                    <a:pt x="3844798" y="439204"/>
                  </a:lnTo>
                  <a:lnTo>
                    <a:pt x="3844798" y="0"/>
                  </a:lnTo>
                  <a:lnTo>
                    <a:pt x="0" y="0"/>
                  </a:lnTo>
                  <a:lnTo>
                    <a:pt x="0" y="439204"/>
                  </a:lnTo>
                  <a:close/>
                </a:path>
              </a:pathLst>
            </a:custGeom>
            <a:solidFill>
              <a:srgbClr val="00A0EF"/>
            </a:solidFill>
          </p:spPr>
          <p:txBody>
            <a:bodyPr wrap="square" lIns="0" tIns="0" rIns="0" bIns="0" rtlCol="0"/>
            <a:lstStyle/>
            <a:p>
              <a:endParaRPr dirty="0"/>
            </a:p>
          </p:txBody>
        </p:sp>
        <p:sp>
          <p:nvSpPr>
            <p:cNvPr id="25" name="object 5">
              <a:extLst>
                <a:ext uri="{FF2B5EF4-FFF2-40B4-BE49-F238E27FC236}">
                  <a16:creationId xmlns:a16="http://schemas.microsoft.com/office/drawing/2014/main" id="{DE9D9B32-EA9E-452A-AFED-2BFD37C8107A}"/>
                </a:ext>
              </a:extLst>
            </p:cNvPr>
            <p:cNvSpPr/>
            <p:nvPr/>
          </p:nvSpPr>
          <p:spPr>
            <a:xfrm>
              <a:off x="3621605" y="8642689"/>
              <a:ext cx="439420" cy="439420"/>
            </a:xfrm>
            <a:custGeom>
              <a:avLst/>
              <a:gdLst/>
              <a:ahLst/>
              <a:cxnLst/>
              <a:rect l="l" t="t" r="r" b="b"/>
              <a:pathLst>
                <a:path w="439420" h="43942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A0EF"/>
            </a:solidFill>
          </p:spPr>
          <p:txBody>
            <a:bodyPr wrap="square" lIns="0" tIns="0" rIns="0" bIns="0" rtlCol="0"/>
            <a:lstStyle/>
            <a:p>
              <a:endParaRPr dirty="0"/>
            </a:p>
          </p:txBody>
        </p:sp>
      </p:grpSp>
      <p:sp>
        <p:nvSpPr>
          <p:cNvPr id="11" name="object 9">
            <a:extLst>
              <a:ext uri="{FF2B5EF4-FFF2-40B4-BE49-F238E27FC236}">
                <a16:creationId xmlns:a16="http://schemas.microsoft.com/office/drawing/2014/main" id="{0A39365D-A6B5-4623-AC67-FBE1BB6FC527}"/>
              </a:ext>
            </a:extLst>
          </p:cNvPr>
          <p:cNvSpPr txBox="1"/>
          <p:nvPr/>
        </p:nvSpPr>
        <p:spPr>
          <a:xfrm>
            <a:off x="665956" y="738245"/>
            <a:ext cx="8915400" cy="1028487"/>
          </a:xfrm>
          <a:prstGeom prst="rect">
            <a:avLst/>
          </a:prstGeom>
        </p:spPr>
        <p:txBody>
          <a:bodyPr vert="horz" wrap="square" lIns="0" tIns="12700" rIns="0" bIns="0" rtlCol="0">
            <a:spAutoFit/>
          </a:bodyPr>
          <a:lstStyle/>
          <a:p>
            <a:pPr indent="-1143000" algn="ctr">
              <a:spcBef>
                <a:spcPct val="0"/>
              </a:spcBef>
              <a:buFont typeface="+mj-lt"/>
              <a:buAutoNum type="arabicPeriod" startAt="2"/>
              <a:defRPr/>
            </a:pPr>
            <a:r>
              <a:rPr lang="vi-VN" sz="6600" dirty="0">
                <a:ln w="0"/>
                <a:effectLst>
                  <a:outerShdw blurRad="38100" dist="19050" dir="2700000" algn="tl" rotWithShape="0">
                    <a:schemeClr val="dk1">
                      <a:alpha val="40000"/>
                    </a:schemeClr>
                  </a:outerShdw>
                </a:effectLst>
                <a:latin typeface="Arial" panose="020B0604020202020204" pitchFamily="34" charset="0"/>
              </a:rPr>
              <a:t>Phương pháp</a:t>
            </a:r>
          </a:p>
        </p:txBody>
      </p:sp>
      <p:sp>
        <p:nvSpPr>
          <p:cNvPr id="2" name="Title 1"/>
          <p:cNvSpPr>
            <a:spLocks noGrp="1"/>
          </p:cNvSpPr>
          <p:nvPr>
            <p:ph type="title"/>
          </p:nvPr>
        </p:nvSpPr>
        <p:spPr>
          <a:xfrm>
            <a:off x="1306959" y="1375465"/>
            <a:ext cx="16396395" cy="2066896"/>
          </a:xfrm>
        </p:spPr>
        <p:txBody>
          <a:bodyPr>
            <a:normAutofit/>
          </a:bodyPr>
          <a:lstStyle/>
          <a:p>
            <a:pPr algn="ctr"/>
            <a:r>
              <a:rPr lang="en-US" sz="4800" b="1" dirty="0" err="1" smtClean="0">
                <a:latin typeface="Times New Roman" panose="02020603050405020304" pitchFamily="18" charset="0"/>
                <a:cs typeface="Times New Roman" panose="02020603050405020304" pitchFamily="18" charset="0"/>
              </a:rPr>
              <a:t>Mô</a:t>
            </a:r>
            <a:r>
              <a:rPr lang="en-US" sz="4800" b="1" dirty="0" smtClean="0">
                <a:latin typeface="Times New Roman" panose="02020603050405020304" pitchFamily="18" charset="0"/>
                <a:cs typeface="Times New Roman" panose="02020603050405020304" pitchFamily="18" charset="0"/>
              </a:rPr>
              <a:t> </a:t>
            </a:r>
            <a:r>
              <a:rPr lang="en-US" sz="4800" b="1" dirty="0" err="1" smtClean="0">
                <a:latin typeface="Times New Roman" panose="02020603050405020304" pitchFamily="18" charset="0"/>
                <a:cs typeface="Times New Roman" panose="02020603050405020304" pitchFamily="18" charset="0"/>
              </a:rPr>
              <a:t>hình</a:t>
            </a:r>
            <a:r>
              <a:rPr lang="en-US" sz="4800" b="1" dirty="0" smtClean="0">
                <a:latin typeface="Times New Roman" panose="02020603050405020304" pitchFamily="18" charset="0"/>
                <a:cs typeface="Times New Roman" panose="02020603050405020304" pitchFamily="18" charset="0"/>
              </a:rPr>
              <a:t> </a:t>
            </a:r>
            <a:r>
              <a:rPr lang="en-US" sz="4800" b="1" dirty="0" err="1" smtClean="0">
                <a:latin typeface="Times New Roman" panose="02020603050405020304" pitchFamily="18" charset="0"/>
                <a:cs typeface="Times New Roman" panose="02020603050405020304" pitchFamily="18" charset="0"/>
              </a:rPr>
              <a:t>biến</a:t>
            </a:r>
            <a:r>
              <a:rPr lang="en-US" sz="4800" b="1" dirty="0" smtClean="0">
                <a:latin typeface="Times New Roman" panose="02020603050405020304" pitchFamily="18" charset="0"/>
                <a:cs typeface="Times New Roman" panose="02020603050405020304" pitchFamily="18" charset="0"/>
              </a:rPr>
              <a:t> </a:t>
            </a:r>
            <a:r>
              <a:rPr lang="en-US" sz="4800" b="1" dirty="0" err="1" smtClean="0">
                <a:latin typeface="Times New Roman" panose="02020603050405020304" pitchFamily="18" charset="0"/>
                <a:cs typeface="Times New Roman" panose="02020603050405020304" pitchFamily="18" charset="0"/>
              </a:rPr>
              <a:t>đổi</a:t>
            </a:r>
            <a:r>
              <a:rPr lang="en-US" sz="4800" b="1" dirty="0" smtClean="0">
                <a:latin typeface="Times New Roman" panose="02020603050405020304" pitchFamily="18" charset="0"/>
                <a:cs typeface="Times New Roman" panose="02020603050405020304" pitchFamily="18" charset="0"/>
              </a:rPr>
              <a:t> (</a:t>
            </a:r>
            <a:r>
              <a:rPr lang="en-US" sz="4800" b="1" dirty="0" smtClean="0">
                <a:latin typeface="Times New Roman" panose="02020603050405020304" pitchFamily="18" charset="0"/>
                <a:cs typeface="Times New Roman" panose="02020603050405020304" pitchFamily="18" charset="0"/>
              </a:rPr>
              <a:t>Transformer)</a:t>
            </a:r>
            <a:endParaRPr lang="en-US" sz="4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1306958" y="2846623"/>
            <a:ext cx="9798397" cy="6784864"/>
          </a:xfrm>
        </p:spPr>
        <p:txBody>
          <a:bodyPr>
            <a:noAutofit/>
          </a:bodyPr>
          <a:lstStyle/>
          <a:p>
            <a:pPr marL="0" indent="0">
              <a:lnSpc>
                <a:spcPct val="150000"/>
              </a:lnSpc>
              <a:buNone/>
            </a:pPr>
            <a:r>
              <a:rPr lang="vi-VN" sz="4400" dirty="0" smtClean="0">
                <a:latin typeface="Times New Roman" panose="02020603050405020304" pitchFamily="18" charset="0"/>
                <a:cs typeface="Times New Roman" panose="02020603050405020304" pitchFamily="18" charset="0"/>
              </a:rPr>
              <a:t>Self-Attention </a:t>
            </a:r>
            <a:r>
              <a:rPr lang="vi-VN" sz="4400" dirty="0">
                <a:latin typeface="Times New Roman" panose="02020603050405020304" pitchFamily="18" charset="0"/>
                <a:cs typeface="Times New Roman" panose="02020603050405020304" pitchFamily="18" charset="0"/>
              </a:rPr>
              <a:t>có 4 bước</a:t>
            </a:r>
            <a:r>
              <a:rPr lang="vi-VN" sz="4400" dirty="0" smtClean="0">
                <a:latin typeface="Times New Roman" panose="02020603050405020304" pitchFamily="18" charset="0"/>
                <a:cs typeface="Times New Roman" panose="02020603050405020304" pitchFamily="18" charset="0"/>
              </a:rPr>
              <a:t>:</a:t>
            </a:r>
            <a:endParaRPr lang="en-US" sz="4400" dirty="0" smtClean="0">
              <a:latin typeface="Times New Roman" panose="02020603050405020304" pitchFamily="18" charset="0"/>
              <a:cs typeface="Times New Roman" panose="02020603050405020304" pitchFamily="18" charset="0"/>
            </a:endParaRPr>
          </a:p>
          <a:p>
            <a:pPr marL="742950" indent="-742950">
              <a:lnSpc>
                <a:spcPct val="100000"/>
              </a:lnSpc>
              <a:buFont typeface="+mj-lt"/>
              <a:buAutoNum type="arabicPeriod"/>
            </a:pPr>
            <a:r>
              <a:rPr lang="vi-VN" sz="4400" dirty="0">
                <a:latin typeface="Times New Roman" panose="02020603050405020304" pitchFamily="18" charset="0"/>
                <a:cs typeface="Times New Roman" panose="02020603050405020304" pitchFamily="18" charset="0"/>
              </a:rPr>
              <a:t>Tạo ra bộ 3 vectơ từ các vectơ đầu vào của </a:t>
            </a:r>
            <a:r>
              <a:rPr lang="vi-VN" sz="4400" dirty="0" smtClean="0">
                <a:latin typeface="Times New Roman" panose="02020603050405020304" pitchFamily="18" charset="0"/>
                <a:cs typeface="Times New Roman" panose="02020603050405020304" pitchFamily="18" charset="0"/>
              </a:rPr>
              <a:t>encoder</a:t>
            </a:r>
            <a:endParaRPr lang="en-US" sz="4400" dirty="0" smtClean="0">
              <a:latin typeface="Times New Roman" panose="02020603050405020304" pitchFamily="18" charset="0"/>
              <a:cs typeface="Times New Roman" panose="02020603050405020304" pitchFamily="18" charset="0"/>
            </a:endParaRPr>
          </a:p>
          <a:p>
            <a:pPr marL="742950" indent="-742950">
              <a:lnSpc>
                <a:spcPct val="100000"/>
              </a:lnSpc>
              <a:buFont typeface="+mj-lt"/>
              <a:buAutoNum type="arabicPeriod"/>
            </a:pPr>
            <a:r>
              <a:rPr lang="en-US" sz="4400" dirty="0" err="1">
                <a:latin typeface="Times New Roman" panose="02020603050405020304" pitchFamily="18" charset="0"/>
                <a:cs typeface="Times New Roman" panose="02020603050405020304" pitchFamily="18" charset="0"/>
              </a:rPr>
              <a:t>Tính</a:t>
            </a:r>
            <a:r>
              <a:rPr lang="en-US" sz="4400" dirty="0">
                <a:latin typeface="Times New Roman" panose="02020603050405020304" pitchFamily="18" charset="0"/>
                <a:cs typeface="Times New Roman" panose="02020603050405020304" pitchFamily="18" charset="0"/>
              </a:rPr>
              <a:t> </a:t>
            </a:r>
            <a:r>
              <a:rPr lang="en-US" sz="4400" dirty="0" err="1" smtClean="0">
                <a:latin typeface="Times New Roman" panose="02020603050405020304" pitchFamily="18" charset="0"/>
                <a:cs typeface="Times New Roman" panose="02020603050405020304" pitchFamily="18" charset="0"/>
              </a:rPr>
              <a:t>điểm</a:t>
            </a:r>
            <a:endParaRPr lang="en-US" sz="4400" dirty="0" smtClean="0">
              <a:latin typeface="Times New Roman" panose="02020603050405020304" pitchFamily="18" charset="0"/>
              <a:cs typeface="Times New Roman" panose="02020603050405020304" pitchFamily="18" charset="0"/>
            </a:endParaRPr>
          </a:p>
          <a:p>
            <a:pPr marL="742950" indent="-742950">
              <a:lnSpc>
                <a:spcPct val="100000"/>
              </a:lnSpc>
              <a:buFont typeface="+mj-lt"/>
              <a:buAutoNum type="arabicPeriod"/>
            </a:pPr>
            <a:r>
              <a:rPr lang="en-US" sz="4400" dirty="0" err="1">
                <a:latin typeface="Times New Roman" panose="02020603050405020304" pitchFamily="18" charset="0"/>
                <a:cs typeface="Times New Roman" panose="02020603050405020304" pitchFamily="18" charset="0"/>
              </a:rPr>
              <a:t>Chuẩn</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hóa</a:t>
            </a:r>
            <a:r>
              <a:rPr lang="en-US" sz="4400" dirty="0">
                <a:latin typeface="Times New Roman" panose="02020603050405020304" pitchFamily="18" charset="0"/>
                <a:cs typeface="Times New Roman" panose="02020603050405020304" pitchFamily="18" charset="0"/>
              </a:rPr>
              <a:t> </a:t>
            </a:r>
            <a:r>
              <a:rPr lang="en-US" sz="4400" dirty="0" err="1" smtClean="0">
                <a:latin typeface="Times New Roman" panose="02020603050405020304" pitchFamily="18" charset="0"/>
                <a:cs typeface="Times New Roman" panose="02020603050405020304" pitchFamily="18" charset="0"/>
              </a:rPr>
              <a:t>điểm</a:t>
            </a:r>
            <a:endParaRPr lang="en-US" sz="4400" dirty="0" smtClean="0">
              <a:latin typeface="Times New Roman" panose="02020603050405020304" pitchFamily="18" charset="0"/>
              <a:cs typeface="Times New Roman" panose="02020603050405020304" pitchFamily="18" charset="0"/>
            </a:endParaRPr>
          </a:p>
          <a:p>
            <a:pPr marL="742950" indent="-742950">
              <a:lnSpc>
                <a:spcPct val="100000"/>
              </a:lnSpc>
              <a:buFont typeface="+mj-lt"/>
              <a:buAutoNum type="arabicPeriod"/>
            </a:pPr>
            <a:r>
              <a:rPr lang="vi-VN" sz="4400" dirty="0">
                <a:latin typeface="Times New Roman" panose="02020603050405020304" pitchFamily="18" charset="0"/>
                <a:cs typeface="Times New Roman" panose="02020603050405020304" pitchFamily="18" charset="0"/>
              </a:rPr>
              <a:t>Nhân vectơ Value với mỗi giá trị điểm đã tính phía trên rồi cộng lại với nhau. </a:t>
            </a:r>
            <a:endParaRPr lang="en-US" sz="4400" dirty="0">
              <a:latin typeface="Times New Roman" panose="02020603050405020304" pitchFamily="18" charset="0"/>
              <a:cs typeface="Times New Roman" panose="02020603050405020304" pitchFamily="18" charset="0"/>
            </a:endParaRPr>
          </a:p>
        </p:txBody>
      </p:sp>
      <p:sp>
        <p:nvSpPr>
          <p:cNvPr id="7" name="TextBox 6"/>
          <p:cNvSpPr txBox="1"/>
          <p:nvPr/>
        </p:nvSpPr>
        <p:spPr>
          <a:xfrm>
            <a:off x="11638756" y="8775700"/>
            <a:ext cx="6044754" cy="646331"/>
          </a:xfrm>
          <a:prstGeom prst="rect">
            <a:avLst/>
          </a:prstGeom>
          <a:noFill/>
        </p:spPr>
        <p:txBody>
          <a:bodyPr wrap="square" rtlCol="0">
            <a:spAutoFit/>
          </a:bodyPr>
          <a:lstStyle/>
          <a:p>
            <a:r>
              <a:rPr lang="en-US" dirty="0" err="1" smtClean="0"/>
              <a:t>Hình</a:t>
            </a:r>
            <a:r>
              <a:rPr lang="en-US" dirty="0" smtClean="0"/>
              <a:t> 2.2. </a:t>
            </a:r>
            <a:r>
              <a:rPr lang="vi-VN" dirty="0"/>
              <a:t>Nhân x1 với ma trận trọng số WQ ta có q1, véc tơ truy vấn Q. Tương tự với K và V của mỗi từ.</a:t>
            </a:r>
            <a:endParaRPr lang="en-US" dirty="0"/>
          </a:p>
        </p:txBody>
      </p:sp>
      <p:pic>
        <p:nvPicPr>
          <p:cNvPr id="6146" name="Picture 2" descr="https://trituenhantao.io/wp-content/uploads/2020/04/1-9.png"/>
          <p:cNvPicPr>
            <a:picLocks noGrp="1" noChangeAspect="1" noChangeArrowheads="1"/>
          </p:cNvPicPr>
          <p:nvPr>
            <p:ph sz="half" idx="2"/>
          </p:nvPr>
        </p:nvPicPr>
        <p:blipFill>
          <a:blip r:embed="rId4">
            <a:extLst>
              <a:ext uri="{28A0092B-C50C-407E-A947-70E740481C1C}">
                <a14:useLocalDpi xmlns:a14="http://schemas.microsoft.com/office/drawing/2010/main" val="0"/>
              </a:ext>
            </a:extLst>
          </a:blip>
          <a:srcRect/>
          <a:stretch>
            <a:fillRect/>
          </a:stretch>
        </p:blipFill>
        <p:spPr bwMode="auto">
          <a:xfrm>
            <a:off x="11428879" y="4253610"/>
            <a:ext cx="6294437" cy="39708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122197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gnetic Fields - by Lifeliqe autor Michael Carter.pptx" id="{1CD8B0ED-503E-4F9D-BE1F-EA91A594AAD6}" vid="{DDA4976A-1FAE-4427-8059-0A415774D08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Magnetism Magnetic Fields</Template>
  <TotalTime>0</TotalTime>
  <Words>1951</Words>
  <Application>Microsoft Office PowerPoint</Application>
  <PresentationFormat>Custom</PresentationFormat>
  <Paragraphs>148</Paragraphs>
  <Slides>20</Slides>
  <Notes>19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Arial</vt:lpstr>
      <vt:lpstr>Calibri</vt:lpstr>
      <vt:lpstr>Calibri Light</vt:lpstr>
      <vt:lpstr>Source Sans Pro Light</vt:lpstr>
      <vt:lpstr>Symbol</vt:lpstr>
      <vt:lpstr>Times New Roman</vt:lpstr>
      <vt:lpstr>Verdana</vt:lpstr>
      <vt:lpstr>Wingdings</vt:lpstr>
      <vt:lpstr>Office Theme</vt:lpstr>
      <vt:lpstr>Nghiên cứu hệ thống tóm tắt văn bản (Abstract Summarization) Xây dựng ứng dụng demo</vt:lpstr>
      <vt:lpstr>PowerPoint Presentation</vt:lpstr>
      <vt:lpstr>Hệ thống tóm tắt văn bản  (Abstract Summarization ): tự động trích xuất thông tin tạo ra bản tóm tắt với các điểm chính từ tài liệu gốc. ( Tìm kiếm web, công cụ tìm kiếm google, Summarizer, Linguakit, Resomer..)</vt:lpstr>
      <vt:lpstr>PowerPoint Presentation</vt:lpstr>
      <vt:lpstr>PowerPoint Presentation</vt:lpstr>
      <vt:lpstr>PowerPoint Presentation</vt:lpstr>
      <vt:lpstr>PowerPoint Presentation</vt:lpstr>
      <vt:lpstr>Luồng xử lý hệ thống tóm tắt văn bản</vt:lpstr>
      <vt:lpstr>Mô hình biến đổi (Transformer)</vt:lpstr>
      <vt:lpstr>Mô hình BERT</vt:lpstr>
      <vt:lpstr>Công nghệ BERT – Nguyên lý hoạt động</vt:lpstr>
      <vt:lpstr>Mô hình BERT</vt:lpstr>
      <vt:lpstr>Mô hình tóm tắt văn bản sử dụng BERT</vt:lpstr>
      <vt:lpstr>Mô hình RoBERTa </vt:lpstr>
      <vt:lpstr>Thiết đặt thực nghiệm</vt:lpstr>
      <vt:lpstr>Thiết đặt thực nghiệm</vt:lpstr>
      <vt:lpstr>Môi trường thực nghiệm </vt:lpstr>
      <vt:lpstr>Môi trường thực nghiệm </vt:lpstr>
      <vt:lpstr>Tài liệu tham khảo</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2023-10-24T10:01:48Z</dcterms:created>
  <dcterms:modified xsi:type="dcterms:W3CDTF">2023-10-25T18:17:39Z</dcterms:modified>
</cp:coreProperties>
</file>