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73" r:id="rId3"/>
    <p:sldId id="262" r:id="rId4"/>
    <p:sldId id="275" r:id="rId5"/>
    <p:sldId id="278" r:id="rId6"/>
    <p:sldId id="277" r:id="rId7"/>
    <p:sldId id="279" r:id="rId8"/>
    <p:sldId id="281" r:id="rId9"/>
    <p:sldId id="284" r:id="rId10"/>
    <p:sldId id="285" r:id="rId11"/>
    <p:sldId id="286" r:id="rId12"/>
    <p:sldId id="292" r:id="rId13"/>
    <p:sldId id="287" r:id="rId14"/>
    <p:sldId id="282" r:id="rId15"/>
    <p:sldId id="293" r:id="rId16"/>
    <p:sldId id="290" r:id="rId17"/>
    <p:sldId id="296" r:id="rId18"/>
    <p:sldId id="297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oàng Dũng" initials="NHD" lastIdx="2" clrIdx="0">
    <p:extLst>
      <p:ext uri="{19B8F6BF-5375-455C-9EA6-DF929625EA0E}">
        <p15:presenceInfo xmlns:p15="http://schemas.microsoft.com/office/powerpoint/2012/main" userId="Nguyễn Hoàng Dũ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ADEF"/>
    <a:srgbClr val="FFFFFF"/>
    <a:srgbClr val="F5F4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35930" autoAdjust="0"/>
  </p:normalViewPr>
  <p:slideViewPr>
    <p:cSldViewPr snapToGrid="0">
      <p:cViewPr varScale="1">
        <p:scale>
          <a:sx n="30" d="100"/>
          <a:sy n="30" d="100"/>
        </p:scale>
        <p:origin x="25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8047097-61BE-47CE-8D3E-26009A1A6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2077A7B-6DEE-4108-9B01-330D71CCBF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EA736-99BB-4AAD-B848-6421FB0ECB59}" type="datetime1">
              <a:rPr lang="vi-VN" smtClean="0"/>
              <a:t>02/07/2021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0EBB330-E24A-48F6-A524-97716306E6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D22E581-096F-4B6A-BA22-4C2DA32483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20FF8-5152-42AA-A6ED-05163CDB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5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D5189-82DB-4DC6-93DB-75A1CBC8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314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7</a:t>
            </a:fld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335DF4-8EE5-43B9-BD6B-D6D104B401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AB3B6F-ACAD-4746-BB55-74D012456065}" type="datetime1">
              <a:rPr lang="vi-VN" smtClean="0"/>
              <a:t>02/07/2021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</a:t>
            </a:r>
          </a:p>
          <a:p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Diffie-</a:t>
            </a:r>
            <a:r>
              <a:rPr lang="en-US" dirty="0" err="1"/>
              <a:t>hellman</a:t>
            </a:r>
            <a:r>
              <a:rPr lang="en-US" dirty="0"/>
              <a:t> 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hay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Alice n Bob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/ </a:t>
            </a:r>
            <a:r>
              <a:rPr lang="en-US" dirty="0" err="1"/>
              <a:t>vđề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Bob </a:t>
            </a:r>
            <a:r>
              <a:rPr lang="en-US" dirty="0" err="1"/>
              <a:t>và</a:t>
            </a:r>
            <a:r>
              <a:rPr lang="en-US" dirty="0"/>
              <a:t> Alice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communicate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r>
              <a:rPr lang="en-US" dirty="0"/>
              <a:t>B1.</a:t>
            </a:r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P, G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1 con private key a, </a:t>
            </a:r>
            <a:r>
              <a:rPr lang="en-US" dirty="0" err="1"/>
              <a:t>với</a:t>
            </a:r>
            <a:r>
              <a:rPr lang="en-US" dirty="0"/>
              <a:t> Alice: a </a:t>
            </a:r>
            <a:r>
              <a:rPr lang="en-US" dirty="0" err="1"/>
              <a:t>nhỏ</a:t>
            </a:r>
            <a:r>
              <a:rPr lang="en-US" dirty="0"/>
              <a:t>, Bob: b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B2.</a:t>
            </a:r>
          </a:p>
          <a:p>
            <a:r>
              <a:rPr lang="en-US" dirty="0"/>
              <a:t>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private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share key K = </a:t>
            </a:r>
            <a:r>
              <a:rPr lang="en-US" dirty="0" err="1"/>
              <a:t>g^ab</a:t>
            </a:r>
            <a:endParaRPr lang="en-US" dirty="0"/>
          </a:p>
          <a:p>
            <a:endParaRPr lang="en-US" dirty="0"/>
          </a:p>
          <a:p>
            <a:r>
              <a:rPr lang="en-US" dirty="0"/>
              <a:t>B3.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End:</a:t>
            </a:r>
          </a:p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P </a:t>
            </a:r>
          </a:p>
          <a:p>
            <a:r>
              <a:rPr lang="en-US" dirty="0" err="1"/>
              <a:t>Tìm</a:t>
            </a:r>
            <a:r>
              <a:rPr lang="en-US" dirty="0"/>
              <a:t> G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Nói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snt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Polig</a:t>
            </a:r>
            <a:r>
              <a:rPr lang="en-US" dirty="0"/>
              <a:t> </a:t>
            </a:r>
            <a:r>
              <a:rPr lang="en-US" dirty="0" err="1"/>
              <a:t>hellman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2q+1 </a:t>
            </a:r>
            <a:r>
              <a:rPr lang="en-US" dirty="0" err="1"/>
              <a:t>và</a:t>
            </a:r>
            <a:r>
              <a:rPr lang="en-US" dirty="0"/>
              <a:t> q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 = 2q + 1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strong prime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(p-1)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factor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( smooth 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</a:p>
          <a:p>
            <a:r>
              <a:rPr lang="en-US" dirty="0" err="1"/>
              <a:t>Polig</a:t>
            </a:r>
            <a:r>
              <a:rPr lang="en-US" dirty="0"/>
              <a:t> </a:t>
            </a:r>
            <a:r>
              <a:rPr lang="en-US" dirty="0" err="1"/>
              <a:t>hellman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prime P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 = 2q + 1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vi-VN" dirty="0"/>
          </a:p>
          <a:p>
            <a:endParaRPr lang="en-US" dirty="0"/>
          </a:p>
          <a:p>
            <a:r>
              <a:rPr lang="en-US" dirty="0" err="1"/>
              <a:t>Nói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giã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get </a:t>
            </a:r>
            <a:r>
              <a:rPr lang="en-US" dirty="0" err="1"/>
              <a:t>safeprime</a:t>
            </a:r>
            <a:r>
              <a:rPr lang="en-US" dirty="0"/>
              <a:t> </a:t>
            </a:r>
            <a:r>
              <a:rPr lang="en-US" dirty="0" err="1"/>
              <a:t>inp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N, out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snt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q </a:t>
            </a:r>
          </a:p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p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bit </a:t>
            </a:r>
            <a:r>
              <a:rPr lang="en-US" dirty="0" err="1"/>
              <a:t>hơn</a:t>
            </a:r>
            <a:r>
              <a:rPr lang="en-US" dirty="0"/>
              <a:t> 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p-1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snt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2*</a:t>
            </a:r>
            <a:r>
              <a:rPr lang="en-US" dirty="0" err="1"/>
              <a:t>i</a:t>
            </a:r>
            <a:r>
              <a:rPr lang="en-US" dirty="0"/>
              <a:t>*q + 1	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I </a:t>
            </a:r>
            <a:r>
              <a:rPr lang="en-US" dirty="0" err="1"/>
              <a:t>lên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2q )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I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while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get safe prime </a:t>
            </a:r>
            <a:r>
              <a:rPr lang="en-US" dirty="0" err="1"/>
              <a:t>tụi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 </a:t>
            </a:r>
            <a:r>
              <a:rPr lang="en-US" dirty="0" err="1"/>
              <a:t>là</a:t>
            </a:r>
            <a:r>
              <a:rPr lang="en-US" dirty="0"/>
              <a:t> 1024 -&gt; output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n+1 -&gt; n+1</a:t>
            </a:r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30 </a:t>
            </a:r>
            <a:r>
              <a:rPr lang="en-US" dirty="0" err="1"/>
              <a:t>tới</a:t>
            </a:r>
            <a:r>
              <a:rPr lang="en-US" dirty="0"/>
              <a:t> 35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P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n  .. n + 10 bit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)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ở </a:t>
            </a:r>
            <a:r>
              <a:rPr lang="en-US" dirty="0" err="1"/>
              <a:t>khoảng</a:t>
            </a:r>
            <a:r>
              <a:rPr lang="en-US" dirty="0"/>
              <a:t> (30-34) 10 bit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generate,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1.5s</a:t>
            </a:r>
          </a:p>
          <a:p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p prime </a:t>
            </a:r>
            <a:r>
              <a:rPr lang="en-US" dirty="0" err="1"/>
              <a:t>với</a:t>
            </a:r>
            <a:r>
              <a:rPr lang="en-US" dirty="0"/>
              <a:t> p = 2q+1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~1000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p = 2q +1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Chọn</a:t>
            </a:r>
            <a:r>
              <a:rPr lang="en-US" dirty="0"/>
              <a:t> G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g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Linh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g = 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= 18 = N-1 ( hay g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generator)</a:t>
            </a:r>
          </a:p>
          <a:p>
            <a:r>
              <a:rPr lang="en-US" dirty="0"/>
              <a:t>G = 8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 = 6</a:t>
            </a:r>
          </a:p>
          <a:p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Linh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DLP</a:t>
            </a:r>
          </a:p>
          <a:p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g^(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p-1 (ko </a:t>
            </a:r>
            <a:r>
              <a:rPr lang="en-US" dirty="0" err="1"/>
              <a:t>tính</a:t>
            </a:r>
            <a:r>
              <a:rPr lang="en-US" dirty="0"/>
              <a:t> q)) </a:t>
            </a:r>
            <a:r>
              <a:rPr lang="en-US" dirty="0" err="1"/>
              <a:t>với</a:t>
            </a:r>
            <a:r>
              <a:rPr lang="en-US" dirty="0"/>
              <a:t> 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key idea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g^(p-1)/q !=1 hay </a:t>
            </a:r>
          </a:p>
          <a:p>
            <a:r>
              <a:rPr lang="en-US" dirty="0"/>
              <a:t>!=1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slide,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 = 103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snt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(p-1)/q = 2*3</a:t>
            </a:r>
          </a:p>
          <a:p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2,3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/>
              <a:t>nếu</a:t>
            </a:r>
            <a:r>
              <a:rPr lang="en-US" dirty="0"/>
              <a:t> g^6 = 1 </a:t>
            </a:r>
            <a:r>
              <a:rPr lang="en-US" dirty="0" err="1"/>
              <a:t>thì</a:t>
            </a:r>
            <a:r>
              <a:rPr lang="en-US" dirty="0"/>
              <a:t> ko </a:t>
            </a:r>
            <a:r>
              <a:rPr lang="en-US" dirty="0" err="1"/>
              <a:t>chọn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Else g^6 </a:t>
            </a:r>
            <a:r>
              <a:rPr lang="en-US" dirty="0" err="1"/>
              <a:t>khác</a:t>
            </a:r>
            <a:r>
              <a:rPr lang="en-US" dirty="0"/>
              <a:t> 1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g^2 </a:t>
            </a:r>
            <a:r>
              <a:rPr lang="en-US" dirty="0" err="1"/>
              <a:t>hoặc</a:t>
            </a:r>
            <a:r>
              <a:rPr lang="en-US" dirty="0"/>
              <a:t> g^3 </a:t>
            </a:r>
            <a:r>
              <a:rPr lang="en-US" dirty="0" err="1"/>
              <a:t>cũng</a:t>
            </a:r>
            <a:r>
              <a:rPr lang="en-US" dirty="0"/>
              <a:t> !=1,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US" dirty="0" err="1"/>
              <a:t>Vì</a:t>
            </a:r>
            <a:r>
              <a:rPr lang="en-US" dirty="0"/>
              <a:t> g ^6 </a:t>
            </a:r>
            <a:r>
              <a:rPr lang="en-US" dirty="0" err="1"/>
              <a:t>khác</a:t>
            </a:r>
            <a:r>
              <a:rPr lang="en-US" dirty="0"/>
              <a:t> 1,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g^2 </a:t>
            </a:r>
            <a:r>
              <a:rPr lang="en-US" dirty="0" err="1"/>
              <a:t>bằng</a:t>
            </a:r>
            <a:r>
              <a:rPr lang="en-US" dirty="0"/>
              <a:t> 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2q </a:t>
            </a:r>
            <a:r>
              <a:rPr lang="en-US" dirty="0" err="1"/>
              <a:t>hoặc</a:t>
            </a:r>
            <a:r>
              <a:rPr lang="en-US" dirty="0"/>
              <a:t> 3q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Vậy</a:t>
            </a:r>
            <a:r>
              <a:rPr lang="en-US" dirty="0"/>
              <a:t> q </a:t>
            </a:r>
            <a:r>
              <a:rPr lang="en-US" dirty="0" err="1"/>
              <a:t>hoặc</a:t>
            </a:r>
            <a:r>
              <a:rPr lang="en-US" dirty="0"/>
              <a:t> 2q </a:t>
            </a:r>
            <a:r>
              <a:rPr lang="en-US" dirty="0" err="1"/>
              <a:t>hoặc</a:t>
            </a:r>
            <a:r>
              <a:rPr lang="en-US" dirty="0"/>
              <a:t> 3q </a:t>
            </a:r>
            <a:r>
              <a:rPr lang="en-US" dirty="0" err="1"/>
              <a:t>sẽ</a:t>
            </a:r>
            <a:r>
              <a:rPr lang="en-US" dirty="0"/>
              <a:t> =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err="1"/>
              <a:t>chọn</a:t>
            </a:r>
            <a:r>
              <a:rPr lang="en-US" dirty="0"/>
              <a:t> 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generator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Mà</a:t>
            </a:r>
            <a:r>
              <a:rPr lang="en-US" dirty="0"/>
              <a:t> q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ktra</a:t>
            </a:r>
            <a:r>
              <a:rPr lang="en-US" dirty="0"/>
              <a:t> 2 3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17, 17*2, 17*3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hay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k (k </a:t>
            </a:r>
            <a:r>
              <a:rPr lang="en-US" dirty="0" err="1"/>
              <a:t>nhỏ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ktra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p-1 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generator </a:t>
            </a:r>
            <a:r>
              <a:rPr lang="en-US" dirty="0" err="1"/>
              <a:t>cho</a:t>
            </a:r>
            <a:r>
              <a:rPr lang="en-US" dirty="0"/>
              <a:t> 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bit </a:t>
            </a:r>
            <a:r>
              <a:rPr lang="en-US" dirty="0" err="1"/>
              <a:t>từ</a:t>
            </a:r>
            <a:r>
              <a:rPr lang="en-US" dirty="0"/>
              <a:t> 32 -&gt; 1024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1s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random 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(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elgamal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Alice </a:t>
            </a:r>
            <a:r>
              <a:rPr lang="en-US" dirty="0" err="1"/>
              <a:t>và</a:t>
            </a:r>
            <a:r>
              <a:rPr lang="en-US" dirty="0"/>
              <a:t> Bob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Bob </a:t>
            </a:r>
            <a:r>
              <a:rPr lang="en-US" dirty="0" err="1"/>
              <a:t>là</a:t>
            </a:r>
            <a:r>
              <a:rPr lang="en-US" dirty="0"/>
              <a:t> ng </a:t>
            </a:r>
            <a:r>
              <a:rPr lang="en-US" dirty="0" err="1"/>
              <a:t>nhận</a:t>
            </a:r>
            <a:r>
              <a:rPr lang="en-US" dirty="0"/>
              <a:t> tin, </a:t>
            </a:r>
            <a:r>
              <a:rPr lang="en-US" dirty="0" err="1"/>
              <a:t>còn</a:t>
            </a:r>
            <a:r>
              <a:rPr lang="en-US" dirty="0"/>
              <a:t> Alice </a:t>
            </a:r>
            <a:r>
              <a:rPr lang="en-US" dirty="0" err="1"/>
              <a:t>là</a:t>
            </a:r>
            <a:r>
              <a:rPr lang="en-US" dirty="0"/>
              <a:t> ng </a:t>
            </a:r>
            <a:r>
              <a:rPr lang="en-US" dirty="0" err="1"/>
              <a:t>gửi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g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nêu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private key b, </a:t>
            </a:r>
            <a:r>
              <a:rPr lang="en-US" dirty="0" err="1"/>
              <a:t>tính</a:t>
            </a:r>
            <a:r>
              <a:rPr lang="en-US" dirty="0"/>
              <a:t> B = </a:t>
            </a:r>
            <a:r>
              <a:rPr lang="en-US" dirty="0" err="1"/>
              <a:t>g^b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B</a:t>
            </a:r>
          </a:p>
          <a:p>
            <a:endParaRPr lang="en-US" dirty="0"/>
          </a:p>
          <a:p>
            <a:r>
              <a:rPr lang="en-US" dirty="0"/>
              <a:t>Alice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Bob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ai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elgamal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a, </a:t>
            </a:r>
            <a:r>
              <a:rPr lang="en-US" dirty="0" err="1"/>
              <a:t>tính</a:t>
            </a:r>
            <a:r>
              <a:rPr lang="en-US" dirty="0"/>
              <a:t> A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g^a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K = </a:t>
            </a:r>
            <a:r>
              <a:rPr lang="en-US" dirty="0" err="1"/>
              <a:t>B^a</a:t>
            </a:r>
            <a:r>
              <a:rPr lang="en-US" dirty="0"/>
              <a:t> hay ở Diffie </a:t>
            </a:r>
            <a:r>
              <a:rPr lang="en-US" dirty="0" err="1"/>
              <a:t>hellman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sharedkey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K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C, </a:t>
            </a:r>
            <a:r>
              <a:rPr lang="en-US" dirty="0" err="1"/>
              <a:t>gửi</a:t>
            </a:r>
            <a:r>
              <a:rPr lang="en-US" dirty="0"/>
              <a:t> C,A </a:t>
            </a:r>
            <a:r>
              <a:rPr lang="en-US" dirty="0" err="1"/>
              <a:t>cho</a:t>
            </a:r>
            <a:r>
              <a:rPr lang="en-US" dirty="0"/>
              <a:t> Bob, Bob </a:t>
            </a:r>
            <a:r>
              <a:rPr lang="en-US" dirty="0" err="1"/>
              <a:t>nhận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K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 </a:t>
            </a:r>
          </a:p>
          <a:p>
            <a:endParaRPr lang="en-US" dirty="0"/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Diffie </a:t>
            </a:r>
            <a:r>
              <a:rPr lang="en-US" dirty="0" err="1"/>
              <a:t>hellman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p,g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3CBA49-1D39-44E8-A419-571330E7D9C6}" type="datetime1">
              <a:rPr lang="vi-VN" smtClean="0"/>
              <a:t>02/07/2021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5189-82DB-4DC6-93DB-75A1CBC81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76C0-9898-4B3F-8B38-63E97BC1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0F4FF-C4A6-4D4D-BE7C-62BBA3826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305B-580C-450D-9A7D-2776A387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BA8-39E5-49E9-B1FE-E1070671CE3C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C3FF-D160-405C-B334-400F8DD0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AA99-67DB-430C-8F2F-C8CB9F5B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FA4B-E0DA-4039-A33A-AB4CA49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41CFE-7671-4759-B951-7E05470A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D389-3419-4FB6-A500-B68A942D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620F-A4A6-4501-BBAD-44C46C5ED843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9DD-9E51-4DBC-AA66-FAD4E5CE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F515-2D17-4DDF-AED1-8A11332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C10F0-6115-4B99-B2A3-9A5500C76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8BAC3-BC83-48C3-8ABF-2A20E2874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9390-2292-4288-83C7-8C63ABEB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421-2515-42BE-9D91-4CC33F20F2BD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ED54-A5EA-4708-8D95-9E2E12A4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A228-3654-4F80-A80A-E32153C5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0751-3524-4D57-9D25-DE588ABE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4B7B-D45F-4128-AD37-38960F4D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7CFA-44AA-4328-A804-C43FCD5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036E-06A0-43A6-96DA-278EC26F1E38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C26B-7F1B-434E-90AE-ACB4DBC3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B0BE-180F-4AFB-9C56-027199AE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B3BF-07A6-46CC-8C21-8A45DC8E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00EB-5A42-4B86-A2FE-03CE0785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7725-016C-4A71-A138-DDFF3B99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B8-0F2D-42FB-B830-7B955B11F4C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615F-6E86-49E2-B420-9E74D221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463A-EC8E-490C-A56A-175A755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D270-717A-4DA0-A99D-F7C4BE8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FC9-0404-4E11-817F-3EE19DBB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AADA-F35F-46A8-BBC6-124DB08C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B0FB-E303-4D01-B8C4-2F4A10BE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CD-6FBB-43B1-B464-A1E67B6448FC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425C-DDE4-40DE-B03F-B34479A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1F22-E156-4603-B869-92D304D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C96-28FC-4C62-9E1E-788B7E2A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DEB5-3CF2-4C59-8D50-16130089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04DA2-22E7-40C1-9BD7-10ADA750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04565-8390-4445-B4C0-E0918EC5B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9934-DE71-4C0C-A72B-130DE9EA6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B6287-E65D-46F8-9D68-4525766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D8EB-CCB9-4661-BF10-CE74DFE261FB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2DF80-C947-4C69-AA34-47E8044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223D1-7F0C-47D5-9E02-53F73F2F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6CA1-6EA6-421F-86E1-B7546D02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9F65-D4F7-4240-BDE5-C10BE22D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6E1F-DB0F-4674-B599-088A52BD5CCA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1A59-3E77-4715-A995-2B3B1AE4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53AA-7721-42BC-9D06-046C3A46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4CDDE-8E15-40E2-AA7C-ED049F35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C158-CD02-443C-B69F-7BA1F988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5667B-9E25-4EBD-9CC0-F430976D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99D-324F-446F-8AFB-A2366D83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35D2-A0C9-4A3D-A38E-94F673D9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8B9CB-0963-4FB4-B369-7CC86907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1D73-73A8-423D-93AE-D0CFE2F9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E499-98ED-483C-95C8-D489058C3DD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AE93F-AB8B-4539-8764-892CBF9F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A09E-BB5B-49D3-8E95-A2EFF723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54A-157B-42B2-A519-E2C36F45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F905E-6F05-4E2A-B698-39DDA86B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44A84-3C11-40F0-AC95-FCD7D845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7F18-CB20-4691-A24E-B951F7AD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DF9A-2109-4140-9C8C-56509A5CDE1C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4CDD-4512-4640-955C-1B015043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1433F-E8C1-4E45-81E6-03220D8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3EB96-E7A8-48D6-8139-6BACC2C0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6992-B549-45A9-B53F-431DD16C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4B3A-5DB6-409E-9FA4-35FBD72D7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FEE6E-977A-4AC1-8FF3-D8E7E8296819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7B9AA-EC88-42BD-862B-46D1B2EE5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3599-BC7C-41F8-9D97-F195FAA25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B3AE-4CD6-4811-AB92-4BCF8537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8E5FB8-9A4E-4F7B-9A12-6733723A540E}"/>
              </a:ext>
            </a:extLst>
          </p:cNvPr>
          <p:cNvSpPr txBox="1"/>
          <p:nvPr/>
        </p:nvSpPr>
        <p:spPr>
          <a:xfrm>
            <a:off x="1541847" y="1709811"/>
            <a:ext cx="9108305" cy="171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 TOÁN LOG RỜI RẠC TRÊN </a:t>
            </a:r>
            <a:b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 MÃ HÓA CÔNG KHAI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107F784-A3F9-4D89-88AF-3867CC521ADB}"/>
              </a:ext>
            </a:extLst>
          </p:cNvPr>
          <p:cNvSpPr/>
          <p:nvPr/>
        </p:nvSpPr>
        <p:spPr>
          <a:xfrm>
            <a:off x="1184598" y="1062631"/>
            <a:ext cx="9822804" cy="308016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37EBF3C-3045-466F-AE8F-07E0E114A51B}"/>
              </a:ext>
            </a:extLst>
          </p:cNvPr>
          <p:cNvSpPr txBox="1"/>
          <p:nvPr/>
        </p:nvSpPr>
        <p:spPr>
          <a:xfrm>
            <a:off x="1097085" y="4535497"/>
            <a:ext cx="4998914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18120019 –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Nguyễn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Hoàng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Dũng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18120052 – Lê Hạnh Linh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18120134 –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Nguyễn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Thăng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A8F9175-1BA3-4450-8B5E-792DF78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0D23-F557-4171-978D-572EB6C0BDF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CA726DE-5B18-42C5-B889-25F9D315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F51F2-4516-4388-B03F-1F54498C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16C08-D8C6-4978-A27F-4A0E8011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10</a:t>
            </a:fld>
            <a:endParaRPr lang="en-US"/>
          </a:p>
        </p:txBody>
      </p:sp>
      <p:sp>
        <p:nvSpPr>
          <p:cNvPr id="7" name="Hình chữ nhật 3">
            <a:extLst>
              <a:ext uri="{FF2B5EF4-FFF2-40B4-BE49-F238E27FC236}">
                <a16:creationId xmlns:a16="http://schemas.microsoft.com/office/drawing/2014/main" id="{72E81D66-6AA3-4488-AA94-BC0D6F3A15B0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8DDB0736-4994-4F7E-B3EF-D40972A91C6C}"/>
                  </a:ext>
                </a:extLst>
              </p:cNvPr>
              <p:cNvSpPr txBox="1"/>
              <p:nvPr/>
            </p:nvSpPr>
            <p:spPr>
              <a:xfrm>
                <a:off x="213079" y="100560"/>
                <a:ext cx="11811773" cy="65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Sinh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nguyên tố (1024 bit) 1000 lần</a:t>
                </a:r>
                <a:endParaRPr lang="en-US" sz="32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8DDB0736-4994-4F7E-B3EF-D40972A9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" y="100560"/>
                <a:ext cx="11811773" cy="657296"/>
              </a:xfrm>
              <a:prstGeom prst="rect">
                <a:avLst/>
              </a:prstGeom>
              <a:blipFill>
                <a:blip r:embed="rId3"/>
                <a:stretch>
                  <a:fillRect l="-1342" t="-92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2FFBE73-3075-41BF-87AD-E81EE15A59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4663"/>
          <a:stretch/>
        </p:blipFill>
        <p:spPr>
          <a:xfrm>
            <a:off x="0" y="1108272"/>
            <a:ext cx="12192000" cy="52085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29502B-1E3E-4B40-83B0-BA708F968B1A}"/>
              </a:ext>
            </a:extLst>
          </p:cNvPr>
          <p:cNvCxnSpPr>
            <a:cxnSpLocks/>
          </p:cNvCxnSpPr>
          <p:nvPr/>
        </p:nvCxnSpPr>
        <p:spPr>
          <a:xfrm flipH="1">
            <a:off x="2024744" y="3547068"/>
            <a:ext cx="447151" cy="1202214"/>
          </a:xfrm>
          <a:prstGeom prst="straightConnector1">
            <a:avLst/>
          </a:prstGeom>
          <a:ln w="31750">
            <a:solidFill>
              <a:srgbClr val="FF8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8F65C-DE41-4755-B6EA-2A32B8D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D02BE-BE9A-486A-B280-8C9C7031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E8055D-41E3-47B1-A553-9B18AA1CDCD4}"/>
                  </a:ext>
                </a:extLst>
              </p:cNvPr>
              <p:cNvSpPr txBox="1"/>
              <p:nvPr/>
            </p:nvSpPr>
            <p:spPr>
              <a:xfrm>
                <a:off x="1021564" y="3870123"/>
                <a:ext cx="10072534" cy="125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có bậc lớn để tăng độ khó cho bài toán log rời rạc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Chọn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và kiểm tra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sup>
                    </m:sSup>
                    <m:r>
                      <a:rPr lang="en-US" sz="3200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sz="3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E8055D-41E3-47B1-A553-9B18AA1C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4" y="3870123"/>
                <a:ext cx="10072534" cy="1258614"/>
              </a:xfrm>
              <a:prstGeom prst="rect">
                <a:avLst/>
              </a:prstGeom>
              <a:blipFill>
                <a:blip r:embed="rId3"/>
                <a:stretch>
                  <a:fillRect l="-1453" t="-6311" r="-545" b="-1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0">
                <a:extLst>
                  <a:ext uri="{FF2B5EF4-FFF2-40B4-BE49-F238E27FC236}">
                    <a16:creationId xmlns:a16="http://schemas.microsoft.com/office/drawing/2014/main" id="{D79CD6F6-67F3-49A9-8E8F-ACA0D0C75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01123"/>
                  </p:ext>
                </p:extLst>
              </p:nvPr>
            </p:nvGraphicFramePr>
            <p:xfrm>
              <a:off x="213079" y="1704365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cap="none" spc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0">
                <a:extLst>
                  <a:ext uri="{FF2B5EF4-FFF2-40B4-BE49-F238E27FC236}">
                    <a16:creationId xmlns:a16="http://schemas.microsoft.com/office/drawing/2014/main" id="{D79CD6F6-67F3-49A9-8E8F-ACA0D0C75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01123"/>
                  </p:ext>
                </p:extLst>
              </p:nvPr>
            </p:nvGraphicFramePr>
            <p:xfrm>
              <a:off x="213079" y="1704365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1" t="-10606" r="-8980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71" t="-112308" r="-8980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472DAA-E109-4990-BFB4-D3ED4A755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32"/>
          <a:stretch/>
        </p:blipFill>
        <p:spPr>
          <a:xfrm>
            <a:off x="1021564" y="1126508"/>
            <a:ext cx="2944581" cy="450404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DD1DD616-2995-4CDE-BAEF-9465F3C9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29326"/>
              </p:ext>
            </p:extLst>
          </p:nvPr>
        </p:nvGraphicFramePr>
        <p:xfrm>
          <a:off x="6456919" y="1709318"/>
          <a:ext cx="56619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04">
                  <a:extLst>
                    <a:ext uri="{9D8B030D-6E8A-4147-A177-3AD203B41FA5}">
                      <a16:colId xmlns:a16="http://schemas.microsoft.com/office/drawing/2014/main" val="395296560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56973137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98730757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282203318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36942525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353180503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058191415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5143372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15355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66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64FB25B9-5590-4955-B3DA-617DCC1D02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869125"/>
                  </p:ext>
                </p:extLst>
              </p:nvPr>
            </p:nvGraphicFramePr>
            <p:xfrm>
              <a:off x="213079" y="2624298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64FB25B9-5590-4955-B3DA-617DCC1D02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869125"/>
                  </p:ext>
                </p:extLst>
              </p:nvPr>
            </p:nvGraphicFramePr>
            <p:xfrm>
              <a:off x="213079" y="2624298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71" t="-10606" r="-59902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971" t="-112308" r="-59902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Hình chữ nhật 3">
            <a:extLst>
              <a:ext uri="{FF2B5EF4-FFF2-40B4-BE49-F238E27FC236}">
                <a16:creationId xmlns:a16="http://schemas.microsoft.com/office/drawing/2014/main" id="{F5F983C1-09E6-4B1A-B693-1800698B6323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2543379D-0316-43FE-A386-8805ACA2E9A8}"/>
                  </a:ext>
                </a:extLst>
              </p:cNvPr>
              <p:cNvSpPr txBox="1"/>
              <p:nvPr/>
            </p:nvSpPr>
            <p:spPr>
              <a:xfrm>
                <a:off x="213079" y="100560"/>
                <a:ext cx="11811773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Bước 2: Chọn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trên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𝒑</m:t>
                        </m:r>
                      </m:sub>
                      <m:sup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32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2543379D-0316-43FE-A386-8805ACA2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" y="100560"/>
                <a:ext cx="11811773" cy="729430"/>
              </a:xfrm>
              <a:prstGeom prst="rect">
                <a:avLst/>
              </a:prstGeom>
              <a:blipFill>
                <a:blip r:embed="rId7"/>
                <a:stretch>
                  <a:fillRect l="-134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8F65C-DE41-4755-B6EA-2A32B8D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D02BE-BE9A-486A-B280-8C9C7031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12</a:t>
            </a:fld>
            <a:endParaRPr lang="en-US"/>
          </a:p>
        </p:txBody>
      </p:sp>
      <p:sp>
        <p:nvSpPr>
          <p:cNvPr id="9" name="Hình chữ nhật 3">
            <a:extLst>
              <a:ext uri="{FF2B5EF4-FFF2-40B4-BE49-F238E27FC236}">
                <a16:creationId xmlns:a16="http://schemas.microsoft.com/office/drawing/2014/main" id="{F5F983C1-09E6-4B1A-B693-1800698B6323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2543379D-0316-43FE-A386-8805ACA2E9A8}"/>
                  </a:ext>
                </a:extLst>
              </p:cNvPr>
              <p:cNvSpPr txBox="1"/>
              <p:nvPr/>
            </p:nvSpPr>
            <p:spPr>
              <a:xfrm>
                <a:off x="213079" y="100560"/>
                <a:ext cx="11811773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Bước 2: Chọn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trên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𝒑</m:t>
                        </m:r>
                      </m:sub>
                      <m:sup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32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2543379D-0316-43FE-A386-8805ACA2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" y="100560"/>
                <a:ext cx="11811773" cy="729430"/>
              </a:xfrm>
              <a:prstGeom prst="rect">
                <a:avLst/>
              </a:prstGeom>
              <a:blipFill>
                <a:blip r:embed="rId3"/>
                <a:stretch>
                  <a:fillRect l="-134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B46B3-EFA4-482B-800A-BB7F8A529F63}"/>
                  </a:ext>
                </a:extLst>
              </p:cNvPr>
              <p:cNvSpPr txBox="1"/>
              <p:nvPr/>
            </p:nvSpPr>
            <p:spPr>
              <a:xfrm>
                <a:off x="250403" y="1073007"/>
                <a:ext cx="63335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/>
                  <a:t>VD: Xét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</m:oMath>
                </a14:m>
                <a:r>
                  <a:rPr lang="en-US" sz="3000"/>
                  <a:t> 103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⇒ 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  <m:r>
                      <a:rPr lang="en-US" sz="30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</m:oMath>
                </a14:m>
                <a:r>
                  <a:rPr lang="en-US" sz="3000"/>
                  <a:t> 2 × 3 × 17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B46B3-EFA4-482B-800A-BB7F8A52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3" y="1073007"/>
                <a:ext cx="6333529" cy="553998"/>
              </a:xfrm>
              <a:prstGeom prst="rect">
                <a:avLst/>
              </a:prstGeom>
              <a:blipFill>
                <a:blip r:embed="rId4"/>
                <a:stretch>
                  <a:fillRect l="-2214" t="-13187" r="-134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F44178F-827F-4828-853A-711368FF4F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5599" r="10838" b="7015"/>
          <a:stretch/>
        </p:blipFill>
        <p:spPr>
          <a:xfrm>
            <a:off x="325050" y="2319215"/>
            <a:ext cx="6305536" cy="3890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910925-D549-4004-9A58-1BBD6D1E6D2E}"/>
                  </a:ext>
                </a:extLst>
              </p:cNvPr>
              <p:cNvSpPr txBox="1"/>
              <p:nvPr/>
            </p:nvSpPr>
            <p:spPr>
              <a:xfrm>
                <a:off x="6957877" y="2308597"/>
                <a:ext cx="507831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8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/>
                  <a:t> không chọn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≠1,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br>
                  <a:rPr lang="en-US" sz="280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sz="2800">
                    <a:latin typeface="Cambria Math" panose="02040503050406030204" pitchFamily="18" charset="0"/>
                  </a:rPr>
                </a:br>
                <a:r>
                  <a:rPr lang="en-US" sz="2800">
                    <a:latin typeface="Cambria Math" panose="02040503050406030204" pitchFamily="18" charset="0"/>
                  </a:rPr>
                  <a:t>                  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80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</a:rPr>
                  <a:t> chọn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br>
                  <a:rPr lang="en-US" sz="2800">
                    <a:latin typeface="Cambria Math" panose="02040503050406030204" pitchFamily="18" charset="0"/>
                  </a:rPr>
                </a:br>
                <a:endParaRPr lang="en-US" sz="28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910925-D549-4004-9A58-1BBD6D1E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77" y="2308597"/>
                <a:ext cx="5078313" cy="3970318"/>
              </a:xfrm>
              <a:prstGeom prst="rect">
                <a:avLst/>
              </a:prstGeom>
              <a:blipFill>
                <a:blip r:embed="rId6"/>
                <a:stretch>
                  <a:fillRect l="-2401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E5A5B-3CDA-4E09-A8C4-E18896A4D3B0}"/>
                  </a:ext>
                </a:extLst>
              </p:cNvPr>
              <p:cNvSpPr txBox="1"/>
              <p:nvPr/>
            </p:nvSpPr>
            <p:spPr>
              <a:xfrm>
                <a:off x="1482044" y="1599322"/>
                <a:ext cx="4587090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  <m:r>
                      <a:rPr lang="en-US" sz="30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</m:t>
                    </m:r>
                  </m:oMath>
                </a14:m>
                <a:r>
                  <a:rPr lang="en-US" sz="3000"/>
                  <a:t> có factor lớn là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32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000"/>
                  <a:t>= 17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E5A5B-3CDA-4E09-A8C4-E18896A4D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44" y="1599322"/>
                <a:ext cx="4587090" cy="573427"/>
              </a:xfrm>
              <a:prstGeom prst="rect">
                <a:avLst/>
              </a:prstGeom>
              <a:blipFill>
                <a:blip r:embed="rId7"/>
                <a:stretch>
                  <a:fillRect t="-9574" r="-2258" b="-3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ED8B-E1DC-429A-9559-ED6C69C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1631-B505-4AA5-9D0F-8702228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13</a:t>
            </a:fld>
            <a:endParaRPr lang="en-US"/>
          </a:p>
        </p:txBody>
      </p:sp>
      <p:sp>
        <p:nvSpPr>
          <p:cNvPr id="7" name="Hình chữ nhật 3">
            <a:extLst>
              <a:ext uri="{FF2B5EF4-FFF2-40B4-BE49-F238E27FC236}">
                <a16:creationId xmlns:a16="http://schemas.microsoft.com/office/drawing/2014/main" id="{2AD73F84-FDE1-4C65-A711-981C71A75F1F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92D18D5-D4A6-42CC-A9B9-B8EAFBE471BB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 quả chạy thử cả 2 bước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D51CB1-F699-4AA3-A71D-8BE7FD899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4818"/>
          <a:stretch/>
        </p:blipFill>
        <p:spPr>
          <a:xfrm>
            <a:off x="0" y="1056562"/>
            <a:ext cx="12192000" cy="51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B8858CC-E0B4-456F-8B6D-E0AD5DE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2669047-9E9A-41AE-B73B-522474AC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14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34D12CC-0DC9-4C86-8E78-C7B8B58086BC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F1CDA4A-76C1-4D1C-AD6C-E0326A9E9F09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ElGamal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6A137B2-D4FA-4CA4-952E-72AF92F3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695" y="1279092"/>
            <a:ext cx="6001588" cy="952633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C9B0357-D9EF-425C-B4A3-C180B916D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5" y="1194400"/>
            <a:ext cx="3690327" cy="5059633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5698482-3BE7-4BAA-9DEA-E479B4E49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056" y="2596519"/>
            <a:ext cx="3368321" cy="555007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44CCA95-A382-4DB7-914D-54653E969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519" y="2171640"/>
            <a:ext cx="2261597" cy="543559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85739685-166F-45B7-933C-8FA81B859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852" y="2935060"/>
            <a:ext cx="3289092" cy="952633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043A2E1-7CEC-4F86-A484-62283743F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229" y="3875403"/>
            <a:ext cx="3114111" cy="466609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8CD95692-6A60-4298-95FA-F24859BBF53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410" t="584" r="27710" b="39549"/>
          <a:stretch/>
        </p:blipFill>
        <p:spPr>
          <a:xfrm>
            <a:off x="4814309" y="4286549"/>
            <a:ext cx="1485949" cy="657066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BFA8F3CF-4F7F-4D47-AE82-CF21950B2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2293" y="4764463"/>
            <a:ext cx="3152649" cy="4834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B08647-0845-4C77-B6B1-35350C7FE9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9560" y="4843949"/>
            <a:ext cx="3296110" cy="447737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E1949E1-D253-4729-8C98-0195779B86F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782" t="-2976" r="34616" b="48434"/>
          <a:stretch/>
        </p:blipFill>
        <p:spPr>
          <a:xfrm>
            <a:off x="9583121" y="5241666"/>
            <a:ext cx="821094" cy="48321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9546F41-CB11-43C2-8FE5-B39790C7C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78249" y="5569269"/>
            <a:ext cx="1225168" cy="51834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1183075-65A1-4B37-8B1E-7DADB65B60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31637" y="5679853"/>
            <a:ext cx="209579" cy="362001"/>
          </a:xfrm>
          <a:prstGeom prst="rect">
            <a:avLst/>
          </a:prstGeom>
        </p:spPr>
      </p:pic>
      <p:pic>
        <p:nvPicPr>
          <p:cNvPr id="75" name="Hình ảnh 25">
            <a:extLst>
              <a:ext uri="{FF2B5EF4-FFF2-40B4-BE49-F238E27FC236}">
                <a16:creationId xmlns:a16="http://schemas.microsoft.com/office/drawing/2014/main" id="{625FF7AA-895B-4568-9C1F-8713C29E4C6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27" t="50847" r="55369" b="-1384"/>
          <a:stretch/>
        </p:blipFill>
        <p:spPr>
          <a:xfrm>
            <a:off x="8489893" y="5698515"/>
            <a:ext cx="1315005" cy="4477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49C65A-4196-4798-B5FB-2F4F9DB66E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94566" y="5844491"/>
            <a:ext cx="247685" cy="190527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618D3CD-66F4-4657-A874-3A2598C8DE3C}"/>
              </a:ext>
            </a:extLst>
          </p:cNvPr>
          <p:cNvSpPr/>
          <p:nvPr/>
        </p:nvSpPr>
        <p:spPr>
          <a:xfrm>
            <a:off x="5430415" y="3340138"/>
            <a:ext cx="4851868" cy="1549491"/>
          </a:xfrm>
          <a:custGeom>
            <a:avLst/>
            <a:gdLst>
              <a:gd name="connsiteX0" fmla="*/ 0 w 4786604"/>
              <a:gd name="connsiteY0" fmla="*/ 153245 h 1440869"/>
              <a:gd name="connsiteX1" fmla="*/ 727788 w 4786604"/>
              <a:gd name="connsiteY1" fmla="*/ 31947 h 1440869"/>
              <a:gd name="connsiteX2" fmla="*/ 1912776 w 4786604"/>
              <a:gd name="connsiteY2" fmla="*/ 22616 h 1440869"/>
              <a:gd name="connsiteX3" fmla="*/ 3088433 w 4786604"/>
              <a:gd name="connsiteY3" fmla="*/ 302534 h 1440869"/>
              <a:gd name="connsiteX4" fmla="*/ 4133462 w 4786604"/>
              <a:gd name="connsiteY4" fmla="*/ 862371 h 1440869"/>
              <a:gd name="connsiteX5" fmla="*/ 4786604 w 4786604"/>
              <a:gd name="connsiteY5" fmla="*/ 1440869 h 14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6604" h="1440869">
                <a:moveTo>
                  <a:pt x="0" y="153245"/>
                </a:moveTo>
                <a:cubicBezTo>
                  <a:pt x="204496" y="103481"/>
                  <a:pt x="408992" y="53718"/>
                  <a:pt x="727788" y="31947"/>
                </a:cubicBezTo>
                <a:cubicBezTo>
                  <a:pt x="1046584" y="10175"/>
                  <a:pt x="1519335" y="-22482"/>
                  <a:pt x="1912776" y="22616"/>
                </a:cubicBezTo>
                <a:cubicBezTo>
                  <a:pt x="2306217" y="67714"/>
                  <a:pt x="2718319" y="162575"/>
                  <a:pt x="3088433" y="302534"/>
                </a:cubicBezTo>
                <a:cubicBezTo>
                  <a:pt x="3458547" y="442493"/>
                  <a:pt x="3850434" y="672649"/>
                  <a:pt x="4133462" y="862371"/>
                </a:cubicBezTo>
                <a:cubicBezTo>
                  <a:pt x="4416491" y="1052094"/>
                  <a:pt x="4601547" y="1246481"/>
                  <a:pt x="4786604" y="1440869"/>
                </a:cubicBezTo>
              </a:path>
            </a:pathLst>
          </a:custGeom>
          <a:ln w="508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FCAEF3E-C99E-4BFE-81B1-7C8117A343CF}"/>
              </a:ext>
            </a:extLst>
          </p:cNvPr>
          <p:cNvSpPr/>
          <p:nvPr/>
        </p:nvSpPr>
        <p:spPr>
          <a:xfrm>
            <a:off x="5318450" y="5282355"/>
            <a:ext cx="4963834" cy="1073995"/>
          </a:xfrm>
          <a:custGeom>
            <a:avLst/>
            <a:gdLst>
              <a:gd name="connsiteX0" fmla="*/ 5047861 w 5047861"/>
              <a:gd name="connsiteY0" fmla="*/ 783771 h 1044951"/>
              <a:gd name="connsiteX1" fmla="*/ 4516016 w 5047861"/>
              <a:gd name="connsiteY1" fmla="*/ 1007706 h 1044951"/>
              <a:gd name="connsiteX2" fmla="*/ 3032449 w 5047861"/>
              <a:gd name="connsiteY2" fmla="*/ 1007706 h 1044951"/>
              <a:gd name="connsiteX3" fmla="*/ 1175657 w 5047861"/>
              <a:gd name="connsiteY3" fmla="*/ 643812 h 1044951"/>
              <a:gd name="connsiteX4" fmla="*/ 0 w 5047861"/>
              <a:gd name="connsiteY4" fmla="*/ 0 h 104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861" h="1044951">
                <a:moveTo>
                  <a:pt x="5047861" y="783771"/>
                </a:moveTo>
                <a:cubicBezTo>
                  <a:pt x="4949889" y="877077"/>
                  <a:pt x="4851918" y="970384"/>
                  <a:pt x="4516016" y="1007706"/>
                </a:cubicBezTo>
                <a:cubicBezTo>
                  <a:pt x="4180114" y="1045028"/>
                  <a:pt x="3589175" y="1068355"/>
                  <a:pt x="3032449" y="1007706"/>
                </a:cubicBezTo>
                <a:cubicBezTo>
                  <a:pt x="2475723" y="947057"/>
                  <a:pt x="1681065" y="811763"/>
                  <a:pt x="1175657" y="643812"/>
                </a:cubicBezTo>
                <a:cubicBezTo>
                  <a:pt x="670249" y="475861"/>
                  <a:pt x="335124" y="237930"/>
                  <a:pt x="0" y="0"/>
                </a:cubicBezTo>
              </a:path>
            </a:pathLst>
          </a:custGeom>
          <a:noFill/>
          <a:ln w="5080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A59CB71-FD2A-43EE-B771-51ACFB0F44FE}"/>
              </a:ext>
            </a:extLst>
          </p:cNvPr>
          <p:cNvSpPr/>
          <p:nvPr/>
        </p:nvSpPr>
        <p:spPr>
          <a:xfrm>
            <a:off x="6048375" y="3086099"/>
            <a:ext cx="4191000" cy="1363867"/>
          </a:xfrm>
          <a:custGeom>
            <a:avLst/>
            <a:gdLst>
              <a:gd name="connsiteX0" fmla="*/ 4191000 w 4191000"/>
              <a:gd name="connsiteY0" fmla="*/ 0 h 1348440"/>
              <a:gd name="connsiteX1" fmla="*/ 2609850 w 4191000"/>
              <a:gd name="connsiteY1" fmla="*/ 1238250 h 1348440"/>
              <a:gd name="connsiteX2" fmla="*/ 0 w 4191000"/>
              <a:gd name="connsiteY2" fmla="*/ 1209675 h 134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348440">
                <a:moveTo>
                  <a:pt x="4191000" y="0"/>
                </a:moveTo>
                <a:cubicBezTo>
                  <a:pt x="3749675" y="518319"/>
                  <a:pt x="3308350" y="1036638"/>
                  <a:pt x="2609850" y="1238250"/>
                </a:cubicBezTo>
                <a:cubicBezTo>
                  <a:pt x="1911350" y="1439863"/>
                  <a:pt x="955675" y="1324769"/>
                  <a:pt x="0" y="1209675"/>
                </a:cubicBezTo>
              </a:path>
            </a:pathLst>
          </a:custGeom>
          <a:noFill/>
          <a:ln w="508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 animBg="1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7C5DB-D975-4AB3-A5E6-27CCA50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63AA0-9092-4E6A-A23F-92FEE8F7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15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F8A3ECF-5342-4001-B9D2-B3E6E14509B9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0591C8B-23A9-4A70-9E45-3DE2D79E8E7B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Diffie – Hellman 			  	  ElGamal 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6B4E4-A7B2-4E38-A66F-F21B843F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5" y="958976"/>
            <a:ext cx="5365947" cy="316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00010-0E7B-4000-B629-32682A1F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72" y="958976"/>
            <a:ext cx="4932928" cy="3164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7DB726-B3C4-43DF-9521-53A877F506A0}"/>
              </a:ext>
            </a:extLst>
          </p:cNvPr>
          <p:cNvSpPr txBox="1"/>
          <p:nvPr/>
        </p:nvSpPr>
        <p:spPr>
          <a:xfrm>
            <a:off x="1275785" y="4385429"/>
            <a:ext cx="3540265" cy="114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i="0">
                <a:solidFill>
                  <a:srgbClr val="2427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nteractive</a:t>
            </a:r>
            <a:r>
              <a:rPr lang="en-US" sz="2400" b="0" i="0">
                <a:solidFill>
                  <a:srgbClr val="2427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28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="1" i="0">
                <a:solidFill>
                  <a:srgbClr val="2828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ey Exchange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F94BA-5CEA-479F-BFD9-D4C0070E3E38}"/>
              </a:ext>
            </a:extLst>
          </p:cNvPr>
          <p:cNvSpPr txBox="1"/>
          <p:nvPr/>
        </p:nvSpPr>
        <p:spPr>
          <a:xfrm>
            <a:off x="6782386" y="4385429"/>
            <a:ext cx="4365555" cy="169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400" b="1" i="0">
                <a:solidFill>
                  <a:srgbClr val="2427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on-Interactive</a:t>
            </a:r>
            <a:r>
              <a:rPr lang="en-US" sz="2400" b="0" i="0">
                <a:solidFill>
                  <a:srgbClr val="2427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28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ElGamal Digital Signature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28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Signature Algorithm</a:t>
            </a:r>
            <a:endParaRPr lang="en-US" sz="2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1E378F-5142-447E-9316-3903B7B67491}"/>
              </a:ext>
            </a:extLst>
          </p:cNvPr>
          <p:cNvCxnSpPr>
            <a:cxnSpLocks/>
          </p:cNvCxnSpPr>
          <p:nvPr/>
        </p:nvCxnSpPr>
        <p:spPr>
          <a:xfrm>
            <a:off x="6091832" y="858416"/>
            <a:ext cx="4168" cy="5411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34D53-84BF-46AE-A665-26BC3F32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53F30-BCDD-47B6-A4EB-1238298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16</a:t>
            </a:fld>
            <a:endParaRPr lang="en-US"/>
          </a:p>
        </p:txBody>
      </p:sp>
      <p:sp>
        <p:nvSpPr>
          <p:cNvPr id="6" name="Hình chữ nhật 3">
            <a:extLst>
              <a:ext uri="{FF2B5EF4-FFF2-40B4-BE49-F238E27FC236}">
                <a16:creationId xmlns:a16="http://schemas.microsoft.com/office/drawing/2014/main" id="{5B06EA4E-F6DB-47DA-9272-A3890DF86115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3590325-57A3-4CBE-A0D7-9BD77AE0603D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Tại sao quan tâm đến log rời rạc ?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66853-A9EB-4A6D-A8D8-853A3FA38EDB}"/>
                  </a:ext>
                </a:extLst>
              </p:cNvPr>
              <p:cNvSpPr txBox="1"/>
              <p:nvPr/>
            </p:nvSpPr>
            <p:spPr>
              <a:xfrm>
                <a:off x="602344" y="1409004"/>
                <a:ext cx="6908879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Bài toán khó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i="0">
                    <a:solidFill>
                      <a:srgbClr val="24272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Mới được nghiên cứu gần đây (50 năm)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>
                    <a:solidFill>
                      <a:srgbClr val="28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Trường hợp nào thì tồn tại bài toán log rời rạc ?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0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  <m:sup>
                        <m:r>
                          <a:rPr lang="en-US" sz="2400" i="0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28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en-US" sz="240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>
                  <a:solidFill>
                    <a:srgbClr val="28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US" sz="2400">
                    <a:solidFill>
                      <a:srgbClr val="28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Phép cộng hoặc 1 phép toán khác 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66853-A9EB-4A6D-A8D8-853A3FA38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4" y="1409004"/>
                <a:ext cx="6908879" cy="2246769"/>
              </a:xfrm>
              <a:prstGeom prst="rect">
                <a:avLst/>
              </a:prstGeom>
              <a:blipFill>
                <a:blip r:embed="rId2"/>
                <a:stretch>
                  <a:fillRect l="-1765" t="-2168" r="-353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FBCE145-4EED-43E3-AAB1-A19DACD7B952}"/>
              </a:ext>
            </a:extLst>
          </p:cNvPr>
          <p:cNvSpPr txBox="1"/>
          <p:nvPr/>
        </p:nvSpPr>
        <p:spPr>
          <a:xfrm>
            <a:off x="602344" y="3759566"/>
            <a:ext cx="6069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>
                <a:solidFill>
                  <a:srgbClr val="28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tồn tại những </a:t>
            </a:r>
            <a:r>
              <a:rPr lang="en-US" sz="2400" i="0">
                <a:solidFill>
                  <a:srgbClr val="2828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cấu trúc đại số khác có bài toán log rời rạc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BCB07-5A8A-427F-9C1C-6A50343B6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2"/>
          <a:stretch/>
        </p:blipFill>
        <p:spPr>
          <a:xfrm>
            <a:off x="8509909" y="1366323"/>
            <a:ext cx="2944581" cy="4504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8E015-BEA2-4C85-823A-443EE9B13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70"/>
          <a:stretch/>
        </p:blipFill>
        <p:spPr>
          <a:xfrm>
            <a:off x="8448454" y="1968251"/>
            <a:ext cx="2829146" cy="101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EF9CBF-1AD1-421C-B7E2-E355F1DC1971}"/>
                  </a:ext>
                </a:extLst>
              </p:cNvPr>
              <p:cNvSpPr txBox="1"/>
              <p:nvPr/>
            </p:nvSpPr>
            <p:spPr>
              <a:xfrm>
                <a:off x="8291818" y="3225443"/>
                <a:ext cx="16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EF9CBF-1AD1-421C-B7E2-E355F1DC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18" y="3225443"/>
                <a:ext cx="169038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54C3AD-0C4C-471B-BE14-89B6EA9D7514}"/>
                  </a:ext>
                </a:extLst>
              </p:cNvPr>
              <p:cNvSpPr txBox="1"/>
              <p:nvPr/>
            </p:nvSpPr>
            <p:spPr>
              <a:xfrm>
                <a:off x="8291817" y="3772328"/>
                <a:ext cx="16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𝑔𝑥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54C3AD-0C4C-471B-BE14-89B6EA9D7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17" y="3772328"/>
                <a:ext cx="1690382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E2A1A6F-4CBD-4C52-98FA-7414572129F9}"/>
              </a:ext>
            </a:extLst>
          </p:cNvPr>
          <p:cNvSpPr txBox="1"/>
          <p:nvPr/>
        </p:nvSpPr>
        <p:spPr>
          <a:xfrm>
            <a:off x="9750933" y="3240881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phép nhân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740D1-6F45-4431-B883-D10E0DB7A0BF}"/>
              </a:ext>
            </a:extLst>
          </p:cNvPr>
          <p:cNvSpPr txBox="1"/>
          <p:nvPr/>
        </p:nvSpPr>
        <p:spPr>
          <a:xfrm>
            <a:off x="10039411" y="3787716"/>
            <a:ext cx="1641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phép cộng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D8785A-C8D4-46CE-8FAC-45AE3B8E104C}"/>
                  </a:ext>
                </a:extLst>
              </p:cNvPr>
              <p:cNvSpPr txBox="1"/>
              <p:nvPr/>
            </p:nvSpPr>
            <p:spPr>
              <a:xfrm>
                <a:off x="8610600" y="4547209"/>
                <a:ext cx="2184918" cy="741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D8785A-C8D4-46CE-8FAC-45AE3B8E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547209"/>
                <a:ext cx="2184918" cy="741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699C48-9FCB-44ED-B205-F657044F6D77}"/>
                  </a:ext>
                </a:extLst>
              </p:cNvPr>
              <p:cNvSpPr txBox="1"/>
              <p:nvPr/>
            </p:nvSpPr>
            <p:spPr>
              <a:xfrm>
                <a:off x="9750933" y="3815659"/>
                <a:ext cx="3638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smtClean="0">
                          <a:latin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6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699C48-9FCB-44ED-B205-F657044F6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33" y="3815659"/>
                <a:ext cx="36388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CE1D1-8B42-46BB-8BE7-8514105945B5}"/>
                  </a:ext>
                </a:extLst>
              </p:cNvPr>
              <p:cNvSpPr txBox="1"/>
              <p:nvPr/>
            </p:nvSpPr>
            <p:spPr>
              <a:xfrm>
                <a:off x="11277600" y="2069034"/>
                <a:ext cx="2669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CE1D1-8B42-46BB-8BE7-85141059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0" y="2069034"/>
                <a:ext cx="26699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F3D8C3-6BEC-41CD-B393-C1029663745E}"/>
              </a:ext>
            </a:extLst>
          </p:cNvPr>
          <p:cNvSpPr txBox="1"/>
          <p:nvPr/>
        </p:nvSpPr>
        <p:spPr>
          <a:xfrm>
            <a:off x="4056783" y="4128898"/>
            <a:ext cx="88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2828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</a:p>
        </p:txBody>
      </p:sp>
    </p:spTree>
    <p:extLst>
      <p:ext uri="{BB962C8B-B14F-4D97-AF65-F5344CB8AC3E}">
        <p14:creationId xmlns:p14="http://schemas.microsoft.com/office/powerpoint/2010/main" val="146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0"/>
      <p:bldP spid="22" grpId="0"/>
      <p:bldP spid="4" grpId="0"/>
      <p:bldP spid="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34D53-84BF-46AE-A665-26BC3F32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53F30-BCDD-47B6-A4EB-1238298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17</a:t>
            </a:fld>
            <a:endParaRPr lang="en-US"/>
          </a:p>
        </p:txBody>
      </p:sp>
      <p:sp>
        <p:nvSpPr>
          <p:cNvPr id="6" name="Hình chữ nhật 3">
            <a:extLst>
              <a:ext uri="{FF2B5EF4-FFF2-40B4-BE49-F238E27FC236}">
                <a16:creationId xmlns:a16="http://schemas.microsoft.com/office/drawing/2014/main" id="{5B06EA4E-F6DB-47DA-9272-A3890DF86115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3590325-57A3-4CBE-A0D7-9BD77AE0603D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 dụng của log rời rạc trên thực tế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2" descr="Phần mềm VPN hàng đầu: Danh sách đánh giá &amp;amp; hướng dẫn VPN tốt nhất">
            <a:extLst>
              <a:ext uri="{FF2B5EF4-FFF2-40B4-BE49-F238E27FC236}">
                <a16:creationId xmlns:a16="http://schemas.microsoft.com/office/drawing/2014/main" id="{251C40B3-3A4F-49F7-AC7A-0259FA790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18070" r="3219" b="17922"/>
          <a:stretch/>
        </p:blipFill>
        <p:spPr bwMode="auto">
          <a:xfrm>
            <a:off x="275252" y="1296954"/>
            <a:ext cx="5929547" cy="19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Blockchain? - Cruzlaw LLP Cruzlaw LLP">
            <a:extLst>
              <a:ext uri="{FF2B5EF4-FFF2-40B4-BE49-F238E27FC236}">
                <a16:creationId xmlns:a16="http://schemas.microsoft.com/office/drawing/2014/main" id="{89E597DF-879D-43E6-9BF3-3857B4BE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3" y="3592030"/>
            <a:ext cx="7348595" cy="254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8DA357-9505-41A9-B160-E8A905E90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/>
        </p:blipFill>
        <p:spPr bwMode="auto">
          <a:xfrm flipH="1">
            <a:off x="7779880" y="3713221"/>
            <a:ext cx="2986436" cy="27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BEB3D1-878C-4B05-AAB9-125BBB1C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5487"/>
          <a:stretch/>
        </p:blipFill>
        <p:spPr bwMode="auto">
          <a:xfrm>
            <a:off x="6372056" y="1005629"/>
            <a:ext cx="5652796" cy="313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7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34D53-84BF-46AE-A665-26BC3F32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53F30-BCDD-47B6-A4EB-1238298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18</a:t>
            </a:fld>
            <a:endParaRPr lang="en-US"/>
          </a:p>
        </p:txBody>
      </p:sp>
      <p:sp>
        <p:nvSpPr>
          <p:cNvPr id="6" name="Hình chữ nhật 3">
            <a:extLst>
              <a:ext uri="{FF2B5EF4-FFF2-40B4-BE49-F238E27FC236}">
                <a16:creationId xmlns:a16="http://schemas.microsoft.com/office/drawing/2014/main" id="{5B06EA4E-F6DB-47DA-9272-A3890DF86115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3590325-57A3-4CBE-A0D7-9BD77AE0603D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 dụng của log rời rạc trên thực tế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66853-A9EB-4A6D-A8D8-853A3FA38EDB}"/>
              </a:ext>
            </a:extLst>
          </p:cNvPr>
          <p:cNvSpPr txBox="1"/>
          <p:nvPr/>
        </p:nvSpPr>
        <p:spPr>
          <a:xfrm>
            <a:off x="602344" y="1409004"/>
            <a:ext cx="6509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Elliptic Curve Diffie – Hellman Key Exchange</a:t>
            </a:r>
            <a:r>
              <a:rPr lang="en-US" sz="2400" i="0">
                <a:solidFill>
                  <a:srgbClr val="2427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r>
              <a:rPr lang="en-US" sz="2400">
                <a:solidFill>
                  <a:srgbClr val="28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Elliptic Curve Digital Signature Algorithm</a:t>
            </a:r>
            <a:endParaRPr lang="en-US" sz="2400" i="0">
              <a:solidFill>
                <a:srgbClr val="28282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C62341-4646-4CDC-9602-6E7301AD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52" y="1508573"/>
            <a:ext cx="3247016" cy="32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B4B00-D411-4378-9BAC-4FCDBA3F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4" y="2999405"/>
            <a:ext cx="7104742" cy="17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1A7DB-7439-435D-97C4-87168D4B7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3589" b="-2480"/>
          <a:stretch/>
        </p:blipFill>
        <p:spPr>
          <a:xfrm>
            <a:off x="8863214" y="4848262"/>
            <a:ext cx="1958091" cy="5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34D53-84BF-46AE-A665-26BC3F32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53F30-BCDD-47B6-A4EB-1238298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19</a:t>
            </a:fld>
            <a:endParaRPr lang="en-US"/>
          </a:p>
        </p:txBody>
      </p:sp>
      <p:sp>
        <p:nvSpPr>
          <p:cNvPr id="6" name="Hình chữ nhật 3">
            <a:extLst>
              <a:ext uri="{FF2B5EF4-FFF2-40B4-BE49-F238E27FC236}">
                <a16:creationId xmlns:a16="http://schemas.microsoft.com/office/drawing/2014/main" id="{5B06EA4E-F6DB-47DA-9272-A3890DF86115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3590325-57A3-4CBE-A0D7-9BD77AE0603D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Câu hỏi ?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D1DE9-C83A-4C79-A29B-89BEA07EB5BF}"/>
                  </a:ext>
                </a:extLst>
              </p:cNvPr>
              <p:cNvSpPr txBox="1"/>
              <p:nvPr/>
            </p:nvSpPr>
            <p:spPr>
              <a:xfrm>
                <a:off x="602344" y="1409004"/>
                <a:ext cx="85043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biết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e>
                    </m:d>
                  </m:oMath>
                </a14:m>
                <a:endParaRPr lang="en-US" sz="2400" i="0">
                  <a:solidFill>
                    <a:srgbClr val="24272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400" i="0">
                  <a:solidFill>
                    <a:srgbClr val="24272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Làm sao để tăng độ khó của bài toán log rời rạc ?</a:t>
                </a:r>
              </a:p>
              <a:p>
                <a:pPr marL="457200" indent="-457200">
                  <a:buAutoNum type="arabicPeriod"/>
                </a:pPr>
                <a:endParaRPr lang="en-US" sz="2400">
                  <a:solidFill>
                    <a:srgbClr val="2427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Để có độ an toàn 128 bit, mã hóa Diffie – Hellman </a:t>
                </a:r>
                <a:b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2400">
                    <a:solidFill>
                      <a:srgbClr val="2427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cần làm việc trên bao nhiêu bit ?</a:t>
                </a:r>
              </a:p>
              <a:p>
                <a:pPr marL="457200" indent="-457200">
                  <a:buAutoNum type="arabicPeriod"/>
                </a:pPr>
                <a:endParaRPr lang="en-US" sz="2400">
                  <a:solidFill>
                    <a:srgbClr val="2427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 i="0">
                    <a:solidFill>
                      <a:srgbClr val="24272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Các bạn có câu hỏi gì thêm cho nhóm mình không 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D1DE9-C83A-4C79-A29B-89BEA07E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4" y="1409004"/>
                <a:ext cx="8504333" cy="3046988"/>
              </a:xfrm>
              <a:prstGeom prst="rect">
                <a:avLst/>
              </a:prstGeom>
              <a:blipFill>
                <a:blip r:embed="rId2"/>
                <a:stretch>
                  <a:fillRect l="-1434" t="-32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25BE8-FC7B-46D3-A276-1F1CCA55F5A0}"/>
                  </a:ext>
                </a:extLst>
              </p:cNvPr>
              <p:cNvSpPr txBox="1"/>
              <p:nvPr/>
            </p:nvSpPr>
            <p:spPr>
              <a:xfrm>
                <a:off x="1015512" y="3573839"/>
                <a:ext cx="9851208" cy="234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Lấy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các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bài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toán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khó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trong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số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học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để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làm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cơ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sở</a:t>
                </a:r>
                <a:endParaRPr lang="en-US" sz="3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Bài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Toán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Integer Factorization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Bài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Toán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Discrete Logarithm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1337</m:t>
                        </m:r>
                      </m:e>
                      <m:sup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13729</m:t>
                            </m:r>
                          </m:e>
                        </m:func>
                      </m:e>
                    </m:d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25BE8-FC7B-46D3-A276-1F1CCA55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2" y="3573839"/>
                <a:ext cx="9851208" cy="2343847"/>
              </a:xfrm>
              <a:prstGeom prst="rect">
                <a:avLst/>
              </a:prstGeom>
              <a:blipFill>
                <a:blip r:embed="rId2"/>
                <a:stretch>
                  <a:fillRect l="-1485" t="-519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E6CCEFDD-CDE6-4DE5-9EDE-6187C4A956DD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5EEA796-F42E-4384-A0D0-6D0593998C70}"/>
              </a:ext>
            </a:extLst>
          </p:cNvPr>
          <p:cNvSpPr txBox="1"/>
          <p:nvPr/>
        </p:nvSpPr>
        <p:spPr>
          <a:xfrm>
            <a:off x="213079" y="100560"/>
            <a:ext cx="7170947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sở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bất đối xứng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557B2340-16FB-43BA-B534-B51B7622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939B-5E8A-4E03-8879-9E9C57589FA5}" type="datetime1">
              <a:rPr lang="en-US" smtClean="0"/>
              <a:t>7/2/2021</a:t>
            </a:fld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DC41724-050F-4461-AD8D-7EE85433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25B69-FCD6-4522-8EB1-3A357D66B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05"/>
          <a:stretch/>
        </p:blipFill>
        <p:spPr>
          <a:xfrm>
            <a:off x="2209800" y="958976"/>
            <a:ext cx="6878741" cy="2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56600-F82A-4217-BB02-0D603A59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83BF7-C7B2-4506-9AF7-AD294D3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20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0EAF224-06F4-4CAC-9DEB-9E0286DCBA1A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C6C6BB-0C0C-4D26-BC97-12BC0DC3E601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 liệu tham khảo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C2325-E50A-485F-89AC-2DB59A4C7244}"/>
              </a:ext>
            </a:extLst>
          </p:cNvPr>
          <p:cNvSpPr txBox="1"/>
          <p:nvPr/>
        </p:nvSpPr>
        <p:spPr>
          <a:xfrm>
            <a:off x="602344" y="1409004"/>
            <a:ext cx="9679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Cryptography and Network Security - William Stallings</a:t>
            </a:r>
            <a:endParaRPr lang="en-US" sz="2400" i="0">
              <a:solidFill>
                <a:srgbClr val="24272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AutoNum type="arabicPeriod"/>
            </a:pPr>
            <a:endParaRPr lang="en-US" sz="2400" i="0">
              <a:solidFill>
                <a:srgbClr val="242729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Mathematical Cryptography - Jeffrey Hoffstein · Jill Pipher · Joseph H. Silverman</a:t>
            </a:r>
          </a:p>
          <a:p>
            <a:endParaRPr lang="en-US" sz="2400">
              <a:solidFill>
                <a:srgbClr val="24272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Cryptography - Christof Paar · Jan Pelzl</a:t>
            </a:r>
          </a:p>
        </p:txBody>
      </p:sp>
    </p:spTree>
    <p:extLst>
      <p:ext uri="{BB962C8B-B14F-4D97-AF65-F5344CB8AC3E}">
        <p14:creationId xmlns:p14="http://schemas.microsoft.com/office/powerpoint/2010/main" val="19001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F13E8B2-4C04-4F8D-9686-B55D67F05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957850"/>
                  </p:ext>
                </p:extLst>
              </p:nvPr>
            </p:nvGraphicFramePr>
            <p:xfrm>
              <a:off x="3735577" y="1892358"/>
              <a:ext cx="70786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860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46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46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F13E8B2-4C04-4F8D-9686-B55D67F05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957850"/>
                  </p:ext>
                </p:extLst>
              </p:nvPr>
            </p:nvGraphicFramePr>
            <p:xfrm>
              <a:off x="3735577" y="1892358"/>
              <a:ext cx="70786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860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707860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2" t="-11842" r="-90431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62" t="-113333" r="-90431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FD836F-D9CA-406B-BBE4-08ACBEFE53DF}"/>
                  </a:ext>
                </a:extLst>
              </p:cNvPr>
              <p:cNvSpPr txBox="1"/>
              <p:nvPr/>
            </p:nvSpPr>
            <p:spPr>
              <a:xfrm>
                <a:off x="838200" y="2021069"/>
                <a:ext cx="2389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BT1</a:t>
                </a:r>
                <a:r>
                  <a:rPr lang="en-US" sz="24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xét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𝒈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FD836F-D9CA-406B-BBE4-08ACBEFE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1069"/>
                <a:ext cx="2389828" cy="461665"/>
              </a:xfrm>
              <a:prstGeom prst="rect">
                <a:avLst/>
              </a:prstGeom>
              <a:blipFill>
                <a:blip r:embed="rId3"/>
                <a:stretch>
                  <a:fillRect l="-331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FEC41872-4B33-49C5-94C8-19452F891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8808"/>
              </p:ext>
            </p:extLst>
          </p:nvPr>
        </p:nvGraphicFramePr>
        <p:xfrm>
          <a:off x="4452783" y="2932749"/>
          <a:ext cx="63707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60">
                  <a:extLst>
                    <a:ext uri="{9D8B030D-6E8A-4147-A177-3AD203B41FA5}">
                      <a16:colId xmlns:a16="http://schemas.microsoft.com/office/drawing/2014/main" val="395296560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1569731379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987307571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2282203318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3369425251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1353180503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1058191415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351433729"/>
                    </a:ext>
                  </a:extLst>
                </a:gridCol>
                <a:gridCol w="707860">
                  <a:extLst>
                    <a:ext uri="{9D8B030D-6E8A-4147-A177-3AD203B41FA5}">
                      <a16:colId xmlns:a16="http://schemas.microsoft.com/office/drawing/2014/main" val="2153555092"/>
                    </a:ext>
                  </a:extLst>
                </a:gridCol>
              </a:tblGrid>
              <a:tr h="346063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92221"/>
                  </a:ext>
                </a:extLst>
              </a:tr>
              <a:tr h="3460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66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10">
                <a:extLst>
                  <a:ext uri="{FF2B5EF4-FFF2-40B4-BE49-F238E27FC236}">
                    <a16:creationId xmlns:a16="http://schemas.microsoft.com/office/drawing/2014/main" id="{21BFCD3B-8247-4612-B2F4-FAA922F64B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4432"/>
                  </p:ext>
                </p:extLst>
              </p:nvPr>
            </p:nvGraphicFramePr>
            <p:xfrm>
              <a:off x="3735577" y="4290153"/>
              <a:ext cx="496056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65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10">
                <a:extLst>
                  <a:ext uri="{FF2B5EF4-FFF2-40B4-BE49-F238E27FC236}">
                    <a16:creationId xmlns:a16="http://schemas.microsoft.com/office/drawing/2014/main" id="{21BFCD3B-8247-4612-B2F4-FAA922F64B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4432"/>
                  </p:ext>
                </p:extLst>
              </p:nvPr>
            </p:nvGraphicFramePr>
            <p:xfrm>
              <a:off x="3735577" y="4290153"/>
              <a:ext cx="496056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65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70865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11842" r="-603448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13333" r="-60344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803375-5800-48F8-8322-555EE1B44857}"/>
                  </a:ext>
                </a:extLst>
              </p:cNvPr>
              <p:cNvSpPr txBox="1"/>
              <p:nvPr/>
            </p:nvSpPr>
            <p:spPr>
              <a:xfrm>
                <a:off x="612790" y="2482734"/>
                <a:ext cx="27338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803375-5800-48F8-8322-555EE1B4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0" y="2482734"/>
                <a:ext cx="27338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4627620-1D30-419E-9724-4D2D48F57703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16A378C-CB94-4A3C-885F-621CB9B70A28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(Discrete Logarithm)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9">
                <a:extLst>
                  <a:ext uri="{FF2B5EF4-FFF2-40B4-BE49-F238E27FC236}">
                    <a16:creationId xmlns:a16="http://schemas.microsoft.com/office/drawing/2014/main" id="{29368907-E84C-402F-BBC0-34EB446D54C0}"/>
                  </a:ext>
                </a:extLst>
              </p:cNvPr>
              <p:cNvSpPr txBox="1"/>
              <p:nvPr/>
            </p:nvSpPr>
            <p:spPr>
              <a:xfrm>
                <a:off x="1188265" y="1094802"/>
                <a:ext cx="43167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Z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 19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1,2,…,18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</a:t>
                </a:r>
                <a:r>
                  <a:rPr lang="en-US" sz="240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 cơ </a:t>
                </a:r>
                <a:r>
                  <a:rPr lang="en-US" sz="24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số</a:t>
                </a:r>
                <a:r>
                  <a:rPr lang="en-US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𝒈</m:t>
                    </m:r>
                  </m:oMath>
                </a14:m>
                <a:endParaRPr lang="en-US" sz="24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29">
                <a:extLst>
                  <a:ext uri="{FF2B5EF4-FFF2-40B4-BE49-F238E27FC236}">
                    <a16:creationId xmlns:a16="http://schemas.microsoft.com/office/drawing/2014/main" id="{29368907-E84C-402F-BBC0-34EB446D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65" y="1094802"/>
                <a:ext cx="4316796" cy="461665"/>
              </a:xfrm>
              <a:prstGeom prst="rect">
                <a:avLst/>
              </a:prstGeom>
              <a:blipFill>
                <a:blip r:embed="rId6"/>
                <a:stretch>
                  <a:fillRect l="-42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71E7D4B-5098-4D9D-B179-B68A2EB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8E67-D5D4-4DF1-9E52-1CC73A6EE34E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39FEA19-73C9-4D5C-B0D4-63DD5881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BB0C7-DECE-4680-B530-6157D49E59CD}"/>
                  </a:ext>
                </a:extLst>
              </p:cNvPr>
              <p:cNvSpPr txBox="1"/>
              <p:nvPr/>
            </p:nvSpPr>
            <p:spPr>
              <a:xfrm>
                <a:off x="838200" y="4290153"/>
                <a:ext cx="2389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BT2</a:t>
                </a:r>
                <a:r>
                  <a:rPr lang="en-US" sz="24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xét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</m:oMath>
                </a14:m>
                <a:r>
                  <a:rPr lang="en-US" sz="2400"/>
                  <a:t> 8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BB0C7-DECE-4680-B530-6157D49E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0153"/>
                <a:ext cx="2389828" cy="461665"/>
              </a:xfrm>
              <a:prstGeom prst="rect">
                <a:avLst/>
              </a:prstGeom>
              <a:blipFill>
                <a:blip r:embed="rId7"/>
                <a:stretch>
                  <a:fillRect l="-331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920078-AFF9-498C-9D67-0CB6E406B1CD}"/>
                  </a:ext>
                </a:extLst>
              </p:cNvPr>
              <p:cNvSpPr txBox="1"/>
              <p:nvPr/>
            </p:nvSpPr>
            <p:spPr>
              <a:xfrm>
                <a:off x="612790" y="4751818"/>
                <a:ext cx="27338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x?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920078-AFF9-498C-9D67-0CB6E406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0" y="4751818"/>
                <a:ext cx="2733873" cy="830997"/>
              </a:xfrm>
              <a:prstGeom prst="rect">
                <a:avLst/>
              </a:prstGeom>
              <a:blipFill>
                <a:blip r:embed="rId8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8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build="p"/>
      <p:bldP spid="14" grpId="0"/>
      <p:bldP spid="16" grpId="0"/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F13E8B2-4C04-4F8D-9686-B55D67F05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16029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cap="none" spc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F13E8B2-4C04-4F8D-9686-B55D67F05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16029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42" t="-9091" r="-89708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42" t="-110769" r="-89708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6D1EFC4-5C4C-49E2-BBF4-D2EF67F08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2"/>
          <a:stretch/>
        </p:blipFill>
        <p:spPr>
          <a:xfrm>
            <a:off x="1076953" y="1086274"/>
            <a:ext cx="2944581" cy="450404"/>
          </a:xfrm>
          <a:prstGeom prst="rect">
            <a:avLst/>
          </a:prstGeom>
        </p:spPr>
      </p:pic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FEC41872-4B33-49C5-94C8-19452F891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86960"/>
              </p:ext>
            </p:extLst>
          </p:nvPr>
        </p:nvGraphicFramePr>
        <p:xfrm>
          <a:off x="6512308" y="1669084"/>
          <a:ext cx="56619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04">
                  <a:extLst>
                    <a:ext uri="{9D8B030D-6E8A-4147-A177-3AD203B41FA5}">
                      <a16:colId xmlns:a16="http://schemas.microsoft.com/office/drawing/2014/main" val="395296560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56973137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98730757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282203318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36942525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353180503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058191415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5143372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15355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66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6930C-58FD-4D3E-B5C2-1326DD3A1F87}"/>
                  </a:ext>
                </a:extLst>
              </p:cNvPr>
              <p:cNvSpPr txBox="1"/>
              <p:nvPr/>
            </p:nvSpPr>
            <p:spPr>
              <a:xfrm>
                <a:off x="1076953" y="3541315"/>
                <a:ext cx="98512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Định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nghĩa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b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Bậc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của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là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con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số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nhỏ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nhất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để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3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3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𝐦𝐨𝐝</m:t>
                            </m:r>
                          </m:fName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</m:func>
                      </m:e>
                    </m:d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6930C-58FD-4D3E-B5C2-1326DD3A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3" y="3541315"/>
                <a:ext cx="9851208" cy="1015663"/>
              </a:xfrm>
              <a:prstGeom prst="rect">
                <a:avLst/>
              </a:prstGeom>
              <a:blipFill>
                <a:blip r:embed="rId4"/>
                <a:stretch>
                  <a:fillRect l="-1300" t="-7784" b="-1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C7579-6561-4CE6-A714-948749D690FC}"/>
                  </a:ext>
                </a:extLst>
              </p:cNvPr>
              <p:cNvSpPr txBox="1"/>
              <p:nvPr/>
            </p:nvSpPr>
            <p:spPr>
              <a:xfrm>
                <a:off x="1076953" y="4537314"/>
                <a:ext cx="51279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Kí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hiệu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r>
                  <a:rPr lang="en-US" sz="3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ord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Ví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dụ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Trên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en-US" sz="3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C7579-6561-4CE6-A714-948749D69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3" y="4537314"/>
                <a:ext cx="5127904" cy="1015663"/>
              </a:xfrm>
              <a:prstGeom prst="rect">
                <a:avLst/>
              </a:prstGeom>
              <a:blipFill>
                <a:blip r:embed="rId5"/>
                <a:stretch>
                  <a:fillRect l="-2497" t="-8982" b="-1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995321EB-89FB-42AB-9AC7-9F8248192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824532"/>
                  </p:ext>
                </p:extLst>
              </p:nvPr>
            </p:nvGraphicFramePr>
            <p:xfrm>
              <a:off x="268468" y="2584064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995321EB-89FB-42AB-9AC7-9F8248192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824532"/>
                  </p:ext>
                </p:extLst>
              </p:nvPr>
            </p:nvGraphicFramePr>
            <p:xfrm>
              <a:off x="268468" y="2584064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942" t="-9091" r="-5980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942" t="-110769" r="-5980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85F49BC-B993-41DE-A541-DBBC81C346A6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1C3D889-D9F6-4A48-BA65-17B0540D4648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(Discrete Logarithm)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3E3DA82-5F89-491A-A9C1-C5F0A27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39E0-E384-400F-9354-D81E8A8C82DB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C63AA1B-D97F-4663-89CB-C3EF747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C1789-8DCD-431E-B74C-6B9F22A31F3F}"/>
                  </a:ext>
                </a:extLst>
              </p:cNvPr>
              <p:cNvSpPr txBox="1"/>
              <p:nvPr/>
            </p:nvSpPr>
            <p:spPr>
              <a:xfrm>
                <a:off x="4348063" y="5011431"/>
                <a:ext cx="244462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ord(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 = 18</a:t>
                </a:r>
                <a:b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ord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(8) = 6</a:t>
                </a:r>
                <a:endParaRPr lang="en-US" sz="3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C1789-8DCD-431E-B74C-6B9F22A3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3" y="5011431"/>
                <a:ext cx="2444622" cy="1015663"/>
              </a:xfrm>
              <a:prstGeom prst="rect">
                <a:avLst/>
              </a:prstGeom>
              <a:blipFill>
                <a:blip r:embed="rId7"/>
                <a:stretch>
                  <a:fillRect l="-5736" t="-7784" b="-1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0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0F2692-D764-4542-BA93-5D81FE1E93E0}"/>
                  </a:ext>
                </a:extLst>
              </p:cNvPr>
              <p:cNvSpPr txBox="1"/>
              <p:nvPr/>
            </p:nvSpPr>
            <p:spPr>
              <a:xfrm>
                <a:off x="788957" y="3594494"/>
                <a:ext cx="69300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Định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lý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Fermat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nhỏ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0F2692-D764-4542-BA93-5D81FE1E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7" y="3594494"/>
                <a:ext cx="6930070" cy="954107"/>
              </a:xfrm>
              <a:prstGeom prst="rect">
                <a:avLst/>
              </a:prstGeom>
              <a:blipFill>
                <a:blip r:embed="rId2"/>
                <a:stretch>
                  <a:fillRect l="-1583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15D4A9-B44F-4F07-AD09-072DB3F2DE59}"/>
                  </a:ext>
                </a:extLst>
              </p:cNvPr>
              <p:cNvSpPr txBox="1"/>
              <p:nvPr/>
            </p:nvSpPr>
            <p:spPr>
              <a:xfrm>
                <a:off x="788956" y="4698112"/>
                <a:ext cx="10380493" cy="109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Nếu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thì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được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gọi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là</a:t>
                </a: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Generator</a:t>
                </a:r>
                <a:endParaRPr lang="en-US" sz="2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Chọn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thì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không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gian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kiếm</a:t>
                </a: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là lớn nhất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15D4A9-B44F-4F07-AD09-072DB3F2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6" y="4698112"/>
                <a:ext cx="10380493" cy="1098378"/>
              </a:xfrm>
              <a:prstGeom prst="rect">
                <a:avLst/>
              </a:prstGeom>
              <a:blipFill>
                <a:blip r:embed="rId3"/>
                <a:stretch>
                  <a:fillRect l="-1057" t="-7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0">
                <a:extLst>
                  <a:ext uri="{FF2B5EF4-FFF2-40B4-BE49-F238E27FC236}">
                    <a16:creationId xmlns:a16="http://schemas.microsoft.com/office/drawing/2014/main" id="{9AC10F8F-AFE4-4DDA-A5E7-4D31A2618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838121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cap="none" spc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0">
                <a:extLst>
                  <a:ext uri="{FF2B5EF4-FFF2-40B4-BE49-F238E27FC236}">
                    <a16:creationId xmlns:a16="http://schemas.microsoft.com/office/drawing/2014/main" id="{9AC10F8F-AFE4-4DDA-A5E7-4D31A2618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838121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2" t="-9091" r="-89708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42" t="-110769" r="-89708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4">
            <a:extLst>
              <a:ext uri="{FF2B5EF4-FFF2-40B4-BE49-F238E27FC236}">
                <a16:creationId xmlns:a16="http://schemas.microsoft.com/office/drawing/2014/main" id="{3DEFCE74-8920-4E5F-B454-7A8830590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32"/>
          <a:stretch/>
        </p:blipFill>
        <p:spPr>
          <a:xfrm>
            <a:off x="1076953" y="1086274"/>
            <a:ext cx="2944581" cy="450404"/>
          </a:xfrm>
          <a:prstGeom prst="rect">
            <a:avLst/>
          </a:prstGeom>
        </p:spPr>
      </p:pic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E1CB6FF9-30E5-499A-89EE-CBCA25B78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52"/>
              </p:ext>
            </p:extLst>
          </p:nvPr>
        </p:nvGraphicFramePr>
        <p:xfrm>
          <a:off x="6512308" y="1669084"/>
          <a:ext cx="56619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04">
                  <a:extLst>
                    <a:ext uri="{9D8B030D-6E8A-4147-A177-3AD203B41FA5}">
                      <a16:colId xmlns:a16="http://schemas.microsoft.com/office/drawing/2014/main" val="395296560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56973137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98730757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282203318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36942525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353180503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058191415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5143372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15355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66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7710DD31-54A9-4898-98BD-37F2D18CD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9933733"/>
                  </p:ext>
                </p:extLst>
              </p:nvPr>
            </p:nvGraphicFramePr>
            <p:xfrm>
              <a:off x="268468" y="2584064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7710DD31-54A9-4898-98BD-37F2D18CD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9933733"/>
                  </p:ext>
                </p:extLst>
              </p:nvPr>
            </p:nvGraphicFramePr>
            <p:xfrm>
              <a:off x="268468" y="2584064"/>
              <a:ext cx="437455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936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936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942" t="-9091" r="-5980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942" t="-110769" r="-5980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95C79105-067D-4BAF-AA03-3F6F3D192535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AA424D95-029F-4E13-81AC-6568D3CFBB66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(Discrete Logarithm)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56592A7-B872-4FF8-AB84-24AF205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604-486A-4BBE-9137-5CB5DB8B1ED2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52D868C-E730-4D70-AF25-AE293E5A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AA4A086F-E794-4D7F-9120-11A62C74B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449516"/>
                  </p:ext>
                </p:extLst>
              </p:nvPr>
            </p:nvGraphicFramePr>
            <p:xfrm>
              <a:off x="266518" y="2584064"/>
              <a:ext cx="11905818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62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5564602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17026210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973883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83262606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4747177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6535773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71920969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2177471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8054604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81143887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97803689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4899281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AA4A086F-E794-4D7F-9120-11A62C74B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449516"/>
                  </p:ext>
                </p:extLst>
              </p:nvPr>
            </p:nvGraphicFramePr>
            <p:xfrm>
              <a:off x="266518" y="2584064"/>
              <a:ext cx="11905818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62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5564602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17026210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973883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83262606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4747177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6535773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71920969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2177471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8054604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81143887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97803689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48992817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71" t="-9091" r="-17980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971" t="-110769" r="-17980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18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6930C-58FD-4D3E-B5C2-1326DD3A1F87}"/>
                  </a:ext>
                </a:extLst>
              </p:cNvPr>
              <p:cNvSpPr txBox="1"/>
              <p:nvPr/>
            </p:nvSpPr>
            <p:spPr>
              <a:xfrm>
                <a:off x="1076953" y="3623843"/>
                <a:ext cx="9851208" cy="105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Tính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chất</a:t>
                </a:r>
                <a:r>
                  <a:rPr lang="en-US" sz="3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b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3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6930C-58FD-4D3E-B5C2-1326DD3A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3" y="3623843"/>
                <a:ext cx="9851208" cy="1055161"/>
              </a:xfrm>
              <a:prstGeom prst="rect">
                <a:avLst/>
              </a:prstGeom>
              <a:blipFill>
                <a:blip r:embed="rId2"/>
                <a:stretch>
                  <a:fillRect l="-1300" t="-7471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C7579-6561-4CE6-A714-948749D690FC}"/>
                  </a:ext>
                </a:extLst>
              </p:cNvPr>
              <p:cNvSpPr txBox="1"/>
              <p:nvPr/>
            </p:nvSpPr>
            <p:spPr>
              <a:xfrm>
                <a:off x="1076953" y="4766959"/>
                <a:ext cx="10269473" cy="117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Kiểm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các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lũy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thừa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của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với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ước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của</a:t>
                </a:r>
                <a:r>
                  <a:rPr lang="en-US" sz="3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US" sz="3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VD</a:t>
                </a:r>
                <a:r>
                  <a:rPr lang="en-US" sz="3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  </a:t>
                </a:r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xét</a:t>
                </a:r>
                <a:r>
                  <a:rPr lang="en-US" sz="3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2C7579-6561-4CE6-A714-948749D69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3" y="4766959"/>
                <a:ext cx="10269473" cy="1170064"/>
              </a:xfrm>
              <a:prstGeom prst="rect">
                <a:avLst/>
              </a:prstGeom>
              <a:blipFill>
                <a:blip r:embed="rId3"/>
                <a:stretch>
                  <a:fillRect l="-1247" t="-7813" b="-15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995321EB-89FB-42AB-9AC7-9F8248192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338215"/>
                  </p:ext>
                </p:extLst>
              </p:nvPr>
            </p:nvGraphicFramePr>
            <p:xfrm>
              <a:off x="266518" y="2584064"/>
              <a:ext cx="11905818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62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5564602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17026210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973883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83262606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4747177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6535773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71920969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2177471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8054604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81143887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97803689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4899281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0">
                <a:extLst>
                  <a:ext uri="{FF2B5EF4-FFF2-40B4-BE49-F238E27FC236}">
                    <a16:creationId xmlns:a16="http://schemas.microsoft.com/office/drawing/2014/main" id="{995321EB-89FB-42AB-9AC7-9F8248192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338215"/>
                  </p:ext>
                </p:extLst>
              </p:nvPr>
            </p:nvGraphicFramePr>
            <p:xfrm>
              <a:off x="266518" y="2584064"/>
              <a:ext cx="11905818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622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5564602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17026210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973883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832626063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4147471778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66535773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719209691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121774714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980546044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3811438870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978036897"/>
                        </a:ext>
                      </a:extLst>
                    </a:gridCol>
                    <a:gridCol w="626622">
                      <a:extLst>
                        <a:ext uri="{9D8B030D-6E8A-4147-A177-3AD203B41FA5}">
                          <a16:colId xmlns:a16="http://schemas.microsoft.com/office/drawing/2014/main" val="248992817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1" t="-9091" r="-17980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71" t="-110769" r="-17980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174606A-55B0-49A8-B851-F77DEEB8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534348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b="0" cap="none" spc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cap="none" spc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174606A-55B0-49A8-B851-F77DEEB8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534348"/>
                  </p:ext>
                </p:extLst>
              </p:nvPr>
            </p:nvGraphicFramePr>
            <p:xfrm>
              <a:off x="268468" y="1664131"/>
              <a:ext cx="624384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384">
                      <a:extLst>
                        <a:ext uri="{9D8B030D-6E8A-4147-A177-3AD203B41FA5}">
                          <a16:colId xmlns:a16="http://schemas.microsoft.com/office/drawing/2014/main" val="39130521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95296560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56973137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98730757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282203318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369425251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353180503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1058191415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351433729"/>
                        </a:ext>
                      </a:extLst>
                    </a:gridCol>
                    <a:gridCol w="624384">
                      <a:extLst>
                        <a:ext uri="{9D8B030D-6E8A-4147-A177-3AD203B41FA5}">
                          <a16:colId xmlns:a16="http://schemas.microsoft.com/office/drawing/2014/main" val="2153555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42" t="-9091" r="-89708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cap="none" spc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0922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942" t="-110769" r="-89708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166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4">
            <a:extLst>
              <a:ext uri="{FF2B5EF4-FFF2-40B4-BE49-F238E27FC236}">
                <a16:creationId xmlns:a16="http://schemas.microsoft.com/office/drawing/2014/main" id="{398030F8-4EB4-467E-92DC-3F908BB962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132"/>
          <a:stretch/>
        </p:blipFill>
        <p:spPr>
          <a:xfrm>
            <a:off x="1076953" y="1086274"/>
            <a:ext cx="2944581" cy="450404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C506F591-F48B-4108-926F-24AE1E3E9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7675"/>
              </p:ext>
            </p:extLst>
          </p:nvPr>
        </p:nvGraphicFramePr>
        <p:xfrm>
          <a:off x="6512308" y="1669084"/>
          <a:ext cx="56619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04">
                  <a:extLst>
                    <a:ext uri="{9D8B030D-6E8A-4147-A177-3AD203B41FA5}">
                      <a16:colId xmlns:a16="http://schemas.microsoft.com/office/drawing/2014/main" val="395296560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56973137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98730757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282203318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369425251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353180503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1058191415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351433729"/>
                    </a:ext>
                  </a:extLst>
                </a:gridCol>
                <a:gridCol w="629104">
                  <a:extLst>
                    <a:ext uri="{9D8B030D-6E8A-4147-A177-3AD203B41FA5}">
                      <a16:colId xmlns:a16="http://schemas.microsoft.com/office/drawing/2014/main" val="215355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66717"/>
                  </a:ext>
                </a:extLst>
              </a:tr>
            </a:tbl>
          </a:graphicData>
        </a:graphic>
      </p:graphicFrame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D3C6FD5-CC9E-40F9-9422-06111A6DFCEE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14045D9-933A-4FCC-B0B2-BA55D02A6531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(Discrete Logarithm)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8CA245C-8D18-4F42-B42D-98EBD7A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D4A7-6924-4A10-8CE9-0B4FC9135F62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D5F606C-66D8-4C9E-B823-F29A240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B362411-5F63-4A04-BAE3-57C52E4C896C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BFD998-15D5-4275-97D7-8D5280141B40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sao</a:t>
            </a: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log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rời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rạc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6DDF7971-C806-4C1B-AA3F-5601041C42BA}"/>
                  </a:ext>
                </a:extLst>
              </p:cNvPr>
              <p:cNvSpPr txBox="1"/>
              <p:nvPr/>
            </p:nvSpPr>
            <p:spPr>
              <a:xfrm>
                <a:off x="363794" y="1362717"/>
                <a:ext cx="11084867" cy="4028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170141183460469231731687303715884105727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là số lớn khoảng 1024 bits (309 chữ </a:t>
                </a:r>
                <a:r>
                  <a:rPr lang="en-US" sz="2800" b="1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số</a:t>
                </a: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Không </a:t>
                </a:r>
                <a:r>
                  <a:rPr lang="en-US" sz="28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</a:t>
                </a:r>
                <a:r>
                  <a:rPr lang="en-US" sz="28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quy</a:t>
                </a:r>
                <a:r>
                  <a:rPr lang="en-US" sz="28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luật</a:t>
                </a:r>
                <a:endPara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Thuật toán Baby – Step Giant – Step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𝐎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𝑵</m:t>
                        </m:r>
                      </m:e>
                    </m:rad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Thuật</a:t>
                </a: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toán Pohlig – Hellman</a:t>
                </a: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𝐎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𝒍𝒐𝒈𝑵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rad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en-US" sz="2800" b="1">
                    <a:solidFill>
                      <a:srgbClr val="FF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−1=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nhỏ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8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Wingdings" panose="05000000000000000000" pitchFamily="2" charset="2"/>
                  </a:rPr>
                  <a:t>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Wingdings" panose="05000000000000000000" pitchFamily="2" charset="2"/>
                  </a:rPr>
                  <a:t>Chọn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nguyên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tố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6DDF7971-C806-4C1B-AA3F-5601041C4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4" y="1362717"/>
                <a:ext cx="11084867" cy="4028860"/>
              </a:xfrm>
              <a:prstGeom prst="rect">
                <a:avLst/>
              </a:prstGeom>
              <a:blipFill>
                <a:blip r:embed="rId3"/>
                <a:stretch>
                  <a:fillRect l="-1155" b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ỗ dành sẵn cho Ngày tháng 9">
            <a:extLst>
              <a:ext uri="{FF2B5EF4-FFF2-40B4-BE49-F238E27FC236}">
                <a16:creationId xmlns:a16="http://schemas.microsoft.com/office/drawing/2014/main" id="{0A5FF798-5D4F-4878-A1E9-6FE6459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E54B-59B9-4CAE-BF73-6A98AF1A81A3}" type="datetime1">
              <a:rPr lang="en-US" smtClean="0"/>
              <a:t>7/2/2021</a:t>
            </a:fld>
            <a:endParaRPr lang="en-US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E8F713AF-90BD-4AAC-BA4C-8FF0F1C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B8858CC-E0B4-456F-8B6D-E0AD5DE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2669047-9E9A-41AE-B73B-522474AC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8</a:t>
            </a:fld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34D12CC-0DC9-4C86-8E78-C7B8B58086BC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F1CDA4A-76C1-4D1C-AD6C-E0326A9E9F09}"/>
              </a:ext>
            </a:extLst>
          </p:cNvPr>
          <p:cNvSpPr txBox="1"/>
          <p:nvPr/>
        </p:nvSpPr>
        <p:spPr>
          <a:xfrm>
            <a:off x="213079" y="100560"/>
            <a:ext cx="11811773" cy="65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Diffie-Hellman</a:t>
            </a:r>
            <a:endParaRPr lang="en-US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5772112-065B-42C3-8D41-1B7450CE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60" y="1380298"/>
            <a:ext cx="5830114" cy="895475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56EEC7B4-310E-49A4-861F-4FAD89C5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76" y="2216167"/>
            <a:ext cx="6317020" cy="44072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C2D5F6FD-E4B4-4625-ADEC-ABDF80483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380" y="2634924"/>
            <a:ext cx="7529839" cy="520994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46867FE7-DFD4-43D8-89EE-128D7A6888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060"/>
          <a:stretch/>
        </p:blipFill>
        <p:spPr>
          <a:xfrm>
            <a:off x="3770176" y="4357897"/>
            <a:ext cx="3448531" cy="365127"/>
          </a:xfrm>
          <a:prstGeom prst="rect">
            <a:avLst/>
          </a:prstGeom>
        </p:spPr>
      </p:pic>
      <p:pic>
        <p:nvPicPr>
          <p:cNvPr id="37" name="Hình ảnh 36">
            <a:extLst>
              <a:ext uri="{FF2B5EF4-FFF2-40B4-BE49-F238E27FC236}">
                <a16:creationId xmlns:a16="http://schemas.microsoft.com/office/drawing/2014/main" id="{F9C66761-2971-4A6F-89E4-331DD62557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974"/>
          <a:stretch/>
        </p:blipFill>
        <p:spPr>
          <a:xfrm>
            <a:off x="4844057" y="5411081"/>
            <a:ext cx="2075298" cy="438106"/>
          </a:xfrm>
          <a:prstGeom prst="rect">
            <a:avLst/>
          </a:prstGeom>
        </p:spPr>
      </p:pic>
      <p:pic>
        <p:nvPicPr>
          <p:cNvPr id="39" name="Hình ảnh 38">
            <a:extLst>
              <a:ext uri="{FF2B5EF4-FFF2-40B4-BE49-F238E27FC236}">
                <a16:creationId xmlns:a16="http://schemas.microsoft.com/office/drawing/2014/main" id="{0FC64E9B-F03C-4616-B7DF-1D70E37D3B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6959"/>
          <a:stretch/>
        </p:blipFill>
        <p:spPr>
          <a:xfrm>
            <a:off x="8111724" y="4401972"/>
            <a:ext cx="3229426" cy="365126"/>
          </a:xfrm>
          <a:prstGeom prst="rect">
            <a:avLst/>
          </a:prstGeom>
        </p:spPr>
      </p:pic>
      <p:pic>
        <p:nvPicPr>
          <p:cNvPr id="41" name="Hình ảnh 40">
            <a:extLst>
              <a:ext uri="{FF2B5EF4-FFF2-40B4-BE49-F238E27FC236}">
                <a16:creationId xmlns:a16="http://schemas.microsoft.com/office/drawing/2014/main" id="{10BD6B07-302C-41A3-87EE-53754120D7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776" r="9205" b="37"/>
          <a:stretch/>
        </p:blipFill>
        <p:spPr>
          <a:xfrm>
            <a:off x="8942503" y="5478600"/>
            <a:ext cx="2075299" cy="365125"/>
          </a:xfrm>
          <a:prstGeom prst="rect">
            <a:avLst/>
          </a:prstGeom>
        </p:spPr>
      </p:pic>
      <p:pic>
        <p:nvPicPr>
          <p:cNvPr id="43" name="Hình ảnh 42">
            <a:extLst>
              <a:ext uri="{FF2B5EF4-FFF2-40B4-BE49-F238E27FC236}">
                <a16:creationId xmlns:a16="http://schemas.microsoft.com/office/drawing/2014/main" id="{10EB1328-55FC-4E5F-BA96-DA7A84BEF8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043" y="1333559"/>
            <a:ext cx="3448531" cy="48012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BEF46873-DA18-451A-A046-1880B4AC0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2321" y="3208851"/>
            <a:ext cx="3305636" cy="40010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9FBC767-4CC8-4048-9CB3-7CF797E44B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836" y="3168785"/>
            <a:ext cx="3349875" cy="460728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DC021EAA-B85E-4150-81A0-6FCB215FAF1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4"/>
          <a:stretch/>
        </p:blipFill>
        <p:spPr>
          <a:xfrm>
            <a:off x="6121128" y="2631227"/>
            <a:ext cx="3437781" cy="1293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AD3E8-791D-4A16-A271-7FA65AD071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58909" y="3585149"/>
            <a:ext cx="466790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14637-EDED-46B9-8FD2-62D77B69ED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1033" y="4700179"/>
            <a:ext cx="466790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FFDE2-6575-42E5-A240-1062D8595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1131" y="4686000"/>
            <a:ext cx="466790" cy="762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6029A-1F2E-46A7-A4AC-426C4C4DBB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0037" y="3565279"/>
            <a:ext cx="466790" cy="762106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F75767A6-1111-4FA4-A8C3-BF051E38548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/>
          <a:stretch/>
        </p:blipFill>
        <p:spPr>
          <a:xfrm>
            <a:off x="5693614" y="2505318"/>
            <a:ext cx="4572660" cy="14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F8BC0-64A7-4069-8479-DAAFD775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399B-4705-4C76-A5D1-5854741B4959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2D940-7DFA-453D-A68D-A15976C4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B3AE-4CD6-4811-AB92-4BCF8537EF0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256E6-F711-4EC3-B763-783EF89F0B83}"/>
                  </a:ext>
                </a:extLst>
              </p:cNvPr>
              <p:cNvSpPr txBox="1"/>
              <p:nvPr/>
            </p:nvSpPr>
            <p:spPr>
              <a:xfrm>
                <a:off x="5980923" y="2418683"/>
                <a:ext cx="65951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Nhận Xét: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là số nguyên tố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𝟏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có factor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𝒒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đủ lớn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𝒒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và kiểm tra bội của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Wingdings" panose="05000000000000000000" pitchFamily="2" charset="2"/>
                      </a:rPr>
                      <m:t>𝒒</m:t>
                    </m:r>
                  </m:oMath>
                </a14:m>
                <a:endParaRPr lang="en-US" sz="28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Số bit của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sẽ nhiều hơn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bit</a:t>
                </a:r>
              </a:p>
              <a:p>
                <a:endParaRPr lang="en-US" sz="28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256E6-F711-4EC3-B763-783EF89F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23" y="2418683"/>
                <a:ext cx="6595158" cy="2677656"/>
              </a:xfrm>
              <a:prstGeom prst="rect">
                <a:avLst/>
              </a:prstGeom>
              <a:blipFill>
                <a:blip r:embed="rId3"/>
                <a:stretch>
                  <a:fillRect l="-1848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A01DE05-3587-45BF-B64D-0EF16A283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38"/>
          <a:stretch/>
        </p:blipFill>
        <p:spPr>
          <a:xfrm>
            <a:off x="213079" y="1047290"/>
            <a:ext cx="5618554" cy="4700197"/>
          </a:xfrm>
          <a:prstGeom prst="rect">
            <a:avLst/>
          </a:prstGeom>
        </p:spPr>
      </p:pic>
      <p:sp>
        <p:nvSpPr>
          <p:cNvPr id="7" name="Hình chữ nhật 3">
            <a:extLst>
              <a:ext uri="{FF2B5EF4-FFF2-40B4-BE49-F238E27FC236}">
                <a16:creationId xmlns:a16="http://schemas.microsoft.com/office/drawing/2014/main" id="{D94B5809-DEBB-4FB4-94C0-8B413666AEE2}"/>
              </a:ext>
            </a:extLst>
          </p:cNvPr>
          <p:cNvSpPr/>
          <p:nvPr/>
        </p:nvSpPr>
        <p:spPr>
          <a:xfrm>
            <a:off x="0" y="0"/>
            <a:ext cx="12192000" cy="858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FE93467F-8C67-454D-A44A-A8EA87AE1797}"/>
                  </a:ext>
                </a:extLst>
              </p:cNvPr>
              <p:cNvSpPr txBox="1"/>
              <p:nvPr/>
            </p:nvSpPr>
            <p:spPr>
              <a:xfrm>
                <a:off x="213079" y="100560"/>
                <a:ext cx="11811773" cy="65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Bước 1: Tìm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𝒑</m:t>
                    </m:r>
                  </m:oMath>
                </a14:m>
                <a:r>
                  <a:rPr lang="en-US" sz="32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nguyên tố</a:t>
                </a:r>
                <a:endParaRPr lang="en-US" sz="32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FE93467F-8C67-454D-A44A-A8EA87AE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" y="100560"/>
                <a:ext cx="11811773" cy="657296"/>
              </a:xfrm>
              <a:prstGeom prst="rect">
                <a:avLst/>
              </a:prstGeom>
              <a:blipFill>
                <a:blip r:embed="rId5"/>
                <a:stretch>
                  <a:fillRect l="-1342" t="-92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2241</Words>
  <Application>Microsoft Office PowerPoint</Application>
  <PresentationFormat>Màn hình rộng</PresentationFormat>
  <Paragraphs>600</Paragraphs>
  <Slides>20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Open Sans</vt:lpstr>
      <vt:lpstr>Symbol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Dũng</dc:creator>
  <cp:lastModifiedBy>Kai</cp:lastModifiedBy>
  <cp:revision>296</cp:revision>
  <dcterms:created xsi:type="dcterms:W3CDTF">2021-06-07T14:27:48Z</dcterms:created>
  <dcterms:modified xsi:type="dcterms:W3CDTF">2021-07-02T03:48:42Z</dcterms:modified>
</cp:coreProperties>
</file>