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9" r:id="rId3"/>
    <p:sldId id="270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271" r:id="rId14"/>
    <p:sldId id="292" r:id="rId15"/>
    <p:sldId id="272" r:id="rId16"/>
    <p:sldId id="304" r:id="rId17"/>
    <p:sldId id="305" r:id="rId18"/>
    <p:sldId id="273" r:id="rId19"/>
    <p:sldId id="306" r:id="rId20"/>
    <p:sldId id="307" r:id="rId21"/>
    <p:sldId id="274" r:id="rId22"/>
    <p:sldId id="308" r:id="rId23"/>
    <p:sldId id="302" r:id="rId24"/>
    <p:sldId id="309" r:id="rId25"/>
    <p:sldId id="275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80F07-938A-4E41-B430-E0FCDDF18C34}" type="datetimeFigureOut">
              <a:rPr lang="en-US" smtClean="0"/>
              <a:t>01-Apr-18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E0501-F9C3-45C4-B893-820785E0F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80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E37CE-C7CD-493D-ADD7-72C19AD0CBEE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E37CE-C7CD-493D-ADD7-72C19AD0CBEE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E37CE-C7CD-493D-ADD7-72C19AD0CBEE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E37CE-C7CD-493D-ADD7-72C19AD0CBEE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E37CE-C7CD-493D-ADD7-72C19AD0CBEE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E37CE-C7CD-493D-ADD7-72C19AD0CBEE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5BB7-80AF-42FA-8EC7-BA2504901418}" type="datetimeFigureOut">
              <a:rPr lang="en-US" smtClean="0"/>
              <a:pPr/>
              <a:t>01-Apr-18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FFC4-EC9A-47BE-94B7-8BD5C3211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5BB7-80AF-42FA-8EC7-BA2504901418}" type="datetimeFigureOut">
              <a:rPr lang="en-US" smtClean="0"/>
              <a:pPr/>
              <a:t>01-Apr-18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FFC4-EC9A-47BE-94B7-8BD5C3211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5BB7-80AF-42FA-8EC7-BA2504901418}" type="datetimeFigureOut">
              <a:rPr lang="en-US" smtClean="0"/>
              <a:pPr/>
              <a:t>01-Apr-18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FFC4-EC9A-47BE-94B7-8BD5C3211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81000" y="381000"/>
            <a:ext cx="8305800" cy="609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934200" y="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E58F5855-CB2D-43FB-B43B-BF5B7A96D5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5BB7-80AF-42FA-8EC7-BA2504901418}" type="datetimeFigureOut">
              <a:rPr lang="en-US" smtClean="0"/>
              <a:pPr/>
              <a:t>01-Apr-18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FFC4-EC9A-47BE-94B7-8BD5C3211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5BB7-80AF-42FA-8EC7-BA2504901418}" type="datetimeFigureOut">
              <a:rPr lang="en-US" smtClean="0"/>
              <a:pPr/>
              <a:t>01-Apr-18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FFC4-EC9A-47BE-94B7-8BD5C3211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5BB7-80AF-42FA-8EC7-BA2504901418}" type="datetimeFigureOut">
              <a:rPr lang="en-US" smtClean="0"/>
              <a:pPr/>
              <a:t>01-Apr-18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FFC4-EC9A-47BE-94B7-8BD5C3211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5BB7-80AF-42FA-8EC7-BA2504901418}" type="datetimeFigureOut">
              <a:rPr lang="en-US" smtClean="0"/>
              <a:pPr/>
              <a:t>01-Apr-18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FFC4-EC9A-47BE-94B7-8BD5C3211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5BB7-80AF-42FA-8EC7-BA2504901418}" type="datetimeFigureOut">
              <a:rPr lang="en-US" smtClean="0"/>
              <a:pPr/>
              <a:t>01-Apr-18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FFC4-EC9A-47BE-94B7-8BD5C3211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5BB7-80AF-42FA-8EC7-BA2504901418}" type="datetimeFigureOut">
              <a:rPr lang="en-US" smtClean="0"/>
              <a:pPr/>
              <a:t>01-Apr-18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FFC4-EC9A-47BE-94B7-8BD5C3211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5BB7-80AF-42FA-8EC7-BA2504901418}" type="datetimeFigureOut">
              <a:rPr lang="en-US" smtClean="0"/>
              <a:pPr/>
              <a:t>01-Apr-18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FFC4-EC9A-47BE-94B7-8BD5C3211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5BB7-80AF-42FA-8EC7-BA2504901418}" type="datetimeFigureOut">
              <a:rPr lang="en-US" smtClean="0"/>
              <a:pPr/>
              <a:t>01-Apr-18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FFC4-EC9A-47BE-94B7-8BD5C3211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F5BB7-80AF-42FA-8EC7-BA2504901418}" type="datetimeFigureOut">
              <a:rPr lang="en-US" smtClean="0"/>
              <a:pPr/>
              <a:t>01-Apr-18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9FFC4-EC9A-47BE-94B7-8BD5C3211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TEORI SISTEM JARINGAN TELEKOMUNIKASI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ASRI WULANDARI ST, MT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81000"/>
            <a:ext cx="1066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57200" y="1114485"/>
            <a:ext cx="8382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just">
              <a:buFont typeface="Wingdings" pitchFamily="2" charset="2"/>
              <a:buChar char="Ø"/>
              <a:tabLst>
                <a:tab pos="280988" algn="l"/>
              </a:tabLst>
            </a:pPr>
            <a:r>
              <a:rPr lang="en-US" sz="2400" dirty="0" err="1" smtClean="0"/>
              <a:t>Jaringan</a:t>
            </a:r>
            <a:r>
              <a:rPr lang="en-US" sz="2400" dirty="0" smtClean="0"/>
              <a:t> </a:t>
            </a:r>
            <a:r>
              <a:rPr lang="en-US" sz="2400" dirty="0"/>
              <a:t>star </a:t>
            </a:r>
            <a:r>
              <a:rPr lang="en-US" sz="2400" dirty="0" err="1"/>
              <a:t>bertingkat</a:t>
            </a:r>
            <a:r>
              <a:rPr lang="en-US" sz="2400" dirty="0"/>
              <a:t> </a:t>
            </a:r>
            <a:r>
              <a:rPr lang="en-US" sz="2400" dirty="0" err="1"/>
              <a:t>membentuk</a:t>
            </a:r>
            <a:r>
              <a:rPr lang="en-US" sz="2400" dirty="0"/>
              <a:t> </a:t>
            </a:r>
            <a:r>
              <a:rPr lang="en-US" sz="2400" dirty="0" err="1"/>
              <a:t>struktur</a:t>
            </a:r>
            <a:r>
              <a:rPr lang="en-US" sz="2400" dirty="0"/>
              <a:t> </a:t>
            </a:r>
            <a:r>
              <a:rPr lang="en-US" sz="2400" i="1" dirty="0"/>
              <a:t>tree</a:t>
            </a:r>
            <a:endParaRPr lang="en-US" sz="2400" dirty="0"/>
          </a:p>
          <a:p>
            <a:pPr algn="just">
              <a:tabLst>
                <a:tab pos="280988" algn="l"/>
              </a:tabLst>
            </a:pP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smtClean="0">
                <a:sym typeface="Symbol" pitchFamily="18" charset="2"/>
              </a:rPr>
              <a:t>   </a:t>
            </a:r>
            <a:r>
              <a:rPr lang="en-US" sz="2400" dirty="0" err="1" smtClean="0">
                <a:sym typeface="Symbol" pitchFamily="18" charset="2"/>
              </a:rPr>
              <a:t>Pada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jaringan</a:t>
            </a:r>
            <a:r>
              <a:rPr lang="en-US" sz="2400" dirty="0">
                <a:sym typeface="Symbol" pitchFamily="18" charset="2"/>
              </a:rPr>
              <a:t> star </a:t>
            </a:r>
            <a:r>
              <a:rPr lang="en-US" sz="2400" dirty="0" err="1">
                <a:sym typeface="Symbol" pitchFamily="18" charset="2"/>
              </a:rPr>
              <a:t>bertingkat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masih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diterapkan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praktek</a:t>
            </a:r>
            <a:r>
              <a:rPr lang="en-US" sz="2400" dirty="0">
                <a:sym typeface="Symbol" pitchFamily="18" charset="2"/>
              </a:rPr>
              <a:t> 	</a:t>
            </a:r>
            <a:r>
              <a:rPr lang="en-US" sz="2400" dirty="0" err="1">
                <a:sym typeface="Symbol" pitchFamily="18" charset="2"/>
              </a:rPr>
              <a:t>penggunaan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i="1" dirty="0">
                <a:sym typeface="Symbol" pitchFamily="18" charset="2"/>
              </a:rPr>
              <a:t>direct route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bila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trafik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tinggi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dan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biaya</a:t>
            </a:r>
            <a:r>
              <a:rPr lang="en-US" sz="2400" dirty="0">
                <a:sym typeface="Symbol" pitchFamily="18" charset="2"/>
              </a:rPr>
              <a:t> 	</a:t>
            </a:r>
            <a:r>
              <a:rPr lang="en-US" sz="2400" dirty="0" err="1">
                <a:sym typeface="Symbol" pitchFamily="18" charset="2"/>
              </a:rPr>
              <a:t>transmisi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rendah</a:t>
            </a:r>
            <a:r>
              <a:rPr lang="en-US" sz="2400" dirty="0">
                <a:sym typeface="Symbol" pitchFamily="18" charset="2"/>
              </a:rPr>
              <a:t>  </a:t>
            </a:r>
            <a:r>
              <a:rPr lang="en-US" sz="2400" i="1" dirty="0">
                <a:sym typeface="Symbol" pitchFamily="18" charset="2"/>
              </a:rPr>
              <a:t>backbone </a:t>
            </a:r>
            <a:r>
              <a:rPr lang="en-US" sz="2400" dirty="0" err="1">
                <a:sym typeface="Symbol" pitchFamily="18" charset="2"/>
              </a:rPr>
              <a:t>berbentuk</a:t>
            </a:r>
            <a:r>
              <a:rPr lang="en-US" sz="2400" dirty="0">
                <a:sym typeface="Symbol" pitchFamily="18" charset="2"/>
              </a:rPr>
              <a:t> tree yang 	</a:t>
            </a:r>
            <a:r>
              <a:rPr lang="en-US" sz="2400" dirty="0" err="1">
                <a:sym typeface="Symbol" pitchFamily="18" charset="2"/>
              </a:rPr>
              <a:t>dilengkapi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oleh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rute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langsung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antar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sentral</a:t>
            </a:r>
            <a:r>
              <a:rPr lang="en-US" sz="2400" dirty="0">
                <a:sym typeface="Symbol" pitchFamily="18" charset="2"/>
              </a:rPr>
              <a:t> yang </a:t>
            </a:r>
            <a:r>
              <a:rPr lang="en-US" sz="2400" dirty="0" err="1">
                <a:sym typeface="Symbol" pitchFamily="18" charset="2"/>
              </a:rPr>
              <a:t>sama</a:t>
            </a:r>
            <a:r>
              <a:rPr lang="en-US" sz="2400" dirty="0">
                <a:sym typeface="Symbol" pitchFamily="18" charset="2"/>
              </a:rPr>
              <a:t> 	</a:t>
            </a:r>
            <a:r>
              <a:rPr lang="en-US" sz="2400" dirty="0" err="1">
                <a:sym typeface="Symbol" pitchFamily="18" charset="2"/>
              </a:rPr>
              <a:t>tingkatannya</a:t>
            </a:r>
            <a:r>
              <a:rPr lang="en-US" sz="2400" dirty="0">
                <a:sym typeface="Symbol" pitchFamily="18" charset="2"/>
              </a:rPr>
              <a:t> </a:t>
            </a:r>
          </a:p>
          <a:p>
            <a:pPr marL="342900" indent="-342900" algn="just">
              <a:buFont typeface="Wingdings" pitchFamily="2" charset="2"/>
              <a:buChar char="Ø"/>
              <a:tabLst>
                <a:tab pos="280988" algn="l"/>
              </a:tabLst>
            </a:pP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Selain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rute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langsung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antar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sentral</a:t>
            </a:r>
            <a:r>
              <a:rPr lang="en-US" sz="2400" dirty="0">
                <a:sym typeface="Symbol" pitchFamily="18" charset="2"/>
              </a:rPr>
              <a:t> yang </a:t>
            </a:r>
            <a:r>
              <a:rPr lang="en-US" sz="2400" dirty="0" err="1">
                <a:sym typeface="Symbol" pitchFamily="18" charset="2"/>
              </a:rPr>
              <a:t>sama</a:t>
            </a:r>
            <a:r>
              <a:rPr lang="en-US" sz="2400" dirty="0">
                <a:sym typeface="Symbol" pitchFamily="18" charset="2"/>
              </a:rPr>
              <a:t> 	</a:t>
            </a:r>
            <a:r>
              <a:rPr lang="en-US" sz="2400" dirty="0" err="1">
                <a:sym typeface="Symbol" pitchFamily="18" charset="2"/>
              </a:rPr>
              <a:t>tingkatannya</a:t>
            </a:r>
            <a:r>
              <a:rPr lang="en-US" sz="2400" dirty="0">
                <a:sym typeface="Symbol" pitchFamily="18" charset="2"/>
              </a:rPr>
              <a:t>, </a:t>
            </a:r>
            <a:endParaRPr lang="en-US" sz="2400" dirty="0" smtClean="0">
              <a:sym typeface="Symbol" pitchFamily="18" charset="2"/>
            </a:endParaRPr>
          </a:p>
          <a:p>
            <a:pPr marL="339725" indent="-339725" algn="just">
              <a:tabLst>
                <a:tab pos="280988" algn="l"/>
              </a:tabLst>
            </a:pP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smtClean="0">
                <a:sym typeface="Symbol" pitchFamily="18" charset="2"/>
              </a:rPr>
              <a:t>    </a:t>
            </a:r>
            <a:r>
              <a:rPr lang="en-US" sz="2400" dirty="0" err="1" smtClean="0">
                <a:sym typeface="Symbol" pitchFamily="18" charset="2"/>
              </a:rPr>
              <a:t>dimungkinkan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juga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adanya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rute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alternatif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antara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sentral</a:t>
            </a:r>
            <a:r>
              <a:rPr lang="en-US" sz="2400" dirty="0" smtClean="0">
                <a:sym typeface="Symbol" pitchFamily="18" charset="2"/>
              </a:rPr>
              <a:t>- </a:t>
            </a:r>
            <a:r>
              <a:rPr lang="en-US" sz="2400" dirty="0" err="1" smtClean="0">
                <a:sym typeface="Symbol" pitchFamily="18" charset="2"/>
              </a:rPr>
              <a:t>sentral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tersebut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melalui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sentral</a:t>
            </a:r>
            <a:r>
              <a:rPr lang="en-US" sz="2400" dirty="0">
                <a:sym typeface="Symbol" pitchFamily="18" charset="2"/>
              </a:rPr>
              <a:t> yang </a:t>
            </a:r>
            <a:r>
              <a:rPr lang="en-US" sz="2400" dirty="0" err="1" smtClean="0">
                <a:sym typeface="Symbol" pitchFamily="18" charset="2"/>
              </a:rPr>
              <a:t>tingkatannya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lebih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tinggi</a:t>
            </a:r>
            <a:endParaRPr lang="en-US" sz="2400" dirty="0"/>
          </a:p>
          <a:p>
            <a:pPr algn="just">
              <a:tabLst>
                <a:tab pos="280988" algn="l"/>
              </a:tabLst>
            </a:pPr>
            <a:endParaRPr lang="en-US" sz="2400" dirty="0">
              <a:solidFill>
                <a:srgbClr val="00FFFF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228600"/>
            <a:ext cx="5715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800" b="1" dirty="0" err="1"/>
              <a:t>Struktur</a:t>
            </a:r>
            <a:r>
              <a:rPr lang="en-US" sz="2800" b="1" dirty="0"/>
              <a:t> </a:t>
            </a:r>
            <a:r>
              <a:rPr lang="en-US" sz="2800" b="1" dirty="0" err="1"/>
              <a:t>jaringan</a:t>
            </a:r>
            <a:r>
              <a:rPr lang="en-US" sz="2800" b="1" dirty="0"/>
              <a:t> (cont.)</a:t>
            </a:r>
          </a:p>
        </p:txBody>
      </p:sp>
    </p:spTree>
    <p:extLst>
      <p:ext uri="{BB962C8B-B14F-4D97-AF65-F5344CB8AC3E}">
        <p14:creationId xmlns:p14="http://schemas.microsoft.com/office/powerpoint/2010/main" val="66122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752600" y="76200"/>
            <a:ext cx="5715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800" b="1" dirty="0" smtClean="0"/>
              <a:t>STRUKTUR JARINGAN (cont</a:t>
            </a:r>
            <a:r>
              <a:rPr lang="en-US" sz="2800" b="1" dirty="0"/>
              <a:t>.)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126153"/>
            <a:ext cx="86868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tabLst>
                <a:tab pos="280988" algn="l"/>
              </a:tabLst>
            </a:pP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/>
              <a:t>jaringan</a:t>
            </a:r>
            <a:r>
              <a:rPr lang="en-US" sz="2400" dirty="0"/>
              <a:t> </a:t>
            </a:r>
            <a:r>
              <a:rPr lang="en-US" sz="2400" dirty="0" err="1"/>
              <a:t>telekomunikasi</a:t>
            </a:r>
            <a:r>
              <a:rPr lang="en-US" sz="2400" dirty="0"/>
              <a:t> </a:t>
            </a:r>
            <a:r>
              <a:rPr lang="en-US" sz="2400" dirty="0" err="1"/>
              <a:t>publik</a:t>
            </a:r>
            <a:r>
              <a:rPr lang="en-US" sz="2400" dirty="0"/>
              <a:t> </a:t>
            </a:r>
            <a:r>
              <a:rPr lang="en-US" sz="2400" dirty="0" err="1"/>
              <a:t>nasional</a:t>
            </a:r>
            <a:r>
              <a:rPr lang="en-US" sz="2400" dirty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hirarki</a:t>
            </a:r>
            <a:r>
              <a:rPr lang="en-US" sz="2400" dirty="0" smtClean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 :</a:t>
            </a:r>
          </a:p>
          <a:p>
            <a:pPr marL="914400" lvl="1" indent="-457200" algn="just">
              <a:buFontTx/>
              <a:buAutoNum type="arabicPeriod"/>
              <a:tabLst>
                <a:tab pos="280988" algn="l"/>
              </a:tabLst>
            </a:pPr>
            <a:r>
              <a:rPr lang="en-US" sz="2400" b="1" i="1" dirty="0">
                <a:sym typeface="Symbol" pitchFamily="18" charset="2"/>
              </a:rPr>
              <a:t>Local network</a:t>
            </a:r>
            <a:r>
              <a:rPr lang="en-US" sz="2400" dirty="0">
                <a:sym typeface="Symbol" pitchFamily="18" charset="2"/>
              </a:rPr>
              <a:t>, yang </a:t>
            </a:r>
            <a:r>
              <a:rPr lang="en-US" sz="2400" dirty="0" err="1">
                <a:sym typeface="Symbol" pitchFamily="18" charset="2"/>
              </a:rPr>
              <a:t>menghubungkan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stasiun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pelanggan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ke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sentral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lokalnya</a:t>
            </a:r>
            <a:r>
              <a:rPr lang="en-US" sz="2400" dirty="0">
                <a:sym typeface="Symbol" pitchFamily="18" charset="2"/>
              </a:rPr>
              <a:t> (</a:t>
            </a:r>
            <a:r>
              <a:rPr lang="en-US" sz="2400" dirty="0" err="1">
                <a:sym typeface="Symbol" pitchFamily="18" charset="2"/>
              </a:rPr>
              <a:t>disebut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juga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sebagai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i="1" dirty="0">
                <a:sym typeface="Symbol" pitchFamily="18" charset="2"/>
              </a:rPr>
              <a:t>subscriber’s distribution network</a:t>
            </a:r>
            <a:r>
              <a:rPr lang="en-US" sz="2400" dirty="0">
                <a:sym typeface="Symbol" pitchFamily="18" charset="2"/>
              </a:rPr>
              <a:t>, </a:t>
            </a:r>
            <a:r>
              <a:rPr lang="en-US" sz="2400" i="1" dirty="0">
                <a:sym typeface="Symbol" pitchFamily="18" charset="2"/>
              </a:rPr>
              <a:t>customer access network</a:t>
            </a:r>
            <a:r>
              <a:rPr lang="en-US" sz="2400" dirty="0">
                <a:sym typeface="Symbol" pitchFamily="18" charset="2"/>
              </a:rPr>
              <a:t>, </a:t>
            </a:r>
            <a:r>
              <a:rPr lang="en-US" sz="2400" i="1" dirty="0">
                <a:sym typeface="Symbol" pitchFamily="18" charset="2"/>
              </a:rPr>
              <a:t>customer loop</a:t>
            </a:r>
            <a:r>
              <a:rPr lang="en-US" sz="2400" dirty="0">
                <a:sym typeface="Symbol" pitchFamily="18" charset="2"/>
              </a:rPr>
              <a:t>)</a:t>
            </a:r>
          </a:p>
          <a:p>
            <a:pPr marL="914400" lvl="1" indent="-457200" algn="just">
              <a:buFontTx/>
              <a:buAutoNum type="arabicPeriod"/>
              <a:tabLst>
                <a:tab pos="280988" algn="l"/>
              </a:tabLst>
            </a:pPr>
            <a:r>
              <a:rPr lang="en-US" sz="2400" b="1" i="1" dirty="0">
                <a:sym typeface="Symbol" pitchFamily="18" charset="2"/>
              </a:rPr>
              <a:t>Junction network</a:t>
            </a:r>
            <a:r>
              <a:rPr lang="en-US" sz="2400" dirty="0">
                <a:sym typeface="Symbol" pitchFamily="18" charset="2"/>
              </a:rPr>
              <a:t>, yang </a:t>
            </a:r>
            <a:r>
              <a:rPr lang="en-US" sz="2400" dirty="0" err="1">
                <a:sym typeface="Symbol" pitchFamily="18" charset="2"/>
              </a:rPr>
              <a:t>menghubungkan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sekelompok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sentral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lokal</a:t>
            </a:r>
            <a:r>
              <a:rPr lang="en-US" sz="2400" dirty="0">
                <a:sym typeface="Symbol" pitchFamily="18" charset="2"/>
              </a:rPr>
              <a:t> yang </a:t>
            </a:r>
            <a:r>
              <a:rPr lang="en-US" sz="2400" dirty="0" err="1">
                <a:sym typeface="Symbol" pitchFamily="18" charset="2"/>
              </a:rPr>
              <a:t>melayani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suatu</a:t>
            </a:r>
            <a:r>
              <a:rPr lang="en-US" sz="2400" dirty="0">
                <a:sym typeface="Symbol" pitchFamily="18" charset="2"/>
              </a:rPr>
              <a:t> area </a:t>
            </a:r>
            <a:r>
              <a:rPr lang="en-US" sz="2400" dirty="0" err="1">
                <a:sym typeface="Symbol" pitchFamily="18" charset="2"/>
              </a:rPr>
              <a:t>dengan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sebuah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sentral</a:t>
            </a:r>
            <a:r>
              <a:rPr lang="en-US" sz="2400" dirty="0">
                <a:sym typeface="Symbol" pitchFamily="18" charset="2"/>
              </a:rPr>
              <a:t> tandem </a:t>
            </a:r>
            <a:r>
              <a:rPr lang="en-US" sz="2400" dirty="0" err="1">
                <a:sym typeface="Symbol" pitchFamily="18" charset="2"/>
              </a:rPr>
              <a:t>atau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sentral</a:t>
            </a:r>
            <a:r>
              <a:rPr lang="en-US" sz="2400" dirty="0">
                <a:sym typeface="Symbol" pitchFamily="18" charset="2"/>
              </a:rPr>
              <a:t> trunk</a:t>
            </a:r>
          </a:p>
          <a:p>
            <a:pPr marL="914400" lvl="1" indent="-457200" algn="just">
              <a:buFontTx/>
              <a:buAutoNum type="arabicPeriod"/>
              <a:tabLst>
                <a:tab pos="280988" algn="l"/>
              </a:tabLst>
            </a:pPr>
            <a:r>
              <a:rPr lang="en-US" sz="2400" b="1" i="1" dirty="0">
                <a:sym typeface="Symbol" pitchFamily="18" charset="2"/>
              </a:rPr>
              <a:t>Trunk network</a:t>
            </a:r>
            <a:r>
              <a:rPr lang="en-US" sz="2400" b="1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atau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i="1" dirty="0">
                <a:sym typeface="Symbol" pitchFamily="18" charset="2"/>
              </a:rPr>
              <a:t>toll network</a:t>
            </a:r>
            <a:r>
              <a:rPr lang="en-US" sz="2400" dirty="0">
                <a:sym typeface="Symbol" pitchFamily="18" charset="2"/>
              </a:rPr>
              <a:t>, yang </a:t>
            </a:r>
            <a:r>
              <a:rPr lang="en-US" sz="2400" dirty="0" err="1">
                <a:sym typeface="Symbol" pitchFamily="18" charset="2"/>
              </a:rPr>
              <a:t>menyediakan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sirkit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jarak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jauh</a:t>
            </a:r>
            <a:r>
              <a:rPr lang="en-US" sz="2400" dirty="0">
                <a:sym typeface="Symbol" pitchFamily="18" charset="2"/>
              </a:rPr>
              <a:t> (long-distance) </a:t>
            </a:r>
            <a:r>
              <a:rPr lang="en-US" sz="2400" dirty="0" err="1">
                <a:sym typeface="Symbol" pitchFamily="18" charset="2"/>
              </a:rPr>
              <a:t>antara</a:t>
            </a:r>
            <a:r>
              <a:rPr lang="en-US" sz="2400" dirty="0">
                <a:sym typeface="Symbol" pitchFamily="18" charset="2"/>
              </a:rPr>
              <a:t> area </a:t>
            </a:r>
            <a:r>
              <a:rPr lang="en-US" sz="2400" dirty="0" err="1">
                <a:sym typeface="Symbol" pitchFamily="18" charset="2"/>
              </a:rPr>
              <a:t>lokal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si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seluruh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negeri</a:t>
            </a:r>
            <a:endParaRPr lang="en-US" sz="2400" dirty="0">
              <a:sym typeface="Symbol" pitchFamily="18" charset="2"/>
            </a:endParaRPr>
          </a:p>
          <a:p>
            <a:pPr algn="just">
              <a:tabLst>
                <a:tab pos="280988" algn="l"/>
              </a:tabLst>
            </a:pPr>
            <a:r>
              <a:rPr lang="en-US" sz="2400" dirty="0">
                <a:solidFill>
                  <a:srgbClr val="FFFF00"/>
                </a:solidFill>
              </a:rPr>
              <a:t>		</a:t>
            </a:r>
            <a:endParaRPr lang="en-US" sz="2400" dirty="0" smtClean="0">
              <a:solidFill>
                <a:srgbClr val="FFFF00"/>
              </a:solidFill>
            </a:endParaRPr>
          </a:p>
          <a:p>
            <a:pPr algn="just">
              <a:tabLst>
                <a:tab pos="280988" algn="l"/>
              </a:tabLst>
            </a:pP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</a:rPr>
              <a:t>Jaringan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2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dan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3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membentuk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suatu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“</a:t>
            </a:r>
            <a:r>
              <a:rPr lang="en-US" sz="2400" b="1" i="1" dirty="0" smtClean="0">
                <a:solidFill>
                  <a:schemeClr val="tx2">
                    <a:lumMod val="75000"/>
                  </a:schemeClr>
                </a:solidFill>
              </a:rPr>
              <a:t>core network”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(inner core = trunk network; outer core = junction network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74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Grp="1" noChangeArrowheads="1"/>
          </p:cNvSpPr>
          <p:nvPr>
            <p:ph/>
          </p:nvPr>
        </p:nvSpPr>
        <p:spPr bwMode="auto">
          <a:xfrm>
            <a:off x="457200" y="945749"/>
            <a:ext cx="8305800" cy="4007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  <a:tabLst>
                <a:tab pos="280988" algn="l"/>
              </a:tabLst>
            </a:pPr>
            <a:r>
              <a:rPr lang="en-US" sz="2400" dirty="0"/>
              <a:t>Di </a:t>
            </a:r>
            <a:r>
              <a:rPr lang="en-US" sz="2400" dirty="0" err="1"/>
              <a:t>atas</a:t>
            </a:r>
            <a:r>
              <a:rPr lang="en-US" sz="2400" dirty="0"/>
              <a:t> </a:t>
            </a:r>
            <a:r>
              <a:rPr lang="en-US" sz="2400" dirty="0" err="1"/>
              <a:t>hirarki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di </a:t>
            </a:r>
            <a:r>
              <a:rPr lang="en-US" sz="2400" dirty="0" err="1"/>
              <a:t>atas</a:t>
            </a:r>
            <a:r>
              <a:rPr lang="en-US" sz="2400" dirty="0"/>
              <a:t>, </a:t>
            </a:r>
            <a:r>
              <a:rPr lang="en-US" sz="2400" dirty="0" err="1"/>
              <a:t>terdapat</a:t>
            </a:r>
            <a:r>
              <a:rPr lang="en-US" sz="2400" dirty="0"/>
              <a:t> </a:t>
            </a:r>
            <a:r>
              <a:rPr lang="en-US" sz="2400" i="1" dirty="0"/>
              <a:t>international network</a:t>
            </a:r>
            <a:r>
              <a:rPr lang="en-US" sz="2400" dirty="0"/>
              <a:t> yang </a:t>
            </a:r>
            <a:r>
              <a:rPr lang="en-US" sz="2400" dirty="0" err="1"/>
              <a:t>menyediakan</a:t>
            </a:r>
            <a:r>
              <a:rPr lang="en-US" sz="2400" dirty="0"/>
              <a:t> </a:t>
            </a:r>
            <a:r>
              <a:rPr lang="en-US" sz="2400" dirty="0" err="1"/>
              <a:t>hubungan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r>
              <a:rPr lang="en-US" sz="2400" dirty="0"/>
              <a:t> </a:t>
            </a:r>
            <a:r>
              <a:rPr lang="en-US" sz="2400" dirty="0" err="1"/>
              <a:t>nasional</a:t>
            </a:r>
            <a:r>
              <a:rPr lang="en-US" sz="2400" dirty="0"/>
              <a:t> yang </a:t>
            </a:r>
            <a:r>
              <a:rPr lang="en-US" sz="2400" dirty="0" err="1"/>
              <a:t>berbeda</a:t>
            </a:r>
            <a:r>
              <a:rPr lang="en-US" sz="2400" dirty="0"/>
              <a:t> </a:t>
            </a:r>
            <a:r>
              <a:rPr lang="en-US" sz="2400" dirty="0" err="1"/>
              <a:t>negara</a:t>
            </a:r>
            <a:r>
              <a:rPr lang="en-US" sz="2400" dirty="0"/>
              <a:t>. </a:t>
            </a:r>
            <a:r>
              <a:rPr lang="en-US" sz="2400" i="1" dirty="0"/>
              <a:t>National network</a:t>
            </a:r>
            <a:r>
              <a:rPr lang="en-US" sz="2400" dirty="0"/>
              <a:t> </a:t>
            </a:r>
            <a:r>
              <a:rPr lang="en-US" sz="2400" dirty="0" err="1"/>
              <a:t>terhubung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i="1" dirty="0"/>
              <a:t>international network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</a:t>
            </a:r>
            <a:r>
              <a:rPr lang="en-US" sz="2400" i="1" dirty="0"/>
              <a:t>international gateway exchanges</a:t>
            </a:r>
            <a:r>
              <a:rPr lang="en-US" sz="2400" dirty="0" smtClean="0"/>
              <a:t>   </a:t>
            </a:r>
          </a:p>
          <a:p>
            <a:pPr algn="just">
              <a:buFont typeface="Wingdings" pitchFamily="2" charset="2"/>
              <a:buChar char="v"/>
              <a:tabLst>
                <a:tab pos="280988" algn="l"/>
              </a:tabLst>
            </a:pPr>
            <a:r>
              <a:rPr lang="en-US" sz="2400" dirty="0" err="1" smtClean="0"/>
              <a:t>Dibawah</a:t>
            </a:r>
            <a:r>
              <a:rPr lang="en-US" sz="2400" dirty="0" smtClean="0"/>
              <a:t> </a:t>
            </a:r>
            <a:r>
              <a:rPr lang="en-US" sz="2400" dirty="0" err="1"/>
              <a:t>hirarki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r>
              <a:rPr lang="en-US" sz="2400" dirty="0"/>
              <a:t> </a:t>
            </a:r>
            <a:r>
              <a:rPr lang="en-US" sz="2400" dirty="0" err="1"/>
              <a:t>publik</a:t>
            </a:r>
            <a:r>
              <a:rPr lang="en-US" sz="2400" dirty="0"/>
              <a:t> </a:t>
            </a:r>
            <a:r>
              <a:rPr lang="en-US" sz="2400" dirty="0" err="1"/>
              <a:t>nasional</a:t>
            </a:r>
            <a:r>
              <a:rPr lang="en-US" sz="2400" dirty="0"/>
              <a:t>,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 smtClean="0"/>
              <a:t>pelanggan</a:t>
            </a:r>
            <a:r>
              <a:rPr lang="en-US" sz="2400" dirty="0" smtClean="0"/>
              <a:t> </a:t>
            </a:r>
            <a:r>
              <a:rPr lang="en-US" sz="2400" dirty="0" err="1"/>
              <a:t>mempunyai</a:t>
            </a:r>
            <a:r>
              <a:rPr lang="en-US" sz="2400" dirty="0"/>
              <a:t>  </a:t>
            </a:r>
            <a:r>
              <a:rPr lang="en-US" sz="2400" dirty="0" err="1" smtClean="0"/>
              <a:t>saluran</a:t>
            </a:r>
            <a:r>
              <a:rPr lang="en-US" sz="2400" dirty="0" smtClean="0"/>
              <a:t> </a:t>
            </a:r>
            <a:r>
              <a:rPr lang="en-US" sz="2400" dirty="0"/>
              <a:t>internal yang </a:t>
            </a:r>
            <a:r>
              <a:rPr lang="en-US" sz="2400" dirty="0" err="1"/>
              <a:t>melayani</a:t>
            </a:r>
            <a:r>
              <a:rPr lang="en-US" sz="2400" dirty="0"/>
              <a:t> 	extension </a:t>
            </a:r>
            <a:r>
              <a:rPr lang="en-US" sz="2400" dirty="0" err="1"/>
              <a:t>telepon</a:t>
            </a:r>
            <a:r>
              <a:rPr lang="en-US" sz="2400" dirty="0"/>
              <a:t>. </a:t>
            </a:r>
            <a:r>
              <a:rPr lang="en-US" sz="2400" dirty="0" err="1"/>
              <a:t>Saluran-saluran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dihubungkan</a:t>
            </a:r>
            <a:r>
              <a:rPr lang="en-US" sz="2400" dirty="0" smtClean="0"/>
              <a:t> </a:t>
            </a:r>
            <a:r>
              <a:rPr lang="en-US" sz="2400" dirty="0" err="1"/>
              <a:t>satu</a:t>
            </a:r>
            <a:r>
              <a:rPr lang="en-US" sz="2400" dirty="0"/>
              <a:t> 	</a:t>
            </a:r>
            <a:r>
              <a:rPr lang="en-US" sz="2400" dirty="0" err="1"/>
              <a:t>sama</a:t>
            </a:r>
            <a:r>
              <a:rPr lang="en-US" sz="2400" dirty="0"/>
              <a:t> lain 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en-US" sz="2400" dirty="0" err="1"/>
              <a:t>dihubungkan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saluran</a:t>
            </a:r>
            <a:r>
              <a:rPr lang="en-US" sz="2400" dirty="0"/>
              <a:t> yang </a:t>
            </a:r>
            <a:r>
              <a:rPr lang="en-US" sz="2400" dirty="0" err="1"/>
              <a:t>berasal</a:t>
            </a:r>
            <a:r>
              <a:rPr lang="en-US" sz="2400" dirty="0"/>
              <a:t> </a:t>
            </a:r>
            <a:r>
              <a:rPr lang="en-US" sz="2400" dirty="0" err="1" smtClean="0"/>
              <a:t>dari</a:t>
            </a:r>
            <a:r>
              <a:rPr lang="en-US" sz="2400" dirty="0"/>
              <a:t> </a:t>
            </a:r>
            <a:r>
              <a:rPr lang="en-US" sz="2400" dirty="0" err="1" smtClean="0"/>
              <a:t>jaringan</a:t>
            </a:r>
            <a:r>
              <a:rPr lang="en-US" sz="2400" dirty="0" smtClean="0"/>
              <a:t> </a:t>
            </a:r>
            <a:r>
              <a:rPr lang="en-US" sz="2400" dirty="0" err="1"/>
              <a:t>nasional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i="1" dirty="0"/>
              <a:t>private branch exchange</a:t>
            </a:r>
            <a:r>
              <a:rPr lang="en-US" sz="2400" dirty="0"/>
              <a:t> </a:t>
            </a:r>
            <a:r>
              <a:rPr lang="en-US" sz="2400" dirty="0" smtClean="0"/>
              <a:t>(</a:t>
            </a:r>
            <a:r>
              <a:rPr lang="en-US" sz="2400" dirty="0"/>
              <a:t>PBX)</a:t>
            </a:r>
          </a:p>
          <a:p>
            <a:pPr marL="0" indent="0" algn="just">
              <a:buNone/>
              <a:tabLst>
                <a:tab pos="280988" algn="l"/>
              </a:tabLst>
            </a:pPr>
            <a:endParaRPr lang="en-US" sz="2400" dirty="0">
              <a:solidFill>
                <a:srgbClr val="00FFFF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600" y="76200"/>
            <a:ext cx="5715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800" b="1" dirty="0" smtClean="0"/>
              <a:t>STRUKTUR JARINGAN (cont</a:t>
            </a:r>
            <a:r>
              <a:rPr lang="en-US" sz="2800" b="1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4207480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>
          <a:xfrm>
            <a:off x="381000" y="304800"/>
            <a:ext cx="8305800" cy="762000"/>
          </a:xfrm>
          <a:prstGeom prst="rect">
            <a:avLst/>
          </a:prstGeom>
          <a:solidFill>
            <a:schemeClr val="accent3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Teknologi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switching</a:t>
            </a: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>
          <a:xfrm>
            <a:off x="381000" y="1219200"/>
            <a:ext cx="8305800" cy="5257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ITU-T </a:t>
            </a:r>
            <a:r>
              <a:rPr lang="en-US" sz="2800" b="1" dirty="0" err="1" smtClean="0"/>
              <a:t>mendefisikan</a:t>
            </a:r>
            <a:r>
              <a:rPr lang="en-US" sz="2800" b="1" dirty="0" smtClean="0"/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switching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sebagai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establishing, on demand, of an individual connection from a desired inlet to a desired outlet within a set of inlets and outlets for as long as is required for the transfer of information".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noProof="0" dirty="0" err="1" smtClean="0"/>
              <a:t>Jadi</a:t>
            </a:r>
            <a:r>
              <a:rPr lang="en-US" sz="2800" noProof="0" dirty="0" smtClean="0"/>
              <a:t> </a:t>
            </a:r>
            <a:r>
              <a:rPr lang="en-US" sz="2800" noProof="0" dirty="0" err="1" smtClean="0"/>
              <a:t>teknologi</a:t>
            </a:r>
            <a:r>
              <a:rPr lang="en-US" sz="2800" noProof="0" dirty="0" smtClean="0"/>
              <a:t> switching </a:t>
            </a:r>
            <a:r>
              <a:rPr lang="en-US" sz="2800" noProof="0" dirty="0" err="1" smtClean="0"/>
              <a:t>diperlukan</a:t>
            </a:r>
            <a:r>
              <a:rPr lang="en-US" sz="2800" noProof="0" dirty="0" smtClean="0"/>
              <a:t> </a:t>
            </a:r>
            <a:r>
              <a:rPr lang="en-US" sz="2800" noProof="0" dirty="0" err="1" smtClean="0"/>
              <a:t>untuk</a:t>
            </a:r>
            <a:r>
              <a:rPr lang="en-US" sz="2800" noProof="0" dirty="0" smtClean="0"/>
              <a:t> </a:t>
            </a:r>
            <a:r>
              <a:rPr lang="en-US" sz="2800" noProof="0" dirty="0" err="1" smtClean="0"/>
              <a:t>membangun</a:t>
            </a:r>
            <a:r>
              <a:rPr lang="en-US" sz="2800" noProof="0" dirty="0" smtClean="0"/>
              <a:t> </a:t>
            </a:r>
            <a:r>
              <a:rPr lang="en-US" sz="2800" noProof="0" dirty="0" err="1" smtClean="0"/>
              <a:t>koneksi</a:t>
            </a:r>
            <a:r>
              <a:rPr lang="en-US" sz="2800" noProof="0" dirty="0" smtClean="0"/>
              <a:t> </a:t>
            </a:r>
            <a:r>
              <a:rPr lang="en-US" sz="2800" noProof="0" dirty="0" err="1" smtClean="0"/>
              <a:t>pada</a:t>
            </a:r>
            <a:r>
              <a:rPr lang="en-US" sz="2800" noProof="0" dirty="0" smtClean="0"/>
              <a:t> </a:t>
            </a:r>
            <a:r>
              <a:rPr lang="en-US" sz="2800" noProof="0" dirty="0" err="1" smtClean="0"/>
              <a:t>saat</a:t>
            </a:r>
            <a:r>
              <a:rPr lang="en-US" sz="2800" noProof="0" dirty="0" smtClean="0"/>
              <a:t> </a:t>
            </a:r>
            <a:r>
              <a:rPr lang="en-US" sz="2800" noProof="0" dirty="0" err="1" smtClean="0"/>
              <a:t>akan</a:t>
            </a:r>
            <a:r>
              <a:rPr lang="en-US" sz="2800" noProof="0" dirty="0" smtClean="0"/>
              <a:t> </a:t>
            </a:r>
            <a:r>
              <a:rPr lang="en-US" sz="2800" noProof="0" dirty="0" err="1" smtClean="0"/>
              <a:t>dilakukan</a:t>
            </a:r>
            <a:r>
              <a:rPr lang="en-US" sz="2800" noProof="0" dirty="0" smtClean="0"/>
              <a:t> </a:t>
            </a:r>
            <a:r>
              <a:rPr lang="en-US" sz="2800" noProof="0" dirty="0" err="1" smtClean="0"/>
              <a:t>pertukaran</a:t>
            </a:r>
            <a:r>
              <a:rPr lang="en-US" sz="2800" noProof="0" dirty="0" smtClean="0"/>
              <a:t> </a:t>
            </a:r>
            <a:r>
              <a:rPr lang="en-US" sz="2800" noProof="0" dirty="0" err="1" smtClean="0"/>
              <a:t>informasi</a:t>
            </a:r>
            <a:r>
              <a:rPr lang="en-US" sz="2800" noProof="0" dirty="0" smtClean="0"/>
              <a:t>.</a:t>
            </a:r>
            <a:endParaRPr kumimoji="0" lang="en-US" sz="2800" b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err="1" smtClean="0">
                <a:sym typeface="Wingdings" pitchFamily="2" charset="2"/>
              </a:rPr>
              <a:t>Pada</a:t>
            </a:r>
            <a:r>
              <a:rPr lang="en-US" sz="2800" b="1" dirty="0" smtClean="0">
                <a:sym typeface="Wingdings" pitchFamily="2" charset="2"/>
              </a:rPr>
              <a:t> </a:t>
            </a:r>
            <a:r>
              <a:rPr lang="en-US" sz="2800" b="1" dirty="0" err="1" smtClean="0">
                <a:sym typeface="Wingdings" pitchFamily="2" charset="2"/>
              </a:rPr>
              <a:t>dasarnya</a:t>
            </a:r>
            <a:r>
              <a:rPr lang="en-US" sz="2800" b="1" dirty="0" smtClean="0">
                <a:sym typeface="Wingdings" pitchFamily="2" charset="2"/>
              </a:rPr>
              <a:t> </a:t>
            </a:r>
            <a:r>
              <a:rPr lang="en-US" sz="2800" b="1" dirty="0" err="1" smtClean="0">
                <a:sym typeface="Wingdings" pitchFamily="2" charset="2"/>
              </a:rPr>
              <a:t>ada</a:t>
            </a:r>
            <a:r>
              <a:rPr lang="en-US" sz="2800" b="1" dirty="0" smtClean="0">
                <a:sym typeface="Wingdings" pitchFamily="2" charset="2"/>
              </a:rPr>
              <a:t> 2 </a:t>
            </a:r>
            <a:r>
              <a:rPr lang="en-US" sz="2800" b="1" dirty="0" err="1" smtClean="0">
                <a:sym typeface="Wingdings" pitchFamily="2" charset="2"/>
              </a:rPr>
              <a:t>macam</a:t>
            </a:r>
            <a:r>
              <a:rPr lang="en-US" sz="2800" b="1" dirty="0" smtClean="0">
                <a:sym typeface="Wingdings" pitchFamily="2" charset="2"/>
              </a:rPr>
              <a:t>, </a:t>
            </a:r>
            <a:r>
              <a:rPr lang="en-US" sz="2800" b="1" dirty="0" err="1" smtClean="0">
                <a:sym typeface="Wingdings" pitchFamily="2" charset="2"/>
              </a:rPr>
              <a:t>yaitu</a:t>
            </a:r>
            <a:r>
              <a:rPr lang="en-US" sz="2800" b="1" dirty="0" smtClean="0">
                <a:sym typeface="Wingdings" pitchFamily="2" charset="2"/>
              </a:rPr>
              <a:t> </a:t>
            </a:r>
            <a:r>
              <a:rPr lang="en-US" sz="2800" dirty="0" smtClean="0">
                <a:sym typeface="Wingdings" pitchFamily="2" charset="2"/>
              </a:rPr>
              <a:t>:</a:t>
            </a:r>
          </a:p>
          <a:p>
            <a:pPr marL="514350" marR="0" lvl="0" indent="15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Wingdings" pitchFamily="2" charset="2"/>
              </a:rPr>
              <a:t>CIRCUIT SWITCHING</a:t>
            </a:r>
          </a:p>
          <a:p>
            <a:pPr marL="514350" marR="0" lvl="0" indent="15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800" dirty="0" smtClean="0">
                <a:sym typeface="Wingdings" pitchFamily="2" charset="2"/>
              </a:rPr>
              <a:t>PACKET SWITCHING</a:t>
            </a:r>
            <a:endParaRPr kumimoji="0" lang="en-US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762000"/>
            <a:ext cx="80772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dasarnya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didesign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menghandle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“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traffik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suara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”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Proses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komunikasi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dilakukan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melalui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tiga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tahap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1362" indent="-342900" algn="just">
              <a:buFont typeface="Wingdings" pitchFamily="2" charset="2"/>
              <a:buChar char="Ø"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Pembentukan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sirkit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(link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fisik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) yang </a:t>
            </a:r>
            <a:r>
              <a:rPr lang="en-US" sz="24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dedicated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;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harus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ada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proses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inisialisasi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terlebih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dahulu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682625" indent="-342900" algn="just">
              <a:buFont typeface="Wingdings" pitchFamily="2" charset="2"/>
              <a:buChar char="Ø"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Transfer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sinyal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682625" indent="-342900" algn="just">
              <a:buFont typeface="Wingdings" pitchFamily="2" charset="2"/>
              <a:buChar char="Ø"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Pemutusan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sirkit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indent="58738" algn="just"/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Cocok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transmisi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voice (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utilisasi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tinggi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pPr indent="58738" algn="just"/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saat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digunakan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traffik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data,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maka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tampak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</a:p>
          <a:p>
            <a:pPr marL="457200" indent="-457200" algn="just">
              <a:buAutoNum type="arabicPeriod"/>
            </a:pP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hubungan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antara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terminal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host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banyak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waktu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saluran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yang “</a:t>
            </a:r>
            <a:r>
              <a:rPr lang="en-US" sz="24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idle”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sehingga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data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tidak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effisien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CS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hanya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melayani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i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constan</a:t>
            </a:r>
            <a:r>
              <a:rPr lang="en-US" sz="24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data rate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sehingga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tidak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cocok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data yang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juga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perlu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variable data rate</a:t>
            </a:r>
            <a:endParaRPr lang="en-US" sz="2400" i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7800" y="101025"/>
            <a:ext cx="5791200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1. CIRCIT SWITCHING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3396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81000" y="914400"/>
            <a:ext cx="8305800" cy="5334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	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Pada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saat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CS 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Digunakan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Untuk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data ?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Karakteristik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data :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large burst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,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short duration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,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error-free transmission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Bila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digunakan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circuit switching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Tidak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efisien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Ada delay call setup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Data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dikirimkan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dengan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data rate yang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tetap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(endpoints yang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berkomunikasi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harus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bekerja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pada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data rate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ini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)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Oleh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karena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itu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lebih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tepat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en-US" sz="2800" dirty="0">
                <a:sym typeface="Wingdings" pitchFamily="2" charset="2"/>
              </a:rPr>
              <a:t>d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igunakan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 “</a:t>
            </a: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packet switching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”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CIRCUIT Switching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382000" cy="4830763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365760" algn="just" eaLnBrk="1" hangingPunct="1">
              <a:lnSpc>
                <a:spcPct val="90000"/>
              </a:lnSpc>
            </a:pPr>
            <a:r>
              <a:rPr lang="en-US" sz="2700" dirty="0" err="1" smtClean="0"/>
              <a:t>Sebelum</a:t>
            </a:r>
            <a:r>
              <a:rPr lang="en-US" sz="2700" dirty="0" smtClean="0"/>
              <a:t> </a:t>
            </a:r>
            <a:r>
              <a:rPr lang="en-US" sz="2700" dirty="0" err="1" smtClean="0"/>
              <a:t>dilakukan</a:t>
            </a:r>
            <a:r>
              <a:rPr lang="en-US" sz="2700" dirty="0" smtClean="0"/>
              <a:t> transfer </a:t>
            </a:r>
            <a:r>
              <a:rPr lang="en-US" sz="2700" dirty="0" err="1" smtClean="0"/>
              <a:t>informasi</a:t>
            </a:r>
            <a:r>
              <a:rPr lang="en-US" sz="2700" dirty="0" smtClean="0"/>
              <a:t>, </a:t>
            </a:r>
            <a:r>
              <a:rPr lang="en-US" sz="2700" dirty="0" err="1" smtClean="0"/>
              <a:t>terlebih</a:t>
            </a:r>
            <a:r>
              <a:rPr lang="en-US" sz="2700" dirty="0" smtClean="0"/>
              <a:t> </a:t>
            </a:r>
            <a:r>
              <a:rPr lang="en-US" sz="2700" dirty="0" err="1" smtClean="0"/>
              <a:t>dahulu</a:t>
            </a:r>
            <a:r>
              <a:rPr lang="en-US" sz="2700" dirty="0" smtClean="0"/>
              <a:t> </a:t>
            </a:r>
            <a:r>
              <a:rPr lang="en-US" sz="2700" dirty="0" err="1" smtClean="0"/>
              <a:t>dilakukan</a:t>
            </a:r>
            <a:r>
              <a:rPr lang="en-US" sz="2700" dirty="0" smtClean="0"/>
              <a:t> </a:t>
            </a:r>
            <a:r>
              <a:rPr lang="en-US" sz="2700" dirty="0" err="1" smtClean="0"/>
              <a:t>pembentukan</a:t>
            </a:r>
            <a:r>
              <a:rPr lang="en-US" sz="2700" dirty="0" smtClean="0"/>
              <a:t> (set up) </a:t>
            </a:r>
            <a:r>
              <a:rPr lang="en-US" sz="2700" dirty="0" err="1" smtClean="0"/>
              <a:t>koneksi</a:t>
            </a:r>
            <a:r>
              <a:rPr lang="en-US" sz="2700" dirty="0" smtClean="0"/>
              <a:t> </a:t>
            </a:r>
            <a:r>
              <a:rPr lang="en-US" sz="2700" dirty="0" err="1" smtClean="0"/>
              <a:t>dari</a:t>
            </a:r>
            <a:r>
              <a:rPr lang="en-US" sz="2700" dirty="0" smtClean="0"/>
              <a:t> </a:t>
            </a:r>
            <a:r>
              <a:rPr lang="en-US" sz="2700" dirty="0" err="1" smtClean="0"/>
              <a:t>ujung</a:t>
            </a:r>
            <a:r>
              <a:rPr lang="en-US" sz="2700" dirty="0" smtClean="0"/>
              <a:t> </a:t>
            </a:r>
            <a:r>
              <a:rPr lang="en-US" sz="2700" dirty="0" err="1" smtClean="0"/>
              <a:t>ke</a:t>
            </a:r>
            <a:r>
              <a:rPr lang="en-US" sz="2700" dirty="0" smtClean="0"/>
              <a:t> </a:t>
            </a:r>
            <a:r>
              <a:rPr lang="en-US" sz="2700" dirty="0" err="1" smtClean="0"/>
              <a:t>ujung</a:t>
            </a:r>
            <a:r>
              <a:rPr lang="en-US" sz="2700" dirty="0" smtClean="0"/>
              <a:t> (end-to-end) </a:t>
            </a:r>
            <a:r>
              <a:rPr lang="en-US" sz="2700" dirty="0" err="1" smtClean="0"/>
              <a:t>oleh</a:t>
            </a:r>
            <a:r>
              <a:rPr lang="en-US" sz="2700" dirty="0" smtClean="0"/>
              <a:t> proses signaling</a:t>
            </a:r>
          </a:p>
          <a:p>
            <a:pPr marL="365760" algn="just" eaLnBrk="1" hangingPunct="1">
              <a:lnSpc>
                <a:spcPct val="90000"/>
              </a:lnSpc>
            </a:pPr>
            <a:r>
              <a:rPr lang="en-US" sz="2700" dirty="0" err="1" smtClean="0"/>
              <a:t>Setelah</a:t>
            </a:r>
            <a:r>
              <a:rPr lang="en-US" sz="2700" dirty="0" smtClean="0"/>
              <a:t> </a:t>
            </a:r>
            <a:r>
              <a:rPr lang="en-US" sz="2700" dirty="0" err="1" smtClean="0"/>
              <a:t>terbangun</a:t>
            </a:r>
            <a:r>
              <a:rPr lang="en-US" sz="2700" dirty="0" smtClean="0"/>
              <a:t> </a:t>
            </a:r>
            <a:r>
              <a:rPr lang="en-US" sz="2700" dirty="0" err="1" smtClean="0"/>
              <a:t>hubungan</a:t>
            </a:r>
            <a:r>
              <a:rPr lang="en-US" sz="2700" dirty="0" smtClean="0"/>
              <a:t>, </a:t>
            </a:r>
            <a:r>
              <a:rPr lang="en-US" sz="2700" dirty="0" err="1" smtClean="0"/>
              <a:t>dilakukan</a:t>
            </a:r>
            <a:r>
              <a:rPr lang="en-US" sz="2700" dirty="0" smtClean="0"/>
              <a:t> transfer </a:t>
            </a:r>
            <a:r>
              <a:rPr lang="en-US" sz="2700" dirty="0" err="1" smtClean="0"/>
              <a:t>informasi</a:t>
            </a:r>
            <a:r>
              <a:rPr lang="en-US" sz="2700" dirty="0" smtClean="0"/>
              <a:t> (proses </a:t>
            </a:r>
            <a:r>
              <a:rPr lang="en-US" sz="2700" dirty="0" err="1" smtClean="0"/>
              <a:t>pembicaraan</a:t>
            </a:r>
            <a:r>
              <a:rPr lang="en-US" sz="2700" dirty="0" smtClean="0"/>
              <a:t>)</a:t>
            </a:r>
          </a:p>
          <a:p>
            <a:pPr marL="365760" algn="just" eaLnBrk="1" hangingPunct="1">
              <a:lnSpc>
                <a:spcPct val="90000"/>
              </a:lnSpc>
            </a:pPr>
            <a:r>
              <a:rPr lang="en-US" sz="2700" dirty="0" err="1" smtClean="0"/>
              <a:t>Selama</a:t>
            </a:r>
            <a:r>
              <a:rPr lang="en-US" sz="2700" dirty="0" smtClean="0"/>
              <a:t> transfer </a:t>
            </a:r>
            <a:r>
              <a:rPr lang="en-US" sz="2700" dirty="0" err="1" smtClean="0"/>
              <a:t>informasi</a:t>
            </a:r>
            <a:r>
              <a:rPr lang="en-US" sz="2700" dirty="0" smtClean="0"/>
              <a:t> (</a:t>
            </a:r>
            <a:r>
              <a:rPr lang="en-US" sz="2700" dirty="0" err="1" smtClean="0"/>
              <a:t>bicara</a:t>
            </a:r>
            <a:r>
              <a:rPr lang="en-US" sz="2700" dirty="0" smtClean="0"/>
              <a:t>), </a:t>
            </a:r>
            <a:r>
              <a:rPr lang="en-US" sz="2700" dirty="0" err="1" smtClean="0"/>
              <a:t>kanal</a:t>
            </a:r>
            <a:r>
              <a:rPr lang="en-US" sz="2700" dirty="0" smtClean="0"/>
              <a:t> </a:t>
            </a:r>
            <a:r>
              <a:rPr lang="en-US" sz="2700" dirty="0" err="1" smtClean="0"/>
              <a:t>bicara</a:t>
            </a:r>
            <a:r>
              <a:rPr lang="en-US" sz="2700" dirty="0" smtClean="0"/>
              <a:t> (time slot) </a:t>
            </a:r>
            <a:r>
              <a:rPr lang="en-US" sz="2700" dirty="0" err="1" smtClean="0"/>
              <a:t>digenggam</a:t>
            </a:r>
            <a:r>
              <a:rPr lang="en-US" sz="2700" dirty="0" smtClean="0"/>
              <a:t>/</a:t>
            </a:r>
            <a:r>
              <a:rPr lang="en-US" sz="2700" dirty="0" err="1" smtClean="0"/>
              <a:t>diduduki</a:t>
            </a:r>
            <a:r>
              <a:rPr lang="en-US" sz="2700" dirty="0" smtClean="0"/>
              <a:t> </a:t>
            </a:r>
            <a:r>
              <a:rPr lang="en-US" sz="2700" dirty="0" err="1" smtClean="0"/>
              <a:t>secara</a:t>
            </a:r>
            <a:r>
              <a:rPr lang="en-US" sz="2700" dirty="0" smtClean="0"/>
              <a:t> exclusive, </a:t>
            </a:r>
            <a:r>
              <a:rPr lang="en-US" sz="2700" dirty="0" err="1" smtClean="0"/>
              <a:t>tidak</a:t>
            </a:r>
            <a:r>
              <a:rPr lang="en-US" sz="2700" dirty="0" smtClean="0"/>
              <a:t> “di-share” </a:t>
            </a:r>
            <a:r>
              <a:rPr lang="en-US" sz="2700" dirty="0" err="1" smtClean="0"/>
              <a:t>dengan</a:t>
            </a:r>
            <a:r>
              <a:rPr lang="en-US" sz="2700" dirty="0" smtClean="0"/>
              <a:t> </a:t>
            </a:r>
            <a:r>
              <a:rPr lang="en-US" sz="2700" dirty="0" err="1" smtClean="0"/>
              <a:t>nomor</a:t>
            </a:r>
            <a:r>
              <a:rPr lang="en-US" sz="2700" dirty="0" smtClean="0"/>
              <a:t> time slot </a:t>
            </a:r>
            <a:r>
              <a:rPr lang="en-US" sz="2700" dirty="0" err="1" smtClean="0"/>
              <a:t>tetap</a:t>
            </a:r>
            <a:r>
              <a:rPr lang="en-US" sz="2700" dirty="0" smtClean="0"/>
              <a:t> </a:t>
            </a:r>
            <a:r>
              <a:rPr lang="en-US" sz="2700" dirty="0" err="1" smtClean="0"/>
              <a:t>tdk</a:t>
            </a:r>
            <a:r>
              <a:rPr lang="en-US" sz="2700" dirty="0" smtClean="0"/>
              <a:t> </a:t>
            </a:r>
            <a:r>
              <a:rPr lang="en-US" sz="2700" dirty="0" err="1" smtClean="0"/>
              <a:t>berubah</a:t>
            </a:r>
            <a:r>
              <a:rPr lang="en-US" sz="2700" dirty="0" smtClean="0"/>
              <a:t>.</a:t>
            </a:r>
          </a:p>
          <a:p>
            <a:pPr marL="365760" algn="just" eaLnBrk="1" hangingPunct="1">
              <a:lnSpc>
                <a:spcPct val="90000"/>
              </a:lnSpc>
            </a:pPr>
            <a:r>
              <a:rPr lang="en-US" sz="2700" dirty="0" err="1" smtClean="0"/>
              <a:t>Selesai</a:t>
            </a:r>
            <a:r>
              <a:rPr lang="en-US" sz="2700" dirty="0" smtClean="0"/>
              <a:t> </a:t>
            </a:r>
            <a:r>
              <a:rPr lang="en-US" sz="2700" dirty="0" err="1" smtClean="0"/>
              <a:t>fase</a:t>
            </a:r>
            <a:r>
              <a:rPr lang="en-US" sz="2700" dirty="0" smtClean="0"/>
              <a:t> transfer </a:t>
            </a:r>
            <a:r>
              <a:rPr lang="en-US" sz="2700" dirty="0" err="1" smtClean="0"/>
              <a:t>informasi</a:t>
            </a:r>
            <a:r>
              <a:rPr lang="en-US" sz="2700" dirty="0" smtClean="0"/>
              <a:t> </a:t>
            </a:r>
            <a:r>
              <a:rPr lang="en-US" sz="2700" dirty="0" err="1" smtClean="0"/>
              <a:t>dilakukan</a:t>
            </a:r>
            <a:r>
              <a:rPr lang="en-US" sz="2700" dirty="0" smtClean="0"/>
              <a:t> </a:t>
            </a:r>
            <a:r>
              <a:rPr lang="en-US" sz="2700" dirty="0" err="1" smtClean="0"/>
              <a:t>pembubaran</a:t>
            </a:r>
            <a:r>
              <a:rPr lang="en-US" sz="2700" dirty="0" smtClean="0"/>
              <a:t> (</a:t>
            </a:r>
            <a:r>
              <a:rPr lang="en-US" sz="2700" dirty="0" err="1" smtClean="0"/>
              <a:t>oleh</a:t>
            </a:r>
            <a:r>
              <a:rPr lang="en-US" sz="2700" dirty="0" smtClean="0"/>
              <a:t> proses signaling)</a:t>
            </a:r>
          </a:p>
          <a:p>
            <a:pPr marL="365760" algn="just" eaLnBrk="1" hangingPunct="1">
              <a:lnSpc>
                <a:spcPct val="90000"/>
              </a:lnSpc>
            </a:pPr>
            <a:endParaRPr lang="en-US" sz="2700" dirty="0" smtClean="0"/>
          </a:p>
        </p:txBody>
      </p:sp>
    </p:spTree>
    <p:extLst>
      <p:ext uri="{BB962C8B-B14F-4D97-AF65-F5344CB8AC3E}">
        <p14:creationId xmlns:p14="http://schemas.microsoft.com/office/powerpoint/2010/main" val="214849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813" y="500063"/>
            <a:ext cx="5286375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50" y="4429125"/>
            <a:ext cx="6715125" cy="185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9376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838200"/>
            <a:ext cx="8229600" cy="4800600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Message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dipotong-potong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menjadi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sejumlah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 yang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lebih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pendek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yang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disebut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paket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segmentasi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Setiap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paket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dilengkapi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alamat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sumber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tujuan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Paket-paket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diterima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disimpan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diproses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lalu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ditransmisikan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lagi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oleh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setiap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dalam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jaringan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yang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dilewati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sampai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akhirnya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mencapai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tujuan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Pada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teknik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tidak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resource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jaringan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yang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didedikasikan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(dedicated)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penggunaan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resource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jaringan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lebih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efisien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7800" y="101025"/>
            <a:ext cx="5791200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  <a:r>
              <a:rPr lang="en-US" sz="3200" b="1" dirty="0" smtClean="0"/>
              <a:t>. PACKET SWITCHING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en-US" sz="3000" dirty="0" err="1" smtClean="0"/>
              <a:t>Tiap</a:t>
            </a:r>
            <a:r>
              <a:rPr lang="en-US" sz="3000" dirty="0" smtClean="0"/>
              <a:t> </a:t>
            </a:r>
            <a:r>
              <a:rPr lang="en-US" sz="3000" dirty="0" err="1" smtClean="0"/>
              <a:t>paket</a:t>
            </a:r>
            <a:r>
              <a:rPr lang="en-US" sz="3000" dirty="0" smtClean="0"/>
              <a:t> </a:t>
            </a:r>
            <a:r>
              <a:rPr lang="en-US" sz="3000" dirty="0" err="1" smtClean="0"/>
              <a:t>dikirim</a:t>
            </a:r>
            <a:r>
              <a:rPr lang="en-US" sz="3000" dirty="0" smtClean="0"/>
              <a:t> </a:t>
            </a:r>
            <a:r>
              <a:rPr lang="en-US" sz="3000" dirty="0" err="1" smtClean="0"/>
              <a:t>tanpa</a:t>
            </a:r>
            <a:r>
              <a:rPr lang="en-US" sz="3000" dirty="0" smtClean="0"/>
              <a:t> </a:t>
            </a:r>
            <a:r>
              <a:rPr lang="en-US" sz="3000" dirty="0" err="1" smtClean="0"/>
              <a:t>dibangun</a:t>
            </a:r>
            <a:r>
              <a:rPr lang="en-US" sz="3000" dirty="0" smtClean="0"/>
              <a:t> </a:t>
            </a:r>
            <a:r>
              <a:rPr lang="en-US" sz="3000" dirty="0" err="1" smtClean="0"/>
              <a:t>koneksi</a:t>
            </a:r>
            <a:r>
              <a:rPr lang="en-US" sz="3000" dirty="0" smtClean="0"/>
              <a:t> </a:t>
            </a:r>
            <a:r>
              <a:rPr lang="en-US" sz="3000" dirty="0" err="1" smtClean="0"/>
              <a:t>ke</a:t>
            </a:r>
            <a:r>
              <a:rPr lang="en-US" sz="3000" dirty="0" smtClean="0"/>
              <a:t> </a:t>
            </a:r>
            <a:r>
              <a:rPr lang="en-US" sz="3000" dirty="0" err="1" smtClean="0"/>
              <a:t>tempat</a:t>
            </a:r>
            <a:r>
              <a:rPr lang="en-US" sz="3000" dirty="0" smtClean="0"/>
              <a:t> </a:t>
            </a:r>
            <a:r>
              <a:rPr lang="en-US" sz="3000" dirty="0" err="1" smtClean="0"/>
              <a:t>tujuan</a:t>
            </a:r>
            <a:r>
              <a:rPr lang="en-US" sz="3000" dirty="0" smtClean="0"/>
              <a:t> </a:t>
            </a:r>
            <a:r>
              <a:rPr lang="en-US" sz="3000" dirty="0" err="1" smtClean="0"/>
              <a:t>terlebih</a:t>
            </a:r>
            <a:r>
              <a:rPr lang="en-US" sz="3000" dirty="0" smtClean="0"/>
              <a:t> </a:t>
            </a:r>
            <a:r>
              <a:rPr lang="en-US" sz="3000" dirty="0" err="1" smtClean="0"/>
              <a:t>dahulu</a:t>
            </a:r>
            <a:r>
              <a:rPr lang="en-US" sz="3000" dirty="0" smtClean="0"/>
              <a:t>, </a:t>
            </a:r>
            <a:r>
              <a:rPr lang="en-US" sz="3000" dirty="0" err="1" smtClean="0"/>
              <a:t>sehingga</a:t>
            </a:r>
            <a:r>
              <a:rPr lang="en-US" sz="3000" dirty="0" smtClean="0"/>
              <a:t> </a:t>
            </a:r>
            <a:r>
              <a:rPr lang="en-US" sz="3000" dirty="0" err="1" smtClean="0"/>
              <a:t>tiap</a:t>
            </a:r>
            <a:r>
              <a:rPr lang="en-US" sz="3000" dirty="0" smtClean="0"/>
              <a:t> </a:t>
            </a:r>
            <a:r>
              <a:rPr lang="en-US" sz="3000" dirty="0" err="1" smtClean="0"/>
              <a:t>paket</a:t>
            </a:r>
            <a:r>
              <a:rPr lang="en-US" sz="3000" dirty="0" smtClean="0"/>
              <a:t> </a:t>
            </a:r>
            <a:r>
              <a:rPr lang="en-US" sz="3000" dirty="0" err="1" smtClean="0"/>
              <a:t>sangat</a:t>
            </a:r>
            <a:r>
              <a:rPr lang="en-US" sz="3000" dirty="0" smtClean="0"/>
              <a:t> </a:t>
            </a:r>
            <a:r>
              <a:rPr lang="en-US" sz="3000" dirty="0" err="1" smtClean="0"/>
              <a:t>mungkin</a:t>
            </a:r>
            <a:r>
              <a:rPr lang="en-US" sz="3000" dirty="0" smtClean="0"/>
              <a:t> </a:t>
            </a:r>
            <a:r>
              <a:rPr lang="en-US" sz="3000" dirty="0" err="1" smtClean="0"/>
              <a:t>menempuh</a:t>
            </a:r>
            <a:r>
              <a:rPr lang="en-US" sz="3000" dirty="0" smtClean="0"/>
              <a:t> </a:t>
            </a:r>
            <a:r>
              <a:rPr lang="en-US" sz="3000" dirty="0" err="1" smtClean="0"/>
              <a:t>rute</a:t>
            </a:r>
            <a:r>
              <a:rPr lang="en-US" sz="3000" dirty="0" smtClean="0"/>
              <a:t> yang </a:t>
            </a:r>
            <a:r>
              <a:rPr lang="en-US" sz="3000" dirty="0" err="1" smtClean="0"/>
              <a:t>berbeda</a:t>
            </a:r>
            <a:r>
              <a:rPr lang="en-US" sz="3000" dirty="0" smtClean="0"/>
              <a:t>.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3000" dirty="0" err="1" smtClean="0"/>
              <a:t>Karena</a:t>
            </a:r>
            <a:r>
              <a:rPr lang="en-US" sz="3000" dirty="0" smtClean="0"/>
              <a:t> </a:t>
            </a:r>
            <a:r>
              <a:rPr lang="en-US" sz="3000" dirty="0" err="1" smtClean="0"/>
              <a:t>perbedaan</a:t>
            </a:r>
            <a:r>
              <a:rPr lang="en-US" sz="3000" dirty="0" smtClean="0"/>
              <a:t> </a:t>
            </a:r>
            <a:r>
              <a:rPr lang="en-US" sz="3000" dirty="0" err="1" smtClean="0"/>
              <a:t>rute</a:t>
            </a:r>
            <a:r>
              <a:rPr lang="en-US" sz="3000" dirty="0" smtClean="0"/>
              <a:t>, </a:t>
            </a:r>
            <a:r>
              <a:rPr lang="en-US" sz="3000" dirty="0" err="1" smtClean="0"/>
              <a:t>kemungkinan</a:t>
            </a:r>
            <a:r>
              <a:rPr lang="en-US" sz="3000" dirty="0" smtClean="0"/>
              <a:t> </a:t>
            </a:r>
            <a:r>
              <a:rPr lang="en-US" sz="3000" dirty="0" err="1" smtClean="0"/>
              <a:t>paket</a:t>
            </a:r>
            <a:r>
              <a:rPr lang="en-US" sz="3000" dirty="0" smtClean="0"/>
              <a:t> </a:t>
            </a:r>
            <a:r>
              <a:rPr lang="en-US" sz="3000" dirty="0" err="1" smtClean="0"/>
              <a:t>sampai</a:t>
            </a:r>
            <a:r>
              <a:rPr lang="en-US" sz="3000" dirty="0" smtClean="0"/>
              <a:t> di </a:t>
            </a:r>
            <a:r>
              <a:rPr lang="en-US" sz="3000" dirty="0" err="1" smtClean="0"/>
              <a:t>tempat</a:t>
            </a:r>
            <a:r>
              <a:rPr lang="en-US" sz="3000" dirty="0" smtClean="0"/>
              <a:t> </a:t>
            </a:r>
            <a:r>
              <a:rPr lang="en-US" sz="3000" dirty="0" err="1" smtClean="0"/>
              <a:t>tujuan</a:t>
            </a:r>
            <a:r>
              <a:rPr lang="en-US" sz="3000" dirty="0" smtClean="0"/>
              <a:t> </a:t>
            </a:r>
            <a:r>
              <a:rPr lang="en-US" sz="3000" dirty="0" err="1" smtClean="0"/>
              <a:t>tidak</a:t>
            </a:r>
            <a:r>
              <a:rPr lang="en-US" sz="3000" dirty="0" smtClean="0"/>
              <a:t> </a:t>
            </a:r>
            <a:r>
              <a:rPr lang="en-US" sz="3000" dirty="0" err="1" smtClean="0"/>
              <a:t>berurut</a:t>
            </a:r>
            <a:r>
              <a:rPr lang="en-US" sz="3000" dirty="0" smtClean="0"/>
              <a:t>.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3000" dirty="0" smtClean="0"/>
              <a:t>Di </a:t>
            </a:r>
            <a:r>
              <a:rPr lang="en-US" sz="3000" dirty="0" err="1" smtClean="0"/>
              <a:t>tempat</a:t>
            </a:r>
            <a:r>
              <a:rPr lang="en-US" sz="3000" dirty="0" smtClean="0"/>
              <a:t> </a:t>
            </a:r>
            <a:r>
              <a:rPr lang="en-US" sz="3000" dirty="0" err="1" smtClean="0"/>
              <a:t>tujuan</a:t>
            </a:r>
            <a:r>
              <a:rPr lang="en-US" sz="3000" dirty="0" smtClean="0"/>
              <a:t> </a:t>
            </a:r>
            <a:r>
              <a:rPr lang="en-US" sz="3000" dirty="0" err="1" smtClean="0"/>
              <a:t>paket</a:t>
            </a:r>
            <a:r>
              <a:rPr lang="en-US" sz="3000" dirty="0" smtClean="0"/>
              <a:t> </a:t>
            </a:r>
            <a:r>
              <a:rPr lang="en-US" sz="3000" dirty="0" err="1" smtClean="0"/>
              <a:t>diurut</a:t>
            </a:r>
            <a:r>
              <a:rPr lang="en-US" sz="3000" dirty="0" smtClean="0"/>
              <a:t> </a:t>
            </a:r>
            <a:r>
              <a:rPr lang="en-US" sz="3000" dirty="0" err="1" smtClean="0"/>
              <a:t>kembali</a:t>
            </a:r>
            <a:r>
              <a:rPr lang="en-US" sz="3000" dirty="0" smtClean="0"/>
              <a:t> (</a:t>
            </a:r>
            <a:r>
              <a:rPr lang="en-US" sz="3000" i="1" dirty="0" smtClean="0"/>
              <a:t>reassemble</a:t>
            </a:r>
            <a:r>
              <a:rPr lang="en-US" sz="3000" dirty="0" smtClean="0"/>
              <a:t>) </a:t>
            </a:r>
            <a:r>
              <a:rPr lang="en-US" sz="3000" dirty="0" err="1" smtClean="0"/>
              <a:t>seperti</a:t>
            </a:r>
            <a:r>
              <a:rPr lang="en-US" sz="3000" dirty="0" smtClean="0"/>
              <a:t> </a:t>
            </a:r>
            <a:r>
              <a:rPr lang="en-US" sz="3000" dirty="0" err="1" smtClean="0"/>
              <a:t>urutan</a:t>
            </a:r>
            <a:r>
              <a:rPr lang="en-US" sz="3000" dirty="0" smtClean="0"/>
              <a:t> </a:t>
            </a:r>
            <a:r>
              <a:rPr lang="en-US" sz="3000" dirty="0" err="1" smtClean="0"/>
              <a:t>aslinya</a:t>
            </a:r>
            <a:r>
              <a:rPr lang="en-US" sz="3000" dirty="0" smtClean="0"/>
              <a:t>, </a:t>
            </a:r>
            <a:r>
              <a:rPr lang="en-US" sz="3000" dirty="0" err="1" smtClean="0"/>
              <a:t>baru</a:t>
            </a:r>
            <a:r>
              <a:rPr lang="en-US" sz="3000" dirty="0" smtClean="0"/>
              <a:t> </a:t>
            </a:r>
            <a:r>
              <a:rPr lang="en-US" sz="3000" dirty="0" err="1" smtClean="0"/>
              <a:t>kemudian</a:t>
            </a:r>
            <a:r>
              <a:rPr lang="en-US" sz="3000" dirty="0" smtClean="0"/>
              <a:t> </a:t>
            </a:r>
            <a:r>
              <a:rPr lang="en-US" sz="3000" dirty="0" err="1" smtClean="0"/>
              <a:t>disajikan</a:t>
            </a:r>
            <a:r>
              <a:rPr lang="en-US" sz="3000" dirty="0" smtClean="0"/>
              <a:t> (</a:t>
            </a:r>
            <a:r>
              <a:rPr lang="en-US" sz="3000" dirty="0" err="1" smtClean="0"/>
              <a:t>dipresentasikan</a:t>
            </a:r>
            <a:r>
              <a:rPr lang="en-US" sz="3000" dirty="0" smtClean="0"/>
              <a:t>).</a:t>
            </a:r>
          </a:p>
          <a:p>
            <a:pPr algn="just" eaLnBrk="1" hangingPunct="1">
              <a:lnSpc>
                <a:spcPct val="80000"/>
              </a:lnSpc>
            </a:pPr>
            <a:endParaRPr lang="en-US" sz="3000" dirty="0" smtClean="0"/>
          </a:p>
        </p:txBody>
      </p:sp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  <a:r>
              <a:rPr lang="en-US" sz="3200" b="1" dirty="0" smtClean="0"/>
              <a:t>. PACKET SWITCHING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8497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47700"/>
            <a:ext cx="8229600" cy="62103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Definisi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jaringan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3200" b="1" dirty="0" err="1" smtClean="0"/>
              <a:t>tele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komunikasi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Sistem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yang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terbentuk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dari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interkoneksi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fasilitas-fasilitas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yang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dirancang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untuk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membawa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trafik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dari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beragam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sumber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telekomunikasi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”.</a:t>
            </a:r>
          </a:p>
          <a:p>
            <a:pPr marR="0" lvl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Terdiri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dari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link,</a:t>
            </a:r>
            <a:r>
              <a:rPr kumimoji="0" lang="en-US" sz="28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node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traffik</a:t>
            </a:r>
            <a:endParaRPr kumimoji="0" lang="en-US" sz="2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Node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merepresentasikan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sentral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Link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merepresentasikan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kabel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peralatan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terminasi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dsb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Trafik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informasi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yang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terdapat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dalam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jaringan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mengalir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melalui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node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link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Segmentasi</a:t>
            </a:r>
            <a:r>
              <a:rPr lang="en-US" dirty="0" smtClean="0"/>
              <a:t> Packet Data</a:t>
            </a: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88" y="1909763"/>
            <a:ext cx="7358062" cy="182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450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304800"/>
            <a:ext cx="8229600" cy="5943600"/>
          </a:xfrm>
          <a:prstGeom prst="rect">
            <a:avLst/>
          </a:prstGeom>
        </p:spPr>
        <p:txBody>
          <a:bodyPr/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Terdapat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800" dirty="0"/>
              <a:t>d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tipe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packet switching :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Datagram (</a:t>
            </a: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connectionless oriented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1143000" marR="0" lvl="2" indent="-2286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Setiap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paket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yang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berasal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dari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suatu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message yang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sama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yang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masuk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jaringan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diperlakukan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sebagai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entitas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yang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self-contained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tidak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hubungan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paket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yang lain)</a:t>
            </a:r>
          </a:p>
          <a:p>
            <a:pPr marL="1143000" marR="0" lvl="2" indent="-2286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err="1" smtClean="0"/>
              <a:t>Bersifat</a:t>
            </a:r>
            <a:r>
              <a:rPr lang="en-US" sz="2400" dirty="0" smtClean="0"/>
              <a:t> “</a:t>
            </a:r>
            <a:r>
              <a:rPr lang="en-US" sz="2400" b="1" dirty="0" smtClean="0"/>
              <a:t>best effort” 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jaminan</a:t>
            </a:r>
            <a:r>
              <a:rPr lang="en-US" sz="2400" dirty="0" smtClean="0"/>
              <a:t> </a:t>
            </a:r>
            <a:r>
              <a:rPr lang="en-US" sz="2400" dirty="0" err="1" smtClean="0"/>
              <a:t>paket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sampai</a:t>
            </a:r>
            <a:r>
              <a:rPr lang="en-US" sz="2400" dirty="0" smtClean="0"/>
              <a:t> (</a:t>
            </a:r>
            <a:r>
              <a:rPr lang="en-US" sz="2400" b="1" i="1" dirty="0" smtClean="0"/>
              <a:t>no </a:t>
            </a:r>
            <a:r>
              <a:rPr lang="en-US" sz="2400" b="1" i="1" dirty="0" err="1" smtClean="0"/>
              <a:t>guarante</a:t>
            </a:r>
            <a:r>
              <a:rPr lang="en-US" sz="2400" b="1" i="1" dirty="0" smtClean="0"/>
              <a:t>)</a:t>
            </a:r>
            <a:endParaRPr lang="en-US" sz="2400" dirty="0" smtClean="0"/>
          </a:p>
          <a:p>
            <a:pPr marL="1143000" lvl="2" indent="-2286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 err="1"/>
              <a:t>Jalur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ditentukan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node yang </a:t>
            </a:r>
            <a:r>
              <a:rPr lang="en-US" sz="2400" dirty="0" err="1" smtClean="0"/>
              <a:t>dilewati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1143000" marR="0" lvl="2" indent="-2286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Pengiriman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paket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menjadi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tanggung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jawab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jaringan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Paket-paket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bisa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sampai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tidak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terurut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hilang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Analogi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Kantor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527050"/>
            <a:ext cx="8229600" cy="768350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US" dirty="0" smtClean="0"/>
              <a:t>Datagram Packet Switching</a:t>
            </a:r>
          </a:p>
          <a:p>
            <a:pPr eaLnBrk="1" hangingPunct="1"/>
            <a:endParaRPr lang="en-US" dirty="0" smtClean="0"/>
          </a:p>
        </p:txBody>
      </p:sp>
      <p:pic>
        <p:nvPicPr>
          <p:cNvPr id="21508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600200"/>
            <a:ext cx="7846044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3809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457200" y="457200"/>
            <a:ext cx="8458200" cy="5943600"/>
          </a:xfrm>
          <a:prstGeom prst="rect">
            <a:avLst/>
          </a:prstGeom>
        </p:spPr>
        <p:txBody>
          <a:bodyPr/>
          <a:lstStyle/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Virtual circuit (</a:t>
            </a: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connection oriented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)</a:t>
            </a:r>
          </a:p>
          <a:p>
            <a:pPr marL="1143000" lvl="2" indent="-2286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paket</a:t>
            </a:r>
            <a:r>
              <a:rPr lang="en-US" sz="2800" dirty="0"/>
              <a:t> </a:t>
            </a:r>
            <a:r>
              <a:rPr lang="en-US" sz="2800" dirty="0" err="1" smtClean="0"/>
              <a:t>dikirim</a:t>
            </a:r>
            <a:r>
              <a:rPr lang="en-US" sz="2800" dirty="0" smtClean="0"/>
              <a:t> </a:t>
            </a:r>
            <a:r>
              <a:rPr lang="en-US" sz="2800" dirty="0" err="1" smtClean="0"/>
              <a:t>terlebih</a:t>
            </a:r>
            <a:r>
              <a:rPr lang="en-US" sz="2800" dirty="0" smtClean="0"/>
              <a:t> </a:t>
            </a:r>
            <a:r>
              <a:rPr lang="en-US" sz="2800" dirty="0" err="1" smtClean="0"/>
              <a:t>dahulu</a:t>
            </a:r>
            <a:r>
              <a:rPr lang="en-US" sz="2800" dirty="0" smtClean="0"/>
              <a:t> </a:t>
            </a:r>
            <a:r>
              <a:rPr lang="en-US" sz="2800" dirty="0" err="1" smtClean="0"/>
              <a:t>dibuat</a:t>
            </a:r>
            <a:r>
              <a:rPr lang="en-US" sz="2800" dirty="0" smtClean="0"/>
              <a:t> path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logical (</a:t>
            </a:r>
            <a:r>
              <a:rPr lang="en-US" sz="2800" i="1" dirty="0" smtClean="0"/>
              <a:t>logical path</a:t>
            </a:r>
            <a:r>
              <a:rPr lang="en-US" sz="2800" dirty="0" smtClean="0"/>
              <a:t>), </a:t>
            </a:r>
            <a:r>
              <a:rPr lang="en-US" sz="2800" dirty="0" err="1" smtClean="0"/>
              <a:t>sehingga</a:t>
            </a:r>
            <a:r>
              <a:rPr lang="en-US" sz="2800" dirty="0" smtClean="0"/>
              <a:t> </a:t>
            </a:r>
            <a:r>
              <a:rPr lang="en-US" sz="2800" dirty="0" err="1" smtClean="0"/>
              <a:t>seluruh</a:t>
            </a:r>
            <a:r>
              <a:rPr lang="en-US" sz="2800" dirty="0" smtClean="0"/>
              <a:t> </a:t>
            </a:r>
            <a:r>
              <a:rPr lang="en-US" sz="2800" dirty="0" err="1" smtClean="0"/>
              <a:t>paket</a:t>
            </a:r>
            <a:r>
              <a:rPr lang="en-US" sz="2800" dirty="0" smtClean="0"/>
              <a:t>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dilewatkan</a:t>
            </a:r>
            <a:r>
              <a:rPr lang="en-US" sz="2800" dirty="0" smtClean="0"/>
              <a:t> </a:t>
            </a:r>
            <a:r>
              <a:rPr lang="en-US" sz="2800" dirty="0" err="1" smtClean="0"/>
              <a:t>jalur</a:t>
            </a:r>
            <a:r>
              <a:rPr lang="en-US" sz="2800" dirty="0" smtClean="0"/>
              <a:t> </a:t>
            </a:r>
            <a:r>
              <a:rPr lang="en-US" sz="2800" dirty="0" err="1" smtClean="0"/>
              <a:t>tersebut</a:t>
            </a:r>
            <a:r>
              <a:rPr lang="en-US" sz="2800" dirty="0" smtClean="0"/>
              <a:t> (</a:t>
            </a:r>
            <a:r>
              <a:rPr lang="en-US" sz="2800" dirty="0" err="1" smtClean="0"/>
              <a:t>jalur</a:t>
            </a:r>
            <a:r>
              <a:rPr lang="en-US" sz="2800" dirty="0" smtClean="0"/>
              <a:t> </a:t>
            </a:r>
            <a:r>
              <a:rPr lang="en-US" sz="2800" dirty="0" err="1" smtClean="0"/>
              <a:t>sama</a:t>
            </a:r>
            <a:r>
              <a:rPr lang="en-US" sz="2800" dirty="0" smtClean="0"/>
              <a:t>)</a:t>
            </a:r>
          </a:p>
          <a:p>
            <a:pPr marL="1143000" lvl="2" indent="-2286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 err="1" smtClean="0"/>
              <a:t>Bekerja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analogi</a:t>
            </a:r>
            <a:r>
              <a:rPr lang="en-US" sz="2800" dirty="0" smtClean="0"/>
              <a:t> CS </a:t>
            </a:r>
            <a:r>
              <a:rPr lang="en-US" sz="2800" dirty="0" err="1" smtClean="0"/>
              <a:t>tetapi</a:t>
            </a:r>
            <a:r>
              <a:rPr lang="en-US" sz="2800" dirty="0" smtClean="0"/>
              <a:t> path </a:t>
            </a:r>
            <a:r>
              <a:rPr lang="en-US" sz="2800" dirty="0" err="1" smtClean="0"/>
              <a:t>bersifat</a:t>
            </a:r>
            <a:r>
              <a:rPr lang="en-US" sz="2800" dirty="0" smtClean="0"/>
              <a:t> “virtual”</a:t>
            </a:r>
          </a:p>
          <a:p>
            <a:pPr marL="1143000" lvl="2" indent="-2286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 err="1" smtClean="0"/>
              <a:t>Terdapat</a:t>
            </a:r>
            <a:r>
              <a:rPr lang="en-US" sz="2800" dirty="0" smtClean="0"/>
              <a:t> </a:t>
            </a:r>
            <a:r>
              <a:rPr lang="en-US" sz="2800" dirty="0" err="1" smtClean="0"/>
              <a:t>jaminan</a:t>
            </a:r>
            <a:r>
              <a:rPr lang="en-US" sz="2800" dirty="0" smtClean="0"/>
              <a:t> (</a:t>
            </a:r>
            <a:r>
              <a:rPr lang="en-US" sz="2800" i="1" dirty="0" smtClean="0"/>
              <a:t>guarantee</a:t>
            </a:r>
            <a:r>
              <a:rPr lang="en-US" sz="2800" dirty="0" smtClean="0"/>
              <a:t>)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sampai</a:t>
            </a:r>
            <a:r>
              <a:rPr lang="en-US" sz="2800" dirty="0" smtClean="0"/>
              <a:t>, </a:t>
            </a:r>
            <a:r>
              <a:rPr lang="en-US" sz="2800" dirty="0" err="1" smtClean="0"/>
              <a:t>meskipun</a:t>
            </a:r>
            <a:r>
              <a:rPr lang="en-US" sz="2800" dirty="0" smtClean="0"/>
              <a:t> </a:t>
            </a:r>
            <a:r>
              <a:rPr lang="en-US" sz="2800" dirty="0" err="1" smtClean="0"/>
              <a:t>bisa</a:t>
            </a:r>
            <a:r>
              <a:rPr lang="en-US" sz="2800" dirty="0" smtClean="0"/>
              <a:t> </a:t>
            </a:r>
            <a:r>
              <a:rPr lang="en-US" sz="2800" dirty="0" err="1" smtClean="0"/>
              <a:t>terdapat</a:t>
            </a:r>
            <a:r>
              <a:rPr lang="en-US" sz="2800" dirty="0" smtClean="0"/>
              <a:t> delay </a:t>
            </a:r>
            <a:r>
              <a:rPr lang="en-US" sz="2800" dirty="0" err="1" smtClean="0"/>
              <a:t>apabila</a:t>
            </a:r>
            <a:r>
              <a:rPr lang="en-US" sz="2800" dirty="0" smtClean="0"/>
              <a:t> congestion</a:t>
            </a:r>
          </a:p>
          <a:p>
            <a:pPr marL="1143000" lvl="2" indent="-2286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280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Saat</a:t>
            </a: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280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paket</a:t>
            </a:r>
            <a:r>
              <a:rPr kumimoji="0" lang="en-US" sz="28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280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</a:rPr>
              <a:t>akan</a:t>
            </a:r>
            <a:r>
              <a:rPr kumimoji="0" lang="en-US" sz="28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280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</a:rPr>
              <a:t>dikirim</a:t>
            </a:r>
            <a:r>
              <a:rPr kumimoji="0" lang="en-US" sz="28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280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</a:rPr>
              <a:t>harus</a:t>
            </a:r>
            <a:r>
              <a:rPr kumimoji="0" lang="en-US" sz="28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280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</a:rPr>
              <a:t>ada</a:t>
            </a:r>
            <a:r>
              <a:rPr kumimoji="0" lang="en-US" sz="28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280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</a:rPr>
              <a:t>pemberitahuan</a:t>
            </a:r>
            <a:r>
              <a:rPr kumimoji="0" lang="en-US" sz="28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280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</a:rPr>
              <a:t>ke</a:t>
            </a:r>
            <a:r>
              <a:rPr kumimoji="0" lang="en-US" sz="28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280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</a:rPr>
              <a:t>tujuan</a:t>
            </a:r>
            <a:r>
              <a:rPr lang="en-US" sz="2800" dirty="0" smtClean="0"/>
              <a:t>, </a:t>
            </a:r>
            <a:r>
              <a:rPr lang="en-US" sz="2800" dirty="0" err="1" smtClean="0"/>
              <a:t>sehingga</a:t>
            </a:r>
            <a:r>
              <a:rPr lang="en-US" sz="2800" dirty="0" smtClean="0"/>
              <a:t> </a:t>
            </a:r>
            <a:r>
              <a:rPr lang="en-US" sz="2800" u="sng" dirty="0" err="1" smtClean="0"/>
              <a:t>jika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salah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ada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retranmisi</a:t>
            </a:r>
            <a:r>
              <a:rPr lang="en-US" sz="2800" u="sng" dirty="0" smtClean="0"/>
              <a:t> data</a:t>
            </a:r>
            <a:endParaRPr kumimoji="0" lang="en-US" sz="2800" i="0" u="sng" strike="noStrike" kern="120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Analogi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: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Jaringan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Telepon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8638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533400" y="441325"/>
            <a:ext cx="8229600" cy="62547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US" dirty="0" smtClean="0"/>
              <a:t>Virtual Circuit Packet Switching</a:t>
            </a:r>
          </a:p>
          <a:p>
            <a:pPr eaLnBrk="1" hangingPunct="1"/>
            <a:endParaRPr lang="en-US" dirty="0" smtClean="0"/>
          </a:p>
        </p:txBody>
      </p:sp>
      <p:pic>
        <p:nvPicPr>
          <p:cNvPr id="22532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888" y="1447801"/>
            <a:ext cx="847140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736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87363" y="846137"/>
            <a:ext cx="7829550" cy="4106863"/>
            <a:chOff x="487363" y="654050"/>
            <a:chExt cx="7829550" cy="4106863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487363" y="3968750"/>
              <a:ext cx="990600" cy="6667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Tahoma" pitchFamily="34" charset="0"/>
                </a:rPr>
                <a:t>DTE</a:t>
              </a: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335213" y="3968750"/>
              <a:ext cx="1257300" cy="6667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Tahoma" pitchFamily="34" charset="0"/>
                </a:rPr>
                <a:t>PSE 1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7326313" y="3968750"/>
              <a:ext cx="990600" cy="6667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Tahoma" pitchFamily="34" charset="0"/>
                </a:rPr>
                <a:t>DTE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5211763" y="3968750"/>
              <a:ext cx="1257300" cy="6667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Tahoma" pitchFamily="34" charset="0"/>
                </a:rPr>
                <a:t>PSE 3</a:t>
              </a: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1477963" y="4216400"/>
              <a:ext cx="8572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477963" y="4406900"/>
              <a:ext cx="8572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6469063" y="4216400"/>
              <a:ext cx="8572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6469063" y="4406900"/>
              <a:ext cx="8572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744913" y="1949450"/>
              <a:ext cx="1257300" cy="6667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Tahoma" pitchFamily="34" charset="0"/>
                </a:rPr>
                <a:t>PSE 2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878263" y="654050"/>
              <a:ext cx="990600" cy="6667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Tahoma" pitchFamily="34" charset="0"/>
                </a:rPr>
                <a:t>DTE</a:t>
              </a: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4487863" y="1320800"/>
              <a:ext cx="0" cy="647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4259263" y="1320800"/>
              <a:ext cx="0" cy="647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16" name="Group 15"/>
            <p:cNvGrpSpPr>
              <a:grpSpLocks/>
            </p:cNvGrpSpPr>
            <p:nvPr/>
          </p:nvGrpSpPr>
          <p:grpSpPr bwMode="auto">
            <a:xfrm>
              <a:off x="1839913" y="1308288"/>
              <a:ext cx="142875" cy="336"/>
              <a:chOff x="1464" y="2286"/>
              <a:chExt cx="102" cy="336"/>
            </a:xfrm>
          </p:grpSpPr>
          <p:sp>
            <p:nvSpPr>
              <p:cNvPr id="39" name="Line 16"/>
              <p:cNvSpPr>
                <a:spLocks noChangeShapeType="1"/>
              </p:cNvSpPr>
              <p:nvPr/>
            </p:nvSpPr>
            <p:spPr bwMode="auto">
              <a:xfrm>
                <a:off x="1470" y="2286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0" name="Line 17"/>
              <p:cNvSpPr>
                <a:spLocks noChangeShapeType="1"/>
              </p:cNvSpPr>
              <p:nvPr/>
            </p:nvSpPr>
            <p:spPr bwMode="auto">
              <a:xfrm>
                <a:off x="1512" y="2286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1" name="Line 18"/>
              <p:cNvSpPr>
                <a:spLocks noChangeShapeType="1"/>
              </p:cNvSpPr>
              <p:nvPr/>
            </p:nvSpPr>
            <p:spPr bwMode="auto">
              <a:xfrm>
                <a:off x="1464" y="2622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7" name="Group 19"/>
            <p:cNvGrpSpPr>
              <a:grpSpLocks/>
            </p:cNvGrpSpPr>
            <p:nvPr/>
          </p:nvGrpSpPr>
          <p:grpSpPr bwMode="auto">
            <a:xfrm rot="16200000">
              <a:off x="404093" y="1634960"/>
              <a:ext cx="161925" cy="336"/>
              <a:chOff x="1464" y="2286"/>
              <a:chExt cx="102" cy="336"/>
            </a:xfrm>
          </p:grpSpPr>
          <p:sp>
            <p:nvSpPr>
              <p:cNvPr id="36" name="Line 20"/>
              <p:cNvSpPr>
                <a:spLocks noChangeShapeType="1"/>
              </p:cNvSpPr>
              <p:nvPr/>
            </p:nvSpPr>
            <p:spPr bwMode="auto">
              <a:xfrm>
                <a:off x="1470" y="2286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7" name="Line 21"/>
              <p:cNvSpPr>
                <a:spLocks noChangeShapeType="1"/>
              </p:cNvSpPr>
              <p:nvPr/>
            </p:nvSpPr>
            <p:spPr bwMode="auto">
              <a:xfrm>
                <a:off x="1512" y="2286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8" name="Line 22"/>
              <p:cNvSpPr>
                <a:spLocks noChangeShapeType="1"/>
              </p:cNvSpPr>
              <p:nvPr/>
            </p:nvSpPr>
            <p:spPr bwMode="auto">
              <a:xfrm>
                <a:off x="1464" y="2622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8" name="Line 23"/>
            <p:cNvSpPr>
              <a:spLocks noChangeShapeType="1"/>
            </p:cNvSpPr>
            <p:nvPr/>
          </p:nvSpPr>
          <p:spPr bwMode="auto">
            <a:xfrm flipH="1">
              <a:off x="3154363" y="2616200"/>
              <a:ext cx="723900" cy="13525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9" name="Line 24"/>
            <p:cNvSpPr>
              <a:spLocks noChangeShapeType="1"/>
            </p:cNvSpPr>
            <p:nvPr/>
          </p:nvSpPr>
          <p:spPr bwMode="auto">
            <a:xfrm flipH="1">
              <a:off x="3268663" y="2616200"/>
              <a:ext cx="723900" cy="13525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auto">
            <a:xfrm>
              <a:off x="4716463" y="2625725"/>
              <a:ext cx="723900" cy="13525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1" name="Line 26"/>
            <p:cNvSpPr>
              <a:spLocks noChangeShapeType="1"/>
            </p:cNvSpPr>
            <p:nvPr/>
          </p:nvSpPr>
          <p:spPr bwMode="auto">
            <a:xfrm>
              <a:off x="4830763" y="2625725"/>
              <a:ext cx="723900" cy="13525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2" name="Line 27"/>
            <p:cNvSpPr>
              <a:spLocks noChangeShapeType="1"/>
            </p:cNvSpPr>
            <p:nvPr/>
          </p:nvSpPr>
          <p:spPr bwMode="auto">
            <a:xfrm>
              <a:off x="3592513" y="4216400"/>
              <a:ext cx="16192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3" name="Line 28"/>
            <p:cNvSpPr>
              <a:spLocks noChangeShapeType="1"/>
            </p:cNvSpPr>
            <p:nvPr/>
          </p:nvSpPr>
          <p:spPr bwMode="auto">
            <a:xfrm flipV="1">
              <a:off x="3592513" y="4397375"/>
              <a:ext cx="16192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4" name="Freeform 29"/>
            <p:cNvSpPr>
              <a:spLocks/>
            </p:cNvSpPr>
            <p:nvPr/>
          </p:nvSpPr>
          <p:spPr bwMode="auto">
            <a:xfrm>
              <a:off x="954088" y="977900"/>
              <a:ext cx="2914650" cy="2990850"/>
            </a:xfrm>
            <a:custGeom>
              <a:avLst/>
              <a:gdLst/>
              <a:ahLst/>
              <a:cxnLst>
                <a:cxn ang="0">
                  <a:pos x="12" y="1884"/>
                </a:cxn>
                <a:cxn ang="0">
                  <a:pos x="60" y="1602"/>
                </a:cxn>
                <a:cxn ang="0">
                  <a:pos x="372" y="792"/>
                </a:cxn>
                <a:cxn ang="0">
                  <a:pos x="768" y="420"/>
                </a:cxn>
                <a:cxn ang="0">
                  <a:pos x="1836" y="0"/>
                </a:cxn>
              </a:cxnLst>
              <a:rect l="0" t="0" r="r" b="b"/>
              <a:pathLst>
                <a:path w="1836" h="1884">
                  <a:moveTo>
                    <a:pt x="12" y="1884"/>
                  </a:moveTo>
                  <a:cubicBezTo>
                    <a:pt x="6" y="1834"/>
                    <a:pt x="0" y="1784"/>
                    <a:pt x="60" y="1602"/>
                  </a:cubicBezTo>
                  <a:cubicBezTo>
                    <a:pt x="120" y="1420"/>
                    <a:pt x="254" y="989"/>
                    <a:pt x="372" y="792"/>
                  </a:cubicBezTo>
                  <a:cubicBezTo>
                    <a:pt x="490" y="595"/>
                    <a:pt x="524" y="552"/>
                    <a:pt x="768" y="420"/>
                  </a:cubicBezTo>
                  <a:cubicBezTo>
                    <a:pt x="1012" y="288"/>
                    <a:pt x="1658" y="70"/>
                    <a:pt x="1836" y="0"/>
                  </a:cubicBez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5" name="Text Box 30"/>
            <p:cNvSpPr txBox="1">
              <a:spLocks noChangeArrowheads="1"/>
            </p:cNvSpPr>
            <p:nvPr/>
          </p:nvSpPr>
          <p:spPr bwMode="auto">
            <a:xfrm>
              <a:off x="1271588" y="1457325"/>
              <a:ext cx="741362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dirty="0">
                  <a:solidFill>
                    <a:schemeClr val="tx2">
                      <a:lumMod val="75000"/>
                    </a:schemeClr>
                  </a:solidFill>
                  <a:latin typeface="Tahoma" pitchFamily="34" charset="0"/>
                </a:rPr>
                <a:t>Virtual </a:t>
              </a:r>
            </a:p>
            <a:p>
              <a:pPr algn="ctr" eaLnBrk="0" hangingPunct="0"/>
              <a:r>
                <a:rPr lang="en-US" sz="1200" b="1" dirty="0">
                  <a:solidFill>
                    <a:schemeClr val="tx2">
                      <a:lumMod val="75000"/>
                    </a:schemeClr>
                  </a:solidFill>
                  <a:latin typeface="Tahoma" pitchFamily="34" charset="0"/>
                </a:rPr>
                <a:t>call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latin typeface="Tahoma" pitchFamily="34" charset="0"/>
              </a:endParaRPr>
            </a:p>
          </p:txBody>
        </p:sp>
        <p:sp>
          <p:nvSpPr>
            <p:cNvPr id="26" name="Freeform 31"/>
            <p:cNvSpPr>
              <a:spLocks/>
            </p:cNvSpPr>
            <p:nvPr/>
          </p:nvSpPr>
          <p:spPr bwMode="auto">
            <a:xfrm>
              <a:off x="1477963" y="1320800"/>
              <a:ext cx="2598737" cy="2736850"/>
            </a:xfrm>
            <a:custGeom>
              <a:avLst/>
              <a:gdLst/>
              <a:ahLst/>
              <a:cxnLst>
                <a:cxn ang="0">
                  <a:pos x="0" y="1704"/>
                </a:cxn>
                <a:cxn ang="0">
                  <a:pos x="600" y="1704"/>
                </a:cxn>
                <a:cxn ang="0">
                  <a:pos x="900" y="1584"/>
                </a:cxn>
                <a:cxn ang="0">
                  <a:pos x="1182" y="1128"/>
                </a:cxn>
                <a:cxn ang="0">
                  <a:pos x="1374" y="576"/>
                </a:cxn>
                <a:cxn ang="0">
                  <a:pos x="1596" y="378"/>
                </a:cxn>
                <a:cxn ang="0">
                  <a:pos x="1620" y="0"/>
                </a:cxn>
              </a:cxnLst>
              <a:rect l="0" t="0" r="r" b="b"/>
              <a:pathLst>
                <a:path w="1637" h="1724">
                  <a:moveTo>
                    <a:pt x="0" y="1704"/>
                  </a:moveTo>
                  <a:cubicBezTo>
                    <a:pt x="225" y="1714"/>
                    <a:pt x="450" y="1724"/>
                    <a:pt x="600" y="1704"/>
                  </a:cubicBezTo>
                  <a:cubicBezTo>
                    <a:pt x="750" y="1684"/>
                    <a:pt x="803" y="1680"/>
                    <a:pt x="900" y="1584"/>
                  </a:cubicBezTo>
                  <a:cubicBezTo>
                    <a:pt x="997" y="1488"/>
                    <a:pt x="1103" y="1296"/>
                    <a:pt x="1182" y="1128"/>
                  </a:cubicBezTo>
                  <a:cubicBezTo>
                    <a:pt x="1261" y="960"/>
                    <a:pt x="1305" y="701"/>
                    <a:pt x="1374" y="576"/>
                  </a:cubicBezTo>
                  <a:cubicBezTo>
                    <a:pt x="1443" y="451"/>
                    <a:pt x="1555" y="474"/>
                    <a:pt x="1596" y="378"/>
                  </a:cubicBezTo>
                  <a:cubicBezTo>
                    <a:pt x="1637" y="282"/>
                    <a:pt x="1616" y="63"/>
                    <a:pt x="1620" y="0"/>
                  </a:cubicBez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7" name="Text Box 32"/>
            <p:cNvSpPr txBox="1">
              <a:spLocks noChangeArrowheads="1"/>
            </p:cNvSpPr>
            <p:nvPr/>
          </p:nvSpPr>
          <p:spPr bwMode="auto">
            <a:xfrm>
              <a:off x="2652713" y="2657475"/>
              <a:ext cx="741362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dirty="0">
                  <a:solidFill>
                    <a:schemeClr val="tx2">
                      <a:lumMod val="75000"/>
                    </a:schemeClr>
                  </a:solidFill>
                  <a:latin typeface="Tahoma" pitchFamily="34" charset="0"/>
                </a:rPr>
                <a:t>Virtual </a:t>
              </a:r>
            </a:p>
            <a:p>
              <a:pPr algn="ctr" eaLnBrk="0" hangingPunct="0"/>
              <a:r>
                <a:rPr lang="en-US" sz="1200" b="1" dirty="0">
                  <a:solidFill>
                    <a:schemeClr val="tx2">
                      <a:lumMod val="75000"/>
                    </a:schemeClr>
                  </a:solidFill>
                  <a:latin typeface="Tahoma" pitchFamily="34" charset="0"/>
                </a:rPr>
                <a:t>circuit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latin typeface="Tahoma" pitchFamily="34" charset="0"/>
              </a:endParaRPr>
            </a:p>
          </p:txBody>
        </p:sp>
        <p:sp>
          <p:nvSpPr>
            <p:cNvPr id="28" name="Text Box 33"/>
            <p:cNvSpPr txBox="1">
              <a:spLocks noChangeArrowheads="1"/>
            </p:cNvSpPr>
            <p:nvPr/>
          </p:nvSpPr>
          <p:spPr bwMode="auto">
            <a:xfrm>
              <a:off x="1514475" y="4486275"/>
              <a:ext cx="698500" cy="27463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dirty="0">
                  <a:solidFill>
                    <a:schemeClr val="tx2">
                      <a:lumMod val="75000"/>
                    </a:schemeClr>
                  </a:solidFill>
                  <a:latin typeface="Tahoma" pitchFamily="34" charset="0"/>
                </a:rPr>
                <a:t>VCI(1)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latin typeface="Tahoma" pitchFamily="34" charset="0"/>
              </a:endParaRPr>
            </a:p>
          </p:txBody>
        </p:sp>
        <p:sp>
          <p:nvSpPr>
            <p:cNvPr id="29" name="Text Box 34"/>
            <p:cNvSpPr txBox="1">
              <a:spLocks noChangeArrowheads="1"/>
            </p:cNvSpPr>
            <p:nvPr/>
          </p:nvSpPr>
          <p:spPr bwMode="auto">
            <a:xfrm>
              <a:off x="3514725" y="3362325"/>
              <a:ext cx="698500" cy="27463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dirty="0">
                  <a:solidFill>
                    <a:schemeClr val="tx2">
                      <a:lumMod val="75000"/>
                    </a:schemeClr>
                  </a:solidFill>
                  <a:latin typeface="Tahoma" pitchFamily="34" charset="0"/>
                </a:rPr>
                <a:t>VCI(2)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latin typeface="Tahoma" pitchFamily="34" charset="0"/>
              </a:endParaRPr>
            </a:p>
          </p:txBody>
        </p:sp>
        <p:grpSp>
          <p:nvGrpSpPr>
            <p:cNvPr id="30" name="Group 35"/>
            <p:cNvGrpSpPr>
              <a:grpSpLocks/>
            </p:cNvGrpSpPr>
            <p:nvPr/>
          </p:nvGrpSpPr>
          <p:grpSpPr bwMode="auto">
            <a:xfrm rot="18007916">
              <a:off x="959866" y="1720460"/>
              <a:ext cx="142875" cy="336"/>
              <a:chOff x="1464" y="2286"/>
              <a:chExt cx="102" cy="336"/>
            </a:xfrm>
          </p:grpSpPr>
          <p:sp>
            <p:nvSpPr>
              <p:cNvPr id="33" name="Line 36"/>
              <p:cNvSpPr>
                <a:spLocks noChangeShapeType="1"/>
              </p:cNvSpPr>
              <p:nvPr/>
            </p:nvSpPr>
            <p:spPr bwMode="auto">
              <a:xfrm>
                <a:off x="1470" y="2286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4" name="Line 37"/>
              <p:cNvSpPr>
                <a:spLocks noChangeShapeType="1"/>
              </p:cNvSpPr>
              <p:nvPr/>
            </p:nvSpPr>
            <p:spPr bwMode="auto">
              <a:xfrm>
                <a:off x="1512" y="2286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5" name="Line 38"/>
              <p:cNvSpPr>
                <a:spLocks noChangeShapeType="1"/>
              </p:cNvSpPr>
              <p:nvPr/>
            </p:nvSpPr>
            <p:spPr bwMode="auto">
              <a:xfrm>
                <a:off x="1464" y="2622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31" name="Text Box 39"/>
            <p:cNvSpPr txBox="1">
              <a:spLocks noChangeArrowheads="1"/>
            </p:cNvSpPr>
            <p:nvPr/>
          </p:nvSpPr>
          <p:spPr bwMode="auto">
            <a:xfrm>
              <a:off x="4638675" y="1504950"/>
              <a:ext cx="698500" cy="27463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dirty="0">
                  <a:solidFill>
                    <a:schemeClr val="tx2">
                      <a:lumMod val="75000"/>
                    </a:schemeClr>
                  </a:solidFill>
                  <a:latin typeface="Tahoma" pitchFamily="34" charset="0"/>
                </a:rPr>
                <a:t>VCI(3)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latin typeface="Tahoma" pitchFamily="34" charset="0"/>
              </a:endParaRPr>
            </a:p>
          </p:txBody>
        </p:sp>
        <p:sp>
          <p:nvSpPr>
            <p:cNvPr id="32" name="Text Box 40"/>
            <p:cNvSpPr txBox="1">
              <a:spLocks noChangeArrowheads="1"/>
            </p:cNvSpPr>
            <p:nvPr/>
          </p:nvSpPr>
          <p:spPr bwMode="auto">
            <a:xfrm>
              <a:off x="5046663" y="2886075"/>
              <a:ext cx="809625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dirty="0">
                  <a:solidFill>
                    <a:schemeClr val="tx2">
                      <a:lumMod val="75000"/>
                    </a:schemeClr>
                  </a:solidFill>
                  <a:latin typeface="Tahoma" pitchFamily="34" charset="0"/>
                </a:rPr>
                <a:t>Physical</a:t>
              </a:r>
            </a:p>
            <a:p>
              <a:pPr algn="ctr" eaLnBrk="0" hangingPunct="0"/>
              <a:r>
                <a:rPr lang="en-US" sz="1200" b="1" dirty="0">
                  <a:solidFill>
                    <a:schemeClr val="tx2">
                      <a:lumMod val="75000"/>
                    </a:schemeClr>
                  </a:solidFill>
                  <a:latin typeface="Tahoma" pitchFamily="34" charset="0"/>
                </a:rPr>
                <a:t>circuit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latin typeface="Tahoma" pitchFamily="34" charset="0"/>
              </a:endParaRPr>
            </a:p>
          </p:txBody>
        </p:sp>
      </p:grpSp>
      <p:sp>
        <p:nvSpPr>
          <p:cNvPr id="81" name="Text Box 41"/>
          <p:cNvSpPr txBox="1">
            <a:spLocks noChangeArrowheads="1"/>
          </p:cNvSpPr>
          <p:nvPr/>
        </p:nvSpPr>
        <p:spPr bwMode="auto">
          <a:xfrm>
            <a:off x="90084" y="5135562"/>
            <a:ext cx="3990196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Tahoma" pitchFamily="34" charset="0"/>
              </a:rPr>
              <a:t>Virtual circuit = VCI(1) + VCI(2) + VCI(3)</a:t>
            </a:r>
          </a:p>
        </p:txBody>
      </p:sp>
      <p:sp>
        <p:nvSpPr>
          <p:cNvPr id="82" name="Text Box 42"/>
          <p:cNvSpPr txBox="1">
            <a:spLocks noChangeArrowheads="1"/>
          </p:cNvSpPr>
          <p:nvPr/>
        </p:nvSpPr>
        <p:spPr bwMode="auto">
          <a:xfrm>
            <a:off x="5257800" y="5029200"/>
            <a:ext cx="3241593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Tahoma" pitchFamily="34" charset="0"/>
              </a:rPr>
              <a:t>VCI = Virtual circuit identifier</a:t>
            </a:r>
          </a:p>
          <a:p>
            <a:pPr eaLnBrk="0" hangingPunct="0"/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Tahoma" pitchFamily="34" charset="0"/>
              </a:rPr>
              <a:t>PSE = Packet switching exchange</a:t>
            </a:r>
          </a:p>
        </p:txBody>
      </p:sp>
      <p:sp>
        <p:nvSpPr>
          <p:cNvPr id="83" name="Text Box 43"/>
          <p:cNvSpPr txBox="1">
            <a:spLocks noChangeArrowheads="1"/>
          </p:cNvSpPr>
          <p:nvPr/>
        </p:nvSpPr>
        <p:spPr bwMode="auto">
          <a:xfrm>
            <a:off x="746125" y="5622925"/>
            <a:ext cx="5632450" cy="1006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228600" indent="-228600" eaLnBrk="0" hangingPunct="0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Tahoma" pitchFamily="34" charset="0"/>
              </a:rPr>
              <a:t>Circuit switching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Tahoma" pitchFamily="34" charset="0"/>
              </a:rPr>
              <a:t>vs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Tahoma" pitchFamily="34" charset="0"/>
              </a:rPr>
              <a:t> virtual circuit</a:t>
            </a:r>
          </a:p>
          <a:p>
            <a:pPr marL="228600" indent="-228600" eaLnBrk="0" hangingPunct="0">
              <a:buFontTx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itchFamily="34" charset="0"/>
              </a:rPr>
              <a:t>Circuit switching : dedicated transmission path</a:t>
            </a:r>
          </a:p>
          <a:p>
            <a:pPr marL="228600" indent="-228600" eaLnBrk="0" hangingPunct="0">
              <a:buFontTx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itchFamily="34" charset="0"/>
              </a:rPr>
              <a:t>Virtual circuit : dedicated path</a:t>
            </a:r>
            <a:endParaRPr lang="en-US" dirty="0">
              <a:solidFill>
                <a:schemeClr val="tx2">
                  <a:lumMod val="75000"/>
                </a:schemeClr>
              </a:solidFill>
              <a:latin typeface="Tahom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19200" y="177225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/>
                </a:solidFill>
              </a:rPr>
              <a:t>VIRTUAL CIRCUIT</a:t>
            </a:r>
            <a:endParaRPr lang="en-US" sz="32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381000" y="1219200"/>
          <a:ext cx="8486775" cy="497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Presto! ImageFolio LE" r:id="rId3" imgW="9658537" imgH="5657273" progId="">
                  <p:embed/>
                </p:oleObj>
              </mc:Choice>
              <mc:Fallback>
                <p:oleObj name="Presto! ImageFolio LE" r:id="rId3" imgW="9658537" imgH="5657273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219200"/>
                        <a:ext cx="8486775" cy="497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90550" y="400050"/>
            <a:ext cx="82486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200" b="1" i="1" dirty="0" err="1"/>
              <a:t>Perbedaan</a:t>
            </a:r>
            <a:r>
              <a:rPr lang="en-US" sz="3200" b="1" i="1" dirty="0"/>
              <a:t> </a:t>
            </a:r>
            <a:r>
              <a:rPr lang="en-US" sz="3200" b="1" i="1" dirty="0" err="1"/>
              <a:t>macam-macam</a:t>
            </a:r>
            <a:r>
              <a:rPr lang="en-US" sz="3200" b="1" i="1" dirty="0"/>
              <a:t> switching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381000"/>
            <a:ext cx="8229600" cy="6248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Komponen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jaringan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komunikasi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CPE = Customer premise equipment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telepon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mesin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fax,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komputer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dsb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204913" y="1511300"/>
            <a:ext cx="6745287" cy="3479800"/>
            <a:chOff x="2077" y="8583"/>
            <a:chExt cx="8253" cy="3800"/>
          </a:xfrm>
        </p:grpSpPr>
        <p:graphicFrame>
          <p:nvGraphicFramePr>
            <p:cNvPr id="4" name="Object 4"/>
            <p:cNvGraphicFramePr>
              <a:graphicFrameLocks noChangeAspect="1"/>
            </p:cNvGraphicFramePr>
            <p:nvPr/>
          </p:nvGraphicFramePr>
          <p:xfrm>
            <a:off x="2077" y="11138"/>
            <a:ext cx="1493" cy="7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6" name="Clip" r:id="rId3" imgW="5051160" imgH="2658600" progId="">
                    <p:embed/>
                  </p:oleObj>
                </mc:Choice>
                <mc:Fallback>
                  <p:oleObj name="Clip" r:id="rId3" imgW="5051160" imgH="2658600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7" y="11138"/>
                          <a:ext cx="1493" cy="7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5"/>
            <p:cNvGraphicFramePr>
              <a:graphicFrameLocks noChangeAspect="1"/>
            </p:cNvGraphicFramePr>
            <p:nvPr/>
          </p:nvGraphicFramePr>
          <p:xfrm>
            <a:off x="3459" y="8698"/>
            <a:ext cx="1462" cy="10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7" name="Clip" r:id="rId5" imgW="5852880" imgH="4078440" progId="">
                    <p:embed/>
                  </p:oleObj>
                </mc:Choice>
                <mc:Fallback>
                  <p:oleObj name="Clip" r:id="rId5" imgW="5852880" imgH="4078440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9" y="8698"/>
                          <a:ext cx="1462" cy="10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6"/>
            <p:cNvGraphicFramePr>
              <a:graphicFrameLocks noChangeAspect="1"/>
            </p:cNvGraphicFramePr>
            <p:nvPr/>
          </p:nvGraphicFramePr>
          <p:xfrm>
            <a:off x="6859" y="8738"/>
            <a:ext cx="1462" cy="10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8" name="Clip" r:id="rId7" imgW="5852880" imgH="4078440" progId="">
                    <p:embed/>
                  </p:oleObj>
                </mc:Choice>
                <mc:Fallback>
                  <p:oleObj name="Clip" r:id="rId7" imgW="5852880" imgH="4078440" progId="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9" y="8738"/>
                          <a:ext cx="1462" cy="10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7"/>
            <p:cNvGraphicFramePr>
              <a:graphicFrameLocks noChangeAspect="1"/>
            </p:cNvGraphicFramePr>
            <p:nvPr/>
          </p:nvGraphicFramePr>
          <p:xfrm>
            <a:off x="5079" y="10858"/>
            <a:ext cx="1462" cy="10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9" name="Clip" r:id="rId8" imgW="5852880" imgH="4078440" progId="">
                    <p:embed/>
                  </p:oleObj>
                </mc:Choice>
                <mc:Fallback>
                  <p:oleObj name="Clip" r:id="rId8" imgW="5852880" imgH="4078440" progId="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9" y="10858"/>
                          <a:ext cx="1462" cy="10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8"/>
            <p:cNvGraphicFramePr>
              <a:graphicFrameLocks noChangeAspect="1"/>
            </p:cNvGraphicFramePr>
            <p:nvPr/>
          </p:nvGraphicFramePr>
          <p:xfrm>
            <a:off x="8837" y="10578"/>
            <a:ext cx="1493" cy="7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0" name="Clip" r:id="rId9" imgW="5051160" imgH="2658600" progId="">
                    <p:embed/>
                  </p:oleObj>
                </mc:Choice>
                <mc:Fallback>
                  <p:oleObj name="Clip" r:id="rId9" imgW="5051160" imgH="2658600" progId="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37" y="10578"/>
                          <a:ext cx="1493" cy="7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3140" y="9700"/>
              <a:ext cx="440" cy="14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4880" y="9140"/>
              <a:ext cx="2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 flipV="1">
              <a:off x="4340" y="9700"/>
              <a:ext cx="780" cy="12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6540" y="9680"/>
              <a:ext cx="840" cy="1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8260" y="9300"/>
              <a:ext cx="1000" cy="13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2460" y="11963"/>
              <a:ext cx="880" cy="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800">
                  <a:solidFill>
                    <a:schemeClr val="tx1"/>
                  </a:solidFill>
                  <a:latin typeface="Verdana" pitchFamily="34" charset="0"/>
                </a:rPr>
                <a:t>CPE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9280" y="11503"/>
              <a:ext cx="880" cy="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800">
                  <a:solidFill>
                    <a:schemeClr val="tx1"/>
                  </a:solidFill>
                  <a:latin typeface="Verdana" pitchFamily="34" charset="0"/>
                </a:rPr>
                <a:t>CPE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5140" y="11983"/>
              <a:ext cx="1340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800">
                  <a:solidFill>
                    <a:schemeClr val="tx1"/>
                  </a:solidFill>
                  <a:latin typeface="Verdana" pitchFamily="34" charset="0"/>
                </a:rPr>
                <a:t>Sentral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5340" y="8583"/>
              <a:ext cx="1340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800">
                  <a:solidFill>
                    <a:schemeClr val="tx1"/>
                  </a:solidFill>
                  <a:latin typeface="Verdana" pitchFamily="34" charset="0"/>
                </a:rPr>
                <a:t>Link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81000" y="381000"/>
            <a:ext cx="83058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STRUKTUR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JARINGAN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 Box 24"/>
          <p:cNvSpPr txBox="1">
            <a:spLocks noChangeArrowheads="1"/>
          </p:cNvSpPr>
          <p:nvPr/>
        </p:nvSpPr>
        <p:spPr bwMode="auto">
          <a:xfrm>
            <a:off x="533400" y="3476625"/>
            <a:ext cx="80772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280988" algn="l"/>
              </a:tabLst>
            </a:pPr>
            <a:r>
              <a:rPr lang="en-US" sz="2400" b="1" dirty="0"/>
              <a:t>Mesh network</a:t>
            </a:r>
          </a:p>
          <a:p>
            <a:pPr>
              <a:tabLst>
                <a:tab pos="280988" algn="l"/>
              </a:tabLst>
            </a:pPr>
            <a:r>
              <a:rPr lang="en-US" sz="2400" dirty="0"/>
              <a:t>- n = </a:t>
            </a:r>
            <a:r>
              <a:rPr lang="en-US" sz="2400" dirty="0" err="1"/>
              <a:t>jumlah</a:t>
            </a:r>
            <a:r>
              <a:rPr lang="en-US" sz="2400" dirty="0"/>
              <a:t> node</a:t>
            </a:r>
          </a:p>
          <a:p>
            <a:pPr>
              <a:tabLst>
                <a:tab pos="280988" algn="l"/>
              </a:tabLst>
            </a:pPr>
            <a:r>
              <a:rPr lang="en-US" sz="2400" dirty="0"/>
              <a:t>- 	</a:t>
            </a:r>
            <a:r>
              <a:rPr lang="en-US" sz="2400" dirty="0" err="1"/>
              <a:t>Jumlah</a:t>
            </a:r>
            <a:r>
              <a:rPr lang="en-US" sz="2400" dirty="0"/>
              <a:t> link total = N = (½)n(n-1)</a:t>
            </a:r>
          </a:p>
          <a:p>
            <a:pPr>
              <a:tabLst>
                <a:tab pos="280988" algn="l"/>
              </a:tabLst>
            </a:pPr>
            <a:r>
              <a:rPr lang="en-US" sz="2400" dirty="0"/>
              <a:t>	</a:t>
            </a:r>
            <a:r>
              <a:rPr lang="en-US" sz="2400" dirty="0" err="1"/>
              <a:t>Jika</a:t>
            </a:r>
            <a:r>
              <a:rPr lang="en-US" sz="2400" dirty="0"/>
              <a:t> n &gt;&gt; 1, </a:t>
            </a:r>
            <a:r>
              <a:rPr lang="en-US" sz="2400" dirty="0" err="1"/>
              <a:t>maka</a:t>
            </a:r>
            <a:r>
              <a:rPr lang="en-US" sz="2400" dirty="0"/>
              <a:t> N </a:t>
            </a:r>
            <a:r>
              <a:rPr lang="en-US" sz="2400" dirty="0" err="1"/>
              <a:t>berbanding</a:t>
            </a:r>
            <a:r>
              <a:rPr lang="en-US" sz="2400" dirty="0"/>
              <a:t> </a:t>
            </a:r>
            <a:r>
              <a:rPr lang="en-US" sz="2400" dirty="0" err="1"/>
              <a:t>lurus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n</a:t>
            </a:r>
            <a:r>
              <a:rPr lang="en-US" sz="2400" baseline="30000" dirty="0"/>
              <a:t>2 </a:t>
            </a:r>
          </a:p>
          <a:p>
            <a:pPr>
              <a:tabLst>
                <a:tab pos="280988" algn="l"/>
              </a:tabLst>
            </a:pPr>
            <a:r>
              <a:rPr lang="en-US" sz="2400" dirty="0"/>
              <a:t>-	Practicable </a:t>
            </a:r>
            <a:r>
              <a:rPr lang="en-US" sz="2400" dirty="0" err="1"/>
              <a:t>bila</a:t>
            </a:r>
            <a:r>
              <a:rPr lang="en-US" sz="2400" dirty="0"/>
              <a:t> n </a:t>
            </a:r>
            <a:r>
              <a:rPr lang="en-US" sz="2400" dirty="0" err="1"/>
              <a:t>kecil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saluran</a:t>
            </a:r>
            <a:r>
              <a:rPr lang="en-US" sz="2400" dirty="0"/>
              <a:t> </a:t>
            </a:r>
            <a:r>
              <a:rPr lang="en-US" sz="2400" dirty="0" err="1"/>
              <a:t>pendek</a:t>
            </a:r>
            <a:endParaRPr lang="en-US" sz="2400" dirty="0"/>
          </a:p>
          <a:p>
            <a:pPr>
              <a:tabLst>
                <a:tab pos="280988" algn="l"/>
              </a:tabLst>
            </a:pPr>
            <a:r>
              <a:rPr lang="en-US" sz="2400" dirty="0"/>
              <a:t>	</a:t>
            </a:r>
            <a:r>
              <a:rPr lang="en-US" sz="2400" dirty="0" err="1"/>
              <a:t>Semakin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n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semakin</a:t>
            </a:r>
            <a:r>
              <a:rPr lang="en-US" sz="2400" dirty="0"/>
              <a:t> </a:t>
            </a:r>
            <a:r>
              <a:rPr lang="en-US" sz="2400" dirty="0" err="1"/>
              <a:t>panjang</a:t>
            </a:r>
            <a:r>
              <a:rPr lang="en-US" sz="2400" dirty="0"/>
              <a:t> </a:t>
            </a:r>
            <a:r>
              <a:rPr lang="en-US" sz="2400" dirty="0" err="1"/>
              <a:t>saluran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</a:t>
            </a:r>
          </a:p>
          <a:p>
            <a:pPr>
              <a:tabLst>
                <a:tab pos="280988" algn="l"/>
              </a:tabLst>
            </a:pPr>
            <a:r>
              <a:rPr lang="en-US" sz="2400" dirty="0">
                <a:sym typeface="Symbol" pitchFamily="18" charset="2"/>
              </a:rPr>
              <a:t> 	much too expensive</a:t>
            </a:r>
            <a:endParaRPr lang="en-US" sz="2400" dirty="0"/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5715000" y="685800"/>
            <a:ext cx="2425700" cy="3509963"/>
            <a:chOff x="288" y="583"/>
            <a:chExt cx="1528" cy="2211"/>
          </a:xfrm>
        </p:grpSpPr>
        <p:sp>
          <p:nvSpPr>
            <p:cNvPr id="5" name="Line 10"/>
            <p:cNvSpPr>
              <a:spLocks noChangeShapeType="1"/>
            </p:cNvSpPr>
            <p:nvPr/>
          </p:nvSpPr>
          <p:spPr bwMode="auto">
            <a:xfrm flipV="1">
              <a:off x="528" y="1008"/>
              <a:ext cx="432" cy="33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480" y="1536"/>
              <a:ext cx="0" cy="43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12"/>
            <p:cNvSpPr>
              <a:spLocks noChangeShapeType="1"/>
            </p:cNvSpPr>
            <p:nvPr/>
          </p:nvSpPr>
          <p:spPr bwMode="auto">
            <a:xfrm>
              <a:off x="528" y="2112"/>
              <a:ext cx="528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1152" y="1008"/>
              <a:ext cx="432" cy="33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1632" y="1536"/>
              <a:ext cx="0" cy="43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 flipH="1">
              <a:off x="1152" y="2112"/>
              <a:ext cx="432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auto">
            <a:xfrm flipH="1">
              <a:off x="528" y="1056"/>
              <a:ext cx="480" cy="91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1056" y="1056"/>
              <a:ext cx="0" cy="129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1104" y="1056"/>
              <a:ext cx="480" cy="91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 flipV="1">
              <a:off x="576" y="1488"/>
              <a:ext cx="960" cy="52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>
              <a:off x="576" y="2064"/>
              <a:ext cx="960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576" y="1440"/>
              <a:ext cx="960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 flipH="1">
              <a:off x="1104" y="1488"/>
              <a:ext cx="480" cy="86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auto">
            <a:xfrm>
              <a:off x="528" y="1488"/>
              <a:ext cx="1008" cy="52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Oval 9"/>
            <p:cNvSpPr>
              <a:spLocks noChangeArrowheads="1"/>
            </p:cNvSpPr>
            <p:nvPr/>
          </p:nvSpPr>
          <p:spPr bwMode="auto">
            <a:xfrm>
              <a:off x="384" y="1344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4"/>
            <p:cNvSpPr>
              <a:spLocks noChangeArrowheads="1"/>
            </p:cNvSpPr>
            <p:nvPr/>
          </p:nvSpPr>
          <p:spPr bwMode="auto">
            <a:xfrm>
              <a:off x="960" y="864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5"/>
            <p:cNvSpPr>
              <a:spLocks noChangeArrowheads="1"/>
            </p:cNvSpPr>
            <p:nvPr/>
          </p:nvSpPr>
          <p:spPr bwMode="auto">
            <a:xfrm>
              <a:off x="1536" y="1344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1536" y="1968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960" y="2304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8"/>
            <p:cNvSpPr>
              <a:spLocks noChangeArrowheads="1"/>
            </p:cNvSpPr>
            <p:nvPr/>
          </p:nvSpPr>
          <p:spPr bwMode="auto">
            <a:xfrm>
              <a:off x="384" y="1968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950" y="583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/>
                <a:t>A</a:t>
              </a: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1536" y="1008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/>
                <a:t>B</a:t>
              </a: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336" y="1008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/>
                <a:t>F</a:t>
              </a:r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288" y="2208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/>
                <a:t>E</a:t>
              </a: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912" y="2544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/>
                <a:t>D</a:t>
              </a: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1584" y="2256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230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102442" y="228600"/>
            <a:ext cx="5715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800" b="1" dirty="0" smtClean="0"/>
              <a:t>STRUKTUR JARINGAN </a:t>
            </a:r>
            <a:r>
              <a:rPr lang="en-US" sz="2800" b="1" dirty="0"/>
              <a:t>(cont.)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67200" y="914400"/>
            <a:ext cx="4343400" cy="2286000"/>
            <a:chOff x="4267200" y="914400"/>
            <a:chExt cx="4343400" cy="2286000"/>
          </a:xfrm>
        </p:grpSpPr>
        <p:sp>
          <p:nvSpPr>
            <p:cNvPr id="4" name="Line 33"/>
            <p:cNvSpPr>
              <a:spLocks noChangeShapeType="1"/>
            </p:cNvSpPr>
            <p:nvPr/>
          </p:nvSpPr>
          <p:spPr bwMode="auto">
            <a:xfrm>
              <a:off x="4267200" y="1981200"/>
              <a:ext cx="419100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Oval 49"/>
            <p:cNvSpPr>
              <a:spLocks noChangeArrowheads="1"/>
            </p:cNvSpPr>
            <p:nvPr/>
          </p:nvSpPr>
          <p:spPr bwMode="auto">
            <a:xfrm>
              <a:off x="5194300" y="2209800"/>
              <a:ext cx="304800" cy="304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0"/>
            <p:cNvSpPr>
              <a:spLocks noChangeArrowheads="1"/>
            </p:cNvSpPr>
            <p:nvPr/>
          </p:nvSpPr>
          <p:spPr bwMode="auto">
            <a:xfrm>
              <a:off x="4800600" y="1436688"/>
              <a:ext cx="304800" cy="304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51"/>
            <p:cNvSpPr>
              <a:spLocks noChangeArrowheads="1"/>
            </p:cNvSpPr>
            <p:nvPr/>
          </p:nvSpPr>
          <p:spPr bwMode="auto">
            <a:xfrm>
              <a:off x="6184900" y="1447800"/>
              <a:ext cx="304800" cy="304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52"/>
            <p:cNvSpPr>
              <a:spLocks noChangeArrowheads="1"/>
            </p:cNvSpPr>
            <p:nvPr/>
          </p:nvSpPr>
          <p:spPr bwMode="auto">
            <a:xfrm>
              <a:off x="7391400" y="1447800"/>
              <a:ext cx="304800" cy="304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53"/>
            <p:cNvSpPr>
              <a:spLocks noChangeArrowheads="1"/>
            </p:cNvSpPr>
            <p:nvPr/>
          </p:nvSpPr>
          <p:spPr bwMode="auto">
            <a:xfrm>
              <a:off x="7785100" y="2209800"/>
              <a:ext cx="304800" cy="304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54"/>
            <p:cNvSpPr>
              <a:spLocks noChangeArrowheads="1"/>
            </p:cNvSpPr>
            <p:nvPr/>
          </p:nvSpPr>
          <p:spPr bwMode="auto">
            <a:xfrm>
              <a:off x="6565900" y="2133600"/>
              <a:ext cx="304800" cy="304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55"/>
            <p:cNvSpPr txBox="1">
              <a:spLocks noChangeArrowheads="1"/>
            </p:cNvSpPr>
            <p:nvPr/>
          </p:nvSpPr>
          <p:spPr bwMode="auto">
            <a:xfrm>
              <a:off x="4737100" y="990600"/>
              <a:ext cx="3683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/>
                <a:t>A</a:t>
              </a:r>
            </a:p>
          </p:txBody>
        </p:sp>
        <p:sp>
          <p:nvSpPr>
            <p:cNvPr id="12" name="Text Box 56"/>
            <p:cNvSpPr txBox="1">
              <a:spLocks noChangeArrowheads="1"/>
            </p:cNvSpPr>
            <p:nvPr/>
          </p:nvSpPr>
          <p:spPr bwMode="auto">
            <a:xfrm>
              <a:off x="6184900" y="914400"/>
              <a:ext cx="3683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/>
                <a:t>B</a:t>
              </a:r>
            </a:p>
          </p:txBody>
        </p:sp>
        <p:sp>
          <p:nvSpPr>
            <p:cNvPr id="13" name="Text Box 57"/>
            <p:cNvSpPr txBox="1">
              <a:spLocks noChangeArrowheads="1"/>
            </p:cNvSpPr>
            <p:nvPr/>
          </p:nvSpPr>
          <p:spPr bwMode="auto">
            <a:xfrm>
              <a:off x="4813300" y="2209800"/>
              <a:ext cx="3397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/>
                <a:t>F</a:t>
              </a:r>
            </a:p>
          </p:txBody>
        </p:sp>
        <p:sp>
          <p:nvSpPr>
            <p:cNvPr id="14" name="Text Box 58"/>
            <p:cNvSpPr txBox="1">
              <a:spLocks noChangeArrowheads="1"/>
            </p:cNvSpPr>
            <p:nvPr/>
          </p:nvSpPr>
          <p:spPr bwMode="auto">
            <a:xfrm>
              <a:off x="6946900" y="2209800"/>
              <a:ext cx="35401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/>
                <a:t>E</a:t>
              </a:r>
            </a:p>
          </p:txBody>
        </p:sp>
        <p:sp>
          <p:nvSpPr>
            <p:cNvPr id="15" name="Text Box 59"/>
            <p:cNvSpPr txBox="1">
              <a:spLocks noChangeArrowheads="1"/>
            </p:cNvSpPr>
            <p:nvPr/>
          </p:nvSpPr>
          <p:spPr bwMode="auto">
            <a:xfrm>
              <a:off x="8242300" y="2209800"/>
              <a:ext cx="3683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/>
                <a:t>D</a:t>
              </a:r>
            </a:p>
          </p:txBody>
        </p:sp>
        <p:sp>
          <p:nvSpPr>
            <p:cNvPr id="16" name="Oval 64"/>
            <p:cNvSpPr>
              <a:spLocks noChangeArrowheads="1"/>
            </p:cNvSpPr>
            <p:nvPr/>
          </p:nvSpPr>
          <p:spPr bwMode="auto">
            <a:xfrm>
              <a:off x="4876800" y="1905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65"/>
            <p:cNvSpPr>
              <a:spLocks noChangeArrowheads="1"/>
            </p:cNvSpPr>
            <p:nvPr/>
          </p:nvSpPr>
          <p:spPr bwMode="auto">
            <a:xfrm>
              <a:off x="6248400" y="1905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66"/>
            <p:cNvSpPr>
              <a:spLocks noChangeArrowheads="1"/>
            </p:cNvSpPr>
            <p:nvPr/>
          </p:nvSpPr>
          <p:spPr bwMode="auto">
            <a:xfrm>
              <a:off x="7467600" y="1905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67"/>
            <p:cNvSpPr>
              <a:spLocks noChangeArrowheads="1"/>
            </p:cNvSpPr>
            <p:nvPr/>
          </p:nvSpPr>
          <p:spPr bwMode="auto">
            <a:xfrm>
              <a:off x="5257800" y="1905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68"/>
            <p:cNvSpPr>
              <a:spLocks noChangeArrowheads="1"/>
            </p:cNvSpPr>
            <p:nvPr/>
          </p:nvSpPr>
          <p:spPr bwMode="auto">
            <a:xfrm>
              <a:off x="6629400" y="1905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69"/>
            <p:cNvSpPr>
              <a:spLocks noChangeArrowheads="1"/>
            </p:cNvSpPr>
            <p:nvPr/>
          </p:nvSpPr>
          <p:spPr bwMode="auto">
            <a:xfrm>
              <a:off x="7848600" y="1905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70"/>
            <p:cNvSpPr>
              <a:spLocks noChangeShapeType="1"/>
            </p:cNvSpPr>
            <p:nvPr/>
          </p:nvSpPr>
          <p:spPr bwMode="auto">
            <a:xfrm>
              <a:off x="4953000" y="1752600"/>
              <a:ext cx="0" cy="15240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71"/>
            <p:cNvSpPr>
              <a:spLocks noChangeShapeType="1"/>
            </p:cNvSpPr>
            <p:nvPr/>
          </p:nvSpPr>
          <p:spPr bwMode="auto">
            <a:xfrm>
              <a:off x="6324600" y="1752600"/>
              <a:ext cx="0" cy="15240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72"/>
            <p:cNvSpPr>
              <a:spLocks noChangeShapeType="1"/>
            </p:cNvSpPr>
            <p:nvPr/>
          </p:nvSpPr>
          <p:spPr bwMode="auto">
            <a:xfrm>
              <a:off x="7543800" y="1752600"/>
              <a:ext cx="0" cy="15240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73"/>
            <p:cNvSpPr>
              <a:spLocks noChangeShapeType="1"/>
            </p:cNvSpPr>
            <p:nvPr/>
          </p:nvSpPr>
          <p:spPr bwMode="auto">
            <a:xfrm>
              <a:off x="5334000" y="2057400"/>
              <a:ext cx="0" cy="15240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74"/>
            <p:cNvSpPr>
              <a:spLocks noChangeShapeType="1"/>
            </p:cNvSpPr>
            <p:nvPr/>
          </p:nvSpPr>
          <p:spPr bwMode="auto">
            <a:xfrm>
              <a:off x="6705600" y="1981200"/>
              <a:ext cx="0" cy="15240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75"/>
            <p:cNvSpPr>
              <a:spLocks noChangeShapeType="1"/>
            </p:cNvSpPr>
            <p:nvPr/>
          </p:nvSpPr>
          <p:spPr bwMode="auto">
            <a:xfrm>
              <a:off x="7924800" y="2057400"/>
              <a:ext cx="0" cy="15240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 Box 89"/>
            <p:cNvSpPr txBox="1">
              <a:spLocks noChangeArrowheads="1"/>
            </p:cNvSpPr>
            <p:nvPr/>
          </p:nvSpPr>
          <p:spPr bwMode="auto">
            <a:xfrm>
              <a:off x="5715000" y="2743200"/>
              <a:ext cx="20129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Bus network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85800" y="1066800"/>
            <a:ext cx="2590800" cy="2667000"/>
            <a:chOff x="685800" y="1066800"/>
            <a:chExt cx="2590800" cy="2667000"/>
          </a:xfrm>
        </p:grpSpPr>
        <p:sp>
          <p:nvSpPr>
            <p:cNvPr id="30" name="Oval 76"/>
            <p:cNvSpPr>
              <a:spLocks noChangeArrowheads="1"/>
            </p:cNvSpPr>
            <p:nvPr/>
          </p:nvSpPr>
          <p:spPr bwMode="auto">
            <a:xfrm>
              <a:off x="1143000" y="1600200"/>
              <a:ext cx="1676400" cy="1600200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77"/>
            <p:cNvSpPr>
              <a:spLocks noChangeArrowheads="1"/>
            </p:cNvSpPr>
            <p:nvPr/>
          </p:nvSpPr>
          <p:spPr bwMode="auto">
            <a:xfrm>
              <a:off x="685800" y="1600200"/>
              <a:ext cx="304800" cy="304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78"/>
            <p:cNvSpPr>
              <a:spLocks noChangeArrowheads="1"/>
            </p:cNvSpPr>
            <p:nvPr/>
          </p:nvSpPr>
          <p:spPr bwMode="auto">
            <a:xfrm>
              <a:off x="1752600" y="1066800"/>
              <a:ext cx="304800" cy="304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79"/>
            <p:cNvSpPr>
              <a:spLocks noChangeArrowheads="1"/>
            </p:cNvSpPr>
            <p:nvPr/>
          </p:nvSpPr>
          <p:spPr bwMode="auto">
            <a:xfrm>
              <a:off x="2895600" y="1676400"/>
              <a:ext cx="304800" cy="304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80"/>
            <p:cNvSpPr>
              <a:spLocks noChangeArrowheads="1"/>
            </p:cNvSpPr>
            <p:nvPr/>
          </p:nvSpPr>
          <p:spPr bwMode="auto">
            <a:xfrm flipH="1" flipV="1">
              <a:off x="685800" y="2667000"/>
              <a:ext cx="304800" cy="304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81"/>
            <p:cNvSpPr>
              <a:spLocks noChangeArrowheads="1"/>
            </p:cNvSpPr>
            <p:nvPr/>
          </p:nvSpPr>
          <p:spPr bwMode="auto">
            <a:xfrm flipH="1" flipV="1">
              <a:off x="1828800" y="3429000"/>
              <a:ext cx="304800" cy="304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82"/>
            <p:cNvSpPr>
              <a:spLocks noChangeArrowheads="1"/>
            </p:cNvSpPr>
            <p:nvPr/>
          </p:nvSpPr>
          <p:spPr bwMode="auto">
            <a:xfrm flipH="1" flipV="1">
              <a:off x="2971800" y="2667000"/>
              <a:ext cx="304800" cy="304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83"/>
            <p:cNvSpPr>
              <a:spLocks noChangeShapeType="1"/>
            </p:cNvSpPr>
            <p:nvPr/>
          </p:nvSpPr>
          <p:spPr bwMode="auto">
            <a:xfrm>
              <a:off x="1905000" y="1371600"/>
              <a:ext cx="0" cy="22860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84"/>
            <p:cNvSpPr>
              <a:spLocks noChangeShapeType="1"/>
            </p:cNvSpPr>
            <p:nvPr/>
          </p:nvSpPr>
          <p:spPr bwMode="auto">
            <a:xfrm>
              <a:off x="990600" y="1828800"/>
              <a:ext cx="228600" cy="15240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85"/>
            <p:cNvSpPr>
              <a:spLocks noChangeShapeType="1"/>
            </p:cNvSpPr>
            <p:nvPr/>
          </p:nvSpPr>
          <p:spPr bwMode="auto">
            <a:xfrm flipH="1">
              <a:off x="2743200" y="1905000"/>
              <a:ext cx="152400" cy="7620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86"/>
            <p:cNvSpPr>
              <a:spLocks noChangeShapeType="1"/>
            </p:cNvSpPr>
            <p:nvPr/>
          </p:nvSpPr>
          <p:spPr bwMode="auto">
            <a:xfrm flipV="1">
              <a:off x="990600" y="2667000"/>
              <a:ext cx="228600" cy="7620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87"/>
            <p:cNvSpPr>
              <a:spLocks noChangeShapeType="1"/>
            </p:cNvSpPr>
            <p:nvPr/>
          </p:nvSpPr>
          <p:spPr bwMode="auto">
            <a:xfrm flipH="1" flipV="1">
              <a:off x="2819400" y="2667000"/>
              <a:ext cx="228600" cy="7620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88"/>
            <p:cNvSpPr>
              <a:spLocks noChangeShapeType="1"/>
            </p:cNvSpPr>
            <p:nvPr/>
          </p:nvSpPr>
          <p:spPr bwMode="auto">
            <a:xfrm flipV="1">
              <a:off x="1981200" y="3200400"/>
              <a:ext cx="0" cy="22860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Text Box 90"/>
            <p:cNvSpPr txBox="1">
              <a:spLocks noChangeArrowheads="1"/>
            </p:cNvSpPr>
            <p:nvPr/>
          </p:nvSpPr>
          <p:spPr bwMode="auto">
            <a:xfrm>
              <a:off x="1274763" y="2070100"/>
              <a:ext cx="1352550" cy="822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Ring </a:t>
              </a:r>
            </a:p>
            <a:p>
              <a:pPr algn="ctr"/>
              <a:r>
                <a:rPr lang="en-US" b="1" dirty="0"/>
                <a:t>network</a:t>
              </a:r>
            </a:p>
          </p:txBody>
        </p:sp>
      </p:grpSp>
      <p:sp>
        <p:nvSpPr>
          <p:cNvPr id="44" name="Text Box 5"/>
          <p:cNvSpPr txBox="1">
            <a:spLocks noChangeArrowheads="1"/>
          </p:cNvSpPr>
          <p:nvPr/>
        </p:nvSpPr>
        <p:spPr bwMode="auto">
          <a:xfrm>
            <a:off x="381000" y="3886200"/>
            <a:ext cx="8382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280988" algn="l"/>
              </a:tabLst>
            </a:pPr>
            <a:r>
              <a:rPr lang="en-US" sz="2400" b="1" dirty="0"/>
              <a:t>Bus network &amp; Ring network</a:t>
            </a:r>
          </a:p>
          <a:p>
            <a:pPr>
              <a:tabLst>
                <a:tab pos="280988" algn="l"/>
              </a:tabLst>
            </a:pPr>
            <a:r>
              <a:rPr lang="en-US" sz="2400" dirty="0"/>
              <a:t>-	Useless for telephony </a:t>
            </a:r>
            <a:r>
              <a:rPr lang="en-US" sz="2400" dirty="0">
                <a:sym typeface="Symbol" pitchFamily="18" charset="2"/>
              </a:rPr>
              <a:t> </a:t>
            </a:r>
            <a:r>
              <a:rPr lang="en-US" sz="2400" dirty="0" err="1">
                <a:sym typeface="Symbol" pitchFamily="18" charset="2"/>
              </a:rPr>
              <a:t>hanya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boleh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ada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satu</a:t>
            </a:r>
            <a:r>
              <a:rPr lang="en-US" sz="2400" dirty="0">
                <a:sym typeface="Symbol" pitchFamily="18" charset="2"/>
              </a:rPr>
              <a:t>  </a:t>
            </a:r>
          </a:p>
          <a:p>
            <a:pPr>
              <a:tabLst>
                <a:tab pos="280988" algn="l"/>
              </a:tabLst>
            </a:pPr>
            <a:r>
              <a:rPr lang="en-US" sz="2400" dirty="0">
                <a:sym typeface="Symbol" pitchFamily="18" charset="2"/>
              </a:rPr>
              <a:t>	</a:t>
            </a:r>
            <a:r>
              <a:rPr lang="en-US" sz="2400" dirty="0" err="1">
                <a:sym typeface="Symbol" pitchFamily="18" charset="2"/>
              </a:rPr>
              <a:t>percakapan</a:t>
            </a:r>
            <a:r>
              <a:rPr lang="en-US" sz="2400" dirty="0">
                <a:sym typeface="Symbol" pitchFamily="18" charset="2"/>
              </a:rPr>
              <a:t> yang </a:t>
            </a:r>
            <a:r>
              <a:rPr lang="en-US" sz="2400" dirty="0" err="1">
                <a:sym typeface="Symbol" pitchFamily="18" charset="2"/>
              </a:rPr>
              <a:t>berlangsung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pada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saat</a:t>
            </a:r>
            <a:r>
              <a:rPr lang="en-US" sz="2400" dirty="0">
                <a:sym typeface="Symbol" pitchFamily="18" charset="2"/>
              </a:rPr>
              <a:t> yang </a:t>
            </a:r>
            <a:r>
              <a:rPr lang="en-US" sz="2400" dirty="0" err="1">
                <a:sym typeface="Symbol" pitchFamily="18" charset="2"/>
              </a:rPr>
              <a:t>bersamaan</a:t>
            </a:r>
            <a:endParaRPr lang="en-US" sz="2400" dirty="0"/>
          </a:p>
          <a:p>
            <a:pPr>
              <a:tabLst>
                <a:tab pos="280988" algn="l"/>
              </a:tabLst>
            </a:pPr>
            <a:r>
              <a:rPr lang="en-US" sz="2400" dirty="0"/>
              <a:t>- 	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LAN (local area network)</a:t>
            </a:r>
            <a:endParaRPr 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164151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81200" y="76200"/>
            <a:ext cx="5715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800" b="1" dirty="0" smtClean="0"/>
              <a:t>STRUKTUR JARINGAN (cont</a:t>
            </a:r>
            <a:r>
              <a:rPr lang="en-US" sz="2800" b="1" dirty="0"/>
              <a:t>.)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1000" y="838200"/>
            <a:ext cx="83820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just">
              <a:buFont typeface="Arial" pitchFamily="34" charset="0"/>
              <a:buChar char="•"/>
              <a:tabLst>
                <a:tab pos="280988" algn="l"/>
              </a:tabLst>
            </a:pP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/>
              <a:t>telephony </a:t>
            </a:r>
            <a:r>
              <a:rPr lang="en-US" sz="2400" dirty="0" err="1"/>
              <a:t>diperlukan</a:t>
            </a:r>
            <a:r>
              <a:rPr lang="en-US" sz="2400" dirty="0"/>
              <a:t> </a:t>
            </a:r>
            <a:r>
              <a:rPr lang="en-US" sz="2400" dirty="0" err="1"/>
              <a:t>tersedianya</a:t>
            </a:r>
            <a:r>
              <a:rPr lang="en-US" sz="2400" dirty="0"/>
              <a:t> </a:t>
            </a:r>
            <a:r>
              <a:rPr lang="en-US" sz="2400" dirty="0" err="1"/>
              <a:t>komunikasi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 smtClean="0"/>
              <a:t>arah</a:t>
            </a:r>
            <a:r>
              <a:rPr lang="en-US" sz="2400" dirty="0" smtClean="0"/>
              <a:t> </a:t>
            </a:r>
            <a:r>
              <a:rPr lang="en-US" sz="2400" dirty="0" err="1" smtClean="0"/>
              <a:t>berdasarkan</a:t>
            </a:r>
            <a:r>
              <a:rPr lang="en-US" sz="2400" dirty="0" smtClean="0"/>
              <a:t> </a:t>
            </a:r>
            <a:r>
              <a:rPr lang="en-US" sz="2400" dirty="0" err="1"/>
              <a:t>permintaan</a:t>
            </a:r>
            <a:r>
              <a:rPr lang="en-US" sz="2400" dirty="0"/>
              <a:t> (</a:t>
            </a:r>
            <a:r>
              <a:rPr lang="en-US" sz="2400" i="1" dirty="0"/>
              <a:t>on demand</a:t>
            </a:r>
            <a:r>
              <a:rPr lang="en-US" sz="2400" dirty="0" smtClean="0"/>
              <a:t>)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 smtClean="0"/>
              <a:t>dimungkinkan</a:t>
            </a:r>
            <a:r>
              <a:rPr lang="en-US" sz="2400" dirty="0" smtClean="0"/>
              <a:t> </a:t>
            </a:r>
            <a:r>
              <a:rPr lang="en-US" sz="2400" dirty="0" err="1"/>
              <a:t>adanya</a:t>
            </a:r>
            <a:r>
              <a:rPr lang="en-US" sz="2400" dirty="0"/>
              <a:t> </a:t>
            </a:r>
            <a:r>
              <a:rPr lang="en-US" sz="2400" dirty="0" err="1" smtClean="0"/>
              <a:t>lebih</a:t>
            </a:r>
            <a:r>
              <a:rPr lang="en-US" sz="2400" dirty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pasang</a:t>
            </a:r>
            <a:r>
              <a:rPr lang="en-US" sz="2400" dirty="0"/>
              <a:t> </a:t>
            </a:r>
            <a:r>
              <a:rPr lang="en-US" sz="2400" dirty="0" err="1" smtClean="0"/>
              <a:t>percakapan</a:t>
            </a:r>
            <a:r>
              <a:rPr lang="en-US" sz="2400" dirty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/>
              <a:t>saat</a:t>
            </a:r>
            <a:r>
              <a:rPr lang="en-US" sz="2400" dirty="0"/>
              <a:t> yang </a:t>
            </a:r>
            <a:r>
              <a:rPr lang="en-US" sz="2400" dirty="0" err="1"/>
              <a:t>bersamaan</a:t>
            </a:r>
            <a:endParaRPr lang="en-US" sz="2400" dirty="0"/>
          </a:p>
          <a:p>
            <a:pPr marL="342900" indent="-342900" algn="just">
              <a:buFont typeface="Arial" pitchFamily="34" charset="0"/>
              <a:buChar char="•"/>
              <a:tabLst>
                <a:tab pos="280988" algn="l"/>
              </a:tabLst>
            </a:pPr>
            <a:r>
              <a:rPr lang="en-US" sz="2400" dirty="0" err="1" smtClean="0"/>
              <a:t>Persyaratan</a:t>
            </a:r>
            <a:r>
              <a:rPr lang="en-US" sz="2400" dirty="0" smtClean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dipenuhi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menyediakan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 smtClean="0"/>
              <a:t>saluran</a:t>
            </a:r>
            <a:r>
              <a:rPr lang="en-US" sz="2400" dirty="0" smtClean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stasiun</a:t>
            </a:r>
            <a:r>
              <a:rPr lang="en-US" sz="2400" dirty="0" smtClean="0"/>
              <a:t> </a:t>
            </a:r>
            <a:r>
              <a:rPr lang="en-US" sz="2400" dirty="0"/>
              <a:t>user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i="1" dirty="0"/>
              <a:t>switching 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centre</a:t>
            </a:r>
            <a:r>
              <a:rPr lang="en-US" sz="2400" i="1" dirty="0" smtClean="0"/>
              <a:t> </a:t>
            </a:r>
            <a:r>
              <a:rPr lang="en-US" sz="2400" dirty="0"/>
              <a:t>(</a:t>
            </a:r>
            <a:r>
              <a:rPr lang="en-US" sz="2400" dirty="0" err="1"/>
              <a:t>sentral</a:t>
            </a:r>
            <a:r>
              <a:rPr lang="en-US" sz="2400" dirty="0"/>
              <a:t> </a:t>
            </a:r>
            <a:r>
              <a:rPr lang="en-US" sz="2400" dirty="0" err="1"/>
              <a:t>telepon</a:t>
            </a:r>
            <a:r>
              <a:rPr lang="en-US" sz="2400" dirty="0"/>
              <a:t>) </a:t>
            </a:r>
            <a:r>
              <a:rPr lang="en-US" sz="2400" dirty="0" smtClean="0">
                <a:sym typeface="Symbol" pitchFamily="18" charset="2"/>
              </a:rPr>
              <a:t> </a:t>
            </a:r>
            <a:r>
              <a:rPr lang="en-US" sz="2400" dirty="0" err="1" smtClean="0"/>
              <a:t>sentral</a:t>
            </a:r>
            <a:r>
              <a:rPr lang="en-US" sz="2400" dirty="0" smtClean="0"/>
              <a:t> </a:t>
            </a:r>
            <a:r>
              <a:rPr lang="en-US" sz="2400" dirty="0" err="1"/>
              <a:t>telepon</a:t>
            </a:r>
            <a:r>
              <a:rPr lang="en-US" sz="2400" dirty="0"/>
              <a:t> </a:t>
            </a:r>
            <a:r>
              <a:rPr lang="en-US" sz="2400" dirty="0" err="1" smtClean="0"/>
              <a:t>menghubungkan</a:t>
            </a:r>
            <a:r>
              <a:rPr lang="en-US" sz="2400" dirty="0" smtClean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saluran</a:t>
            </a:r>
            <a:r>
              <a:rPr lang="en-US" sz="2400" dirty="0"/>
              <a:t> </a:t>
            </a:r>
            <a:r>
              <a:rPr lang="en-US" sz="2400" dirty="0" err="1"/>
              <a:t>bila</a:t>
            </a:r>
            <a:r>
              <a:rPr lang="en-US" sz="2400" dirty="0"/>
              <a:t> </a:t>
            </a:r>
            <a:r>
              <a:rPr lang="en-US" sz="2400" dirty="0" err="1"/>
              <a:t>diperlukan</a:t>
            </a:r>
            <a:endParaRPr lang="en-US" sz="2400" dirty="0"/>
          </a:p>
          <a:p>
            <a:pPr marL="342900" indent="-342900" algn="just">
              <a:buFont typeface="Arial" pitchFamily="34" charset="0"/>
              <a:buChar char="•"/>
              <a:tabLst>
                <a:tab pos="280988" algn="l"/>
              </a:tabLst>
            </a:pPr>
            <a:r>
              <a:rPr lang="en-US" sz="2400" dirty="0" err="1" smtClean="0"/>
              <a:t>Konfigurasinya</a:t>
            </a:r>
            <a:r>
              <a:rPr lang="en-US" sz="2400" dirty="0" smtClean="0"/>
              <a:t> </a:t>
            </a:r>
            <a:r>
              <a:rPr lang="en-US" sz="2400" dirty="0"/>
              <a:t>: star </a:t>
            </a:r>
            <a:r>
              <a:rPr lang="en-US" sz="2400" dirty="0" smtClean="0"/>
              <a:t>network</a:t>
            </a:r>
          </a:p>
          <a:p>
            <a:pPr>
              <a:buFontTx/>
              <a:buChar char="-"/>
              <a:tabLst>
                <a:tab pos="280988" algn="l"/>
              </a:tabLst>
            </a:pPr>
            <a:endParaRPr lang="en-US" sz="2400" dirty="0"/>
          </a:p>
          <a:p>
            <a:pPr>
              <a:tabLst>
                <a:tab pos="280988" algn="l"/>
              </a:tabLst>
            </a:pPr>
            <a:r>
              <a:rPr lang="en-US" sz="2400" dirty="0"/>
              <a:t>	</a:t>
            </a:r>
            <a:r>
              <a:rPr lang="en-US" sz="2400" dirty="0" err="1">
                <a:solidFill>
                  <a:srgbClr val="C00000"/>
                </a:solidFill>
              </a:rPr>
              <a:t>Jumlah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saluran</a:t>
            </a:r>
            <a:r>
              <a:rPr lang="en-US" sz="2400" dirty="0">
                <a:solidFill>
                  <a:srgbClr val="C00000"/>
                </a:solidFill>
              </a:rPr>
              <a:t> total = N = n</a:t>
            </a:r>
          </a:p>
          <a:p>
            <a:pPr>
              <a:tabLst>
                <a:tab pos="280988" algn="l"/>
              </a:tabLst>
            </a:pPr>
            <a:endParaRPr lang="en-US" sz="2400" dirty="0">
              <a:solidFill>
                <a:srgbClr val="00FFFF"/>
              </a:solidFill>
            </a:endParaRPr>
          </a:p>
          <a:p>
            <a:pPr>
              <a:tabLst>
                <a:tab pos="280988" algn="l"/>
              </a:tabLst>
            </a:pPr>
            <a:endParaRPr lang="en-US" sz="2400" dirty="0">
              <a:solidFill>
                <a:srgbClr val="00FFFF"/>
              </a:solidFill>
            </a:endParaRPr>
          </a:p>
        </p:txBody>
      </p:sp>
      <p:grpSp>
        <p:nvGrpSpPr>
          <p:cNvPr id="6" name="Group 60"/>
          <p:cNvGrpSpPr>
            <a:grpSpLocks/>
          </p:cNvGrpSpPr>
          <p:nvPr/>
        </p:nvGrpSpPr>
        <p:grpSpPr bwMode="auto">
          <a:xfrm>
            <a:off x="5791200" y="3810000"/>
            <a:ext cx="2514600" cy="2438400"/>
            <a:chOff x="3648" y="2400"/>
            <a:chExt cx="1584" cy="1536"/>
          </a:xfrm>
        </p:grpSpPr>
        <p:sp>
          <p:nvSpPr>
            <p:cNvPr id="7" name="Oval 45"/>
            <p:cNvSpPr>
              <a:spLocks noChangeArrowheads="1"/>
            </p:cNvSpPr>
            <p:nvPr/>
          </p:nvSpPr>
          <p:spPr bwMode="auto">
            <a:xfrm>
              <a:off x="3648" y="2784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46"/>
            <p:cNvSpPr>
              <a:spLocks noChangeArrowheads="1"/>
            </p:cNvSpPr>
            <p:nvPr/>
          </p:nvSpPr>
          <p:spPr bwMode="auto">
            <a:xfrm>
              <a:off x="4320" y="2400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47"/>
            <p:cNvSpPr>
              <a:spLocks noChangeArrowheads="1"/>
            </p:cNvSpPr>
            <p:nvPr/>
          </p:nvSpPr>
          <p:spPr bwMode="auto">
            <a:xfrm>
              <a:off x="4992" y="2832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48"/>
            <p:cNvSpPr>
              <a:spLocks noChangeShapeType="1"/>
            </p:cNvSpPr>
            <p:nvPr/>
          </p:nvSpPr>
          <p:spPr bwMode="auto">
            <a:xfrm>
              <a:off x="4416" y="2592"/>
              <a:ext cx="0" cy="48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49"/>
            <p:cNvSpPr>
              <a:spLocks noChangeShapeType="1"/>
            </p:cNvSpPr>
            <p:nvPr/>
          </p:nvSpPr>
          <p:spPr bwMode="auto">
            <a:xfrm>
              <a:off x="3840" y="2928"/>
              <a:ext cx="528" cy="19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50"/>
            <p:cNvSpPr>
              <a:spLocks noChangeShapeType="1"/>
            </p:cNvSpPr>
            <p:nvPr/>
          </p:nvSpPr>
          <p:spPr bwMode="auto">
            <a:xfrm flipH="1">
              <a:off x="4560" y="2976"/>
              <a:ext cx="432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" name="Group 57"/>
            <p:cNvGrpSpPr>
              <a:grpSpLocks/>
            </p:cNvGrpSpPr>
            <p:nvPr/>
          </p:nvGrpSpPr>
          <p:grpSpPr bwMode="auto">
            <a:xfrm flipV="1">
              <a:off x="3696" y="3216"/>
              <a:ext cx="1536" cy="720"/>
              <a:chOff x="3360" y="2448"/>
              <a:chExt cx="1536" cy="720"/>
            </a:xfrm>
          </p:grpSpPr>
          <p:sp>
            <p:nvSpPr>
              <p:cNvPr id="15" name="Oval 51"/>
              <p:cNvSpPr>
                <a:spLocks noChangeArrowheads="1"/>
              </p:cNvSpPr>
              <p:nvPr/>
            </p:nvSpPr>
            <p:spPr bwMode="auto">
              <a:xfrm>
                <a:off x="3360" y="2832"/>
                <a:ext cx="192" cy="19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Oval 52"/>
              <p:cNvSpPr>
                <a:spLocks noChangeArrowheads="1"/>
              </p:cNvSpPr>
              <p:nvPr/>
            </p:nvSpPr>
            <p:spPr bwMode="auto">
              <a:xfrm>
                <a:off x="4032" y="2448"/>
                <a:ext cx="192" cy="19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Oval 53"/>
              <p:cNvSpPr>
                <a:spLocks noChangeArrowheads="1"/>
              </p:cNvSpPr>
              <p:nvPr/>
            </p:nvSpPr>
            <p:spPr bwMode="auto">
              <a:xfrm>
                <a:off x="4704" y="2880"/>
                <a:ext cx="192" cy="19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54"/>
              <p:cNvSpPr>
                <a:spLocks noChangeShapeType="1"/>
              </p:cNvSpPr>
              <p:nvPr/>
            </p:nvSpPr>
            <p:spPr bwMode="auto">
              <a:xfrm>
                <a:off x="4128" y="2640"/>
                <a:ext cx="0" cy="48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55"/>
              <p:cNvSpPr>
                <a:spLocks noChangeShapeType="1"/>
              </p:cNvSpPr>
              <p:nvPr/>
            </p:nvSpPr>
            <p:spPr bwMode="auto">
              <a:xfrm>
                <a:off x="3552" y="2976"/>
                <a:ext cx="528" cy="19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56"/>
              <p:cNvSpPr>
                <a:spLocks noChangeShapeType="1"/>
              </p:cNvSpPr>
              <p:nvPr/>
            </p:nvSpPr>
            <p:spPr bwMode="auto">
              <a:xfrm flipH="1">
                <a:off x="4272" y="3024"/>
                <a:ext cx="432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" name="Oval 44"/>
            <p:cNvSpPr>
              <a:spLocks noChangeArrowheads="1"/>
            </p:cNvSpPr>
            <p:nvPr/>
          </p:nvSpPr>
          <p:spPr bwMode="auto">
            <a:xfrm>
              <a:off x="4320" y="3024"/>
              <a:ext cx="288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tx2"/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434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57200" y="1021140"/>
            <a:ext cx="8382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tabLst>
                <a:tab pos="58738" algn="l"/>
              </a:tabLst>
            </a:pPr>
            <a:r>
              <a:rPr lang="en-US" sz="2400" dirty="0" err="1" smtClean="0"/>
              <a:t>Seiring</a:t>
            </a:r>
            <a:r>
              <a:rPr lang="en-US" sz="2400" dirty="0" smtClean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meningkatnya</a:t>
            </a:r>
            <a:r>
              <a:rPr lang="en-US" sz="2400" dirty="0"/>
              <a:t> </a:t>
            </a:r>
            <a:r>
              <a:rPr lang="en-US" sz="2400" dirty="0" err="1"/>
              <a:t>cakupan</a:t>
            </a:r>
            <a:r>
              <a:rPr lang="en-US" sz="2400" dirty="0"/>
              <a:t> area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stasiun</a:t>
            </a:r>
            <a:r>
              <a:rPr lang="en-US" sz="2400" dirty="0" smtClean="0"/>
              <a:t> </a:t>
            </a:r>
            <a:r>
              <a:rPr lang="en-US" sz="2400" dirty="0"/>
              <a:t>user,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biaya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saluran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naik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 </a:t>
            </a:r>
            <a:r>
              <a:rPr lang="en-US" sz="2400" dirty="0" err="1">
                <a:sym typeface="Symbol" pitchFamily="18" charset="2"/>
              </a:rPr>
              <a:t>akan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lebih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ekonomis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bila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jaringan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dibagi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menjadi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jaringan-jaringan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yang </a:t>
            </a:r>
            <a:r>
              <a:rPr lang="en-US" sz="2400" dirty="0" err="1">
                <a:sym typeface="Symbol" pitchFamily="18" charset="2"/>
              </a:rPr>
              <a:t>lebih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kecil</a:t>
            </a:r>
            <a:r>
              <a:rPr lang="en-US" sz="2400" dirty="0">
                <a:sym typeface="Symbol" pitchFamily="18" charset="2"/>
              </a:rPr>
              <a:t> yang </a:t>
            </a:r>
            <a:r>
              <a:rPr lang="en-US" sz="2400" dirty="0" err="1">
                <a:sym typeface="Symbol" pitchFamily="18" charset="2"/>
              </a:rPr>
              <a:t>masing-masing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dilayani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oleh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satu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sentral</a:t>
            </a:r>
            <a:endParaRPr lang="en-US" sz="2400" dirty="0">
              <a:solidFill>
                <a:srgbClr val="00FFFF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28800" y="228600"/>
            <a:ext cx="5715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800" b="1" dirty="0" smtClean="0"/>
              <a:t>STRUKTUR JARINGAN(cont</a:t>
            </a:r>
            <a:r>
              <a:rPr lang="en-US" sz="2800" b="1" dirty="0"/>
              <a:t>.)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62000" y="3200400"/>
            <a:ext cx="2971800" cy="2819400"/>
            <a:chOff x="762000" y="3200400"/>
            <a:chExt cx="2971800" cy="2819400"/>
          </a:xfrm>
        </p:grpSpPr>
        <p:sp>
          <p:nvSpPr>
            <p:cNvPr id="7" name="Freeform 49"/>
            <p:cNvSpPr>
              <a:spLocks/>
            </p:cNvSpPr>
            <p:nvPr/>
          </p:nvSpPr>
          <p:spPr bwMode="auto">
            <a:xfrm>
              <a:off x="2286000" y="4191000"/>
              <a:ext cx="1066800" cy="609600"/>
            </a:xfrm>
            <a:custGeom>
              <a:avLst/>
              <a:gdLst/>
              <a:ahLst/>
              <a:cxnLst>
                <a:cxn ang="0">
                  <a:pos x="0" y="288"/>
                </a:cxn>
                <a:cxn ang="0">
                  <a:pos x="432" y="336"/>
                </a:cxn>
                <a:cxn ang="0">
                  <a:pos x="672" y="0"/>
                </a:cxn>
              </a:cxnLst>
              <a:rect l="0" t="0" r="r" b="b"/>
              <a:pathLst>
                <a:path w="672" h="384">
                  <a:moveTo>
                    <a:pt x="0" y="288"/>
                  </a:moveTo>
                  <a:cubicBezTo>
                    <a:pt x="160" y="336"/>
                    <a:pt x="320" y="384"/>
                    <a:pt x="432" y="336"/>
                  </a:cubicBezTo>
                  <a:cubicBezTo>
                    <a:pt x="544" y="288"/>
                    <a:pt x="608" y="144"/>
                    <a:pt x="672" y="0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42"/>
            <p:cNvSpPr>
              <a:spLocks/>
            </p:cNvSpPr>
            <p:nvPr/>
          </p:nvSpPr>
          <p:spPr bwMode="auto">
            <a:xfrm rot="16200000">
              <a:off x="1466850" y="4286250"/>
              <a:ext cx="266700" cy="1066800"/>
            </a:xfrm>
            <a:custGeom>
              <a:avLst/>
              <a:gdLst/>
              <a:ahLst/>
              <a:cxnLst>
                <a:cxn ang="0">
                  <a:pos x="168" y="672"/>
                </a:cxn>
                <a:cxn ang="0">
                  <a:pos x="24" y="288"/>
                </a:cxn>
                <a:cxn ang="0">
                  <a:pos x="24" y="0"/>
                </a:cxn>
              </a:cxnLst>
              <a:rect l="0" t="0" r="r" b="b"/>
              <a:pathLst>
                <a:path w="168" h="672">
                  <a:moveTo>
                    <a:pt x="168" y="672"/>
                  </a:moveTo>
                  <a:cubicBezTo>
                    <a:pt x="108" y="536"/>
                    <a:pt x="48" y="400"/>
                    <a:pt x="24" y="288"/>
                  </a:cubicBezTo>
                  <a:cubicBezTo>
                    <a:pt x="0" y="176"/>
                    <a:pt x="12" y="88"/>
                    <a:pt x="24" y="0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44"/>
            <p:cNvSpPr>
              <a:spLocks/>
            </p:cNvSpPr>
            <p:nvPr/>
          </p:nvSpPr>
          <p:spPr bwMode="auto">
            <a:xfrm rot="17649490">
              <a:off x="2686050" y="4248150"/>
              <a:ext cx="266700" cy="1066800"/>
            </a:xfrm>
            <a:custGeom>
              <a:avLst/>
              <a:gdLst/>
              <a:ahLst/>
              <a:cxnLst>
                <a:cxn ang="0">
                  <a:pos x="168" y="672"/>
                </a:cxn>
                <a:cxn ang="0">
                  <a:pos x="24" y="288"/>
                </a:cxn>
                <a:cxn ang="0">
                  <a:pos x="24" y="0"/>
                </a:cxn>
              </a:cxnLst>
              <a:rect l="0" t="0" r="r" b="b"/>
              <a:pathLst>
                <a:path w="168" h="672">
                  <a:moveTo>
                    <a:pt x="168" y="672"/>
                  </a:moveTo>
                  <a:cubicBezTo>
                    <a:pt x="108" y="536"/>
                    <a:pt x="48" y="400"/>
                    <a:pt x="24" y="288"/>
                  </a:cubicBezTo>
                  <a:cubicBezTo>
                    <a:pt x="0" y="176"/>
                    <a:pt x="12" y="88"/>
                    <a:pt x="24" y="0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35"/>
            <p:cNvSpPr>
              <a:spLocks noChangeShapeType="1"/>
            </p:cNvSpPr>
            <p:nvPr/>
          </p:nvSpPr>
          <p:spPr bwMode="auto">
            <a:xfrm>
              <a:off x="1905000" y="4343400"/>
              <a:ext cx="609600" cy="60960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36"/>
            <p:cNvSpPr>
              <a:spLocks noChangeShapeType="1"/>
            </p:cNvSpPr>
            <p:nvPr/>
          </p:nvSpPr>
          <p:spPr bwMode="auto">
            <a:xfrm flipH="1">
              <a:off x="1905000" y="4343400"/>
              <a:ext cx="609600" cy="60960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Oval 20"/>
            <p:cNvSpPr>
              <a:spLocks noChangeArrowheads="1"/>
            </p:cNvSpPr>
            <p:nvPr/>
          </p:nvSpPr>
          <p:spPr bwMode="auto">
            <a:xfrm>
              <a:off x="2057400" y="4495800"/>
              <a:ext cx="304800" cy="304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41"/>
            <p:cNvSpPr>
              <a:spLocks/>
            </p:cNvSpPr>
            <p:nvPr/>
          </p:nvSpPr>
          <p:spPr bwMode="auto">
            <a:xfrm>
              <a:off x="1943100" y="3429000"/>
              <a:ext cx="266700" cy="1066800"/>
            </a:xfrm>
            <a:custGeom>
              <a:avLst/>
              <a:gdLst/>
              <a:ahLst/>
              <a:cxnLst>
                <a:cxn ang="0">
                  <a:pos x="168" y="672"/>
                </a:cxn>
                <a:cxn ang="0">
                  <a:pos x="24" y="288"/>
                </a:cxn>
                <a:cxn ang="0">
                  <a:pos x="24" y="0"/>
                </a:cxn>
              </a:cxnLst>
              <a:rect l="0" t="0" r="r" b="b"/>
              <a:pathLst>
                <a:path w="168" h="672">
                  <a:moveTo>
                    <a:pt x="168" y="672"/>
                  </a:moveTo>
                  <a:cubicBezTo>
                    <a:pt x="108" y="536"/>
                    <a:pt x="48" y="400"/>
                    <a:pt x="24" y="288"/>
                  </a:cubicBezTo>
                  <a:cubicBezTo>
                    <a:pt x="0" y="176"/>
                    <a:pt x="12" y="88"/>
                    <a:pt x="24" y="0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43"/>
            <p:cNvSpPr>
              <a:spLocks/>
            </p:cNvSpPr>
            <p:nvPr/>
          </p:nvSpPr>
          <p:spPr bwMode="auto">
            <a:xfrm rot="10800000">
              <a:off x="2286000" y="4800600"/>
              <a:ext cx="266700" cy="1066800"/>
            </a:xfrm>
            <a:custGeom>
              <a:avLst/>
              <a:gdLst/>
              <a:ahLst/>
              <a:cxnLst>
                <a:cxn ang="0">
                  <a:pos x="168" y="672"/>
                </a:cxn>
                <a:cxn ang="0">
                  <a:pos x="24" y="288"/>
                </a:cxn>
                <a:cxn ang="0">
                  <a:pos x="24" y="0"/>
                </a:cxn>
              </a:cxnLst>
              <a:rect l="0" t="0" r="r" b="b"/>
              <a:pathLst>
                <a:path w="168" h="672">
                  <a:moveTo>
                    <a:pt x="168" y="672"/>
                  </a:moveTo>
                  <a:cubicBezTo>
                    <a:pt x="108" y="536"/>
                    <a:pt x="48" y="400"/>
                    <a:pt x="24" y="288"/>
                  </a:cubicBezTo>
                  <a:cubicBezTo>
                    <a:pt x="0" y="176"/>
                    <a:pt x="12" y="88"/>
                    <a:pt x="24" y="0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48"/>
            <p:cNvSpPr>
              <a:spLocks/>
            </p:cNvSpPr>
            <p:nvPr/>
          </p:nvSpPr>
          <p:spPr bwMode="auto">
            <a:xfrm>
              <a:off x="1066800" y="3962400"/>
              <a:ext cx="990600" cy="800100"/>
            </a:xfrm>
            <a:custGeom>
              <a:avLst/>
              <a:gdLst/>
              <a:ahLst/>
              <a:cxnLst>
                <a:cxn ang="0">
                  <a:pos x="624" y="432"/>
                </a:cxn>
                <a:cxn ang="0">
                  <a:pos x="144" y="432"/>
                </a:cxn>
                <a:cxn ang="0">
                  <a:pos x="0" y="0"/>
                </a:cxn>
              </a:cxnLst>
              <a:rect l="0" t="0" r="r" b="b"/>
              <a:pathLst>
                <a:path w="624" h="504">
                  <a:moveTo>
                    <a:pt x="624" y="432"/>
                  </a:moveTo>
                  <a:cubicBezTo>
                    <a:pt x="436" y="468"/>
                    <a:pt x="248" y="504"/>
                    <a:pt x="144" y="432"/>
                  </a:cubicBezTo>
                  <a:cubicBezTo>
                    <a:pt x="40" y="360"/>
                    <a:pt x="20" y="180"/>
                    <a:pt x="0" y="0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50"/>
            <p:cNvSpPr>
              <a:spLocks/>
            </p:cNvSpPr>
            <p:nvPr/>
          </p:nvSpPr>
          <p:spPr bwMode="auto">
            <a:xfrm>
              <a:off x="1981200" y="4800600"/>
              <a:ext cx="342900" cy="838200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192" y="336"/>
                </a:cxn>
                <a:cxn ang="0">
                  <a:pos x="0" y="528"/>
                </a:cxn>
              </a:cxnLst>
              <a:rect l="0" t="0" r="r" b="b"/>
              <a:pathLst>
                <a:path w="216" h="528">
                  <a:moveTo>
                    <a:pt x="144" y="0"/>
                  </a:moveTo>
                  <a:cubicBezTo>
                    <a:pt x="180" y="124"/>
                    <a:pt x="216" y="248"/>
                    <a:pt x="192" y="336"/>
                  </a:cubicBezTo>
                  <a:cubicBezTo>
                    <a:pt x="168" y="424"/>
                    <a:pt x="84" y="476"/>
                    <a:pt x="0" y="528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51"/>
            <p:cNvSpPr>
              <a:spLocks/>
            </p:cNvSpPr>
            <p:nvPr/>
          </p:nvSpPr>
          <p:spPr bwMode="auto">
            <a:xfrm>
              <a:off x="2235200" y="3733800"/>
              <a:ext cx="355600" cy="762000"/>
            </a:xfrm>
            <a:custGeom>
              <a:avLst/>
              <a:gdLst/>
              <a:ahLst/>
              <a:cxnLst>
                <a:cxn ang="0">
                  <a:pos x="32" y="480"/>
                </a:cxn>
                <a:cxn ang="0">
                  <a:pos x="32" y="240"/>
                </a:cxn>
                <a:cxn ang="0">
                  <a:pos x="224" y="0"/>
                </a:cxn>
              </a:cxnLst>
              <a:rect l="0" t="0" r="r" b="b"/>
              <a:pathLst>
                <a:path w="224" h="480">
                  <a:moveTo>
                    <a:pt x="32" y="480"/>
                  </a:moveTo>
                  <a:cubicBezTo>
                    <a:pt x="16" y="400"/>
                    <a:pt x="0" y="320"/>
                    <a:pt x="32" y="240"/>
                  </a:cubicBezTo>
                  <a:cubicBezTo>
                    <a:pt x="64" y="160"/>
                    <a:pt x="144" y="80"/>
                    <a:pt x="224" y="0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52"/>
            <p:cNvSpPr>
              <a:spLocks/>
            </p:cNvSpPr>
            <p:nvPr/>
          </p:nvSpPr>
          <p:spPr bwMode="auto">
            <a:xfrm>
              <a:off x="1676400" y="4800600"/>
              <a:ext cx="533400" cy="685800"/>
            </a:xfrm>
            <a:custGeom>
              <a:avLst/>
              <a:gdLst/>
              <a:ahLst/>
              <a:cxnLst>
                <a:cxn ang="0">
                  <a:pos x="288" y="0"/>
                </a:cxn>
                <a:cxn ang="0">
                  <a:pos x="288" y="240"/>
                </a:cxn>
                <a:cxn ang="0">
                  <a:pos x="0" y="432"/>
                </a:cxn>
              </a:cxnLst>
              <a:rect l="0" t="0" r="r" b="b"/>
              <a:pathLst>
                <a:path w="336" h="432">
                  <a:moveTo>
                    <a:pt x="288" y="0"/>
                  </a:moveTo>
                  <a:cubicBezTo>
                    <a:pt x="312" y="84"/>
                    <a:pt x="336" y="168"/>
                    <a:pt x="288" y="240"/>
                  </a:cubicBezTo>
                  <a:cubicBezTo>
                    <a:pt x="240" y="312"/>
                    <a:pt x="120" y="372"/>
                    <a:pt x="0" y="432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53"/>
            <p:cNvSpPr>
              <a:spLocks/>
            </p:cNvSpPr>
            <p:nvPr/>
          </p:nvSpPr>
          <p:spPr bwMode="auto">
            <a:xfrm>
              <a:off x="2362200" y="4038600"/>
              <a:ext cx="685800" cy="609600"/>
            </a:xfrm>
            <a:custGeom>
              <a:avLst/>
              <a:gdLst/>
              <a:ahLst/>
              <a:cxnLst>
                <a:cxn ang="0">
                  <a:pos x="0" y="384"/>
                </a:cxn>
                <a:cxn ang="0">
                  <a:pos x="288" y="288"/>
                </a:cxn>
                <a:cxn ang="0">
                  <a:pos x="432" y="0"/>
                </a:cxn>
              </a:cxnLst>
              <a:rect l="0" t="0" r="r" b="b"/>
              <a:pathLst>
                <a:path w="432" h="384">
                  <a:moveTo>
                    <a:pt x="0" y="384"/>
                  </a:moveTo>
                  <a:cubicBezTo>
                    <a:pt x="108" y="368"/>
                    <a:pt x="216" y="352"/>
                    <a:pt x="288" y="288"/>
                  </a:cubicBezTo>
                  <a:cubicBezTo>
                    <a:pt x="360" y="224"/>
                    <a:pt x="396" y="112"/>
                    <a:pt x="432" y="0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54"/>
            <p:cNvSpPr>
              <a:spLocks/>
            </p:cNvSpPr>
            <p:nvPr/>
          </p:nvSpPr>
          <p:spPr bwMode="auto">
            <a:xfrm>
              <a:off x="1358900" y="3733800"/>
              <a:ext cx="698500" cy="914400"/>
            </a:xfrm>
            <a:custGeom>
              <a:avLst/>
              <a:gdLst/>
              <a:ahLst/>
              <a:cxnLst>
                <a:cxn ang="0">
                  <a:pos x="440" y="576"/>
                </a:cxn>
                <a:cxn ang="0">
                  <a:pos x="56" y="432"/>
                </a:cxn>
                <a:cxn ang="0">
                  <a:pos x="104" y="144"/>
                </a:cxn>
                <a:cxn ang="0">
                  <a:pos x="104" y="0"/>
                </a:cxn>
              </a:cxnLst>
              <a:rect l="0" t="0" r="r" b="b"/>
              <a:pathLst>
                <a:path w="440" h="576">
                  <a:moveTo>
                    <a:pt x="440" y="576"/>
                  </a:moveTo>
                  <a:cubicBezTo>
                    <a:pt x="276" y="540"/>
                    <a:pt x="112" y="504"/>
                    <a:pt x="56" y="432"/>
                  </a:cubicBezTo>
                  <a:cubicBezTo>
                    <a:pt x="0" y="360"/>
                    <a:pt x="96" y="216"/>
                    <a:pt x="104" y="144"/>
                  </a:cubicBezTo>
                  <a:cubicBezTo>
                    <a:pt x="112" y="72"/>
                    <a:pt x="108" y="36"/>
                    <a:pt x="104" y="0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55"/>
            <p:cNvSpPr>
              <a:spLocks/>
            </p:cNvSpPr>
            <p:nvPr/>
          </p:nvSpPr>
          <p:spPr bwMode="auto">
            <a:xfrm>
              <a:off x="1600200" y="3581400"/>
              <a:ext cx="533400" cy="914400"/>
            </a:xfrm>
            <a:custGeom>
              <a:avLst/>
              <a:gdLst/>
              <a:ahLst/>
              <a:cxnLst>
                <a:cxn ang="0">
                  <a:pos x="336" y="576"/>
                </a:cxn>
                <a:cxn ang="0">
                  <a:pos x="192" y="240"/>
                </a:cxn>
                <a:cxn ang="0">
                  <a:pos x="0" y="0"/>
                </a:cxn>
              </a:cxnLst>
              <a:rect l="0" t="0" r="r" b="b"/>
              <a:pathLst>
                <a:path w="336" h="576">
                  <a:moveTo>
                    <a:pt x="336" y="576"/>
                  </a:moveTo>
                  <a:cubicBezTo>
                    <a:pt x="292" y="456"/>
                    <a:pt x="248" y="336"/>
                    <a:pt x="192" y="240"/>
                  </a:cubicBezTo>
                  <a:cubicBezTo>
                    <a:pt x="136" y="144"/>
                    <a:pt x="68" y="72"/>
                    <a:pt x="0" y="0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56"/>
            <p:cNvSpPr>
              <a:spLocks noChangeArrowheads="1"/>
            </p:cNvSpPr>
            <p:nvPr/>
          </p:nvSpPr>
          <p:spPr bwMode="auto">
            <a:xfrm>
              <a:off x="762000" y="3200400"/>
              <a:ext cx="2971800" cy="2819400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953000" y="3200400"/>
            <a:ext cx="2971800" cy="2819400"/>
            <a:chOff x="4953000" y="3200400"/>
            <a:chExt cx="2971800" cy="2819400"/>
          </a:xfrm>
        </p:grpSpPr>
        <p:sp>
          <p:nvSpPr>
            <p:cNvPr id="24" name="Rectangle 57"/>
            <p:cNvSpPr>
              <a:spLocks noChangeArrowheads="1"/>
            </p:cNvSpPr>
            <p:nvPr/>
          </p:nvSpPr>
          <p:spPr bwMode="auto">
            <a:xfrm>
              <a:off x="4953000" y="3200400"/>
              <a:ext cx="2971800" cy="2819400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" name="AutoShape 59"/>
            <p:cNvCxnSpPr>
              <a:cxnSpLocks noChangeShapeType="1"/>
              <a:stCxn id="24" idx="0"/>
              <a:endCxn id="24" idx="2"/>
            </p:cNvCxnSpPr>
            <p:nvPr/>
          </p:nvCxnSpPr>
          <p:spPr bwMode="auto">
            <a:xfrm>
              <a:off x="6438900" y="3200400"/>
              <a:ext cx="0" cy="2819400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prstDash val="sysDot"/>
              <a:round/>
              <a:headEnd/>
              <a:tailEnd/>
            </a:ln>
            <a:effectLst/>
          </p:spPr>
        </p:cxnSp>
        <p:cxnSp>
          <p:nvCxnSpPr>
            <p:cNvPr id="26" name="AutoShape 60"/>
            <p:cNvCxnSpPr>
              <a:cxnSpLocks noChangeShapeType="1"/>
              <a:stCxn id="24" idx="1"/>
              <a:endCxn id="24" idx="3"/>
            </p:cNvCxnSpPr>
            <p:nvPr/>
          </p:nvCxnSpPr>
          <p:spPr bwMode="auto">
            <a:xfrm>
              <a:off x="4953000" y="4610100"/>
              <a:ext cx="2971800" cy="0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prstDash val="sysDot"/>
              <a:round/>
              <a:headEnd/>
              <a:tailEnd/>
            </a:ln>
            <a:effectLst/>
          </p:spPr>
        </p:cxnSp>
        <p:grpSp>
          <p:nvGrpSpPr>
            <p:cNvPr id="27" name="Group 64"/>
            <p:cNvGrpSpPr>
              <a:grpSpLocks/>
            </p:cNvGrpSpPr>
            <p:nvPr/>
          </p:nvGrpSpPr>
          <p:grpSpPr bwMode="auto">
            <a:xfrm>
              <a:off x="5410200" y="3581400"/>
              <a:ext cx="609600" cy="609600"/>
              <a:chOff x="3408" y="2256"/>
              <a:chExt cx="384" cy="384"/>
            </a:xfrm>
          </p:grpSpPr>
          <p:sp>
            <p:nvSpPr>
              <p:cNvPr id="40" name="Line 61"/>
              <p:cNvSpPr>
                <a:spLocks noChangeShapeType="1"/>
              </p:cNvSpPr>
              <p:nvPr/>
            </p:nvSpPr>
            <p:spPr bwMode="auto">
              <a:xfrm>
                <a:off x="3408" y="2256"/>
                <a:ext cx="384" cy="38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62"/>
              <p:cNvSpPr>
                <a:spLocks noChangeShapeType="1"/>
              </p:cNvSpPr>
              <p:nvPr/>
            </p:nvSpPr>
            <p:spPr bwMode="auto">
              <a:xfrm flipH="1">
                <a:off x="3408" y="2256"/>
                <a:ext cx="384" cy="38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Oval 63"/>
              <p:cNvSpPr>
                <a:spLocks noChangeArrowheads="1"/>
              </p:cNvSpPr>
              <p:nvPr/>
            </p:nvSpPr>
            <p:spPr bwMode="auto">
              <a:xfrm>
                <a:off x="3504" y="2352"/>
                <a:ext cx="192" cy="19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" name="Group 65"/>
            <p:cNvGrpSpPr>
              <a:grpSpLocks/>
            </p:cNvGrpSpPr>
            <p:nvPr/>
          </p:nvGrpSpPr>
          <p:grpSpPr bwMode="auto">
            <a:xfrm>
              <a:off x="6934200" y="3581400"/>
              <a:ext cx="609600" cy="609600"/>
              <a:chOff x="3408" y="2256"/>
              <a:chExt cx="384" cy="384"/>
            </a:xfrm>
          </p:grpSpPr>
          <p:sp>
            <p:nvSpPr>
              <p:cNvPr id="37" name="Line 66"/>
              <p:cNvSpPr>
                <a:spLocks noChangeShapeType="1"/>
              </p:cNvSpPr>
              <p:nvPr/>
            </p:nvSpPr>
            <p:spPr bwMode="auto">
              <a:xfrm>
                <a:off x="3408" y="2256"/>
                <a:ext cx="384" cy="38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67"/>
              <p:cNvSpPr>
                <a:spLocks noChangeShapeType="1"/>
              </p:cNvSpPr>
              <p:nvPr/>
            </p:nvSpPr>
            <p:spPr bwMode="auto">
              <a:xfrm flipH="1">
                <a:off x="3408" y="2256"/>
                <a:ext cx="384" cy="38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Oval 68"/>
              <p:cNvSpPr>
                <a:spLocks noChangeArrowheads="1"/>
              </p:cNvSpPr>
              <p:nvPr/>
            </p:nvSpPr>
            <p:spPr bwMode="auto">
              <a:xfrm>
                <a:off x="3504" y="2352"/>
                <a:ext cx="192" cy="19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9" name="Group 69"/>
            <p:cNvGrpSpPr>
              <a:grpSpLocks/>
            </p:cNvGrpSpPr>
            <p:nvPr/>
          </p:nvGrpSpPr>
          <p:grpSpPr bwMode="auto">
            <a:xfrm>
              <a:off x="5410200" y="5029200"/>
              <a:ext cx="609600" cy="609600"/>
              <a:chOff x="3408" y="2256"/>
              <a:chExt cx="384" cy="384"/>
            </a:xfrm>
          </p:grpSpPr>
          <p:sp>
            <p:nvSpPr>
              <p:cNvPr id="34" name="Line 70"/>
              <p:cNvSpPr>
                <a:spLocks noChangeShapeType="1"/>
              </p:cNvSpPr>
              <p:nvPr/>
            </p:nvSpPr>
            <p:spPr bwMode="auto">
              <a:xfrm>
                <a:off x="3408" y="2256"/>
                <a:ext cx="384" cy="38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71"/>
              <p:cNvSpPr>
                <a:spLocks noChangeShapeType="1"/>
              </p:cNvSpPr>
              <p:nvPr/>
            </p:nvSpPr>
            <p:spPr bwMode="auto">
              <a:xfrm flipH="1">
                <a:off x="3408" y="2256"/>
                <a:ext cx="384" cy="38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Oval 72"/>
              <p:cNvSpPr>
                <a:spLocks noChangeArrowheads="1"/>
              </p:cNvSpPr>
              <p:nvPr/>
            </p:nvSpPr>
            <p:spPr bwMode="auto">
              <a:xfrm>
                <a:off x="3504" y="2352"/>
                <a:ext cx="192" cy="19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0" name="Group 73"/>
            <p:cNvGrpSpPr>
              <a:grpSpLocks/>
            </p:cNvGrpSpPr>
            <p:nvPr/>
          </p:nvGrpSpPr>
          <p:grpSpPr bwMode="auto">
            <a:xfrm>
              <a:off x="6934200" y="5029200"/>
              <a:ext cx="609600" cy="609600"/>
              <a:chOff x="3408" y="2256"/>
              <a:chExt cx="384" cy="384"/>
            </a:xfrm>
          </p:grpSpPr>
          <p:sp>
            <p:nvSpPr>
              <p:cNvPr id="31" name="Line 74"/>
              <p:cNvSpPr>
                <a:spLocks noChangeShapeType="1"/>
              </p:cNvSpPr>
              <p:nvPr/>
            </p:nvSpPr>
            <p:spPr bwMode="auto">
              <a:xfrm>
                <a:off x="3408" y="2256"/>
                <a:ext cx="384" cy="38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75"/>
              <p:cNvSpPr>
                <a:spLocks noChangeShapeType="1"/>
              </p:cNvSpPr>
              <p:nvPr/>
            </p:nvSpPr>
            <p:spPr bwMode="auto">
              <a:xfrm flipH="1">
                <a:off x="3408" y="2256"/>
                <a:ext cx="384" cy="38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Oval 76"/>
              <p:cNvSpPr>
                <a:spLocks noChangeArrowheads="1"/>
              </p:cNvSpPr>
              <p:nvPr/>
            </p:nvSpPr>
            <p:spPr bwMode="auto">
              <a:xfrm>
                <a:off x="3504" y="2352"/>
                <a:ext cx="192" cy="19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3" name="AutoShape 77"/>
          <p:cNvSpPr>
            <a:spLocks noChangeArrowheads="1"/>
          </p:cNvSpPr>
          <p:nvPr/>
        </p:nvSpPr>
        <p:spPr bwMode="auto">
          <a:xfrm>
            <a:off x="3962400" y="4343400"/>
            <a:ext cx="685800" cy="533400"/>
          </a:xfrm>
          <a:prstGeom prst="rightArrow">
            <a:avLst>
              <a:gd name="adj1" fmla="val 50000"/>
              <a:gd name="adj2" fmla="val 32143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1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457200" y="739676"/>
            <a:ext cx="8382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just">
              <a:buFont typeface="Wingdings" pitchFamily="2" charset="2"/>
              <a:buChar char="v"/>
              <a:tabLst>
                <a:tab pos="280988" algn="l"/>
              </a:tabLst>
            </a:pP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Dengan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melakukan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pemecahan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jaringan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panjang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saluran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pelanggan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rata-rata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turun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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biaya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untuk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saluran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total 	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turun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seiring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dengan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penambahan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jumlah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sentral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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namun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  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biaya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untuk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menyediakan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sentral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naik</a:t>
            </a:r>
            <a:endParaRPr lang="en-US" sz="2400" dirty="0">
              <a:solidFill>
                <a:schemeClr val="tx2">
                  <a:lumMod val="50000"/>
                </a:schemeClr>
              </a:solidFill>
              <a:sym typeface="Symbol" pitchFamily="18" charset="2"/>
            </a:endParaRPr>
          </a:p>
          <a:p>
            <a:pPr marL="342900" indent="-342900" algn="just">
              <a:buFont typeface="Wingdings" pitchFamily="2" charset="2"/>
              <a:buChar char="v"/>
              <a:tabLst>
                <a:tab pos="280988" algn="l"/>
              </a:tabLst>
            </a:pP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Gambar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berikut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menunjukkan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jumlah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 optimum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sentral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dengan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biaya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total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yang minimum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74750" y="2833687"/>
            <a:ext cx="7131050" cy="3948113"/>
            <a:chOff x="533400" y="2438400"/>
            <a:chExt cx="7131050" cy="3948113"/>
          </a:xfrm>
        </p:grpSpPr>
        <p:sp>
          <p:nvSpPr>
            <p:cNvPr id="5" name="Line 40"/>
            <p:cNvSpPr>
              <a:spLocks noChangeShapeType="1"/>
            </p:cNvSpPr>
            <p:nvPr/>
          </p:nvSpPr>
          <p:spPr bwMode="auto">
            <a:xfrm flipV="1">
              <a:off x="990600" y="2971800"/>
              <a:ext cx="0" cy="304800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41"/>
            <p:cNvSpPr>
              <a:spLocks noChangeShapeType="1"/>
            </p:cNvSpPr>
            <p:nvPr/>
          </p:nvSpPr>
          <p:spPr bwMode="auto">
            <a:xfrm rot="5400000" flipV="1">
              <a:off x="4000500" y="3009900"/>
              <a:ext cx="0" cy="601980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42"/>
            <p:cNvSpPr>
              <a:spLocks/>
            </p:cNvSpPr>
            <p:nvPr/>
          </p:nvSpPr>
          <p:spPr bwMode="auto">
            <a:xfrm>
              <a:off x="1524000" y="4038600"/>
              <a:ext cx="3733800" cy="1524000"/>
            </a:xfrm>
            <a:custGeom>
              <a:avLst/>
              <a:gdLst/>
              <a:ahLst/>
              <a:cxnLst>
                <a:cxn ang="0">
                  <a:pos x="0" y="960"/>
                </a:cxn>
                <a:cxn ang="0">
                  <a:pos x="1056" y="624"/>
                </a:cxn>
                <a:cxn ang="0">
                  <a:pos x="2352" y="0"/>
                </a:cxn>
              </a:cxnLst>
              <a:rect l="0" t="0" r="r" b="b"/>
              <a:pathLst>
                <a:path w="2352" h="960">
                  <a:moveTo>
                    <a:pt x="0" y="960"/>
                  </a:moveTo>
                  <a:cubicBezTo>
                    <a:pt x="332" y="872"/>
                    <a:pt x="664" y="784"/>
                    <a:pt x="1056" y="624"/>
                  </a:cubicBezTo>
                  <a:cubicBezTo>
                    <a:pt x="1448" y="464"/>
                    <a:pt x="1900" y="232"/>
                    <a:pt x="2352" y="0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43"/>
            <p:cNvSpPr>
              <a:spLocks/>
            </p:cNvSpPr>
            <p:nvPr/>
          </p:nvSpPr>
          <p:spPr bwMode="auto">
            <a:xfrm>
              <a:off x="1447800" y="4953000"/>
              <a:ext cx="3962400" cy="838200"/>
            </a:xfrm>
            <a:custGeom>
              <a:avLst/>
              <a:gdLst/>
              <a:ahLst/>
              <a:cxnLst>
                <a:cxn ang="0">
                  <a:pos x="0" y="528"/>
                </a:cxn>
                <a:cxn ang="0">
                  <a:pos x="2496" y="0"/>
                </a:cxn>
              </a:cxnLst>
              <a:rect l="0" t="0" r="r" b="b"/>
              <a:pathLst>
                <a:path w="2496" h="528">
                  <a:moveTo>
                    <a:pt x="0" y="528"/>
                  </a:moveTo>
                  <a:cubicBezTo>
                    <a:pt x="1040" y="308"/>
                    <a:pt x="2080" y="88"/>
                    <a:pt x="2496" y="0"/>
                  </a:cubicBezTo>
                </a:path>
              </a:pathLst>
            </a:cu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44"/>
            <p:cNvSpPr>
              <a:spLocks/>
            </p:cNvSpPr>
            <p:nvPr/>
          </p:nvSpPr>
          <p:spPr bwMode="auto">
            <a:xfrm>
              <a:off x="1371600" y="3352800"/>
              <a:ext cx="4038600" cy="2286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480"/>
                </a:cxn>
                <a:cxn ang="0">
                  <a:pos x="720" y="960"/>
                </a:cxn>
                <a:cxn ang="0">
                  <a:pos x="1584" y="1296"/>
                </a:cxn>
                <a:cxn ang="0">
                  <a:pos x="2544" y="1440"/>
                </a:cxn>
              </a:cxnLst>
              <a:rect l="0" t="0" r="r" b="b"/>
              <a:pathLst>
                <a:path w="2544" h="1440">
                  <a:moveTo>
                    <a:pt x="0" y="0"/>
                  </a:moveTo>
                  <a:cubicBezTo>
                    <a:pt x="36" y="160"/>
                    <a:pt x="72" y="320"/>
                    <a:pt x="192" y="480"/>
                  </a:cubicBezTo>
                  <a:cubicBezTo>
                    <a:pt x="312" y="640"/>
                    <a:pt x="488" y="824"/>
                    <a:pt x="720" y="960"/>
                  </a:cubicBezTo>
                  <a:cubicBezTo>
                    <a:pt x="952" y="1096"/>
                    <a:pt x="1280" y="1216"/>
                    <a:pt x="1584" y="1296"/>
                  </a:cubicBezTo>
                  <a:cubicBezTo>
                    <a:pt x="1888" y="1376"/>
                    <a:pt x="2216" y="1408"/>
                    <a:pt x="2544" y="1440"/>
                  </a:cubicBezTo>
                </a:path>
              </a:pathLst>
            </a:custGeom>
            <a:noFill/>
            <a:ln w="9525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45"/>
            <p:cNvSpPr>
              <a:spLocks noChangeShapeType="1"/>
            </p:cNvSpPr>
            <p:nvPr/>
          </p:nvSpPr>
          <p:spPr bwMode="auto">
            <a:xfrm>
              <a:off x="1981200" y="3048000"/>
              <a:ext cx="0" cy="3276600"/>
            </a:xfrm>
            <a:prstGeom prst="line">
              <a:avLst/>
            </a:prstGeom>
            <a:noFill/>
            <a:ln w="9525">
              <a:solidFill>
                <a:srgbClr val="66FF66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46"/>
            <p:cNvSpPr>
              <a:spLocks/>
            </p:cNvSpPr>
            <p:nvPr/>
          </p:nvSpPr>
          <p:spPr bwMode="auto">
            <a:xfrm>
              <a:off x="1447800" y="2590800"/>
              <a:ext cx="2971800" cy="1092200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288" y="624"/>
                </a:cxn>
                <a:cxn ang="0">
                  <a:pos x="432" y="624"/>
                </a:cxn>
                <a:cxn ang="0">
                  <a:pos x="528" y="576"/>
                </a:cxn>
                <a:cxn ang="0">
                  <a:pos x="1872" y="0"/>
                </a:cxn>
              </a:cxnLst>
              <a:rect l="0" t="0" r="r" b="b"/>
              <a:pathLst>
                <a:path w="1872" h="688">
                  <a:moveTo>
                    <a:pt x="0" y="240"/>
                  </a:moveTo>
                  <a:cubicBezTo>
                    <a:pt x="108" y="400"/>
                    <a:pt x="216" y="560"/>
                    <a:pt x="288" y="624"/>
                  </a:cubicBezTo>
                  <a:cubicBezTo>
                    <a:pt x="360" y="688"/>
                    <a:pt x="392" y="632"/>
                    <a:pt x="432" y="624"/>
                  </a:cubicBezTo>
                  <a:cubicBezTo>
                    <a:pt x="472" y="616"/>
                    <a:pt x="288" y="680"/>
                    <a:pt x="528" y="576"/>
                  </a:cubicBezTo>
                  <a:cubicBezTo>
                    <a:pt x="768" y="472"/>
                    <a:pt x="1320" y="236"/>
                    <a:pt x="1872" y="0"/>
                  </a:cubicBezTo>
                </a:path>
              </a:pathLst>
            </a:custGeom>
            <a:noFill/>
            <a:ln w="9525">
              <a:solidFill>
                <a:srgbClr val="66FF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47"/>
            <p:cNvSpPr txBox="1">
              <a:spLocks noChangeArrowheads="1"/>
            </p:cNvSpPr>
            <p:nvPr/>
          </p:nvSpPr>
          <p:spPr bwMode="auto">
            <a:xfrm>
              <a:off x="4419600" y="2438400"/>
              <a:ext cx="2038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Total network cost</a:t>
              </a:r>
            </a:p>
          </p:txBody>
        </p:sp>
        <p:sp>
          <p:nvSpPr>
            <p:cNvPr id="13" name="Text Box 48"/>
            <p:cNvSpPr txBox="1">
              <a:spLocks noChangeArrowheads="1"/>
            </p:cNvSpPr>
            <p:nvPr/>
          </p:nvSpPr>
          <p:spPr bwMode="auto">
            <a:xfrm>
              <a:off x="5276850" y="3886200"/>
              <a:ext cx="193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/>
                <a:t>Junction line cost</a:t>
              </a:r>
            </a:p>
          </p:txBody>
        </p:sp>
        <p:sp>
          <p:nvSpPr>
            <p:cNvPr id="14" name="Text Box 49"/>
            <p:cNvSpPr txBox="1">
              <a:spLocks noChangeArrowheads="1"/>
            </p:cNvSpPr>
            <p:nvPr/>
          </p:nvSpPr>
          <p:spPr bwMode="auto">
            <a:xfrm>
              <a:off x="5556250" y="4724400"/>
              <a:ext cx="1682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Exchange cost</a:t>
              </a:r>
            </a:p>
          </p:txBody>
        </p:sp>
        <p:sp>
          <p:nvSpPr>
            <p:cNvPr id="15" name="Text Box 50"/>
            <p:cNvSpPr txBox="1">
              <a:spLocks noChangeArrowheads="1"/>
            </p:cNvSpPr>
            <p:nvPr/>
          </p:nvSpPr>
          <p:spPr bwMode="auto">
            <a:xfrm>
              <a:off x="5486400" y="5486400"/>
              <a:ext cx="21780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Subscriber line cost</a:t>
              </a:r>
            </a:p>
          </p:txBody>
        </p:sp>
        <p:sp>
          <p:nvSpPr>
            <p:cNvPr id="16" name="Text Box 51"/>
            <p:cNvSpPr txBox="1">
              <a:spLocks noChangeArrowheads="1"/>
            </p:cNvSpPr>
            <p:nvPr/>
          </p:nvSpPr>
          <p:spPr bwMode="auto">
            <a:xfrm rot="16200000">
              <a:off x="389732" y="4258468"/>
              <a:ext cx="6540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Cost</a:t>
              </a:r>
            </a:p>
          </p:txBody>
        </p:sp>
        <p:sp>
          <p:nvSpPr>
            <p:cNvPr id="17" name="Text Box 52"/>
            <p:cNvSpPr txBox="1">
              <a:spLocks noChangeArrowheads="1"/>
            </p:cNvSpPr>
            <p:nvPr/>
          </p:nvSpPr>
          <p:spPr bwMode="auto">
            <a:xfrm>
              <a:off x="5105400" y="6019800"/>
              <a:ext cx="16700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Jumlah sentral</a:t>
              </a:r>
            </a:p>
          </p:txBody>
        </p:sp>
        <p:sp>
          <p:nvSpPr>
            <p:cNvPr id="18" name="Text Box 54"/>
            <p:cNvSpPr txBox="1">
              <a:spLocks noChangeArrowheads="1"/>
            </p:cNvSpPr>
            <p:nvPr/>
          </p:nvSpPr>
          <p:spPr bwMode="auto">
            <a:xfrm>
              <a:off x="2514600" y="3519488"/>
              <a:ext cx="26098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Jumlah sentral optimum</a:t>
              </a:r>
            </a:p>
          </p:txBody>
        </p:sp>
        <p:sp>
          <p:nvSpPr>
            <p:cNvPr id="19" name="Freeform 55"/>
            <p:cNvSpPr>
              <a:spLocks/>
            </p:cNvSpPr>
            <p:nvPr/>
          </p:nvSpPr>
          <p:spPr bwMode="auto">
            <a:xfrm>
              <a:off x="1981200" y="3733800"/>
              <a:ext cx="457200" cy="508000"/>
            </a:xfrm>
            <a:custGeom>
              <a:avLst/>
              <a:gdLst/>
              <a:ahLst/>
              <a:cxnLst>
                <a:cxn ang="0">
                  <a:pos x="288" y="0"/>
                </a:cxn>
                <a:cxn ang="0">
                  <a:pos x="192" y="96"/>
                </a:cxn>
                <a:cxn ang="0">
                  <a:pos x="192" y="288"/>
                </a:cxn>
                <a:cxn ang="0">
                  <a:pos x="0" y="288"/>
                </a:cxn>
              </a:cxnLst>
              <a:rect l="0" t="0" r="r" b="b"/>
              <a:pathLst>
                <a:path w="288" h="320">
                  <a:moveTo>
                    <a:pt x="288" y="0"/>
                  </a:moveTo>
                  <a:cubicBezTo>
                    <a:pt x="248" y="24"/>
                    <a:pt x="208" y="48"/>
                    <a:pt x="192" y="96"/>
                  </a:cubicBezTo>
                  <a:cubicBezTo>
                    <a:pt x="176" y="144"/>
                    <a:pt x="224" y="256"/>
                    <a:pt x="192" y="288"/>
                  </a:cubicBezTo>
                  <a:cubicBezTo>
                    <a:pt x="160" y="320"/>
                    <a:pt x="80" y="304"/>
                    <a:pt x="0" y="288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905000" y="0"/>
            <a:ext cx="5715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STRUKTUR JARINGAN (cont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06001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457200" y="1137821"/>
            <a:ext cx="83820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just">
              <a:buFont typeface="Wingdings" pitchFamily="2" charset="2"/>
              <a:buChar char="q"/>
              <a:tabLst>
                <a:tab pos="280988" algn="l"/>
              </a:tabLst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Jika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suatu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area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dilayani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oleh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beberapa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sentral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pelangan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pada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 </a:t>
            </a:r>
          </a:p>
          <a:p>
            <a:pPr marL="457200" indent="-457200" algn="just">
              <a:tabLst>
                <a:tab pos="280988" algn="l"/>
              </a:tabLst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     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setiap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sentral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akan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mempunyai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keinginan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untuk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berkomunikasi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dengan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pelanggan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lain yang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 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berada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pada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sentral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yang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berbeda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   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perlu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adanya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sirkit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antar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sentral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   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sirkit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sz="2400" i="1" dirty="0" smtClean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  junction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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membentuk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  “</a:t>
            </a:r>
            <a:r>
              <a:rPr lang="en-US" sz="2400" b="1" i="1" dirty="0" smtClean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junction network”</a:t>
            </a:r>
            <a:endParaRPr lang="en-US" sz="2400" b="1" i="1" dirty="0">
              <a:solidFill>
                <a:schemeClr val="tx2">
                  <a:lumMod val="50000"/>
                </a:schemeClr>
              </a:solidFill>
              <a:sym typeface="Symbol" pitchFamily="18" charset="2"/>
            </a:endParaRPr>
          </a:p>
          <a:p>
            <a:pPr marL="515938" indent="-515938" algn="just">
              <a:buFont typeface="Wingdings" pitchFamily="2" charset="2"/>
              <a:buChar char="q"/>
              <a:tabLst>
                <a:tab pos="457200" algn="l"/>
                <a:tab pos="973138" algn="l"/>
              </a:tabLst>
            </a:pP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Jika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sz="2400" i="1" dirty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junction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disediakan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 di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antara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semua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sentral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,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sz="2400" i="1" dirty="0" smtClean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junction    network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akan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berbentuk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 “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mesh”</a:t>
            </a:r>
            <a:endParaRPr lang="en-US" sz="2400" b="1" dirty="0">
              <a:solidFill>
                <a:schemeClr val="tx2">
                  <a:lumMod val="50000"/>
                </a:schemeClr>
              </a:solidFill>
              <a:sym typeface="Symbol" pitchFamily="18" charset="2"/>
            </a:endParaRPr>
          </a:p>
          <a:p>
            <a:pPr marL="398463" indent="-398463" algn="just">
              <a:buFont typeface="Wingdings" pitchFamily="2" charset="2"/>
              <a:buChar char="q"/>
              <a:tabLst>
                <a:tab pos="280988" algn="l"/>
              </a:tabLst>
            </a:pP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Jika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sz="2400" i="1" dirty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junction cost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tinggi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maka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akan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tidak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ekonomis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bila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semua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sentral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saling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dihubungkan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satu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sama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 lain  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akan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lebih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murah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bila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koneksi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beberapa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sentral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 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dilakukan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melalui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sebuah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sentral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 yang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disebut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“</a:t>
            </a:r>
            <a:r>
              <a:rPr lang="en-US" sz="2400" b="1" dirty="0" err="1" smtClean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sentral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 tandem”   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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mengha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-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silkan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  </a:t>
            </a:r>
            <a:r>
              <a:rPr lang="en-US" sz="2400" i="1" dirty="0" smtClean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junction </a:t>
            </a:r>
            <a:r>
              <a:rPr lang="en-US" sz="2400" i="1" dirty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network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 yang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berbentuk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 star</a:t>
            </a:r>
          </a:p>
          <a:p>
            <a:pPr algn="just">
              <a:buFontTx/>
              <a:buChar char="-"/>
              <a:tabLst>
                <a:tab pos="280988" algn="l"/>
              </a:tabLst>
            </a:pP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  <a:p>
            <a:pPr algn="just">
              <a:tabLst>
                <a:tab pos="280988" algn="l"/>
              </a:tabLst>
            </a:pP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209800" y="228600"/>
            <a:ext cx="5715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800" b="1" dirty="0" smtClean="0"/>
              <a:t>STRUKTUR JARINGAN (cont</a:t>
            </a:r>
            <a:r>
              <a:rPr lang="en-US" sz="2800" b="1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04094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1045</Words>
  <Application>Microsoft Office PowerPoint</Application>
  <PresentationFormat>On-screen Show (4:3)</PresentationFormat>
  <Paragraphs>175</Paragraphs>
  <Slides>26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Office Theme</vt:lpstr>
      <vt:lpstr>Clip</vt:lpstr>
      <vt:lpstr>Presto! ImageFolio LE</vt:lpstr>
      <vt:lpstr>TEORI SISTEM JARINGAN TELEKOMUNIKASI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CIRCUIT Switching</vt:lpstr>
      <vt:lpstr>PowerPoint Presentation</vt:lpstr>
      <vt:lpstr>PowerPoint Presentation</vt:lpstr>
      <vt:lpstr>2. PACKET SWITCHING</vt:lpstr>
      <vt:lpstr>Segmentasi Packet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Politeknik Negeri Jakarta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Asri</dc:creator>
  <cp:lastModifiedBy>User</cp:lastModifiedBy>
  <cp:revision>29</cp:revision>
  <dcterms:created xsi:type="dcterms:W3CDTF">2013-09-02T18:52:08Z</dcterms:created>
  <dcterms:modified xsi:type="dcterms:W3CDTF">2018-04-01T05:13:07Z</dcterms:modified>
</cp:coreProperties>
</file>