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9"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4" d="100"/>
          <a:sy n="54" d="100"/>
        </p:scale>
        <p:origin x="-1070"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725A3D-89F3-43A5-81F1-86C7E07434AE}" type="datetimeFigureOut">
              <a:rPr lang="en-US" smtClean="0"/>
              <a:t>3/6/2018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5DDCFC-4F8D-44C4-B530-EAD8D73FA560}" type="slidenum">
              <a:rPr lang="en-US" smtClean="0"/>
              <a:t>‹#›</a:t>
            </a:fld>
            <a:endParaRPr lang="en-US"/>
          </a:p>
        </p:txBody>
      </p:sp>
    </p:spTree>
    <p:extLst>
      <p:ext uri="{BB962C8B-B14F-4D97-AF65-F5344CB8AC3E}">
        <p14:creationId xmlns:p14="http://schemas.microsoft.com/office/powerpoint/2010/main" val="1747566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74E6984-19CC-4563-959E-6E954A64EF05}" type="datetimeFigureOut">
              <a:rPr lang="en-US"/>
              <a:pPr>
                <a:defRPr/>
              </a:pPr>
              <a:t>3/6/2018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DC53665-F5E5-4F11-A617-8E439CBB2FD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712112B-0AD0-43E4-B33E-DB1F85641993}" type="datetimeFigureOut">
              <a:rPr lang="en-US"/>
              <a:pPr>
                <a:defRPr/>
              </a:pPr>
              <a:t>3/6/2018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895E868-2CED-4DA3-AF74-5D5E5346314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A9B54AF-DD8B-4BA8-B0E0-3BACD9BA8205}" type="datetimeFigureOut">
              <a:rPr lang="en-US"/>
              <a:pPr>
                <a:defRPr/>
              </a:pPr>
              <a:t>3/6/2018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C1A82BD-2A46-4C43-BE7B-60630FE1F9F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6" descr="UG_logo_NEW.jpg"/>
          <p:cNvPicPr>
            <a:picLocks noChangeAspect="1"/>
          </p:cNvPicPr>
          <p:nvPr userDrawn="1"/>
        </p:nvPicPr>
        <p:blipFill>
          <a:blip r:embed="rId2"/>
          <a:srcRect/>
          <a:stretch>
            <a:fillRect/>
          </a:stretch>
        </p:blipFill>
        <p:spPr bwMode="auto">
          <a:xfrm>
            <a:off x="71438" y="142875"/>
            <a:ext cx="1212850" cy="428625"/>
          </a:xfrm>
          <a:prstGeom prst="rect">
            <a:avLst/>
          </a:prstGeom>
          <a:noFill/>
          <a:ln w="9525">
            <a:noFill/>
            <a:miter lim="800000"/>
            <a:headEnd/>
            <a:tailEnd/>
          </a:ln>
        </p:spPr>
      </p:pic>
      <p:pic>
        <p:nvPicPr>
          <p:cNvPr id="5" name="Picture 7" descr="bar-list-UG.gif"/>
          <p:cNvPicPr>
            <a:picLocks noChangeAspect="1"/>
          </p:cNvPicPr>
          <p:nvPr userDrawn="1"/>
        </p:nvPicPr>
        <p:blipFill>
          <a:blip r:embed="rId3"/>
          <a:srcRect/>
          <a:stretch>
            <a:fillRect/>
          </a:stretch>
        </p:blipFill>
        <p:spPr bwMode="auto">
          <a:xfrm>
            <a:off x="1357313" y="285750"/>
            <a:ext cx="7358062" cy="68263"/>
          </a:xfrm>
          <a:prstGeom prst="rect">
            <a:avLst/>
          </a:prstGeom>
          <a:noFill/>
          <a:ln w="9525">
            <a:noFill/>
            <a:miter lim="800000"/>
            <a:headEnd/>
            <a:tailEnd/>
          </a:ln>
        </p:spPr>
      </p:pic>
      <p:pic>
        <p:nvPicPr>
          <p:cNvPr id="6" name="Picture 8" descr="bar-list-UG.gif"/>
          <p:cNvPicPr>
            <a:picLocks noChangeAspect="1"/>
          </p:cNvPicPr>
          <p:nvPr userDrawn="1"/>
        </p:nvPicPr>
        <p:blipFill>
          <a:blip r:embed="rId3"/>
          <a:srcRect/>
          <a:stretch>
            <a:fillRect/>
          </a:stretch>
        </p:blipFill>
        <p:spPr bwMode="auto">
          <a:xfrm>
            <a:off x="441325" y="6492875"/>
            <a:ext cx="8286750" cy="762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26181D9-7880-4A40-933B-4DF25E91CC87}" type="datetimeFigureOut">
              <a:rPr lang="en-US"/>
              <a:pPr>
                <a:defRPr/>
              </a:pPr>
              <a:t>3/6/2018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19751BF-86BF-4337-91AA-F8D71A21A66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2FD797B-45E5-4210-B234-2C8591CE9CDD}" type="datetimeFigureOut">
              <a:rPr lang="en-US"/>
              <a:pPr>
                <a:defRPr/>
              </a:pPr>
              <a:t>3/6/2018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37FB426-6558-4BC0-B2BA-9DA71D4832C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B52D783-C131-419F-93E9-CC08DEF43609}" type="datetimeFigureOut">
              <a:rPr lang="en-US"/>
              <a:pPr>
                <a:defRPr/>
              </a:pPr>
              <a:t>3/6/2018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6C0E0EE-CA76-4EF9-AE0D-EFF5C8BE99A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910E55F-D44F-4A85-85B9-00F5FEC538E0}" type="datetimeFigureOut">
              <a:rPr lang="en-US"/>
              <a:pPr>
                <a:defRPr/>
              </a:pPr>
              <a:t>3/6/2018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E86E9BF-522B-491E-B624-35ED04ED3B0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618C226-5B85-4C04-9302-1BD7383425A0}" type="datetimeFigureOut">
              <a:rPr lang="en-US"/>
              <a:pPr>
                <a:defRPr/>
              </a:pPr>
              <a:t>3/6/2018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E6796F2-F006-40AC-9CFC-20AAE01508F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60A4BD3-B575-4E03-BC50-A0C0FE8FD7FC}" type="datetimeFigureOut">
              <a:rPr lang="en-US"/>
              <a:pPr>
                <a:defRPr/>
              </a:pPr>
              <a:t>3/6/2018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352C473-0B8B-4229-B20E-5EFB6916CFB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C672B46-186C-4533-A180-FECED1624375}" type="datetimeFigureOut">
              <a:rPr lang="en-US"/>
              <a:pPr>
                <a:defRPr/>
              </a:pPr>
              <a:t>3/6/2018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4E81F31-54B3-4EB7-BD56-A498C6B544A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C3814D2-7A10-491F-BA17-B2C8BD32E843}" type="datetimeFigureOut">
              <a:rPr lang="en-US"/>
              <a:pPr>
                <a:defRPr/>
              </a:pPr>
              <a:t>3/6/2018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9EC548D-4B82-487D-80F8-64A750CCB32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A5F2C63B-8E0C-4933-AD82-8F7487822388}" type="datetimeFigureOut">
              <a:rPr lang="en-US"/>
              <a:pPr>
                <a:defRPr/>
              </a:pPr>
              <a:t>3/6/2018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84E205D-570A-415A-AB62-1C1EE2562D4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0" y="404664"/>
            <a:ext cx="9144000" cy="1470025"/>
          </a:xfrm>
        </p:spPr>
        <p:txBody>
          <a:bodyPr/>
          <a:lstStyle/>
          <a:p>
            <a:pPr eaLnBrk="1" hangingPunct="1"/>
            <a:r>
              <a:rPr lang="en-US" sz="4000" b="1" dirty="0" smtClean="0"/>
              <a:t>TEKNIK PENYAMBUNGAN</a:t>
            </a:r>
            <a:r>
              <a:rPr lang="en-US" dirty="0" smtClean="0"/>
              <a:t> </a:t>
            </a:r>
            <a:br>
              <a:rPr lang="en-US" dirty="0" smtClean="0"/>
            </a:br>
            <a:endParaRPr lang="en-US" sz="3600" dirty="0" smtClean="0"/>
          </a:p>
        </p:txBody>
      </p:sp>
      <p:sp>
        <p:nvSpPr>
          <p:cNvPr id="3" name="Subtitle 2"/>
          <p:cNvSpPr>
            <a:spLocks noGrp="1"/>
          </p:cNvSpPr>
          <p:nvPr>
            <p:ph type="subTitle" idx="1"/>
          </p:nvPr>
        </p:nvSpPr>
        <p:spPr>
          <a:xfrm>
            <a:off x="1259632" y="1916832"/>
            <a:ext cx="6400800" cy="1752600"/>
          </a:xfrm>
        </p:spPr>
        <p:txBody>
          <a:bodyPr rtlCol="0">
            <a:normAutofit/>
          </a:bodyPr>
          <a:lstStyle/>
          <a:p>
            <a:pPr eaLnBrk="1" fontAlgn="auto" hangingPunct="1">
              <a:spcAft>
                <a:spcPts val="0"/>
              </a:spcAft>
              <a:buFont typeface="Arial" pitchFamily="34" charset="0"/>
              <a:buNone/>
              <a:defRPr/>
            </a:pPr>
            <a:r>
              <a:rPr lang="en-US" dirty="0" err="1" smtClean="0">
                <a:solidFill>
                  <a:schemeClr val="tx1"/>
                </a:solidFill>
              </a:rPr>
              <a:t>Perangkat</a:t>
            </a:r>
            <a:r>
              <a:rPr lang="en-US" dirty="0" smtClean="0">
                <a:solidFill>
                  <a:schemeClr val="tx1"/>
                </a:solidFill>
              </a:rPr>
              <a:t> </a:t>
            </a:r>
            <a:r>
              <a:rPr lang="en-US" dirty="0" err="1" smtClean="0">
                <a:solidFill>
                  <a:schemeClr val="tx1"/>
                </a:solidFill>
              </a:rPr>
              <a:t>Sentral</a:t>
            </a:r>
            <a:r>
              <a:rPr lang="en-US" dirty="0" smtClean="0">
                <a:solidFill>
                  <a:schemeClr val="tx1"/>
                </a:solidFill>
              </a:rPr>
              <a:t> </a:t>
            </a:r>
            <a:r>
              <a:rPr lang="en-US" dirty="0" err="1" smtClean="0">
                <a:solidFill>
                  <a:schemeClr val="tx1"/>
                </a:solidFill>
              </a:rPr>
              <a:t>dan</a:t>
            </a:r>
            <a:r>
              <a:rPr lang="en-US" dirty="0" smtClean="0">
                <a:solidFill>
                  <a:schemeClr val="tx1"/>
                </a:solidFill>
              </a:rPr>
              <a:t> </a:t>
            </a:r>
            <a:r>
              <a:rPr lang="en-US" dirty="0" err="1" smtClean="0">
                <a:solidFill>
                  <a:schemeClr val="tx1"/>
                </a:solidFill>
              </a:rPr>
              <a:t>Teknik</a:t>
            </a:r>
            <a:r>
              <a:rPr lang="en-US" dirty="0" smtClean="0">
                <a:solidFill>
                  <a:schemeClr val="tx1"/>
                </a:solidFill>
              </a:rPr>
              <a:t> </a:t>
            </a:r>
            <a:r>
              <a:rPr lang="en-US" dirty="0" err="1" smtClean="0">
                <a:solidFill>
                  <a:schemeClr val="tx1"/>
                </a:solidFill>
              </a:rPr>
              <a:t>Penyambungan</a:t>
            </a:r>
            <a:endParaRPr lang="en-US" dirty="0">
              <a:solidFill>
                <a:schemeClr val="tx1"/>
              </a:solidFill>
            </a:endParaRPr>
          </a:p>
        </p:txBody>
      </p:sp>
      <p:sp>
        <p:nvSpPr>
          <p:cNvPr id="2" name="TextBox 1"/>
          <p:cNvSpPr txBox="1"/>
          <p:nvPr/>
        </p:nvSpPr>
        <p:spPr>
          <a:xfrm>
            <a:off x="2051720" y="4211796"/>
            <a:ext cx="4752528" cy="369332"/>
          </a:xfrm>
          <a:prstGeom prst="rect">
            <a:avLst/>
          </a:prstGeom>
          <a:noFill/>
        </p:spPr>
        <p:txBody>
          <a:bodyPr wrap="square" rtlCol="0">
            <a:spAutoFit/>
          </a:bodyPr>
          <a:lstStyle/>
          <a:p>
            <a:pPr algn="ctr"/>
            <a:r>
              <a:rPr lang="en-US" dirty="0" smtClean="0"/>
              <a:t>ASRI WULANDARI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95288" y="214313"/>
            <a:ext cx="8229600" cy="1143000"/>
          </a:xfrm>
        </p:spPr>
        <p:txBody>
          <a:bodyPr/>
          <a:lstStyle/>
          <a:p>
            <a:pPr eaLnBrk="1" hangingPunct="1"/>
            <a:r>
              <a:rPr lang="en-US" i="1" dirty="0" err="1" smtClean="0"/>
              <a:t>Konsentrator</a:t>
            </a:r>
            <a:r>
              <a:rPr lang="en-US" i="1" dirty="0" smtClean="0"/>
              <a:t> </a:t>
            </a:r>
            <a:r>
              <a:rPr lang="en-US" i="1" dirty="0" err="1" smtClean="0"/>
              <a:t>dan</a:t>
            </a:r>
            <a:r>
              <a:rPr lang="en-US" i="1" dirty="0" smtClean="0"/>
              <a:t> </a:t>
            </a:r>
            <a:r>
              <a:rPr lang="en-US" i="1" dirty="0" err="1" smtClean="0"/>
              <a:t>Expandor</a:t>
            </a:r>
            <a:endParaRPr lang="id-ID" i="1" dirty="0" smtClean="0"/>
          </a:p>
        </p:txBody>
      </p:sp>
      <p:sp>
        <p:nvSpPr>
          <p:cNvPr id="13315" name="Rectangle 3"/>
          <p:cNvSpPr>
            <a:spLocks noGrp="1" noChangeArrowheads="1"/>
          </p:cNvSpPr>
          <p:nvPr>
            <p:ph type="body" idx="1"/>
          </p:nvPr>
        </p:nvSpPr>
        <p:spPr>
          <a:xfrm>
            <a:off x="0" y="1557338"/>
            <a:ext cx="8786813" cy="3240087"/>
          </a:xfrm>
        </p:spPr>
        <p:txBody>
          <a:bodyPr/>
          <a:lstStyle/>
          <a:p>
            <a:pPr marL="969963" indent="-914400" algn="just" eaLnBrk="1" hangingPunct="1">
              <a:buFont typeface="Wingdings" pitchFamily="2" charset="2"/>
              <a:buChar char="q"/>
            </a:pPr>
            <a:r>
              <a:rPr lang="en-US" sz="2800" dirty="0" err="1" smtClean="0"/>
              <a:t>Fungsi</a:t>
            </a:r>
            <a:r>
              <a:rPr lang="en-US" sz="2800" dirty="0" smtClean="0"/>
              <a:t> </a:t>
            </a:r>
            <a:r>
              <a:rPr lang="en-US" sz="2800" dirty="0" err="1" smtClean="0"/>
              <a:t>Konsentrator</a:t>
            </a:r>
            <a:r>
              <a:rPr lang="en-US" sz="2800" dirty="0" smtClean="0"/>
              <a:t> </a:t>
            </a:r>
            <a:r>
              <a:rPr lang="en-US" sz="2800" dirty="0" err="1" smtClean="0"/>
              <a:t>adalah</a:t>
            </a:r>
            <a:r>
              <a:rPr lang="en-US" sz="2800" dirty="0" smtClean="0"/>
              <a:t> </a:t>
            </a:r>
            <a:r>
              <a:rPr lang="en-US" sz="2800" dirty="0" err="1" smtClean="0"/>
              <a:t>untuk</a:t>
            </a:r>
            <a:r>
              <a:rPr lang="en-US" sz="2800" dirty="0" smtClean="0"/>
              <a:t> </a:t>
            </a:r>
            <a:r>
              <a:rPr lang="en-US" sz="2800" dirty="0" err="1" smtClean="0"/>
              <a:t>menyambungkan</a:t>
            </a:r>
            <a:r>
              <a:rPr lang="en-US" sz="2800" dirty="0" smtClean="0"/>
              <a:t> </a:t>
            </a:r>
            <a:r>
              <a:rPr lang="en-US" sz="2800" dirty="0" err="1" smtClean="0"/>
              <a:t>banyak</a:t>
            </a:r>
            <a:r>
              <a:rPr lang="en-US" sz="2800" dirty="0" smtClean="0"/>
              <a:t> inlet </a:t>
            </a:r>
            <a:r>
              <a:rPr lang="en-US" sz="2800" dirty="0" err="1" smtClean="0"/>
              <a:t>ke</a:t>
            </a:r>
            <a:r>
              <a:rPr lang="en-US" sz="2800" dirty="0" smtClean="0"/>
              <a:t> </a:t>
            </a:r>
            <a:r>
              <a:rPr lang="en-US" sz="2800" dirty="0" err="1" smtClean="0"/>
              <a:t>sedikit</a:t>
            </a:r>
            <a:r>
              <a:rPr lang="en-US" sz="2800" dirty="0" smtClean="0"/>
              <a:t> out let ( </a:t>
            </a:r>
            <a:r>
              <a:rPr lang="en-US" sz="2800" dirty="0" err="1" smtClean="0"/>
              <a:t>mis</a:t>
            </a:r>
            <a:r>
              <a:rPr lang="en-US" sz="2800" dirty="0" smtClean="0"/>
              <a:t>. </a:t>
            </a:r>
            <a:r>
              <a:rPr lang="en-US" sz="2800" dirty="0" err="1" smtClean="0"/>
              <a:t>Banyak</a:t>
            </a:r>
            <a:r>
              <a:rPr lang="en-US" sz="2800" dirty="0" smtClean="0"/>
              <a:t> </a:t>
            </a:r>
            <a:r>
              <a:rPr lang="en-US" sz="2800" dirty="0" err="1" smtClean="0"/>
              <a:t>pelanggan</a:t>
            </a:r>
            <a:r>
              <a:rPr lang="en-US" sz="2800" dirty="0" smtClean="0"/>
              <a:t> </a:t>
            </a:r>
            <a:r>
              <a:rPr lang="en-US" sz="2800" dirty="0" err="1" smtClean="0"/>
              <a:t>ke</a:t>
            </a:r>
            <a:r>
              <a:rPr lang="en-US" sz="2800" dirty="0" smtClean="0"/>
              <a:t> trunk ) On demand. </a:t>
            </a:r>
          </a:p>
          <a:p>
            <a:pPr marL="969963" indent="-969963" algn="just" eaLnBrk="1" hangingPunct="1">
              <a:buFont typeface="Wingdings" pitchFamily="2" charset="2"/>
              <a:buChar char="q"/>
            </a:pPr>
            <a:r>
              <a:rPr lang="en-US" sz="2800" dirty="0" err="1" smtClean="0"/>
              <a:t>Sedangkan</a:t>
            </a:r>
            <a:r>
              <a:rPr lang="en-US" sz="2800" dirty="0" smtClean="0"/>
              <a:t> </a:t>
            </a:r>
            <a:r>
              <a:rPr lang="en-US" sz="2800" dirty="0" err="1" smtClean="0"/>
              <a:t>fungsi</a:t>
            </a:r>
            <a:r>
              <a:rPr lang="en-US" sz="2800" dirty="0" smtClean="0"/>
              <a:t> </a:t>
            </a:r>
            <a:r>
              <a:rPr lang="en-US" sz="2800" dirty="0" err="1" smtClean="0"/>
              <a:t>expandor</a:t>
            </a:r>
            <a:r>
              <a:rPr lang="en-US" sz="2800" dirty="0" smtClean="0"/>
              <a:t> </a:t>
            </a:r>
            <a:r>
              <a:rPr lang="en-US" sz="2800" dirty="0" err="1" smtClean="0"/>
              <a:t>adalah</a:t>
            </a:r>
            <a:r>
              <a:rPr lang="en-US" sz="2800" dirty="0" smtClean="0"/>
              <a:t> </a:t>
            </a:r>
            <a:r>
              <a:rPr lang="en-US" sz="2800" dirty="0" err="1" smtClean="0"/>
              <a:t>untuk</a:t>
            </a:r>
            <a:r>
              <a:rPr lang="en-US" sz="2800" dirty="0" smtClean="0"/>
              <a:t> </a:t>
            </a:r>
            <a:r>
              <a:rPr lang="en-US" sz="2800" dirty="0" err="1" smtClean="0"/>
              <a:t>menyambungkan</a:t>
            </a:r>
            <a:r>
              <a:rPr lang="en-US" sz="2800" dirty="0" smtClean="0"/>
              <a:t> </a:t>
            </a:r>
            <a:r>
              <a:rPr lang="en-US" sz="2800" dirty="0" err="1" smtClean="0"/>
              <a:t>saluran</a:t>
            </a:r>
            <a:r>
              <a:rPr lang="en-US" sz="2800" dirty="0" smtClean="0"/>
              <a:t> </a:t>
            </a:r>
            <a:r>
              <a:rPr lang="en-US" sz="2800" dirty="0" err="1" smtClean="0"/>
              <a:t>pada</a:t>
            </a:r>
            <a:r>
              <a:rPr lang="en-US" sz="2800" dirty="0" smtClean="0"/>
              <a:t> trunk / junction </a:t>
            </a:r>
            <a:r>
              <a:rPr lang="en-US" sz="2800" dirty="0" err="1" smtClean="0"/>
              <a:t>ke</a:t>
            </a:r>
            <a:r>
              <a:rPr lang="en-US" sz="2800" dirty="0" smtClean="0"/>
              <a:t> </a:t>
            </a:r>
            <a:r>
              <a:rPr lang="en-US" sz="2800" dirty="0" err="1" smtClean="0"/>
              <a:t>pelanggan</a:t>
            </a:r>
            <a:r>
              <a:rPr lang="en-US" sz="2800" dirty="0" smtClean="0"/>
              <a:t> yang </a:t>
            </a:r>
            <a:r>
              <a:rPr lang="en-US" sz="2800" dirty="0" err="1" smtClean="0"/>
              <a:t>dituju</a:t>
            </a:r>
            <a:endParaRPr lang="id-ID" sz="2800" dirty="0" smtClean="0"/>
          </a:p>
        </p:txBody>
      </p:sp>
      <p:sp>
        <p:nvSpPr>
          <p:cNvPr id="13316" name="Rectangle 4"/>
          <p:cNvSpPr>
            <a:spLocks noChangeArrowheads="1"/>
          </p:cNvSpPr>
          <p:nvPr/>
        </p:nvSpPr>
        <p:spPr bwMode="auto">
          <a:xfrm>
            <a:off x="0" y="3429000"/>
            <a:ext cx="9144000" cy="0"/>
          </a:xfrm>
          <a:prstGeom prst="rect">
            <a:avLst/>
          </a:prstGeom>
          <a:noFill/>
          <a:ln w="9525">
            <a:noFill/>
            <a:miter lim="800000"/>
            <a:headEnd/>
            <a:tailEnd/>
          </a:ln>
        </p:spPr>
        <p:txBody>
          <a:bodyPr wrap="none" anchor="ctr">
            <a:spAutoFit/>
          </a:bodyPr>
          <a:lstStyle/>
          <a:p>
            <a:pPr indent="228600">
              <a:tabLst>
                <a:tab pos="1028700" algn="l"/>
              </a:tabLst>
            </a:pPr>
            <a:endParaRPr lang="en-US"/>
          </a:p>
        </p:txBody>
      </p:sp>
      <p:grpSp>
        <p:nvGrpSpPr>
          <p:cNvPr id="13317" name="Group 5"/>
          <p:cNvGrpSpPr>
            <a:grpSpLocks/>
          </p:cNvGrpSpPr>
          <p:nvPr/>
        </p:nvGrpSpPr>
        <p:grpSpPr bwMode="auto">
          <a:xfrm>
            <a:off x="2411413" y="4652963"/>
            <a:ext cx="4248150" cy="1439862"/>
            <a:chOff x="4581" y="5686"/>
            <a:chExt cx="3600" cy="1440"/>
          </a:xfrm>
        </p:grpSpPr>
        <p:sp>
          <p:nvSpPr>
            <p:cNvPr id="13318" name="Text Box 6"/>
            <p:cNvSpPr txBox="1">
              <a:spLocks noChangeArrowheads="1"/>
            </p:cNvSpPr>
            <p:nvPr/>
          </p:nvSpPr>
          <p:spPr bwMode="auto">
            <a:xfrm>
              <a:off x="4581" y="5686"/>
              <a:ext cx="3600" cy="1440"/>
            </a:xfrm>
            <a:prstGeom prst="rect">
              <a:avLst/>
            </a:prstGeom>
            <a:noFill/>
            <a:ln w="9525">
              <a:noFill/>
              <a:miter lim="800000"/>
              <a:headEnd/>
              <a:tailEnd/>
            </a:ln>
          </p:spPr>
          <p:txBody>
            <a:bodyPr/>
            <a:lstStyle/>
            <a:p>
              <a:pPr algn="ctr"/>
              <a:r>
                <a:rPr lang="id-ID" altLang="ja-JP" sz="1100">
                  <a:latin typeface="Comic Sans MS" pitchFamily="66" charset="0"/>
                  <a:ea typeface="MS Mincho" pitchFamily="49" charset="-128"/>
                </a:rPr>
                <a:t>Konsentrator       Expandor</a:t>
              </a:r>
              <a:endParaRPr lang="id-ID"/>
            </a:p>
          </p:txBody>
        </p:sp>
        <p:grpSp>
          <p:nvGrpSpPr>
            <p:cNvPr id="13319" name="Group 7"/>
            <p:cNvGrpSpPr>
              <a:grpSpLocks/>
            </p:cNvGrpSpPr>
            <p:nvPr/>
          </p:nvGrpSpPr>
          <p:grpSpPr bwMode="auto">
            <a:xfrm>
              <a:off x="4761" y="6046"/>
              <a:ext cx="1320" cy="1036"/>
              <a:chOff x="5328" y="10368"/>
              <a:chExt cx="1611" cy="1152"/>
            </a:xfrm>
          </p:grpSpPr>
          <p:sp>
            <p:nvSpPr>
              <p:cNvPr id="13334" name="Freeform 8"/>
              <p:cNvSpPr>
                <a:spLocks/>
              </p:cNvSpPr>
              <p:nvPr/>
            </p:nvSpPr>
            <p:spPr bwMode="auto">
              <a:xfrm>
                <a:off x="6219" y="10656"/>
                <a:ext cx="720" cy="288"/>
              </a:xfrm>
              <a:custGeom>
                <a:avLst/>
                <a:gdLst>
                  <a:gd name="T0" fmla="*/ 720 w 720"/>
                  <a:gd name="T1" fmla="*/ 0 h 144"/>
                  <a:gd name="T2" fmla="*/ 288 w 720"/>
                  <a:gd name="T3" fmla="*/ 0 h 144"/>
                  <a:gd name="T4" fmla="*/ 0 w 720"/>
                  <a:gd name="T5" fmla="*/ 576 h 144"/>
                  <a:gd name="T6" fmla="*/ 0 60000 65536"/>
                  <a:gd name="T7" fmla="*/ 0 60000 65536"/>
                  <a:gd name="T8" fmla="*/ 0 60000 65536"/>
                  <a:gd name="T9" fmla="*/ 0 w 720"/>
                  <a:gd name="T10" fmla="*/ 0 h 144"/>
                  <a:gd name="T11" fmla="*/ 720 w 720"/>
                  <a:gd name="T12" fmla="*/ 144 h 144"/>
                </a:gdLst>
                <a:ahLst/>
                <a:cxnLst>
                  <a:cxn ang="T6">
                    <a:pos x="T0" y="T1"/>
                  </a:cxn>
                  <a:cxn ang="T7">
                    <a:pos x="T2" y="T3"/>
                  </a:cxn>
                  <a:cxn ang="T8">
                    <a:pos x="T4" y="T5"/>
                  </a:cxn>
                </a:cxnLst>
                <a:rect l="T9" t="T10" r="T11" b="T12"/>
                <a:pathLst>
                  <a:path w="720" h="144">
                    <a:moveTo>
                      <a:pt x="720" y="0"/>
                    </a:moveTo>
                    <a:lnTo>
                      <a:pt x="288" y="0"/>
                    </a:lnTo>
                    <a:lnTo>
                      <a:pt x="0" y="144"/>
                    </a:lnTo>
                  </a:path>
                </a:pathLst>
              </a:custGeom>
              <a:noFill/>
              <a:ln w="9525">
                <a:solidFill>
                  <a:srgbClr val="000000"/>
                </a:solidFill>
                <a:round/>
                <a:headEnd/>
                <a:tailEnd/>
              </a:ln>
            </p:spPr>
            <p:txBody>
              <a:bodyPr/>
              <a:lstStyle/>
              <a:p>
                <a:endParaRPr lang="en-US"/>
              </a:p>
            </p:txBody>
          </p:sp>
          <p:sp>
            <p:nvSpPr>
              <p:cNvPr id="13335" name="Line 9"/>
              <p:cNvSpPr>
                <a:spLocks noChangeShapeType="1"/>
              </p:cNvSpPr>
              <p:nvPr/>
            </p:nvSpPr>
            <p:spPr bwMode="auto">
              <a:xfrm flipH="1" flipV="1">
                <a:off x="6219" y="10368"/>
                <a:ext cx="288" cy="272"/>
              </a:xfrm>
              <a:prstGeom prst="line">
                <a:avLst/>
              </a:prstGeom>
              <a:noFill/>
              <a:ln w="9525">
                <a:solidFill>
                  <a:srgbClr val="000000"/>
                </a:solidFill>
                <a:round/>
                <a:headEnd/>
                <a:tailEnd/>
              </a:ln>
            </p:spPr>
            <p:txBody>
              <a:bodyPr/>
              <a:lstStyle/>
              <a:p>
                <a:endParaRPr lang="en-US"/>
              </a:p>
            </p:txBody>
          </p:sp>
          <p:grpSp>
            <p:nvGrpSpPr>
              <p:cNvPr id="13336" name="Group 10"/>
              <p:cNvGrpSpPr>
                <a:grpSpLocks/>
              </p:cNvGrpSpPr>
              <p:nvPr/>
            </p:nvGrpSpPr>
            <p:grpSpPr bwMode="auto">
              <a:xfrm>
                <a:off x="6048" y="10368"/>
                <a:ext cx="144" cy="576"/>
                <a:chOff x="5184" y="10368"/>
                <a:chExt cx="144" cy="528"/>
              </a:xfrm>
            </p:grpSpPr>
            <p:sp>
              <p:nvSpPr>
                <p:cNvPr id="13345" name="Arc 11"/>
                <p:cNvSpPr>
                  <a:spLocks/>
                </p:cNvSpPr>
                <p:nvPr/>
              </p:nvSpPr>
              <p:spPr bwMode="auto">
                <a:xfrm flipH="1">
                  <a:off x="5184" y="10368"/>
                  <a:ext cx="144"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sp>
              <p:nvSpPr>
                <p:cNvPr id="13346" name="Arc 12"/>
                <p:cNvSpPr>
                  <a:spLocks/>
                </p:cNvSpPr>
                <p:nvPr/>
              </p:nvSpPr>
              <p:spPr bwMode="auto">
                <a:xfrm flipH="1" flipV="1">
                  <a:off x="5184" y="10608"/>
                  <a:ext cx="144"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grpSp>
          <p:sp>
            <p:nvSpPr>
              <p:cNvPr id="13337" name="Line 13"/>
              <p:cNvSpPr>
                <a:spLocks noChangeShapeType="1"/>
              </p:cNvSpPr>
              <p:nvPr/>
            </p:nvSpPr>
            <p:spPr bwMode="auto">
              <a:xfrm>
                <a:off x="5328" y="10512"/>
                <a:ext cx="720" cy="0"/>
              </a:xfrm>
              <a:prstGeom prst="line">
                <a:avLst/>
              </a:prstGeom>
              <a:noFill/>
              <a:ln w="9525">
                <a:solidFill>
                  <a:srgbClr val="000000"/>
                </a:solidFill>
                <a:round/>
                <a:headEnd/>
                <a:tailEnd/>
              </a:ln>
            </p:spPr>
            <p:txBody>
              <a:bodyPr/>
              <a:lstStyle/>
              <a:p>
                <a:endParaRPr lang="en-US"/>
              </a:p>
            </p:txBody>
          </p:sp>
          <p:sp>
            <p:nvSpPr>
              <p:cNvPr id="13338" name="Line 14"/>
              <p:cNvSpPr>
                <a:spLocks noChangeShapeType="1"/>
              </p:cNvSpPr>
              <p:nvPr/>
            </p:nvSpPr>
            <p:spPr bwMode="auto">
              <a:xfrm>
                <a:off x="5328" y="10656"/>
                <a:ext cx="720" cy="0"/>
              </a:xfrm>
              <a:prstGeom prst="line">
                <a:avLst/>
              </a:prstGeom>
              <a:noFill/>
              <a:ln w="9525">
                <a:solidFill>
                  <a:srgbClr val="000000"/>
                </a:solidFill>
                <a:round/>
                <a:headEnd/>
                <a:tailEnd/>
              </a:ln>
            </p:spPr>
            <p:txBody>
              <a:bodyPr/>
              <a:lstStyle/>
              <a:p>
                <a:endParaRPr lang="en-US"/>
              </a:p>
            </p:txBody>
          </p:sp>
          <p:sp>
            <p:nvSpPr>
              <p:cNvPr id="13339" name="Line 15"/>
              <p:cNvSpPr>
                <a:spLocks noChangeShapeType="1"/>
              </p:cNvSpPr>
              <p:nvPr/>
            </p:nvSpPr>
            <p:spPr bwMode="auto">
              <a:xfrm>
                <a:off x="5328" y="10800"/>
                <a:ext cx="720" cy="0"/>
              </a:xfrm>
              <a:prstGeom prst="line">
                <a:avLst/>
              </a:prstGeom>
              <a:noFill/>
              <a:ln w="9525">
                <a:solidFill>
                  <a:srgbClr val="000000"/>
                </a:solidFill>
                <a:round/>
                <a:headEnd/>
                <a:tailEnd/>
              </a:ln>
            </p:spPr>
            <p:txBody>
              <a:bodyPr/>
              <a:lstStyle/>
              <a:p>
                <a:endParaRPr lang="en-US"/>
              </a:p>
            </p:txBody>
          </p:sp>
          <p:grpSp>
            <p:nvGrpSpPr>
              <p:cNvPr id="13340" name="Group 16"/>
              <p:cNvGrpSpPr>
                <a:grpSpLocks/>
              </p:cNvGrpSpPr>
              <p:nvPr/>
            </p:nvGrpSpPr>
            <p:grpSpPr bwMode="auto">
              <a:xfrm>
                <a:off x="5472" y="10944"/>
                <a:ext cx="1152" cy="576"/>
                <a:chOff x="5472" y="10944"/>
                <a:chExt cx="1152" cy="576"/>
              </a:xfrm>
            </p:grpSpPr>
            <p:grpSp>
              <p:nvGrpSpPr>
                <p:cNvPr id="13341" name="Group 17"/>
                <p:cNvGrpSpPr>
                  <a:grpSpLocks/>
                </p:cNvGrpSpPr>
                <p:nvPr/>
              </p:nvGrpSpPr>
              <p:grpSpPr bwMode="auto">
                <a:xfrm flipH="1">
                  <a:off x="6480" y="10944"/>
                  <a:ext cx="144" cy="576"/>
                  <a:chOff x="5184" y="10368"/>
                  <a:chExt cx="144" cy="528"/>
                </a:xfrm>
              </p:grpSpPr>
              <p:sp>
                <p:nvSpPr>
                  <p:cNvPr id="13343" name="Arc 18"/>
                  <p:cNvSpPr>
                    <a:spLocks/>
                  </p:cNvSpPr>
                  <p:nvPr/>
                </p:nvSpPr>
                <p:spPr bwMode="auto">
                  <a:xfrm flipH="1">
                    <a:off x="5184" y="10368"/>
                    <a:ext cx="144"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sp>
                <p:nvSpPr>
                  <p:cNvPr id="13344" name="Arc 19"/>
                  <p:cNvSpPr>
                    <a:spLocks/>
                  </p:cNvSpPr>
                  <p:nvPr/>
                </p:nvSpPr>
                <p:spPr bwMode="auto">
                  <a:xfrm flipH="1" flipV="1">
                    <a:off x="5184" y="10608"/>
                    <a:ext cx="144"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grpSp>
            <p:sp>
              <p:nvSpPr>
                <p:cNvPr id="13342" name="Freeform 20"/>
                <p:cNvSpPr>
                  <a:spLocks/>
                </p:cNvSpPr>
                <p:nvPr/>
              </p:nvSpPr>
              <p:spPr bwMode="auto">
                <a:xfrm>
                  <a:off x="5472" y="11088"/>
                  <a:ext cx="1008" cy="144"/>
                </a:xfrm>
                <a:custGeom>
                  <a:avLst/>
                  <a:gdLst>
                    <a:gd name="T0" fmla="*/ 0 w 1008"/>
                    <a:gd name="T1" fmla="*/ 144 h 144"/>
                    <a:gd name="T2" fmla="*/ 576 w 1008"/>
                    <a:gd name="T3" fmla="*/ 144 h 144"/>
                    <a:gd name="T4" fmla="*/ 1008 w 1008"/>
                    <a:gd name="T5" fmla="*/ 0 h 144"/>
                    <a:gd name="T6" fmla="*/ 0 60000 65536"/>
                    <a:gd name="T7" fmla="*/ 0 60000 65536"/>
                    <a:gd name="T8" fmla="*/ 0 60000 65536"/>
                    <a:gd name="T9" fmla="*/ 0 w 1008"/>
                    <a:gd name="T10" fmla="*/ 0 h 144"/>
                    <a:gd name="T11" fmla="*/ 1008 w 1008"/>
                    <a:gd name="T12" fmla="*/ 144 h 144"/>
                  </a:gdLst>
                  <a:ahLst/>
                  <a:cxnLst>
                    <a:cxn ang="T6">
                      <a:pos x="T0" y="T1"/>
                    </a:cxn>
                    <a:cxn ang="T7">
                      <a:pos x="T2" y="T3"/>
                    </a:cxn>
                    <a:cxn ang="T8">
                      <a:pos x="T4" y="T5"/>
                    </a:cxn>
                  </a:cxnLst>
                  <a:rect l="T9" t="T10" r="T11" b="T12"/>
                  <a:pathLst>
                    <a:path w="1008" h="144">
                      <a:moveTo>
                        <a:pt x="0" y="144"/>
                      </a:moveTo>
                      <a:lnTo>
                        <a:pt x="576" y="144"/>
                      </a:lnTo>
                      <a:lnTo>
                        <a:pt x="1008" y="0"/>
                      </a:lnTo>
                    </a:path>
                  </a:pathLst>
                </a:custGeom>
                <a:noFill/>
                <a:ln w="9525">
                  <a:solidFill>
                    <a:srgbClr val="000000"/>
                  </a:solidFill>
                  <a:round/>
                  <a:headEnd/>
                  <a:tailEnd/>
                </a:ln>
              </p:spPr>
              <p:txBody>
                <a:bodyPr/>
                <a:lstStyle/>
                <a:p>
                  <a:endParaRPr lang="en-US"/>
                </a:p>
              </p:txBody>
            </p:sp>
          </p:grpSp>
        </p:grpSp>
        <p:grpSp>
          <p:nvGrpSpPr>
            <p:cNvPr id="13320" name="Group 21"/>
            <p:cNvGrpSpPr>
              <a:grpSpLocks/>
            </p:cNvGrpSpPr>
            <p:nvPr/>
          </p:nvGrpSpPr>
          <p:grpSpPr bwMode="auto">
            <a:xfrm flipH="1">
              <a:off x="6417" y="6048"/>
              <a:ext cx="1320" cy="1036"/>
              <a:chOff x="5328" y="10368"/>
              <a:chExt cx="1611" cy="1152"/>
            </a:xfrm>
          </p:grpSpPr>
          <p:sp>
            <p:nvSpPr>
              <p:cNvPr id="13321" name="Freeform 22"/>
              <p:cNvSpPr>
                <a:spLocks/>
              </p:cNvSpPr>
              <p:nvPr/>
            </p:nvSpPr>
            <p:spPr bwMode="auto">
              <a:xfrm>
                <a:off x="6219" y="10656"/>
                <a:ext cx="720" cy="288"/>
              </a:xfrm>
              <a:custGeom>
                <a:avLst/>
                <a:gdLst>
                  <a:gd name="T0" fmla="*/ 720 w 720"/>
                  <a:gd name="T1" fmla="*/ 0 h 144"/>
                  <a:gd name="T2" fmla="*/ 288 w 720"/>
                  <a:gd name="T3" fmla="*/ 0 h 144"/>
                  <a:gd name="T4" fmla="*/ 0 w 720"/>
                  <a:gd name="T5" fmla="*/ 576 h 144"/>
                  <a:gd name="T6" fmla="*/ 0 60000 65536"/>
                  <a:gd name="T7" fmla="*/ 0 60000 65536"/>
                  <a:gd name="T8" fmla="*/ 0 60000 65536"/>
                  <a:gd name="T9" fmla="*/ 0 w 720"/>
                  <a:gd name="T10" fmla="*/ 0 h 144"/>
                  <a:gd name="T11" fmla="*/ 720 w 720"/>
                  <a:gd name="T12" fmla="*/ 144 h 144"/>
                </a:gdLst>
                <a:ahLst/>
                <a:cxnLst>
                  <a:cxn ang="T6">
                    <a:pos x="T0" y="T1"/>
                  </a:cxn>
                  <a:cxn ang="T7">
                    <a:pos x="T2" y="T3"/>
                  </a:cxn>
                  <a:cxn ang="T8">
                    <a:pos x="T4" y="T5"/>
                  </a:cxn>
                </a:cxnLst>
                <a:rect l="T9" t="T10" r="T11" b="T12"/>
                <a:pathLst>
                  <a:path w="720" h="144">
                    <a:moveTo>
                      <a:pt x="720" y="0"/>
                    </a:moveTo>
                    <a:lnTo>
                      <a:pt x="288" y="0"/>
                    </a:lnTo>
                    <a:lnTo>
                      <a:pt x="0" y="144"/>
                    </a:lnTo>
                  </a:path>
                </a:pathLst>
              </a:custGeom>
              <a:noFill/>
              <a:ln w="9525">
                <a:solidFill>
                  <a:srgbClr val="000000"/>
                </a:solidFill>
                <a:round/>
                <a:headEnd/>
                <a:tailEnd/>
              </a:ln>
            </p:spPr>
            <p:txBody>
              <a:bodyPr/>
              <a:lstStyle/>
              <a:p>
                <a:endParaRPr lang="en-US"/>
              </a:p>
            </p:txBody>
          </p:sp>
          <p:sp>
            <p:nvSpPr>
              <p:cNvPr id="13322" name="Line 23"/>
              <p:cNvSpPr>
                <a:spLocks noChangeShapeType="1"/>
              </p:cNvSpPr>
              <p:nvPr/>
            </p:nvSpPr>
            <p:spPr bwMode="auto">
              <a:xfrm flipH="1" flipV="1">
                <a:off x="6219" y="10368"/>
                <a:ext cx="288" cy="272"/>
              </a:xfrm>
              <a:prstGeom prst="line">
                <a:avLst/>
              </a:prstGeom>
              <a:noFill/>
              <a:ln w="9525">
                <a:solidFill>
                  <a:srgbClr val="000000"/>
                </a:solidFill>
                <a:round/>
                <a:headEnd/>
                <a:tailEnd/>
              </a:ln>
            </p:spPr>
            <p:txBody>
              <a:bodyPr/>
              <a:lstStyle/>
              <a:p>
                <a:endParaRPr lang="en-US"/>
              </a:p>
            </p:txBody>
          </p:sp>
          <p:grpSp>
            <p:nvGrpSpPr>
              <p:cNvPr id="13323" name="Group 24"/>
              <p:cNvGrpSpPr>
                <a:grpSpLocks/>
              </p:cNvGrpSpPr>
              <p:nvPr/>
            </p:nvGrpSpPr>
            <p:grpSpPr bwMode="auto">
              <a:xfrm>
                <a:off x="6048" y="10368"/>
                <a:ext cx="144" cy="576"/>
                <a:chOff x="5184" y="10368"/>
                <a:chExt cx="144" cy="528"/>
              </a:xfrm>
            </p:grpSpPr>
            <p:sp>
              <p:nvSpPr>
                <p:cNvPr id="13332" name="Arc 25"/>
                <p:cNvSpPr>
                  <a:spLocks/>
                </p:cNvSpPr>
                <p:nvPr/>
              </p:nvSpPr>
              <p:spPr bwMode="auto">
                <a:xfrm flipH="1">
                  <a:off x="5184" y="10368"/>
                  <a:ext cx="144"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sp>
              <p:nvSpPr>
                <p:cNvPr id="13333" name="Arc 26"/>
                <p:cNvSpPr>
                  <a:spLocks/>
                </p:cNvSpPr>
                <p:nvPr/>
              </p:nvSpPr>
              <p:spPr bwMode="auto">
                <a:xfrm flipH="1" flipV="1">
                  <a:off x="5184" y="10608"/>
                  <a:ext cx="144"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grpSp>
          <p:sp>
            <p:nvSpPr>
              <p:cNvPr id="13324" name="Line 27"/>
              <p:cNvSpPr>
                <a:spLocks noChangeShapeType="1"/>
              </p:cNvSpPr>
              <p:nvPr/>
            </p:nvSpPr>
            <p:spPr bwMode="auto">
              <a:xfrm>
                <a:off x="5328" y="10512"/>
                <a:ext cx="720" cy="0"/>
              </a:xfrm>
              <a:prstGeom prst="line">
                <a:avLst/>
              </a:prstGeom>
              <a:noFill/>
              <a:ln w="9525">
                <a:solidFill>
                  <a:srgbClr val="000000"/>
                </a:solidFill>
                <a:round/>
                <a:headEnd/>
                <a:tailEnd/>
              </a:ln>
            </p:spPr>
            <p:txBody>
              <a:bodyPr/>
              <a:lstStyle/>
              <a:p>
                <a:endParaRPr lang="en-US"/>
              </a:p>
            </p:txBody>
          </p:sp>
          <p:sp>
            <p:nvSpPr>
              <p:cNvPr id="13325" name="Line 28"/>
              <p:cNvSpPr>
                <a:spLocks noChangeShapeType="1"/>
              </p:cNvSpPr>
              <p:nvPr/>
            </p:nvSpPr>
            <p:spPr bwMode="auto">
              <a:xfrm>
                <a:off x="5328" y="10656"/>
                <a:ext cx="720" cy="0"/>
              </a:xfrm>
              <a:prstGeom prst="line">
                <a:avLst/>
              </a:prstGeom>
              <a:noFill/>
              <a:ln w="9525">
                <a:solidFill>
                  <a:srgbClr val="000000"/>
                </a:solidFill>
                <a:round/>
                <a:headEnd/>
                <a:tailEnd/>
              </a:ln>
            </p:spPr>
            <p:txBody>
              <a:bodyPr/>
              <a:lstStyle/>
              <a:p>
                <a:endParaRPr lang="en-US"/>
              </a:p>
            </p:txBody>
          </p:sp>
          <p:sp>
            <p:nvSpPr>
              <p:cNvPr id="13326" name="Line 29"/>
              <p:cNvSpPr>
                <a:spLocks noChangeShapeType="1"/>
              </p:cNvSpPr>
              <p:nvPr/>
            </p:nvSpPr>
            <p:spPr bwMode="auto">
              <a:xfrm>
                <a:off x="5328" y="10800"/>
                <a:ext cx="720" cy="0"/>
              </a:xfrm>
              <a:prstGeom prst="line">
                <a:avLst/>
              </a:prstGeom>
              <a:noFill/>
              <a:ln w="9525">
                <a:solidFill>
                  <a:srgbClr val="000000"/>
                </a:solidFill>
                <a:round/>
                <a:headEnd/>
                <a:tailEnd/>
              </a:ln>
            </p:spPr>
            <p:txBody>
              <a:bodyPr/>
              <a:lstStyle/>
              <a:p>
                <a:endParaRPr lang="en-US"/>
              </a:p>
            </p:txBody>
          </p:sp>
          <p:grpSp>
            <p:nvGrpSpPr>
              <p:cNvPr id="13327" name="Group 30"/>
              <p:cNvGrpSpPr>
                <a:grpSpLocks/>
              </p:cNvGrpSpPr>
              <p:nvPr/>
            </p:nvGrpSpPr>
            <p:grpSpPr bwMode="auto">
              <a:xfrm>
                <a:off x="5472" y="10944"/>
                <a:ext cx="1152" cy="576"/>
                <a:chOff x="5472" y="10944"/>
                <a:chExt cx="1152" cy="576"/>
              </a:xfrm>
            </p:grpSpPr>
            <p:grpSp>
              <p:nvGrpSpPr>
                <p:cNvPr id="13328" name="Group 31"/>
                <p:cNvGrpSpPr>
                  <a:grpSpLocks/>
                </p:cNvGrpSpPr>
                <p:nvPr/>
              </p:nvGrpSpPr>
              <p:grpSpPr bwMode="auto">
                <a:xfrm flipH="1">
                  <a:off x="6480" y="10944"/>
                  <a:ext cx="144" cy="576"/>
                  <a:chOff x="5184" y="10368"/>
                  <a:chExt cx="144" cy="528"/>
                </a:xfrm>
              </p:grpSpPr>
              <p:sp>
                <p:nvSpPr>
                  <p:cNvPr id="13330" name="Arc 32"/>
                  <p:cNvSpPr>
                    <a:spLocks/>
                  </p:cNvSpPr>
                  <p:nvPr/>
                </p:nvSpPr>
                <p:spPr bwMode="auto">
                  <a:xfrm flipH="1">
                    <a:off x="5184" y="10368"/>
                    <a:ext cx="144"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sp>
                <p:nvSpPr>
                  <p:cNvPr id="13331" name="Arc 33"/>
                  <p:cNvSpPr>
                    <a:spLocks/>
                  </p:cNvSpPr>
                  <p:nvPr/>
                </p:nvSpPr>
                <p:spPr bwMode="auto">
                  <a:xfrm flipH="1" flipV="1">
                    <a:off x="5184" y="10608"/>
                    <a:ext cx="144"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grpSp>
            <p:sp>
              <p:nvSpPr>
                <p:cNvPr id="13329" name="Freeform 34"/>
                <p:cNvSpPr>
                  <a:spLocks/>
                </p:cNvSpPr>
                <p:nvPr/>
              </p:nvSpPr>
              <p:spPr bwMode="auto">
                <a:xfrm>
                  <a:off x="5472" y="11088"/>
                  <a:ext cx="1008" cy="144"/>
                </a:xfrm>
                <a:custGeom>
                  <a:avLst/>
                  <a:gdLst>
                    <a:gd name="T0" fmla="*/ 0 w 1008"/>
                    <a:gd name="T1" fmla="*/ 144 h 144"/>
                    <a:gd name="T2" fmla="*/ 576 w 1008"/>
                    <a:gd name="T3" fmla="*/ 144 h 144"/>
                    <a:gd name="T4" fmla="*/ 1008 w 1008"/>
                    <a:gd name="T5" fmla="*/ 0 h 144"/>
                    <a:gd name="T6" fmla="*/ 0 60000 65536"/>
                    <a:gd name="T7" fmla="*/ 0 60000 65536"/>
                    <a:gd name="T8" fmla="*/ 0 60000 65536"/>
                    <a:gd name="T9" fmla="*/ 0 w 1008"/>
                    <a:gd name="T10" fmla="*/ 0 h 144"/>
                    <a:gd name="T11" fmla="*/ 1008 w 1008"/>
                    <a:gd name="T12" fmla="*/ 144 h 144"/>
                  </a:gdLst>
                  <a:ahLst/>
                  <a:cxnLst>
                    <a:cxn ang="T6">
                      <a:pos x="T0" y="T1"/>
                    </a:cxn>
                    <a:cxn ang="T7">
                      <a:pos x="T2" y="T3"/>
                    </a:cxn>
                    <a:cxn ang="T8">
                      <a:pos x="T4" y="T5"/>
                    </a:cxn>
                  </a:cxnLst>
                  <a:rect l="T9" t="T10" r="T11" b="T12"/>
                  <a:pathLst>
                    <a:path w="1008" h="144">
                      <a:moveTo>
                        <a:pt x="0" y="144"/>
                      </a:moveTo>
                      <a:lnTo>
                        <a:pt x="576" y="144"/>
                      </a:lnTo>
                      <a:lnTo>
                        <a:pt x="1008" y="0"/>
                      </a:lnTo>
                    </a:path>
                  </a:pathLst>
                </a:custGeom>
                <a:noFill/>
                <a:ln w="9525">
                  <a:solidFill>
                    <a:srgbClr val="000000"/>
                  </a:solidFill>
                  <a:round/>
                  <a:headEnd/>
                  <a:tailEnd/>
                </a:ln>
              </p:spPr>
              <p:txBody>
                <a:bodyPr/>
                <a:lstStyle/>
                <a:p>
                  <a:endParaRPr lang="en-US"/>
                </a:p>
              </p:txBody>
            </p:sp>
          </p:gr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i="1" smtClean="0"/>
              <a:t>Matrik Penyambungan</a:t>
            </a:r>
            <a:endParaRPr lang="id-ID" i="1" smtClean="0"/>
          </a:p>
        </p:txBody>
      </p:sp>
      <p:grpSp>
        <p:nvGrpSpPr>
          <p:cNvPr id="14339" name="Group 3"/>
          <p:cNvGrpSpPr>
            <a:grpSpLocks/>
          </p:cNvGrpSpPr>
          <p:nvPr/>
        </p:nvGrpSpPr>
        <p:grpSpPr bwMode="auto">
          <a:xfrm>
            <a:off x="1547813" y="2133600"/>
            <a:ext cx="6192837" cy="1371600"/>
            <a:chOff x="864" y="828"/>
            <a:chExt cx="6919" cy="2160"/>
          </a:xfrm>
        </p:grpSpPr>
        <p:grpSp>
          <p:nvGrpSpPr>
            <p:cNvPr id="14340" name="Group 4"/>
            <p:cNvGrpSpPr>
              <a:grpSpLocks/>
            </p:cNvGrpSpPr>
            <p:nvPr/>
          </p:nvGrpSpPr>
          <p:grpSpPr bwMode="auto">
            <a:xfrm>
              <a:off x="1238" y="1085"/>
              <a:ext cx="1320" cy="1036"/>
              <a:chOff x="5328" y="10368"/>
              <a:chExt cx="1611" cy="1152"/>
            </a:xfrm>
          </p:grpSpPr>
          <p:sp>
            <p:nvSpPr>
              <p:cNvPr id="14356" name="Freeform 5"/>
              <p:cNvSpPr>
                <a:spLocks/>
              </p:cNvSpPr>
              <p:nvPr/>
            </p:nvSpPr>
            <p:spPr bwMode="auto">
              <a:xfrm>
                <a:off x="6219" y="10656"/>
                <a:ext cx="720" cy="288"/>
              </a:xfrm>
              <a:custGeom>
                <a:avLst/>
                <a:gdLst>
                  <a:gd name="T0" fmla="*/ 720 w 720"/>
                  <a:gd name="T1" fmla="*/ 0 h 144"/>
                  <a:gd name="T2" fmla="*/ 288 w 720"/>
                  <a:gd name="T3" fmla="*/ 0 h 144"/>
                  <a:gd name="T4" fmla="*/ 0 w 720"/>
                  <a:gd name="T5" fmla="*/ 576 h 144"/>
                  <a:gd name="T6" fmla="*/ 0 60000 65536"/>
                  <a:gd name="T7" fmla="*/ 0 60000 65536"/>
                  <a:gd name="T8" fmla="*/ 0 60000 65536"/>
                  <a:gd name="T9" fmla="*/ 0 w 720"/>
                  <a:gd name="T10" fmla="*/ 0 h 144"/>
                  <a:gd name="T11" fmla="*/ 720 w 720"/>
                  <a:gd name="T12" fmla="*/ 144 h 144"/>
                </a:gdLst>
                <a:ahLst/>
                <a:cxnLst>
                  <a:cxn ang="T6">
                    <a:pos x="T0" y="T1"/>
                  </a:cxn>
                  <a:cxn ang="T7">
                    <a:pos x="T2" y="T3"/>
                  </a:cxn>
                  <a:cxn ang="T8">
                    <a:pos x="T4" y="T5"/>
                  </a:cxn>
                </a:cxnLst>
                <a:rect l="T9" t="T10" r="T11" b="T12"/>
                <a:pathLst>
                  <a:path w="720" h="144">
                    <a:moveTo>
                      <a:pt x="720" y="0"/>
                    </a:moveTo>
                    <a:lnTo>
                      <a:pt x="288" y="0"/>
                    </a:lnTo>
                    <a:lnTo>
                      <a:pt x="0" y="144"/>
                    </a:lnTo>
                  </a:path>
                </a:pathLst>
              </a:custGeom>
              <a:noFill/>
              <a:ln w="9525">
                <a:solidFill>
                  <a:srgbClr val="000000"/>
                </a:solidFill>
                <a:round/>
                <a:headEnd/>
                <a:tailEnd/>
              </a:ln>
            </p:spPr>
            <p:txBody>
              <a:bodyPr/>
              <a:lstStyle/>
              <a:p>
                <a:endParaRPr lang="en-US"/>
              </a:p>
            </p:txBody>
          </p:sp>
          <p:sp>
            <p:nvSpPr>
              <p:cNvPr id="14357" name="Line 6"/>
              <p:cNvSpPr>
                <a:spLocks noChangeShapeType="1"/>
              </p:cNvSpPr>
              <p:nvPr/>
            </p:nvSpPr>
            <p:spPr bwMode="auto">
              <a:xfrm flipH="1" flipV="1">
                <a:off x="6219" y="10368"/>
                <a:ext cx="288" cy="272"/>
              </a:xfrm>
              <a:prstGeom prst="line">
                <a:avLst/>
              </a:prstGeom>
              <a:noFill/>
              <a:ln w="9525">
                <a:solidFill>
                  <a:srgbClr val="000000"/>
                </a:solidFill>
                <a:round/>
                <a:headEnd/>
                <a:tailEnd/>
              </a:ln>
            </p:spPr>
            <p:txBody>
              <a:bodyPr/>
              <a:lstStyle/>
              <a:p>
                <a:endParaRPr lang="en-US"/>
              </a:p>
            </p:txBody>
          </p:sp>
          <p:grpSp>
            <p:nvGrpSpPr>
              <p:cNvPr id="14358" name="Group 7"/>
              <p:cNvGrpSpPr>
                <a:grpSpLocks/>
              </p:cNvGrpSpPr>
              <p:nvPr/>
            </p:nvGrpSpPr>
            <p:grpSpPr bwMode="auto">
              <a:xfrm>
                <a:off x="6048" y="10368"/>
                <a:ext cx="144" cy="576"/>
                <a:chOff x="5184" y="10368"/>
                <a:chExt cx="144" cy="528"/>
              </a:xfrm>
            </p:grpSpPr>
            <p:sp>
              <p:nvSpPr>
                <p:cNvPr id="14367" name="Arc 8"/>
                <p:cNvSpPr>
                  <a:spLocks/>
                </p:cNvSpPr>
                <p:nvPr/>
              </p:nvSpPr>
              <p:spPr bwMode="auto">
                <a:xfrm flipH="1">
                  <a:off x="5184" y="10368"/>
                  <a:ext cx="144"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sp>
              <p:nvSpPr>
                <p:cNvPr id="14368" name="Arc 9"/>
                <p:cNvSpPr>
                  <a:spLocks/>
                </p:cNvSpPr>
                <p:nvPr/>
              </p:nvSpPr>
              <p:spPr bwMode="auto">
                <a:xfrm flipH="1" flipV="1">
                  <a:off x="5184" y="10608"/>
                  <a:ext cx="144"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grpSp>
          <p:sp>
            <p:nvSpPr>
              <p:cNvPr id="14359" name="Line 10"/>
              <p:cNvSpPr>
                <a:spLocks noChangeShapeType="1"/>
              </p:cNvSpPr>
              <p:nvPr/>
            </p:nvSpPr>
            <p:spPr bwMode="auto">
              <a:xfrm>
                <a:off x="5328" y="10512"/>
                <a:ext cx="720" cy="0"/>
              </a:xfrm>
              <a:prstGeom prst="line">
                <a:avLst/>
              </a:prstGeom>
              <a:noFill/>
              <a:ln w="9525">
                <a:solidFill>
                  <a:srgbClr val="000000"/>
                </a:solidFill>
                <a:round/>
                <a:headEnd/>
                <a:tailEnd/>
              </a:ln>
            </p:spPr>
            <p:txBody>
              <a:bodyPr/>
              <a:lstStyle/>
              <a:p>
                <a:endParaRPr lang="en-US"/>
              </a:p>
            </p:txBody>
          </p:sp>
          <p:sp>
            <p:nvSpPr>
              <p:cNvPr id="14360" name="Line 11"/>
              <p:cNvSpPr>
                <a:spLocks noChangeShapeType="1"/>
              </p:cNvSpPr>
              <p:nvPr/>
            </p:nvSpPr>
            <p:spPr bwMode="auto">
              <a:xfrm>
                <a:off x="5328" y="10656"/>
                <a:ext cx="720" cy="0"/>
              </a:xfrm>
              <a:prstGeom prst="line">
                <a:avLst/>
              </a:prstGeom>
              <a:noFill/>
              <a:ln w="9525">
                <a:solidFill>
                  <a:srgbClr val="000000"/>
                </a:solidFill>
                <a:round/>
                <a:headEnd/>
                <a:tailEnd/>
              </a:ln>
            </p:spPr>
            <p:txBody>
              <a:bodyPr/>
              <a:lstStyle/>
              <a:p>
                <a:endParaRPr lang="en-US"/>
              </a:p>
            </p:txBody>
          </p:sp>
          <p:sp>
            <p:nvSpPr>
              <p:cNvPr id="14361" name="Line 12"/>
              <p:cNvSpPr>
                <a:spLocks noChangeShapeType="1"/>
              </p:cNvSpPr>
              <p:nvPr/>
            </p:nvSpPr>
            <p:spPr bwMode="auto">
              <a:xfrm>
                <a:off x="5328" y="10800"/>
                <a:ext cx="720" cy="0"/>
              </a:xfrm>
              <a:prstGeom prst="line">
                <a:avLst/>
              </a:prstGeom>
              <a:noFill/>
              <a:ln w="9525">
                <a:solidFill>
                  <a:srgbClr val="000000"/>
                </a:solidFill>
                <a:round/>
                <a:headEnd/>
                <a:tailEnd/>
              </a:ln>
            </p:spPr>
            <p:txBody>
              <a:bodyPr/>
              <a:lstStyle/>
              <a:p>
                <a:endParaRPr lang="en-US"/>
              </a:p>
            </p:txBody>
          </p:sp>
          <p:grpSp>
            <p:nvGrpSpPr>
              <p:cNvPr id="14362" name="Group 13"/>
              <p:cNvGrpSpPr>
                <a:grpSpLocks/>
              </p:cNvGrpSpPr>
              <p:nvPr/>
            </p:nvGrpSpPr>
            <p:grpSpPr bwMode="auto">
              <a:xfrm>
                <a:off x="5472" y="10944"/>
                <a:ext cx="1152" cy="576"/>
                <a:chOff x="5472" y="10944"/>
                <a:chExt cx="1152" cy="576"/>
              </a:xfrm>
            </p:grpSpPr>
            <p:grpSp>
              <p:nvGrpSpPr>
                <p:cNvPr id="14363" name="Group 14"/>
                <p:cNvGrpSpPr>
                  <a:grpSpLocks/>
                </p:cNvGrpSpPr>
                <p:nvPr/>
              </p:nvGrpSpPr>
              <p:grpSpPr bwMode="auto">
                <a:xfrm flipH="1">
                  <a:off x="6480" y="10944"/>
                  <a:ext cx="144" cy="576"/>
                  <a:chOff x="5184" y="10368"/>
                  <a:chExt cx="144" cy="528"/>
                </a:xfrm>
              </p:grpSpPr>
              <p:sp>
                <p:nvSpPr>
                  <p:cNvPr id="14365" name="Arc 15"/>
                  <p:cNvSpPr>
                    <a:spLocks/>
                  </p:cNvSpPr>
                  <p:nvPr/>
                </p:nvSpPr>
                <p:spPr bwMode="auto">
                  <a:xfrm flipH="1">
                    <a:off x="5184" y="10368"/>
                    <a:ext cx="144"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sp>
                <p:nvSpPr>
                  <p:cNvPr id="14366" name="Arc 16"/>
                  <p:cNvSpPr>
                    <a:spLocks/>
                  </p:cNvSpPr>
                  <p:nvPr/>
                </p:nvSpPr>
                <p:spPr bwMode="auto">
                  <a:xfrm flipH="1" flipV="1">
                    <a:off x="5184" y="10608"/>
                    <a:ext cx="144"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grpSp>
            <p:sp>
              <p:nvSpPr>
                <p:cNvPr id="14364" name="Freeform 17"/>
                <p:cNvSpPr>
                  <a:spLocks/>
                </p:cNvSpPr>
                <p:nvPr/>
              </p:nvSpPr>
              <p:spPr bwMode="auto">
                <a:xfrm>
                  <a:off x="5472" y="11088"/>
                  <a:ext cx="1008" cy="144"/>
                </a:xfrm>
                <a:custGeom>
                  <a:avLst/>
                  <a:gdLst>
                    <a:gd name="T0" fmla="*/ 0 w 1008"/>
                    <a:gd name="T1" fmla="*/ 144 h 144"/>
                    <a:gd name="T2" fmla="*/ 576 w 1008"/>
                    <a:gd name="T3" fmla="*/ 144 h 144"/>
                    <a:gd name="T4" fmla="*/ 1008 w 1008"/>
                    <a:gd name="T5" fmla="*/ 0 h 144"/>
                    <a:gd name="T6" fmla="*/ 0 60000 65536"/>
                    <a:gd name="T7" fmla="*/ 0 60000 65536"/>
                    <a:gd name="T8" fmla="*/ 0 60000 65536"/>
                    <a:gd name="T9" fmla="*/ 0 w 1008"/>
                    <a:gd name="T10" fmla="*/ 0 h 144"/>
                    <a:gd name="T11" fmla="*/ 1008 w 1008"/>
                    <a:gd name="T12" fmla="*/ 144 h 144"/>
                  </a:gdLst>
                  <a:ahLst/>
                  <a:cxnLst>
                    <a:cxn ang="T6">
                      <a:pos x="T0" y="T1"/>
                    </a:cxn>
                    <a:cxn ang="T7">
                      <a:pos x="T2" y="T3"/>
                    </a:cxn>
                    <a:cxn ang="T8">
                      <a:pos x="T4" y="T5"/>
                    </a:cxn>
                  </a:cxnLst>
                  <a:rect l="T9" t="T10" r="T11" b="T12"/>
                  <a:pathLst>
                    <a:path w="1008" h="144">
                      <a:moveTo>
                        <a:pt x="0" y="144"/>
                      </a:moveTo>
                      <a:lnTo>
                        <a:pt x="576" y="144"/>
                      </a:lnTo>
                      <a:lnTo>
                        <a:pt x="1008" y="0"/>
                      </a:lnTo>
                    </a:path>
                  </a:pathLst>
                </a:custGeom>
                <a:noFill/>
                <a:ln w="9525">
                  <a:solidFill>
                    <a:srgbClr val="000000"/>
                  </a:solidFill>
                  <a:round/>
                  <a:headEnd/>
                  <a:tailEnd/>
                </a:ln>
              </p:spPr>
              <p:txBody>
                <a:bodyPr/>
                <a:lstStyle/>
                <a:p>
                  <a:endParaRPr lang="en-US"/>
                </a:p>
              </p:txBody>
            </p:sp>
          </p:grpSp>
        </p:grpSp>
        <p:sp>
          <p:nvSpPr>
            <p:cNvPr id="14341" name="Line 18"/>
            <p:cNvSpPr>
              <a:spLocks noChangeShapeType="1"/>
            </p:cNvSpPr>
            <p:nvPr/>
          </p:nvSpPr>
          <p:spPr bwMode="auto">
            <a:xfrm>
              <a:off x="3669" y="1188"/>
              <a:ext cx="3740" cy="0"/>
            </a:xfrm>
            <a:prstGeom prst="line">
              <a:avLst/>
            </a:prstGeom>
            <a:noFill/>
            <a:ln w="9525">
              <a:solidFill>
                <a:srgbClr val="000000"/>
              </a:solidFill>
              <a:round/>
              <a:headEnd/>
              <a:tailEnd/>
            </a:ln>
          </p:spPr>
          <p:txBody>
            <a:bodyPr lIns="0" tIns="0" rIns="0" bIns="0"/>
            <a:lstStyle/>
            <a:p>
              <a:endParaRPr lang="en-US"/>
            </a:p>
          </p:txBody>
        </p:sp>
        <p:sp>
          <p:nvSpPr>
            <p:cNvPr id="14342" name="Line 19"/>
            <p:cNvSpPr>
              <a:spLocks noChangeShapeType="1"/>
            </p:cNvSpPr>
            <p:nvPr/>
          </p:nvSpPr>
          <p:spPr bwMode="auto">
            <a:xfrm>
              <a:off x="3669" y="1368"/>
              <a:ext cx="3740" cy="0"/>
            </a:xfrm>
            <a:prstGeom prst="line">
              <a:avLst/>
            </a:prstGeom>
            <a:noFill/>
            <a:ln w="9525">
              <a:solidFill>
                <a:srgbClr val="000000"/>
              </a:solidFill>
              <a:round/>
              <a:headEnd/>
              <a:tailEnd/>
            </a:ln>
          </p:spPr>
          <p:txBody>
            <a:bodyPr lIns="0" tIns="0" rIns="0" bIns="0"/>
            <a:lstStyle/>
            <a:p>
              <a:endParaRPr lang="en-US"/>
            </a:p>
          </p:txBody>
        </p:sp>
        <p:sp>
          <p:nvSpPr>
            <p:cNvPr id="14343" name="Line 20"/>
            <p:cNvSpPr>
              <a:spLocks noChangeShapeType="1"/>
            </p:cNvSpPr>
            <p:nvPr/>
          </p:nvSpPr>
          <p:spPr bwMode="auto">
            <a:xfrm>
              <a:off x="3669" y="1548"/>
              <a:ext cx="3740" cy="0"/>
            </a:xfrm>
            <a:prstGeom prst="line">
              <a:avLst/>
            </a:prstGeom>
            <a:noFill/>
            <a:ln w="9525">
              <a:solidFill>
                <a:srgbClr val="000000"/>
              </a:solidFill>
              <a:round/>
              <a:headEnd/>
              <a:tailEnd/>
            </a:ln>
          </p:spPr>
          <p:txBody>
            <a:bodyPr lIns="0" tIns="0" rIns="0" bIns="0"/>
            <a:lstStyle/>
            <a:p>
              <a:endParaRPr lang="en-US"/>
            </a:p>
          </p:txBody>
        </p:sp>
        <p:sp>
          <p:nvSpPr>
            <p:cNvPr id="14344" name="Line 21"/>
            <p:cNvSpPr>
              <a:spLocks noChangeShapeType="1"/>
            </p:cNvSpPr>
            <p:nvPr/>
          </p:nvSpPr>
          <p:spPr bwMode="auto">
            <a:xfrm>
              <a:off x="3669" y="1728"/>
              <a:ext cx="3740" cy="0"/>
            </a:xfrm>
            <a:prstGeom prst="line">
              <a:avLst/>
            </a:prstGeom>
            <a:noFill/>
            <a:ln w="9525">
              <a:solidFill>
                <a:srgbClr val="000000"/>
              </a:solidFill>
              <a:round/>
              <a:headEnd/>
              <a:tailEnd/>
            </a:ln>
          </p:spPr>
          <p:txBody>
            <a:bodyPr lIns="0" tIns="0" rIns="0" bIns="0"/>
            <a:lstStyle/>
            <a:p>
              <a:endParaRPr lang="en-US"/>
            </a:p>
          </p:txBody>
        </p:sp>
        <p:sp>
          <p:nvSpPr>
            <p:cNvPr id="14345" name="Line 22"/>
            <p:cNvSpPr>
              <a:spLocks noChangeShapeType="1"/>
            </p:cNvSpPr>
            <p:nvPr/>
          </p:nvSpPr>
          <p:spPr bwMode="auto">
            <a:xfrm>
              <a:off x="3669" y="1908"/>
              <a:ext cx="3740" cy="0"/>
            </a:xfrm>
            <a:prstGeom prst="line">
              <a:avLst/>
            </a:prstGeom>
            <a:noFill/>
            <a:ln w="9525">
              <a:solidFill>
                <a:srgbClr val="000000"/>
              </a:solidFill>
              <a:round/>
              <a:headEnd/>
              <a:tailEnd/>
            </a:ln>
          </p:spPr>
          <p:txBody>
            <a:bodyPr lIns="0" tIns="0" rIns="0" bIns="0"/>
            <a:lstStyle/>
            <a:p>
              <a:endParaRPr lang="en-US"/>
            </a:p>
          </p:txBody>
        </p:sp>
        <p:sp>
          <p:nvSpPr>
            <p:cNvPr id="14346" name="Line 23"/>
            <p:cNvSpPr>
              <a:spLocks noChangeShapeType="1"/>
            </p:cNvSpPr>
            <p:nvPr/>
          </p:nvSpPr>
          <p:spPr bwMode="auto">
            <a:xfrm>
              <a:off x="3669" y="2088"/>
              <a:ext cx="3740" cy="0"/>
            </a:xfrm>
            <a:prstGeom prst="line">
              <a:avLst/>
            </a:prstGeom>
            <a:noFill/>
            <a:ln w="9525">
              <a:solidFill>
                <a:srgbClr val="000000"/>
              </a:solidFill>
              <a:round/>
              <a:headEnd/>
              <a:tailEnd/>
            </a:ln>
          </p:spPr>
          <p:txBody>
            <a:bodyPr lIns="0" tIns="0" rIns="0" bIns="0"/>
            <a:lstStyle/>
            <a:p>
              <a:endParaRPr lang="en-US"/>
            </a:p>
          </p:txBody>
        </p:sp>
        <p:sp>
          <p:nvSpPr>
            <p:cNvPr id="14347" name="Line 24"/>
            <p:cNvSpPr>
              <a:spLocks noChangeShapeType="1"/>
            </p:cNvSpPr>
            <p:nvPr/>
          </p:nvSpPr>
          <p:spPr bwMode="auto">
            <a:xfrm>
              <a:off x="3669" y="2268"/>
              <a:ext cx="3740" cy="0"/>
            </a:xfrm>
            <a:prstGeom prst="line">
              <a:avLst/>
            </a:prstGeom>
            <a:noFill/>
            <a:ln w="9525">
              <a:solidFill>
                <a:srgbClr val="000000"/>
              </a:solidFill>
              <a:round/>
              <a:headEnd/>
              <a:tailEnd/>
            </a:ln>
          </p:spPr>
          <p:txBody>
            <a:bodyPr lIns="0" tIns="0" rIns="0" bIns="0"/>
            <a:lstStyle/>
            <a:p>
              <a:endParaRPr lang="en-US"/>
            </a:p>
          </p:txBody>
        </p:sp>
        <p:sp>
          <p:nvSpPr>
            <p:cNvPr id="14348" name="Line 25"/>
            <p:cNvSpPr>
              <a:spLocks noChangeShapeType="1"/>
            </p:cNvSpPr>
            <p:nvPr/>
          </p:nvSpPr>
          <p:spPr bwMode="auto">
            <a:xfrm>
              <a:off x="3669" y="2448"/>
              <a:ext cx="3740" cy="0"/>
            </a:xfrm>
            <a:prstGeom prst="line">
              <a:avLst/>
            </a:prstGeom>
            <a:noFill/>
            <a:ln w="9525">
              <a:solidFill>
                <a:srgbClr val="000000"/>
              </a:solidFill>
              <a:round/>
              <a:headEnd/>
              <a:tailEnd/>
            </a:ln>
          </p:spPr>
          <p:txBody>
            <a:bodyPr lIns="0" tIns="0" rIns="0" bIns="0"/>
            <a:lstStyle/>
            <a:p>
              <a:endParaRPr lang="en-US"/>
            </a:p>
          </p:txBody>
        </p:sp>
        <p:sp>
          <p:nvSpPr>
            <p:cNvPr id="14349" name="Line 26"/>
            <p:cNvSpPr>
              <a:spLocks noChangeShapeType="1"/>
            </p:cNvSpPr>
            <p:nvPr/>
          </p:nvSpPr>
          <p:spPr bwMode="auto">
            <a:xfrm>
              <a:off x="4230" y="1188"/>
              <a:ext cx="0" cy="1620"/>
            </a:xfrm>
            <a:prstGeom prst="line">
              <a:avLst/>
            </a:prstGeom>
            <a:noFill/>
            <a:ln w="9525">
              <a:solidFill>
                <a:srgbClr val="000000"/>
              </a:solidFill>
              <a:round/>
              <a:headEnd/>
              <a:tailEnd/>
            </a:ln>
          </p:spPr>
          <p:txBody>
            <a:bodyPr lIns="0" tIns="0" rIns="0" bIns="0"/>
            <a:lstStyle/>
            <a:p>
              <a:endParaRPr lang="en-US"/>
            </a:p>
          </p:txBody>
        </p:sp>
        <p:sp>
          <p:nvSpPr>
            <p:cNvPr id="14350" name="Line 27"/>
            <p:cNvSpPr>
              <a:spLocks noChangeShapeType="1"/>
            </p:cNvSpPr>
            <p:nvPr/>
          </p:nvSpPr>
          <p:spPr bwMode="auto">
            <a:xfrm>
              <a:off x="4455" y="1188"/>
              <a:ext cx="0" cy="1620"/>
            </a:xfrm>
            <a:prstGeom prst="line">
              <a:avLst/>
            </a:prstGeom>
            <a:noFill/>
            <a:ln w="9525">
              <a:solidFill>
                <a:srgbClr val="000000"/>
              </a:solidFill>
              <a:round/>
              <a:headEnd/>
              <a:tailEnd/>
            </a:ln>
          </p:spPr>
          <p:txBody>
            <a:bodyPr lIns="0" tIns="0" rIns="0" bIns="0"/>
            <a:lstStyle/>
            <a:p>
              <a:endParaRPr lang="en-US"/>
            </a:p>
          </p:txBody>
        </p:sp>
        <p:sp>
          <p:nvSpPr>
            <p:cNvPr id="14351" name="Line 28"/>
            <p:cNvSpPr>
              <a:spLocks noChangeShapeType="1"/>
            </p:cNvSpPr>
            <p:nvPr/>
          </p:nvSpPr>
          <p:spPr bwMode="auto">
            <a:xfrm>
              <a:off x="4693" y="1188"/>
              <a:ext cx="0" cy="1620"/>
            </a:xfrm>
            <a:prstGeom prst="line">
              <a:avLst/>
            </a:prstGeom>
            <a:noFill/>
            <a:ln w="9525">
              <a:solidFill>
                <a:srgbClr val="000000"/>
              </a:solidFill>
              <a:round/>
              <a:headEnd/>
              <a:tailEnd/>
            </a:ln>
          </p:spPr>
          <p:txBody>
            <a:bodyPr lIns="0" tIns="0" rIns="0" bIns="0"/>
            <a:lstStyle/>
            <a:p>
              <a:endParaRPr lang="en-US"/>
            </a:p>
          </p:txBody>
        </p:sp>
        <p:sp>
          <p:nvSpPr>
            <p:cNvPr id="14352" name="Line 29"/>
            <p:cNvSpPr>
              <a:spLocks noChangeShapeType="1"/>
            </p:cNvSpPr>
            <p:nvPr/>
          </p:nvSpPr>
          <p:spPr bwMode="auto">
            <a:xfrm>
              <a:off x="6100" y="1188"/>
              <a:ext cx="0" cy="1620"/>
            </a:xfrm>
            <a:prstGeom prst="line">
              <a:avLst/>
            </a:prstGeom>
            <a:noFill/>
            <a:ln w="9525">
              <a:solidFill>
                <a:srgbClr val="000000"/>
              </a:solidFill>
              <a:round/>
              <a:headEnd/>
              <a:tailEnd/>
            </a:ln>
          </p:spPr>
          <p:txBody>
            <a:bodyPr lIns="0" tIns="0" rIns="0" bIns="0"/>
            <a:lstStyle/>
            <a:p>
              <a:endParaRPr lang="en-US"/>
            </a:p>
          </p:txBody>
        </p:sp>
        <p:sp>
          <p:nvSpPr>
            <p:cNvPr id="14353" name="Line 30"/>
            <p:cNvSpPr>
              <a:spLocks noChangeShapeType="1"/>
            </p:cNvSpPr>
            <p:nvPr/>
          </p:nvSpPr>
          <p:spPr bwMode="auto">
            <a:xfrm>
              <a:off x="6317" y="1188"/>
              <a:ext cx="0" cy="1620"/>
            </a:xfrm>
            <a:prstGeom prst="line">
              <a:avLst/>
            </a:prstGeom>
            <a:noFill/>
            <a:ln w="9525">
              <a:solidFill>
                <a:srgbClr val="000000"/>
              </a:solidFill>
              <a:round/>
              <a:headEnd/>
              <a:tailEnd/>
            </a:ln>
          </p:spPr>
          <p:txBody>
            <a:bodyPr lIns="0" tIns="0" rIns="0" bIns="0"/>
            <a:lstStyle/>
            <a:p>
              <a:endParaRPr lang="en-US"/>
            </a:p>
          </p:txBody>
        </p:sp>
        <p:sp>
          <p:nvSpPr>
            <p:cNvPr id="14354" name="Line 31"/>
            <p:cNvSpPr>
              <a:spLocks noChangeShapeType="1"/>
            </p:cNvSpPr>
            <p:nvPr/>
          </p:nvSpPr>
          <p:spPr bwMode="auto">
            <a:xfrm>
              <a:off x="6542" y="1188"/>
              <a:ext cx="0" cy="1620"/>
            </a:xfrm>
            <a:prstGeom prst="line">
              <a:avLst/>
            </a:prstGeom>
            <a:noFill/>
            <a:ln w="9525">
              <a:solidFill>
                <a:srgbClr val="000000"/>
              </a:solidFill>
              <a:round/>
              <a:headEnd/>
              <a:tailEnd/>
            </a:ln>
          </p:spPr>
          <p:txBody>
            <a:bodyPr lIns="0" tIns="0" rIns="0" bIns="0"/>
            <a:lstStyle/>
            <a:p>
              <a:endParaRPr lang="en-US"/>
            </a:p>
          </p:txBody>
        </p:sp>
        <p:sp>
          <p:nvSpPr>
            <p:cNvPr id="14355" name="Text Box 32"/>
            <p:cNvSpPr txBox="1">
              <a:spLocks noChangeArrowheads="1"/>
            </p:cNvSpPr>
            <p:nvPr/>
          </p:nvSpPr>
          <p:spPr bwMode="auto">
            <a:xfrm>
              <a:off x="864" y="828"/>
              <a:ext cx="6919" cy="2160"/>
            </a:xfrm>
            <a:prstGeom prst="rect">
              <a:avLst/>
            </a:prstGeom>
            <a:noFill/>
            <a:ln w="9525">
              <a:noFill/>
              <a:miter lim="800000"/>
              <a:headEnd/>
              <a:tailEnd/>
            </a:ln>
          </p:spPr>
          <p:txBody>
            <a:bodyPr lIns="0" tIns="0" rIns="0" bIns="0"/>
            <a:lstStyle/>
            <a:p>
              <a:endParaRPr lang="id-ID" altLang="ja-JP" sz="1200">
                <a:latin typeface="Times New Roman" pitchFamily="18" charset="0"/>
                <a:ea typeface="MS Mincho" pitchFamily="49" charset="-128"/>
              </a:endParaRPr>
            </a:p>
            <a:p>
              <a:r>
                <a:rPr lang="id-ID" altLang="ja-JP" sz="1200">
                  <a:latin typeface="Times New Roman" pitchFamily="18" charset="0"/>
                  <a:ea typeface="MS Mincho" pitchFamily="49" charset="-128"/>
                </a:rPr>
                <a:t> N                           K</a:t>
              </a:r>
            </a:p>
            <a:p>
              <a:endParaRPr lang="id-ID" altLang="ja-JP" sz="1200">
                <a:latin typeface="Times New Roman" pitchFamily="18" charset="0"/>
                <a:ea typeface="MS Mincho" pitchFamily="49" charset="-128"/>
              </a:endParaRPr>
            </a:p>
            <a:p>
              <a:r>
                <a:rPr lang="id-ID" altLang="ja-JP" sz="1200">
                  <a:latin typeface="Times New Roman" pitchFamily="18" charset="0"/>
                  <a:ea typeface="MS Mincho" pitchFamily="49" charset="-128"/>
                </a:rPr>
                <a:t>			    N </a:t>
              </a:r>
            </a:p>
            <a:p>
              <a:r>
                <a:rPr lang="id-ID" altLang="ja-JP" sz="1200">
                  <a:latin typeface="Times New Roman" pitchFamily="18" charset="0"/>
                  <a:ea typeface="MS Mincho" pitchFamily="49" charset="-128"/>
                </a:rPr>
                <a:t>         			Inlet</a:t>
              </a:r>
            </a:p>
            <a:p>
              <a:endParaRPr lang="id-ID" altLang="ja-JP" sz="1200">
                <a:latin typeface="Times New Roman" pitchFamily="18" charset="0"/>
                <a:ea typeface="MS Mincho" pitchFamily="49" charset="-128"/>
              </a:endParaRPr>
            </a:p>
            <a:p>
              <a:r>
                <a:rPr lang="id-ID" altLang="ja-JP" sz="1200">
                  <a:latin typeface="Times New Roman" pitchFamily="18" charset="0"/>
                  <a:ea typeface="MS Mincho" pitchFamily="49" charset="-128"/>
                </a:rPr>
                <a:t>						K</a:t>
              </a:r>
            </a:p>
            <a:p>
              <a:r>
                <a:rPr lang="id-ID" altLang="ja-JP" sz="1200">
                  <a:latin typeface="Times New Roman" pitchFamily="18" charset="0"/>
                  <a:ea typeface="MS Mincho" pitchFamily="49" charset="-128"/>
                </a:rPr>
                <a:t>					      Outlet </a:t>
              </a:r>
              <a:endParaRPr lang="id-ID"/>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solidFill>
            <a:schemeClr val="accent1">
              <a:lumMod val="20000"/>
              <a:lumOff val="80000"/>
            </a:schemeClr>
          </a:solidFill>
          <a:ln>
            <a:solidFill>
              <a:schemeClr val="tx1"/>
            </a:solidFill>
          </a:ln>
        </p:spPr>
        <p:txBody>
          <a:bodyPr/>
          <a:lstStyle/>
          <a:p>
            <a:pPr eaLnBrk="1" hangingPunct="1"/>
            <a:r>
              <a:rPr lang="en-US" sz="3400" i="1" dirty="0" err="1" smtClean="0"/>
              <a:t>Macam-macam</a:t>
            </a:r>
            <a:r>
              <a:rPr lang="en-US" sz="3400" i="1" dirty="0" smtClean="0"/>
              <a:t> </a:t>
            </a:r>
            <a:br>
              <a:rPr lang="en-US" sz="3400" i="1" dirty="0" smtClean="0"/>
            </a:br>
            <a:r>
              <a:rPr lang="en-US" sz="3400" i="1" dirty="0" err="1" smtClean="0"/>
              <a:t>Teknik</a:t>
            </a:r>
            <a:r>
              <a:rPr lang="en-US" sz="3400" i="1" dirty="0" smtClean="0"/>
              <a:t> </a:t>
            </a:r>
            <a:r>
              <a:rPr lang="en-US" sz="3400" i="1" dirty="0" err="1" smtClean="0"/>
              <a:t>Penyambungan</a:t>
            </a:r>
            <a:endParaRPr lang="id-ID" sz="3400" i="1" dirty="0" smtClean="0"/>
          </a:p>
        </p:txBody>
      </p:sp>
      <p:sp>
        <p:nvSpPr>
          <p:cNvPr id="15363" name="Rectangle 3"/>
          <p:cNvSpPr>
            <a:spLocks noGrp="1" noChangeArrowheads="1"/>
          </p:cNvSpPr>
          <p:nvPr>
            <p:ph type="body" idx="1"/>
          </p:nvPr>
        </p:nvSpPr>
        <p:spPr/>
        <p:txBody>
          <a:bodyPr/>
          <a:lstStyle/>
          <a:p>
            <a:pPr marL="609600" indent="-609600" eaLnBrk="1" hangingPunct="1">
              <a:buFontTx/>
              <a:buAutoNum type="arabicPeriod"/>
            </a:pPr>
            <a:r>
              <a:rPr lang="en-US" dirty="0" err="1" smtClean="0"/>
              <a:t>Teknik</a:t>
            </a:r>
            <a:r>
              <a:rPr lang="en-US" dirty="0" smtClean="0"/>
              <a:t> </a:t>
            </a:r>
            <a:r>
              <a:rPr lang="en-US" dirty="0" err="1" smtClean="0"/>
              <a:t>Penyambungan</a:t>
            </a:r>
            <a:r>
              <a:rPr lang="en-US" dirty="0" smtClean="0"/>
              <a:t> </a:t>
            </a:r>
            <a:r>
              <a:rPr lang="en-US" dirty="0" err="1" smtClean="0"/>
              <a:t>Mekanik</a:t>
            </a:r>
            <a:endParaRPr lang="en-US" dirty="0" smtClean="0"/>
          </a:p>
          <a:p>
            <a:pPr marL="609600" indent="-609600" eaLnBrk="1" hangingPunct="1">
              <a:buFontTx/>
              <a:buAutoNum type="arabicPeriod"/>
            </a:pPr>
            <a:r>
              <a:rPr lang="en-US" dirty="0" err="1" smtClean="0"/>
              <a:t>Teknik</a:t>
            </a:r>
            <a:r>
              <a:rPr lang="en-US" dirty="0" smtClean="0"/>
              <a:t> </a:t>
            </a:r>
            <a:r>
              <a:rPr lang="en-US" dirty="0" err="1" smtClean="0"/>
              <a:t>Penyambungan</a:t>
            </a:r>
            <a:r>
              <a:rPr lang="en-US" dirty="0" smtClean="0"/>
              <a:t> Manual</a:t>
            </a:r>
          </a:p>
          <a:p>
            <a:pPr marL="609600" indent="-609600" eaLnBrk="1" hangingPunct="1">
              <a:buFontTx/>
              <a:buAutoNum type="arabicPeriod"/>
            </a:pPr>
            <a:r>
              <a:rPr lang="en-US" dirty="0" err="1" smtClean="0"/>
              <a:t>Teknik</a:t>
            </a:r>
            <a:r>
              <a:rPr lang="en-US" dirty="0" smtClean="0"/>
              <a:t> </a:t>
            </a:r>
            <a:r>
              <a:rPr lang="en-US" dirty="0" err="1" smtClean="0"/>
              <a:t>Penyambungan</a:t>
            </a:r>
            <a:r>
              <a:rPr lang="en-US" dirty="0" smtClean="0"/>
              <a:t> </a:t>
            </a:r>
            <a:r>
              <a:rPr lang="en-US" dirty="0" err="1" smtClean="0"/>
              <a:t>Otomatis</a:t>
            </a:r>
            <a:endParaRPr lang="en-US" dirty="0" smtClean="0"/>
          </a:p>
          <a:p>
            <a:pPr marL="0" indent="0" algn="ctr" eaLnBrk="1" hangingPunct="1">
              <a:buNone/>
            </a:pPr>
            <a:endParaRPr lang="id-ID"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b="1" i="1" dirty="0" err="1" smtClean="0"/>
              <a:t>Teknik</a:t>
            </a:r>
            <a:r>
              <a:rPr lang="en-US" sz="3600" b="1" i="1" dirty="0" smtClean="0"/>
              <a:t> </a:t>
            </a:r>
            <a:r>
              <a:rPr lang="en-US" sz="3600" b="1" i="1" dirty="0" err="1" smtClean="0"/>
              <a:t>Penyambungan</a:t>
            </a:r>
            <a:r>
              <a:rPr lang="en-US" sz="3600" b="1" i="1" dirty="0" smtClean="0"/>
              <a:t> </a:t>
            </a:r>
            <a:r>
              <a:rPr lang="en-US" sz="3600" b="1" i="1" dirty="0" err="1" smtClean="0"/>
              <a:t>Mekanik</a:t>
            </a:r>
            <a:endParaRPr lang="id-ID" sz="3600" b="1" i="1" dirty="0" smtClean="0"/>
          </a:p>
        </p:txBody>
      </p:sp>
      <p:sp>
        <p:nvSpPr>
          <p:cNvPr id="16387" name="Rectangle 3"/>
          <p:cNvSpPr>
            <a:spLocks noGrp="1" noChangeArrowheads="1"/>
          </p:cNvSpPr>
          <p:nvPr>
            <p:ph type="body" idx="1"/>
          </p:nvPr>
        </p:nvSpPr>
        <p:spPr>
          <a:xfrm>
            <a:off x="539552" y="1412776"/>
            <a:ext cx="8280920" cy="4497363"/>
          </a:xfrm>
        </p:spPr>
        <p:txBody>
          <a:bodyPr/>
          <a:lstStyle/>
          <a:p>
            <a:pPr marL="0" indent="0" algn="just" eaLnBrk="1" hangingPunct="1">
              <a:buNone/>
            </a:pPr>
            <a:r>
              <a:rPr lang="en-US" sz="2800" dirty="0" err="1" smtClean="0"/>
              <a:t>adalah</a:t>
            </a:r>
            <a:r>
              <a:rPr lang="en-US" sz="2800" dirty="0" smtClean="0"/>
              <a:t> </a:t>
            </a:r>
            <a:r>
              <a:rPr lang="en-US" sz="2800" dirty="0" err="1" smtClean="0"/>
              <a:t>teknik</a:t>
            </a:r>
            <a:r>
              <a:rPr lang="en-US" sz="2800" dirty="0" smtClean="0"/>
              <a:t> </a:t>
            </a:r>
            <a:r>
              <a:rPr lang="en-US" sz="2800" dirty="0" err="1" smtClean="0"/>
              <a:t>penyambungan</a:t>
            </a:r>
            <a:r>
              <a:rPr lang="en-US" sz="2800" dirty="0" smtClean="0"/>
              <a:t> yang </a:t>
            </a:r>
            <a:r>
              <a:rPr lang="en-US" sz="2800" dirty="0" err="1" smtClean="0"/>
              <a:t>pada</a:t>
            </a:r>
            <a:r>
              <a:rPr lang="en-US" sz="2800" dirty="0" smtClean="0"/>
              <a:t> proses </a:t>
            </a:r>
            <a:r>
              <a:rPr lang="en-US" sz="2800" dirty="0" err="1" smtClean="0"/>
              <a:t>penyambungan</a:t>
            </a:r>
            <a:r>
              <a:rPr lang="en-US" sz="2800" dirty="0" smtClean="0"/>
              <a:t> </a:t>
            </a:r>
            <a:r>
              <a:rPr lang="en-US" sz="2800" dirty="0" err="1" smtClean="0"/>
              <a:t>menggunakan</a:t>
            </a:r>
            <a:r>
              <a:rPr lang="en-US" sz="2800" dirty="0" smtClean="0"/>
              <a:t> </a:t>
            </a:r>
            <a:r>
              <a:rPr lang="en-US" sz="2800" dirty="0" err="1" smtClean="0"/>
              <a:t>peralatan</a:t>
            </a:r>
            <a:r>
              <a:rPr lang="en-US" sz="2800" dirty="0" smtClean="0"/>
              <a:t> </a:t>
            </a:r>
            <a:r>
              <a:rPr lang="en-US" sz="2800" dirty="0" err="1" smtClean="0"/>
              <a:t>mekanik</a:t>
            </a:r>
            <a:r>
              <a:rPr lang="en-US" sz="2800" dirty="0" smtClean="0"/>
              <a:t>. </a:t>
            </a:r>
          </a:p>
          <a:p>
            <a:pPr marL="0" indent="0" algn="just" eaLnBrk="1" hangingPunct="1">
              <a:buNone/>
            </a:pPr>
            <a:r>
              <a:rPr lang="en-US" sz="2800" dirty="0" err="1" smtClean="0"/>
              <a:t>Sering</a:t>
            </a:r>
            <a:r>
              <a:rPr lang="en-US" sz="2800" dirty="0" smtClean="0"/>
              <a:t> pula </a:t>
            </a:r>
            <a:r>
              <a:rPr lang="en-US" sz="2800" dirty="0" err="1" smtClean="0"/>
              <a:t>teknik</a:t>
            </a:r>
            <a:r>
              <a:rPr lang="en-US" sz="2800" dirty="0" smtClean="0"/>
              <a:t> </a:t>
            </a:r>
            <a:r>
              <a:rPr lang="en-US" sz="2800" dirty="0" err="1" smtClean="0"/>
              <a:t>ini</a:t>
            </a:r>
            <a:r>
              <a:rPr lang="en-US" sz="2800" dirty="0" smtClean="0"/>
              <a:t> </a:t>
            </a:r>
            <a:r>
              <a:rPr lang="en-US" sz="2800" dirty="0" err="1" smtClean="0"/>
              <a:t>disebut</a:t>
            </a:r>
            <a:r>
              <a:rPr lang="en-US" sz="2800" dirty="0" smtClean="0"/>
              <a:t> </a:t>
            </a:r>
            <a:r>
              <a:rPr lang="en-US" sz="2800" dirty="0" err="1" smtClean="0"/>
              <a:t>teknik</a:t>
            </a:r>
            <a:r>
              <a:rPr lang="en-US" sz="2800" dirty="0" smtClean="0"/>
              <a:t> </a:t>
            </a:r>
            <a:r>
              <a:rPr lang="en-US" sz="2800" dirty="0" err="1" smtClean="0"/>
              <a:t>penyambungan</a:t>
            </a:r>
            <a:r>
              <a:rPr lang="en-US" sz="2800" dirty="0" smtClean="0"/>
              <a:t> analog. </a:t>
            </a:r>
            <a:endParaRPr lang="id-ID" sz="2800" dirty="0" smtClean="0"/>
          </a:p>
        </p:txBody>
      </p:sp>
      <p:grpSp>
        <p:nvGrpSpPr>
          <p:cNvPr id="16388" name="Group 4"/>
          <p:cNvGrpSpPr>
            <a:grpSpLocks/>
          </p:cNvGrpSpPr>
          <p:nvPr/>
        </p:nvGrpSpPr>
        <p:grpSpPr bwMode="auto">
          <a:xfrm>
            <a:off x="1763713" y="3789040"/>
            <a:ext cx="5113337" cy="1655762"/>
            <a:chOff x="2734" y="4593"/>
            <a:chExt cx="5049" cy="1455"/>
          </a:xfrm>
        </p:grpSpPr>
        <p:sp>
          <p:nvSpPr>
            <p:cNvPr id="16389" name="Freeform 5"/>
            <p:cNvSpPr>
              <a:spLocks/>
            </p:cNvSpPr>
            <p:nvPr/>
          </p:nvSpPr>
          <p:spPr bwMode="auto">
            <a:xfrm flipH="1">
              <a:off x="6635" y="4774"/>
              <a:ext cx="346" cy="175"/>
            </a:xfrm>
            <a:custGeom>
              <a:avLst/>
              <a:gdLst>
                <a:gd name="T0" fmla="*/ 166 w 720"/>
                <a:gd name="T1" fmla="*/ 0 h 144"/>
                <a:gd name="T2" fmla="*/ 66 w 720"/>
                <a:gd name="T3" fmla="*/ 0 h 144"/>
                <a:gd name="T4" fmla="*/ 0 w 720"/>
                <a:gd name="T5" fmla="*/ 213 h 144"/>
                <a:gd name="T6" fmla="*/ 0 60000 65536"/>
                <a:gd name="T7" fmla="*/ 0 60000 65536"/>
                <a:gd name="T8" fmla="*/ 0 60000 65536"/>
                <a:gd name="T9" fmla="*/ 0 w 720"/>
                <a:gd name="T10" fmla="*/ 0 h 144"/>
                <a:gd name="T11" fmla="*/ 720 w 720"/>
                <a:gd name="T12" fmla="*/ 144 h 144"/>
              </a:gdLst>
              <a:ahLst/>
              <a:cxnLst>
                <a:cxn ang="T6">
                  <a:pos x="T0" y="T1"/>
                </a:cxn>
                <a:cxn ang="T7">
                  <a:pos x="T2" y="T3"/>
                </a:cxn>
                <a:cxn ang="T8">
                  <a:pos x="T4" y="T5"/>
                </a:cxn>
              </a:cxnLst>
              <a:rect l="T9" t="T10" r="T11" b="T12"/>
              <a:pathLst>
                <a:path w="720" h="144">
                  <a:moveTo>
                    <a:pt x="720" y="0"/>
                  </a:moveTo>
                  <a:lnTo>
                    <a:pt x="288" y="0"/>
                  </a:lnTo>
                  <a:lnTo>
                    <a:pt x="0" y="144"/>
                  </a:lnTo>
                </a:path>
              </a:pathLst>
            </a:custGeom>
            <a:noFill/>
            <a:ln w="9525">
              <a:solidFill>
                <a:srgbClr val="000000"/>
              </a:solidFill>
              <a:round/>
              <a:headEnd/>
              <a:tailEnd/>
            </a:ln>
          </p:spPr>
          <p:txBody>
            <a:bodyPr/>
            <a:lstStyle/>
            <a:p>
              <a:endParaRPr lang="en-US"/>
            </a:p>
          </p:txBody>
        </p:sp>
        <p:sp>
          <p:nvSpPr>
            <p:cNvPr id="16390" name="Line 6"/>
            <p:cNvSpPr>
              <a:spLocks noChangeShapeType="1"/>
            </p:cNvSpPr>
            <p:nvPr/>
          </p:nvSpPr>
          <p:spPr bwMode="auto">
            <a:xfrm flipV="1">
              <a:off x="6843" y="4598"/>
              <a:ext cx="138" cy="166"/>
            </a:xfrm>
            <a:prstGeom prst="line">
              <a:avLst/>
            </a:prstGeom>
            <a:noFill/>
            <a:ln w="9525">
              <a:solidFill>
                <a:srgbClr val="000000"/>
              </a:solidFill>
              <a:round/>
              <a:headEnd/>
              <a:tailEnd/>
            </a:ln>
          </p:spPr>
          <p:txBody>
            <a:bodyPr/>
            <a:lstStyle/>
            <a:p>
              <a:endParaRPr lang="en-US"/>
            </a:p>
          </p:txBody>
        </p:sp>
        <p:grpSp>
          <p:nvGrpSpPr>
            <p:cNvPr id="16391" name="Group 7"/>
            <p:cNvGrpSpPr>
              <a:grpSpLocks/>
            </p:cNvGrpSpPr>
            <p:nvPr/>
          </p:nvGrpSpPr>
          <p:grpSpPr bwMode="auto">
            <a:xfrm flipH="1">
              <a:off x="6994" y="4598"/>
              <a:ext cx="69" cy="351"/>
              <a:chOff x="5184" y="10368"/>
              <a:chExt cx="144" cy="528"/>
            </a:xfrm>
          </p:grpSpPr>
          <p:sp>
            <p:nvSpPr>
              <p:cNvPr id="16454" name="Arc 8"/>
              <p:cNvSpPr>
                <a:spLocks/>
              </p:cNvSpPr>
              <p:nvPr/>
            </p:nvSpPr>
            <p:spPr bwMode="auto">
              <a:xfrm flipH="1">
                <a:off x="5184" y="10368"/>
                <a:ext cx="144"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sp>
            <p:nvSpPr>
              <p:cNvPr id="16455" name="Arc 9"/>
              <p:cNvSpPr>
                <a:spLocks/>
              </p:cNvSpPr>
              <p:nvPr/>
            </p:nvSpPr>
            <p:spPr bwMode="auto">
              <a:xfrm flipH="1" flipV="1">
                <a:off x="5184" y="10608"/>
                <a:ext cx="144"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grpSp>
        <p:sp>
          <p:nvSpPr>
            <p:cNvPr id="16392" name="Line 10"/>
            <p:cNvSpPr>
              <a:spLocks noChangeShapeType="1"/>
            </p:cNvSpPr>
            <p:nvPr/>
          </p:nvSpPr>
          <p:spPr bwMode="auto">
            <a:xfrm flipH="1">
              <a:off x="7063" y="4686"/>
              <a:ext cx="346" cy="0"/>
            </a:xfrm>
            <a:prstGeom prst="line">
              <a:avLst/>
            </a:prstGeom>
            <a:noFill/>
            <a:ln w="9525">
              <a:solidFill>
                <a:srgbClr val="000000"/>
              </a:solidFill>
              <a:round/>
              <a:headEnd/>
              <a:tailEnd/>
            </a:ln>
          </p:spPr>
          <p:txBody>
            <a:bodyPr/>
            <a:lstStyle/>
            <a:p>
              <a:endParaRPr lang="en-US"/>
            </a:p>
          </p:txBody>
        </p:sp>
        <p:sp>
          <p:nvSpPr>
            <p:cNvPr id="16393" name="Line 11"/>
            <p:cNvSpPr>
              <a:spLocks noChangeShapeType="1"/>
            </p:cNvSpPr>
            <p:nvPr/>
          </p:nvSpPr>
          <p:spPr bwMode="auto">
            <a:xfrm flipH="1">
              <a:off x="7063" y="4774"/>
              <a:ext cx="346" cy="0"/>
            </a:xfrm>
            <a:prstGeom prst="line">
              <a:avLst/>
            </a:prstGeom>
            <a:noFill/>
            <a:ln w="9525">
              <a:solidFill>
                <a:srgbClr val="000000"/>
              </a:solidFill>
              <a:round/>
              <a:headEnd/>
              <a:tailEnd/>
            </a:ln>
          </p:spPr>
          <p:txBody>
            <a:bodyPr/>
            <a:lstStyle/>
            <a:p>
              <a:endParaRPr lang="en-US"/>
            </a:p>
          </p:txBody>
        </p:sp>
        <p:sp>
          <p:nvSpPr>
            <p:cNvPr id="16394" name="Line 12"/>
            <p:cNvSpPr>
              <a:spLocks noChangeShapeType="1"/>
            </p:cNvSpPr>
            <p:nvPr/>
          </p:nvSpPr>
          <p:spPr bwMode="auto">
            <a:xfrm flipH="1">
              <a:off x="7063" y="4862"/>
              <a:ext cx="346" cy="0"/>
            </a:xfrm>
            <a:prstGeom prst="line">
              <a:avLst/>
            </a:prstGeom>
            <a:noFill/>
            <a:ln w="9525">
              <a:solidFill>
                <a:srgbClr val="000000"/>
              </a:solidFill>
              <a:round/>
              <a:headEnd/>
              <a:tailEnd/>
            </a:ln>
          </p:spPr>
          <p:txBody>
            <a:bodyPr/>
            <a:lstStyle/>
            <a:p>
              <a:endParaRPr lang="en-US"/>
            </a:p>
          </p:txBody>
        </p:sp>
        <p:sp>
          <p:nvSpPr>
            <p:cNvPr id="16395" name="Freeform 13"/>
            <p:cNvSpPr>
              <a:spLocks/>
            </p:cNvSpPr>
            <p:nvPr/>
          </p:nvSpPr>
          <p:spPr bwMode="auto">
            <a:xfrm flipH="1">
              <a:off x="6635" y="5513"/>
              <a:ext cx="346" cy="175"/>
            </a:xfrm>
            <a:custGeom>
              <a:avLst/>
              <a:gdLst>
                <a:gd name="T0" fmla="*/ 166 w 720"/>
                <a:gd name="T1" fmla="*/ 0 h 144"/>
                <a:gd name="T2" fmla="*/ 66 w 720"/>
                <a:gd name="T3" fmla="*/ 0 h 144"/>
                <a:gd name="T4" fmla="*/ 0 w 720"/>
                <a:gd name="T5" fmla="*/ 213 h 144"/>
                <a:gd name="T6" fmla="*/ 0 60000 65536"/>
                <a:gd name="T7" fmla="*/ 0 60000 65536"/>
                <a:gd name="T8" fmla="*/ 0 60000 65536"/>
                <a:gd name="T9" fmla="*/ 0 w 720"/>
                <a:gd name="T10" fmla="*/ 0 h 144"/>
                <a:gd name="T11" fmla="*/ 720 w 720"/>
                <a:gd name="T12" fmla="*/ 144 h 144"/>
              </a:gdLst>
              <a:ahLst/>
              <a:cxnLst>
                <a:cxn ang="T6">
                  <a:pos x="T0" y="T1"/>
                </a:cxn>
                <a:cxn ang="T7">
                  <a:pos x="T2" y="T3"/>
                </a:cxn>
                <a:cxn ang="T8">
                  <a:pos x="T4" y="T5"/>
                </a:cxn>
              </a:cxnLst>
              <a:rect l="T9" t="T10" r="T11" b="T12"/>
              <a:pathLst>
                <a:path w="720" h="144">
                  <a:moveTo>
                    <a:pt x="720" y="0"/>
                  </a:moveTo>
                  <a:lnTo>
                    <a:pt x="288" y="0"/>
                  </a:lnTo>
                  <a:lnTo>
                    <a:pt x="0" y="144"/>
                  </a:lnTo>
                </a:path>
              </a:pathLst>
            </a:custGeom>
            <a:noFill/>
            <a:ln w="9525">
              <a:solidFill>
                <a:srgbClr val="000000"/>
              </a:solidFill>
              <a:round/>
              <a:headEnd/>
              <a:tailEnd/>
            </a:ln>
          </p:spPr>
          <p:txBody>
            <a:bodyPr/>
            <a:lstStyle/>
            <a:p>
              <a:endParaRPr lang="en-US"/>
            </a:p>
          </p:txBody>
        </p:sp>
        <p:sp>
          <p:nvSpPr>
            <p:cNvPr id="16396" name="Line 14"/>
            <p:cNvSpPr>
              <a:spLocks noChangeShapeType="1"/>
            </p:cNvSpPr>
            <p:nvPr/>
          </p:nvSpPr>
          <p:spPr bwMode="auto">
            <a:xfrm flipV="1">
              <a:off x="6843" y="5337"/>
              <a:ext cx="138" cy="166"/>
            </a:xfrm>
            <a:prstGeom prst="line">
              <a:avLst/>
            </a:prstGeom>
            <a:noFill/>
            <a:ln w="9525">
              <a:solidFill>
                <a:srgbClr val="000000"/>
              </a:solidFill>
              <a:round/>
              <a:headEnd/>
              <a:tailEnd/>
            </a:ln>
          </p:spPr>
          <p:txBody>
            <a:bodyPr/>
            <a:lstStyle/>
            <a:p>
              <a:endParaRPr lang="en-US"/>
            </a:p>
          </p:txBody>
        </p:sp>
        <p:grpSp>
          <p:nvGrpSpPr>
            <p:cNvPr id="16397" name="Group 15"/>
            <p:cNvGrpSpPr>
              <a:grpSpLocks/>
            </p:cNvGrpSpPr>
            <p:nvPr/>
          </p:nvGrpSpPr>
          <p:grpSpPr bwMode="auto">
            <a:xfrm flipH="1">
              <a:off x="6994" y="5337"/>
              <a:ext cx="69" cy="351"/>
              <a:chOff x="5184" y="10368"/>
              <a:chExt cx="144" cy="528"/>
            </a:xfrm>
          </p:grpSpPr>
          <p:sp>
            <p:nvSpPr>
              <p:cNvPr id="16452" name="Arc 16"/>
              <p:cNvSpPr>
                <a:spLocks/>
              </p:cNvSpPr>
              <p:nvPr/>
            </p:nvSpPr>
            <p:spPr bwMode="auto">
              <a:xfrm flipH="1">
                <a:off x="5184" y="10368"/>
                <a:ext cx="144"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sp>
            <p:nvSpPr>
              <p:cNvPr id="16453" name="Arc 17"/>
              <p:cNvSpPr>
                <a:spLocks/>
              </p:cNvSpPr>
              <p:nvPr/>
            </p:nvSpPr>
            <p:spPr bwMode="auto">
              <a:xfrm flipH="1" flipV="1">
                <a:off x="5184" y="10608"/>
                <a:ext cx="144"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grpSp>
        <p:sp>
          <p:nvSpPr>
            <p:cNvPr id="16398" name="Line 18"/>
            <p:cNvSpPr>
              <a:spLocks noChangeShapeType="1"/>
            </p:cNvSpPr>
            <p:nvPr/>
          </p:nvSpPr>
          <p:spPr bwMode="auto">
            <a:xfrm flipH="1">
              <a:off x="7063" y="5425"/>
              <a:ext cx="346" cy="0"/>
            </a:xfrm>
            <a:prstGeom prst="line">
              <a:avLst/>
            </a:prstGeom>
            <a:noFill/>
            <a:ln w="9525">
              <a:solidFill>
                <a:srgbClr val="000000"/>
              </a:solidFill>
              <a:round/>
              <a:headEnd/>
              <a:tailEnd/>
            </a:ln>
          </p:spPr>
          <p:txBody>
            <a:bodyPr/>
            <a:lstStyle/>
            <a:p>
              <a:endParaRPr lang="en-US"/>
            </a:p>
          </p:txBody>
        </p:sp>
        <p:sp>
          <p:nvSpPr>
            <p:cNvPr id="16399" name="Line 19"/>
            <p:cNvSpPr>
              <a:spLocks noChangeShapeType="1"/>
            </p:cNvSpPr>
            <p:nvPr/>
          </p:nvSpPr>
          <p:spPr bwMode="auto">
            <a:xfrm flipH="1">
              <a:off x="7063" y="5513"/>
              <a:ext cx="346" cy="0"/>
            </a:xfrm>
            <a:prstGeom prst="line">
              <a:avLst/>
            </a:prstGeom>
            <a:noFill/>
            <a:ln w="9525">
              <a:solidFill>
                <a:srgbClr val="000000"/>
              </a:solidFill>
              <a:round/>
              <a:headEnd/>
              <a:tailEnd/>
            </a:ln>
          </p:spPr>
          <p:txBody>
            <a:bodyPr/>
            <a:lstStyle/>
            <a:p>
              <a:endParaRPr lang="en-US"/>
            </a:p>
          </p:txBody>
        </p:sp>
        <p:sp>
          <p:nvSpPr>
            <p:cNvPr id="16400" name="Line 20"/>
            <p:cNvSpPr>
              <a:spLocks noChangeShapeType="1"/>
            </p:cNvSpPr>
            <p:nvPr/>
          </p:nvSpPr>
          <p:spPr bwMode="auto">
            <a:xfrm flipH="1">
              <a:off x="7063" y="5601"/>
              <a:ext cx="346" cy="0"/>
            </a:xfrm>
            <a:prstGeom prst="line">
              <a:avLst/>
            </a:prstGeom>
            <a:noFill/>
            <a:ln w="9525">
              <a:solidFill>
                <a:srgbClr val="000000"/>
              </a:solidFill>
              <a:round/>
              <a:headEnd/>
              <a:tailEnd/>
            </a:ln>
          </p:spPr>
          <p:txBody>
            <a:bodyPr/>
            <a:lstStyle/>
            <a:p>
              <a:endParaRPr lang="en-US"/>
            </a:p>
          </p:txBody>
        </p:sp>
        <p:sp>
          <p:nvSpPr>
            <p:cNvPr id="16401" name="Freeform 21"/>
            <p:cNvSpPr>
              <a:spLocks/>
            </p:cNvSpPr>
            <p:nvPr/>
          </p:nvSpPr>
          <p:spPr bwMode="auto">
            <a:xfrm flipH="1">
              <a:off x="6635" y="5152"/>
              <a:ext cx="346" cy="175"/>
            </a:xfrm>
            <a:custGeom>
              <a:avLst/>
              <a:gdLst>
                <a:gd name="T0" fmla="*/ 166 w 720"/>
                <a:gd name="T1" fmla="*/ 0 h 144"/>
                <a:gd name="T2" fmla="*/ 66 w 720"/>
                <a:gd name="T3" fmla="*/ 0 h 144"/>
                <a:gd name="T4" fmla="*/ 0 w 720"/>
                <a:gd name="T5" fmla="*/ 213 h 144"/>
                <a:gd name="T6" fmla="*/ 0 60000 65536"/>
                <a:gd name="T7" fmla="*/ 0 60000 65536"/>
                <a:gd name="T8" fmla="*/ 0 60000 65536"/>
                <a:gd name="T9" fmla="*/ 0 w 720"/>
                <a:gd name="T10" fmla="*/ 0 h 144"/>
                <a:gd name="T11" fmla="*/ 720 w 720"/>
                <a:gd name="T12" fmla="*/ 144 h 144"/>
              </a:gdLst>
              <a:ahLst/>
              <a:cxnLst>
                <a:cxn ang="T6">
                  <a:pos x="T0" y="T1"/>
                </a:cxn>
                <a:cxn ang="T7">
                  <a:pos x="T2" y="T3"/>
                </a:cxn>
                <a:cxn ang="T8">
                  <a:pos x="T4" y="T5"/>
                </a:cxn>
              </a:cxnLst>
              <a:rect l="T9" t="T10" r="T11" b="T12"/>
              <a:pathLst>
                <a:path w="720" h="144">
                  <a:moveTo>
                    <a:pt x="720" y="0"/>
                  </a:moveTo>
                  <a:lnTo>
                    <a:pt x="288" y="0"/>
                  </a:lnTo>
                  <a:lnTo>
                    <a:pt x="0" y="144"/>
                  </a:lnTo>
                </a:path>
              </a:pathLst>
            </a:custGeom>
            <a:noFill/>
            <a:ln w="9525">
              <a:solidFill>
                <a:srgbClr val="000000"/>
              </a:solidFill>
              <a:round/>
              <a:headEnd/>
              <a:tailEnd/>
            </a:ln>
          </p:spPr>
          <p:txBody>
            <a:bodyPr/>
            <a:lstStyle/>
            <a:p>
              <a:endParaRPr lang="en-US"/>
            </a:p>
          </p:txBody>
        </p:sp>
        <p:sp>
          <p:nvSpPr>
            <p:cNvPr id="16402" name="Line 22"/>
            <p:cNvSpPr>
              <a:spLocks noChangeShapeType="1"/>
            </p:cNvSpPr>
            <p:nvPr/>
          </p:nvSpPr>
          <p:spPr bwMode="auto">
            <a:xfrm flipV="1">
              <a:off x="6843" y="4976"/>
              <a:ext cx="138" cy="166"/>
            </a:xfrm>
            <a:prstGeom prst="line">
              <a:avLst/>
            </a:prstGeom>
            <a:noFill/>
            <a:ln w="9525">
              <a:solidFill>
                <a:srgbClr val="000000"/>
              </a:solidFill>
              <a:round/>
              <a:headEnd/>
              <a:tailEnd/>
            </a:ln>
          </p:spPr>
          <p:txBody>
            <a:bodyPr/>
            <a:lstStyle/>
            <a:p>
              <a:endParaRPr lang="en-US"/>
            </a:p>
          </p:txBody>
        </p:sp>
        <p:grpSp>
          <p:nvGrpSpPr>
            <p:cNvPr id="16403" name="Group 23"/>
            <p:cNvGrpSpPr>
              <a:grpSpLocks/>
            </p:cNvGrpSpPr>
            <p:nvPr/>
          </p:nvGrpSpPr>
          <p:grpSpPr bwMode="auto">
            <a:xfrm flipH="1">
              <a:off x="6994" y="4976"/>
              <a:ext cx="69" cy="351"/>
              <a:chOff x="5184" y="10368"/>
              <a:chExt cx="144" cy="528"/>
            </a:xfrm>
          </p:grpSpPr>
          <p:sp>
            <p:nvSpPr>
              <p:cNvPr id="16450" name="Arc 24"/>
              <p:cNvSpPr>
                <a:spLocks/>
              </p:cNvSpPr>
              <p:nvPr/>
            </p:nvSpPr>
            <p:spPr bwMode="auto">
              <a:xfrm flipH="1">
                <a:off x="5184" y="10368"/>
                <a:ext cx="144"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sp>
            <p:nvSpPr>
              <p:cNvPr id="16451" name="Arc 25"/>
              <p:cNvSpPr>
                <a:spLocks/>
              </p:cNvSpPr>
              <p:nvPr/>
            </p:nvSpPr>
            <p:spPr bwMode="auto">
              <a:xfrm flipH="1" flipV="1">
                <a:off x="5184" y="10608"/>
                <a:ext cx="144"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grpSp>
        <p:sp>
          <p:nvSpPr>
            <p:cNvPr id="16404" name="Line 26"/>
            <p:cNvSpPr>
              <a:spLocks noChangeShapeType="1"/>
            </p:cNvSpPr>
            <p:nvPr/>
          </p:nvSpPr>
          <p:spPr bwMode="auto">
            <a:xfrm flipH="1">
              <a:off x="7063" y="5064"/>
              <a:ext cx="346" cy="0"/>
            </a:xfrm>
            <a:prstGeom prst="line">
              <a:avLst/>
            </a:prstGeom>
            <a:noFill/>
            <a:ln w="9525">
              <a:solidFill>
                <a:srgbClr val="000000"/>
              </a:solidFill>
              <a:round/>
              <a:headEnd/>
              <a:tailEnd/>
            </a:ln>
          </p:spPr>
          <p:txBody>
            <a:bodyPr/>
            <a:lstStyle/>
            <a:p>
              <a:endParaRPr lang="en-US"/>
            </a:p>
          </p:txBody>
        </p:sp>
        <p:sp>
          <p:nvSpPr>
            <p:cNvPr id="16405" name="Line 27"/>
            <p:cNvSpPr>
              <a:spLocks noChangeShapeType="1"/>
            </p:cNvSpPr>
            <p:nvPr/>
          </p:nvSpPr>
          <p:spPr bwMode="auto">
            <a:xfrm flipH="1">
              <a:off x="7063" y="5152"/>
              <a:ext cx="346" cy="0"/>
            </a:xfrm>
            <a:prstGeom prst="line">
              <a:avLst/>
            </a:prstGeom>
            <a:noFill/>
            <a:ln w="9525">
              <a:solidFill>
                <a:srgbClr val="000000"/>
              </a:solidFill>
              <a:round/>
              <a:headEnd/>
              <a:tailEnd/>
            </a:ln>
          </p:spPr>
          <p:txBody>
            <a:bodyPr/>
            <a:lstStyle/>
            <a:p>
              <a:endParaRPr lang="en-US"/>
            </a:p>
          </p:txBody>
        </p:sp>
        <p:sp>
          <p:nvSpPr>
            <p:cNvPr id="16406" name="Line 28"/>
            <p:cNvSpPr>
              <a:spLocks noChangeShapeType="1"/>
            </p:cNvSpPr>
            <p:nvPr/>
          </p:nvSpPr>
          <p:spPr bwMode="auto">
            <a:xfrm flipH="1">
              <a:off x="7063" y="5240"/>
              <a:ext cx="346" cy="0"/>
            </a:xfrm>
            <a:prstGeom prst="line">
              <a:avLst/>
            </a:prstGeom>
            <a:noFill/>
            <a:ln w="9525">
              <a:solidFill>
                <a:srgbClr val="000000"/>
              </a:solidFill>
              <a:round/>
              <a:headEnd/>
              <a:tailEnd/>
            </a:ln>
          </p:spPr>
          <p:txBody>
            <a:bodyPr/>
            <a:lstStyle/>
            <a:p>
              <a:endParaRPr lang="en-US"/>
            </a:p>
          </p:txBody>
        </p:sp>
        <p:sp>
          <p:nvSpPr>
            <p:cNvPr id="16407" name="Freeform 29"/>
            <p:cNvSpPr>
              <a:spLocks/>
            </p:cNvSpPr>
            <p:nvPr/>
          </p:nvSpPr>
          <p:spPr bwMode="auto">
            <a:xfrm flipH="1">
              <a:off x="5539" y="5151"/>
              <a:ext cx="346" cy="176"/>
            </a:xfrm>
            <a:custGeom>
              <a:avLst/>
              <a:gdLst>
                <a:gd name="T0" fmla="*/ 166 w 720"/>
                <a:gd name="T1" fmla="*/ 0 h 144"/>
                <a:gd name="T2" fmla="*/ 66 w 720"/>
                <a:gd name="T3" fmla="*/ 0 h 144"/>
                <a:gd name="T4" fmla="*/ 0 w 720"/>
                <a:gd name="T5" fmla="*/ 215 h 144"/>
                <a:gd name="T6" fmla="*/ 0 60000 65536"/>
                <a:gd name="T7" fmla="*/ 0 60000 65536"/>
                <a:gd name="T8" fmla="*/ 0 60000 65536"/>
                <a:gd name="T9" fmla="*/ 0 w 720"/>
                <a:gd name="T10" fmla="*/ 0 h 144"/>
                <a:gd name="T11" fmla="*/ 720 w 720"/>
                <a:gd name="T12" fmla="*/ 144 h 144"/>
              </a:gdLst>
              <a:ahLst/>
              <a:cxnLst>
                <a:cxn ang="T6">
                  <a:pos x="T0" y="T1"/>
                </a:cxn>
                <a:cxn ang="T7">
                  <a:pos x="T2" y="T3"/>
                </a:cxn>
                <a:cxn ang="T8">
                  <a:pos x="T4" y="T5"/>
                </a:cxn>
              </a:cxnLst>
              <a:rect l="T9" t="T10" r="T11" b="T12"/>
              <a:pathLst>
                <a:path w="720" h="144">
                  <a:moveTo>
                    <a:pt x="720" y="0"/>
                  </a:moveTo>
                  <a:lnTo>
                    <a:pt x="288" y="0"/>
                  </a:lnTo>
                  <a:lnTo>
                    <a:pt x="0" y="144"/>
                  </a:lnTo>
                </a:path>
              </a:pathLst>
            </a:custGeom>
            <a:noFill/>
            <a:ln w="9525">
              <a:solidFill>
                <a:srgbClr val="000000"/>
              </a:solidFill>
              <a:round/>
              <a:headEnd/>
              <a:tailEnd/>
            </a:ln>
          </p:spPr>
          <p:txBody>
            <a:bodyPr/>
            <a:lstStyle/>
            <a:p>
              <a:endParaRPr lang="en-US"/>
            </a:p>
          </p:txBody>
        </p:sp>
        <p:sp>
          <p:nvSpPr>
            <p:cNvPr id="16408" name="Line 30"/>
            <p:cNvSpPr>
              <a:spLocks noChangeShapeType="1"/>
            </p:cNvSpPr>
            <p:nvPr/>
          </p:nvSpPr>
          <p:spPr bwMode="auto">
            <a:xfrm flipV="1">
              <a:off x="5747" y="4976"/>
              <a:ext cx="138" cy="166"/>
            </a:xfrm>
            <a:prstGeom prst="line">
              <a:avLst/>
            </a:prstGeom>
            <a:noFill/>
            <a:ln w="9525">
              <a:solidFill>
                <a:srgbClr val="000000"/>
              </a:solidFill>
              <a:round/>
              <a:headEnd/>
              <a:tailEnd/>
            </a:ln>
          </p:spPr>
          <p:txBody>
            <a:bodyPr/>
            <a:lstStyle/>
            <a:p>
              <a:endParaRPr lang="en-US"/>
            </a:p>
          </p:txBody>
        </p:sp>
        <p:sp>
          <p:nvSpPr>
            <p:cNvPr id="16409" name="Arc 31"/>
            <p:cNvSpPr>
              <a:spLocks/>
            </p:cNvSpPr>
            <p:nvPr/>
          </p:nvSpPr>
          <p:spPr bwMode="auto">
            <a:xfrm>
              <a:off x="5898" y="4976"/>
              <a:ext cx="69" cy="1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sp>
          <p:nvSpPr>
            <p:cNvPr id="16410" name="Arc 32"/>
            <p:cNvSpPr>
              <a:spLocks/>
            </p:cNvSpPr>
            <p:nvPr/>
          </p:nvSpPr>
          <p:spPr bwMode="auto">
            <a:xfrm flipV="1">
              <a:off x="5898" y="5136"/>
              <a:ext cx="69" cy="1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sp>
          <p:nvSpPr>
            <p:cNvPr id="16411" name="Line 33"/>
            <p:cNvSpPr>
              <a:spLocks noChangeShapeType="1"/>
            </p:cNvSpPr>
            <p:nvPr/>
          </p:nvSpPr>
          <p:spPr bwMode="auto">
            <a:xfrm flipH="1">
              <a:off x="5967" y="5064"/>
              <a:ext cx="346" cy="0"/>
            </a:xfrm>
            <a:prstGeom prst="line">
              <a:avLst/>
            </a:prstGeom>
            <a:noFill/>
            <a:ln w="9525">
              <a:solidFill>
                <a:srgbClr val="000000"/>
              </a:solidFill>
              <a:round/>
              <a:headEnd/>
              <a:tailEnd/>
            </a:ln>
          </p:spPr>
          <p:txBody>
            <a:bodyPr/>
            <a:lstStyle/>
            <a:p>
              <a:endParaRPr lang="en-US"/>
            </a:p>
          </p:txBody>
        </p:sp>
        <p:sp>
          <p:nvSpPr>
            <p:cNvPr id="16412" name="Freeform 34"/>
            <p:cNvSpPr>
              <a:spLocks/>
            </p:cNvSpPr>
            <p:nvPr/>
          </p:nvSpPr>
          <p:spPr bwMode="auto">
            <a:xfrm>
              <a:off x="5967" y="5142"/>
              <a:ext cx="706" cy="5"/>
            </a:xfrm>
            <a:custGeom>
              <a:avLst/>
              <a:gdLst>
                <a:gd name="T0" fmla="*/ 414 w 1204"/>
                <a:gd name="T1" fmla="*/ 4 h 7"/>
                <a:gd name="T2" fmla="*/ 0 w 1204"/>
                <a:gd name="T3" fmla="*/ 0 h 7"/>
                <a:gd name="T4" fmla="*/ 0 60000 65536"/>
                <a:gd name="T5" fmla="*/ 0 60000 65536"/>
                <a:gd name="T6" fmla="*/ 0 w 1204"/>
                <a:gd name="T7" fmla="*/ 0 h 7"/>
                <a:gd name="T8" fmla="*/ 1204 w 1204"/>
                <a:gd name="T9" fmla="*/ 7 h 7"/>
              </a:gdLst>
              <a:ahLst/>
              <a:cxnLst>
                <a:cxn ang="T4">
                  <a:pos x="T0" y="T1"/>
                </a:cxn>
                <a:cxn ang="T5">
                  <a:pos x="T2" y="T3"/>
                </a:cxn>
              </a:cxnLst>
              <a:rect l="T6" t="T7" r="T8" b="T9"/>
              <a:pathLst>
                <a:path w="1204" h="7">
                  <a:moveTo>
                    <a:pt x="1204" y="7"/>
                  </a:moveTo>
                  <a:lnTo>
                    <a:pt x="0" y="0"/>
                  </a:lnTo>
                </a:path>
              </a:pathLst>
            </a:custGeom>
            <a:noFill/>
            <a:ln w="9525">
              <a:solidFill>
                <a:srgbClr val="000000"/>
              </a:solidFill>
              <a:round/>
              <a:headEnd/>
              <a:tailEnd/>
            </a:ln>
          </p:spPr>
          <p:txBody>
            <a:bodyPr/>
            <a:lstStyle/>
            <a:p>
              <a:endParaRPr lang="en-US"/>
            </a:p>
          </p:txBody>
        </p:sp>
        <p:sp>
          <p:nvSpPr>
            <p:cNvPr id="16413" name="Line 35"/>
            <p:cNvSpPr>
              <a:spLocks noChangeShapeType="1"/>
            </p:cNvSpPr>
            <p:nvPr/>
          </p:nvSpPr>
          <p:spPr bwMode="auto">
            <a:xfrm flipH="1">
              <a:off x="5967" y="5240"/>
              <a:ext cx="346" cy="0"/>
            </a:xfrm>
            <a:prstGeom prst="line">
              <a:avLst/>
            </a:prstGeom>
            <a:noFill/>
            <a:ln w="9525">
              <a:solidFill>
                <a:srgbClr val="000000"/>
              </a:solidFill>
              <a:round/>
              <a:headEnd/>
              <a:tailEnd/>
            </a:ln>
          </p:spPr>
          <p:txBody>
            <a:bodyPr/>
            <a:lstStyle/>
            <a:p>
              <a:endParaRPr lang="en-US"/>
            </a:p>
          </p:txBody>
        </p:sp>
        <p:sp>
          <p:nvSpPr>
            <p:cNvPr id="16414" name="Freeform 36"/>
            <p:cNvSpPr>
              <a:spLocks/>
            </p:cNvSpPr>
            <p:nvPr/>
          </p:nvSpPr>
          <p:spPr bwMode="auto">
            <a:xfrm>
              <a:off x="6312" y="4763"/>
              <a:ext cx="332" cy="292"/>
            </a:xfrm>
            <a:custGeom>
              <a:avLst/>
              <a:gdLst>
                <a:gd name="T0" fmla="*/ 0 w 566"/>
                <a:gd name="T1" fmla="*/ 197 h 432"/>
                <a:gd name="T2" fmla="*/ 2 w 566"/>
                <a:gd name="T3" fmla="*/ 0 h 432"/>
                <a:gd name="T4" fmla="*/ 195 w 566"/>
                <a:gd name="T5" fmla="*/ 0 h 432"/>
                <a:gd name="T6" fmla="*/ 0 60000 65536"/>
                <a:gd name="T7" fmla="*/ 0 60000 65536"/>
                <a:gd name="T8" fmla="*/ 0 60000 65536"/>
                <a:gd name="T9" fmla="*/ 0 w 566"/>
                <a:gd name="T10" fmla="*/ 0 h 432"/>
                <a:gd name="T11" fmla="*/ 566 w 566"/>
                <a:gd name="T12" fmla="*/ 432 h 432"/>
              </a:gdLst>
              <a:ahLst/>
              <a:cxnLst>
                <a:cxn ang="T6">
                  <a:pos x="T0" y="T1"/>
                </a:cxn>
                <a:cxn ang="T7">
                  <a:pos x="T2" y="T3"/>
                </a:cxn>
                <a:cxn ang="T8">
                  <a:pos x="T4" y="T5"/>
                </a:cxn>
              </a:cxnLst>
              <a:rect l="T9" t="T10" r="T11" b="T12"/>
              <a:pathLst>
                <a:path w="566" h="432">
                  <a:moveTo>
                    <a:pt x="0" y="432"/>
                  </a:moveTo>
                  <a:lnTo>
                    <a:pt x="5" y="0"/>
                  </a:lnTo>
                  <a:lnTo>
                    <a:pt x="566" y="0"/>
                  </a:lnTo>
                </a:path>
              </a:pathLst>
            </a:custGeom>
            <a:noFill/>
            <a:ln w="9525">
              <a:solidFill>
                <a:srgbClr val="000000"/>
              </a:solidFill>
              <a:round/>
              <a:headEnd/>
              <a:tailEnd/>
            </a:ln>
          </p:spPr>
          <p:txBody>
            <a:bodyPr lIns="0" tIns="0" rIns="0" bIns="0"/>
            <a:lstStyle/>
            <a:p>
              <a:endParaRPr lang="en-US"/>
            </a:p>
          </p:txBody>
        </p:sp>
        <p:sp>
          <p:nvSpPr>
            <p:cNvPr id="16415" name="Freeform 37"/>
            <p:cNvSpPr>
              <a:spLocks/>
            </p:cNvSpPr>
            <p:nvPr/>
          </p:nvSpPr>
          <p:spPr bwMode="auto">
            <a:xfrm>
              <a:off x="6309" y="5248"/>
              <a:ext cx="329" cy="277"/>
            </a:xfrm>
            <a:custGeom>
              <a:avLst/>
              <a:gdLst>
                <a:gd name="T0" fmla="*/ 2 w 561"/>
                <a:gd name="T1" fmla="*/ 0 h 408"/>
                <a:gd name="T2" fmla="*/ 0 w 561"/>
                <a:gd name="T3" fmla="*/ 188 h 408"/>
                <a:gd name="T4" fmla="*/ 193 w 561"/>
                <a:gd name="T5" fmla="*/ 188 h 408"/>
                <a:gd name="T6" fmla="*/ 0 60000 65536"/>
                <a:gd name="T7" fmla="*/ 0 60000 65536"/>
                <a:gd name="T8" fmla="*/ 0 60000 65536"/>
                <a:gd name="T9" fmla="*/ 0 w 561"/>
                <a:gd name="T10" fmla="*/ 0 h 408"/>
                <a:gd name="T11" fmla="*/ 561 w 561"/>
                <a:gd name="T12" fmla="*/ 408 h 408"/>
              </a:gdLst>
              <a:ahLst/>
              <a:cxnLst>
                <a:cxn ang="T6">
                  <a:pos x="T0" y="T1"/>
                </a:cxn>
                <a:cxn ang="T7">
                  <a:pos x="T2" y="T3"/>
                </a:cxn>
                <a:cxn ang="T8">
                  <a:pos x="T4" y="T5"/>
                </a:cxn>
              </a:cxnLst>
              <a:rect l="T9" t="T10" r="T11" b="T12"/>
              <a:pathLst>
                <a:path w="561" h="408">
                  <a:moveTo>
                    <a:pt x="5" y="0"/>
                  </a:moveTo>
                  <a:lnTo>
                    <a:pt x="0" y="408"/>
                  </a:lnTo>
                  <a:lnTo>
                    <a:pt x="561" y="408"/>
                  </a:lnTo>
                </a:path>
              </a:pathLst>
            </a:custGeom>
            <a:noFill/>
            <a:ln w="9525">
              <a:solidFill>
                <a:srgbClr val="000000"/>
              </a:solidFill>
              <a:round/>
              <a:headEnd/>
              <a:tailEnd/>
            </a:ln>
          </p:spPr>
          <p:txBody>
            <a:bodyPr lIns="0" tIns="0" rIns="0" bIns="0"/>
            <a:lstStyle/>
            <a:p>
              <a:endParaRPr lang="en-US"/>
            </a:p>
          </p:txBody>
        </p:sp>
        <p:sp>
          <p:nvSpPr>
            <p:cNvPr id="16416" name="Freeform 38"/>
            <p:cNvSpPr>
              <a:spLocks/>
            </p:cNvSpPr>
            <p:nvPr/>
          </p:nvSpPr>
          <p:spPr bwMode="auto">
            <a:xfrm>
              <a:off x="3723" y="4769"/>
              <a:ext cx="346" cy="175"/>
            </a:xfrm>
            <a:custGeom>
              <a:avLst/>
              <a:gdLst>
                <a:gd name="T0" fmla="*/ 166 w 720"/>
                <a:gd name="T1" fmla="*/ 0 h 144"/>
                <a:gd name="T2" fmla="*/ 66 w 720"/>
                <a:gd name="T3" fmla="*/ 0 h 144"/>
                <a:gd name="T4" fmla="*/ 0 w 720"/>
                <a:gd name="T5" fmla="*/ 213 h 144"/>
                <a:gd name="T6" fmla="*/ 0 60000 65536"/>
                <a:gd name="T7" fmla="*/ 0 60000 65536"/>
                <a:gd name="T8" fmla="*/ 0 60000 65536"/>
                <a:gd name="T9" fmla="*/ 0 w 720"/>
                <a:gd name="T10" fmla="*/ 0 h 144"/>
                <a:gd name="T11" fmla="*/ 720 w 720"/>
                <a:gd name="T12" fmla="*/ 144 h 144"/>
              </a:gdLst>
              <a:ahLst/>
              <a:cxnLst>
                <a:cxn ang="T6">
                  <a:pos x="T0" y="T1"/>
                </a:cxn>
                <a:cxn ang="T7">
                  <a:pos x="T2" y="T3"/>
                </a:cxn>
                <a:cxn ang="T8">
                  <a:pos x="T4" y="T5"/>
                </a:cxn>
              </a:cxnLst>
              <a:rect l="T9" t="T10" r="T11" b="T12"/>
              <a:pathLst>
                <a:path w="720" h="144">
                  <a:moveTo>
                    <a:pt x="720" y="0"/>
                  </a:moveTo>
                  <a:lnTo>
                    <a:pt x="288" y="0"/>
                  </a:lnTo>
                  <a:lnTo>
                    <a:pt x="0" y="144"/>
                  </a:lnTo>
                </a:path>
              </a:pathLst>
            </a:custGeom>
            <a:noFill/>
            <a:ln w="9525">
              <a:solidFill>
                <a:srgbClr val="000000"/>
              </a:solidFill>
              <a:round/>
              <a:headEnd/>
              <a:tailEnd/>
            </a:ln>
          </p:spPr>
          <p:txBody>
            <a:bodyPr/>
            <a:lstStyle/>
            <a:p>
              <a:endParaRPr lang="en-US"/>
            </a:p>
          </p:txBody>
        </p:sp>
        <p:sp>
          <p:nvSpPr>
            <p:cNvPr id="16417" name="Line 39"/>
            <p:cNvSpPr>
              <a:spLocks noChangeShapeType="1"/>
            </p:cNvSpPr>
            <p:nvPr/>
          </p:nvSpPr>
          <p:spPr bwMode="auto">
            <a:xfrm flipH="1" flipV="1">
              <a:off x="3723" y="4593"/>
              <a:ext cx="138" cy="166"/>
            </a:xfrm>
            <a:prstGeom prst="line">
              <a:avLst/>
            </a:prstGeom>
            <a:noFill/>
            <a:ln w="9525">
              <a:solidFill>
                <a:srgbClr val="000000"/>
              </a:solidFill>
              <a:round/>
              <a:headEnd/>
              <a:tailEnd/>
            </a:ln>
          </p:spPr>
          <p:txBody>
            <a:bodyPr/>
            <a:lstStyle/>
            <a:p>
              <a:endParaRPr lang="en-US"/>
            </a:p>
          </p:txBody>
        </p:sp>
        <p:grpSp>
          <p:nvGrpSpPr>
            <p:cNvPr id="16418" name="Group 40"/>
            <p:cNvGrpSpPr>
              <a:grpSpLocks/>
            </p:cNvGrpSpPr>
            <p:nvPr/>
          </p:nvGrpSpPr>
          <p:grpSpPr bwMode="auto">
            <a:xfrm>
              <a:off x="3641" y="4593"/>
              <a:ext cx="69" cy="351"/>
              <a:chOff x="5184" y="10368"/>
              <a:chExt cx="144" cy="528"/>
            </a:xfrm>
          </p:grpSpPr>
          <p:sp>
            <p:nvSpPr>
              <p:cNvPr id="16448" name="Arc 41"/>
              <p:cNvSpPr>
                <a:spLocks/>
              </p:cNvSpPr>
              <p:nvPr/>
            </p:nvSpPr>
            <p:spPr bwMode="auto">
              <a:xfrm flipH="1">
                <a:off x="5184" y="10368"/>
                <a:ext cx="144"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sp>
            <p:nvSpPr>
              <p:cNvPr id="16449" name="Arc 42"/>
              <p:cNvSpPr>
                <a:spLocks/>
              </p:cNvSpPr>
              <p:nvPr/>
            </p:nvSpPr>
            <p:spPr bwMode="auto">
              <a:xfrm flipH="1" flipV="1">
                <a:off x="5184" y="10608"/>
                <a:ext cx="144"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grpSp>
        <p:sp>
          <p:nvSpPr>
            <p:cNvPr id="16419" name="Line 43"/>
            <p:cNvSpPr>
              <a:spLocks noChangeShapeType="1"/>
            </p:cNvSpPr>
            <p:nvPr/>
          </p:nvSpPr>
          <p:spPr bwMode="auto">
            <a:xfrm>
              <a:off x="3295" y="4681"/>
              <a:ext cx="346" cy="0"/>
            </a:xfrm>
            <a:prstGeom prst="line">
              <a:avLst/>
            </a:prstGeom>
            <a:noFill/>
            <a:ln w="9525">
              <a:solidFill>
                <a:srgbClr val="000000"/>
              </a:solidFill>
              <a:round/>
              <a:headEnd/>
              <a:tailEnd/>
            </a:ln>
          </p:spPr>
          <p:txBody>
            <a:bodyPr/>
            <a:lstStyle/>
            <a:p>
              <a:endParaRPr lang="en-US"/>
            </a:p>
          </p:txBody>
        </p:sp>
        <p:sp>
          <p:nvSpPr>
            <p:cNvPr id="16420" name="Line 44"/>
            <p:cNvSpPr>
              <a:spLocks noChangeShapeType="1"/>
            </p:cNvSpPr>
            <p:nvPr/>
          </p:nvSpPr>
          <p:spPr bwMode="auto">
            <a:xfrm>
              <a:off x="3295" y="4769"/>
              <a:ext cx="346" cy="0"/>
            </a:xfrm>
            <a:prstGeom prst="line">
              <a:avLst/>
            </a:prstGeom>
            <a:noFill/>
            <a:ln w="9525">
              <a:solidFill>
                <a:srgbClr val="000000"/>
              </a:solidFill>
              <a:round/>
              <a:headEnd/>
              <a:tailEnd/>
            </a:ln>
          </p:spPr>
          <p:txBody>
            <a:bodyPr/>
            <a:lstStyle/>
            <a:p>
              <a:endParaRPr lang="en-US"/>
            </a:p>
          </p:txBody>
        </p:sp>
        <p:sp>
          <p:nvSpPr>
            <p:cNvPr id="16421" name="Line 45"/>
            <p:cNvSpPr>
              <a:spLocks noChangeShapeType="1"/>
            </p:cNvSpPr>
            <p:nvPr/>
          </p:nvSpPr>
          <p:spPr bwMode="auto">
            <a:xfrm>
              <a:off x="3295" y="4857"/>
              <a:ext cx="346" cy="0"/>
            </a:xfrm>
            <a:prstGeom prst="line">
              <a:avLst/>
            </a:prstGeom>
            <a:noFill/>
            <a:ln w="9525">
              <a:solidFill>
                <a:srgbClr val="000000"/>
              </a:solidFill>
              <a:round/>
              <a:headEnd/>
              <a:tailEnd/>
            </a:ln>
          </p:spPr>
          <p:txBody>
            <a:bodyPr/>
            <a:lstStyle/>
            <a:p>
              <a:endParaRPr lang="en-US"/>
            </a:p>
          </p:txBody>
        </p:sp>
        <p:sp>
          <p:nvSpPr>
            <p:cNvPr id="16422" name="Freeform 46"/>
            <p:cNvSpPr>
              <a:spLocks/>
            </p:cNvSpPr>
            <p:nvPr/>
          </p:nvSpPr>
          <p:spPr bwMode="auto">
            <a:xfrm>
              <a:off x="3723" y="5508"/>
              <a:ext cx="346" cy="175"/>
            </a:xfrm>
            <a:custGeom>
              <a:avLst/>
              <a:gdLst>
                <a:gd name="T0" fmla="*/ 166 w 720"/>
                <a:gd name="T1" fmla="*/ 0 h 144"/>
                <a:gd name="T2" fmla="*/ 66 w 720"/>
                <a:gd name="T3" fmla="*/ 0 h 144"/>
                <a:gd name="T4" fmla="*/ 0 w 720"/>
                <a:gd name="T5" fmla="*/ 213 h 144"/>
                <a:gd name="T6" fmla="*/ 0 60000 65536"/>
                <a:gd name="T7" fmla="*/ 0 60000 65536"/>
                <a:gd name="T8" fmla="*/ 0 60000 65536"/>
                <a:gd name="T9" fmla="*/ 0 w 720"/>
                <a:gd name="T10" fmla="*/ 0 h 144"/>
                <a:gd name="T11" fmla="*/ 720 w 720"/>
                <a:gd name="T12" fmla="*/ 144 h 144"/>
              </a:gdLst>
              <a:ahLst/>
              <a:cxnLst>
                <a:cxn ang="T6">
                  <a:pos x="T0" y="T1"/>
                </a:cxn>
                <a:cxn ang="T7">
                  <a:pos x="T2" y="T3"/>
                </a:cxn>
                <a:cxn ang="T8">
                  <a:pos x="T4" y="T5"/>
                </a:cxn>
              </a:cxnLst>
              <a:rect l="T9" t="T10" r="T11" b="T12"/>
              <a:pathLst>
                <a:path w="720" h="144">
                  <a:moveTo>
                    <a:pt x="720" y="0"/>
                  </a:moveTo>
                  <a:lnTo>
                    <a:pt x="288" y="0"/>
                  </a:lnTo>
                  <a:lnTo>
                    <a:pt x="0" y="144"/>
                  </a:lnTo>
                </a:path>
              </a:pathLst>
            </a:custGeom>
            <a:noFill/>
            <a:ln w="9525">
              <a:solidFill>
                <a:srgbClr val="000000"/>
              </a:solidFill>
              <a:round/>
              <a:headEnd/>
              <a:tailEnd/>
            </a:ln>
          </p:spPr>
          <p:txBody>
            <a:bodyPr/>
            <a:lstStyle/>
            <a:p>
              <a:endParaRPr lang="en-US"/>
            </a:p>
          </p:txBody>
        </p:sp>
        <p:sp>
          <p:nvSpPr>
            <p:cNvPr id="16423" name="Line 47"/>
            <p:cNvSpPr>
              <a:spLocks noChangeShapeType="1"/>
            </p:cNvSpPr>
            <p:nvPr/>
          </p:nvSpPr>
          <p:spPr bwMode="auto">
            <a:xfrm flipH="1" flipV="1">
              <a:off x="3723" y="5332"/>
              <a:ext cx="138" cy="166"/>
            </a:xfrm>
            <a:prstGeom prst="line">
              <a:avLst/>
            </a:prstGeom>
            <a:noFill/>
            <a:ln w="9525">
              <a:solidFill>
                <a:srgbClr val="000000"/>
              </a:solidFill>
              <a:round/>
              <a:headEnd/>
              <a:tailEnd/>
            </a:ln>
          </p:spPr>
          <p:txBody>
            <a:bodyPr/>
            <a:lstStyle/>
            <a:p>
              <a:endParaRPr lang="en-US"/>
            </a:p>
          </p:txBody>
        </p:sp>
        <p:grpSp>
          <p:nvGrpSpPr>
            <p:cNvPr id="16424" name="Group 48"/>
            <p:cNvGrpSpPr>
              <a:grpSpLocks/>
            </p:cNvGrpSpPr>
            <p:nvPr/>
          </p:nvGrpSpPr>
          <p:grpSpPr bwMode="auto">
            <a:xfrm>
              <a:off x="3641" y="5332"/>
              <a:ext cx="69" cy="351"/>
              <a:chOff x="5184" y="10368"/>
              <a:chExt cx="144" cy="528"/>
            </a:xfrm>
          </p:grpSpPr>
          <p:sp>
            <p:nvSpPr>
              <p:cNvPr id="16446" name="Arc 49"/>
              <p:cNvSpPr>
                <a:spLocks/>
              </p:cNvSpPr>
              <p:nvPr/>
            </p:nvSpPr>
            <p:spPr bwMode="auto">
              <a:xfrm flipH="1">
                <a:off x="5184" y="10368"/>
                <a:ext cx="144"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sp>
            <p:nvSpPr>
              <p:cNvPr id="16447" name="Arc 50"/>
              <p:cNvSpPr>
                <a:spLocks/>
              </p:cNvSpPr>
              <p:nvPr/>
            </p:nvSpPr>
            <p:spPr bwMode="auto">
              <a:xfrm flipH="1" flipV="1">
                <a:off x="5184" y="10608"/>
                <a:ext cx="144"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grpSp>
        <p:sp>
          <p:nvSpPr>
            <p:cNvPr id="16425" name="Line 51"/>
            <p:cNvSpPr>
              <a:spLocks noChangeShapeType="1"/>
            </p:cNvSpPr>
            <p:nvPr/>
          </p:nvSpPr>
          <p:spPr bwMode="auto">
            <a:xfrm>
              <a:off x="3295" y="5420"/>
              <a:ext cx="346" cy="0"/>
            </a:xfrm>
            <a:prstGeom prst="line">
              <a:avLst/>
            </a:prstGeom>
            <a:noFill/>
            <a:ln w="9525">
              <a:solidFill>
                <a:srgbClr val="000000"/>
              </a:solidFill>
              <a:round/>
              <a:headEnd/>
              <a:tailEnd/>
            </a:ln>
          </p:spPr>
          <p:txBody>
            <a:bodyPr/>
            <a:lstStyle/>
            <a:p>
              <a:endParaRPr lang="en-US"/>
            </a:p>
          </p:txBody>
        </p:sp>
        <p:sp>
          <p:nvSpPr>
            <p:cNvPr id="16426" name="Line 52"/>
            <p:cNvSpPr>
              <a:spLocks noChangeShapeType="1"/>
            </p:cNvSpPr>
            <p:nvPr/>
          </p:nvSpPr>
          <p:spPr bwMode="auto">
            <a:xfrm>
              <a:off x="3295" y="5508"/>
              <a:ext cx="346" cy="0"/>
            </a:xfrm>
            <a:prstGeom prst="line">
              <a:avLst/>
            </a:prstGeom>
            <a:noFill/>
            <a:ln w="9525">
              <a:solidFill>
                <a:srgbClr val="000000"/>
              </a:solidFill>
              <a:round/>
              <a:headEnd/>
              <a:tailEnd/>
            </a:ln>
          </p:spPr>
          <p:txBody>
            <a:bodyPr/>
            <a:lstStyle/>
            <a:p>
              <a:endParaRPr lang="en-US"/>
            </a:p>
          </p:txBody>
        </p:sp>
        <p:sp>
          <p:nvSpPr>
            <p:cNvPr id="16427" name="Line 53"/>
            <p:cNvSpPr>
              <a:spLocks noChangeShapeType="1"/>
            </p:cNvSpPr>
            <p:nvPr/>
          </p:nvSpPr>
          <p:spPr bwMode="auto">
            <a:xfrm>
              <a:off x="3295" y="5596"/>
              <a:ext cx="346" cy="0"/>
            </a:xfrm>
            <a:prstGeom prst="line">
              <a:avLst/>
            </a:prstGeom>
            <a:noFill/>
            <a:ln w="9525">
              <a:solidFill>
                <a:srgbClr val="000000"/>
              </a:solidFill>
              <a:round/>
              <a:headEnd/>
              <a:tailEnd/>
            </a:ln>
          </p:spPr>
          <p:txBody>
            <a:bodyPr/>
            <a:lstStyle/>
            <a:p>
              <a:endParaRPr lang="en-US"/>
            </a:p>
          </p:txBody>
        </p:sp>
        <p:sp>
          <p:nvSpPr>
            <p:cNvPr id="16428" name="Freeform 54"/>
            <p:cNvSpPr>
              <a:spLocks/>
            </p:cNvSpPr>
            <p:nvPr/>
          </p:nvSpPr>
          <p:spPr bwMode="auto">
            <a:xfrm>
              <a:off x="3723" y="5147"/>
              <a:ext cx="346" cy="175"/>
            </a:xfrm>
            <a:custGeom>
              <a:avLst/>
              <a:gdLst>
                <a:gd name="T0" fmla="*/ 166 w 720"/>
                <a:gd name="T1" fmla="*/ 0 h 144"/>
                <a:gd name="T2" fmla="*/ 66 w 720"/>
                <a:gd name="T3" fmla="*/ 0 h 144"/>
                <a:gd name="T4" fmla="*/ 0 w 720"/>
                <a:gd name="T5" fmla="*/ 213 h 144"/>
                <a:gd name="T6" fmla="*/ 0 60000 65536"/>
                <a:gd name="T7" fmla="*/ 0 60000 65536"/>
                <a:gd name="T8" fmla="*/ 0 60000 65536"/>
                <a:gd name="T9" fmla="*/ 0 w 720"/>
                <a:gd name="T10" fmla="*/ 0 h 144"/>
                <a:gd name="T11" fmla="*/ 720 w 720"/>
                <a:gd name="T12" fmla="*/ 144 h 144"/>
              </a:gdLst>
              <a:ahLst/>
              <a:cxnLst>
                <a:cxn ang="T6">
                  <a:pos x="T0" y="T1"/>
                </a:cxn>
                <a:cxn ang="T7">
                  <a:pos x="T2" y="T3"/>
                </a:cxn>
                <a:cxn ang="T8">
                  <a:pos x="T4" y="T5"/>
                </a:cxn>
              </a:cxnLst>
              <a:rect l="T9" t="T10" r="T11" b="T12"/>
              <a:pathLst>
                <a:path w="720" h="144">
                  <a:moveTo>
                    <a:pt x="720" y="0"/>
                  </a:moveTo>
                  <a:lnTo>
                    <a:pt x="288" y="0"/>
                  </a:lnTo>
                  <a:lnTo>
                    <a:pt x="0" y="144"/>
                  </a:lnTo>
                </a:path>
              </a:pathLst>
            </a:custGeom>
            <a:noFill/>
            <a:ln w="9525">
              <a:solidFill>
                <a:srgbClr val="000000"/>
              </a:solidFill>
              <a:round/>
              <a:headEnd/>
              <a:tailEnd/>
            </a:ln>
          </p:spPr>
          <p:txBody>
            <a:bodyPr/>
            <a:lstStyle/>
            <a:p>
              <a:endParaRPr lang="en-US"/>
            </a:p>
          </p:txBody>
        </p:sp>
        <p:sp>
          <p:nvSpPr>
            <p:cNvPr id="16429" name="Line 55"/>
            <p:cNvSpPr>
              <a:spLocks noChangeShapeType="1"/>
            </p:cNvSpPr>
            <p:nvPr/>
          </p:nvSpPr>
          <p:spPr bwMode="auto">
            <a:xfrm flipH="1" flipV="1">
              <a:off x="3723" y="4971"/>
              <a:ext cx="138" cy="166"/>
            </a:xfrm>
            <a:prstGeom prst="line">
              <a:avLst/>
            </a:prstGeom>
            <a:noFill/>
            <a:ln w="9525">
              <a:solidFill>
                <a:srgbClr val="000000"/>
              </a:solidFill>
              <a:round/>
              <a:headEnd/>
              <a:tailEnd/>
            </a:ln>
          </p:spPr>
          <p:txBody>
            <a:bodyPr/>
            <a:lstStyle/>
            <a:p>
              <a:endParaRPr lang="en-US"/>
            </a:p>
          </p:txBody>
        </p:sp>
        <p:grpSp>
          <p:nvGrpSpPr>
            <p:cNvPr id="16430" name="Group 56"/>
            <p:cNvGrpSpPr>
              <a:grpSpLocks/>
            </p:cNvGrpSpPr>
            <p:nvPr/>
          </p:nvGrpSpPr>
          <p:grpSpPr bwMode="auto">
            <a:xfrm>
              <a:off x="3641" y="4971"/>
              <a:ext cx="69" cy="351"/>
              <a:chOff x="5184" y="10368"/>
              <a:chExt cx="144" cy="528"/>
            </a:xfrm>
          </p:grpSpPr>
          <p:sp>
            <p:nvSpPr>
              <p:cNvPr id="16444" name="Arc 57"/>
              <p:cNvSpPr>
                <a:spLocks/>
              </p:cNvSpPr>
              <p:nvPr/>
            </p:nvSpPr>
            <p:spPr bwMode="auto">
              <a:xfrm flipH="1">
                <a:off x="5184" y="10368"/>
                <a:ext cx="144"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sp>
            <p:nvSpPr>
              <p:cNvPr id="16445" name="Arc 58"/>
              <p:cNvSpPr>
                <a:spLocks/>
              </p:cNvSpPr>
              <p:nvPr/>
            </p:nvSpPr>
            <p:spPr bwMode="auto">
              <a:xfrm flipH="1" flipV="1">
                <a:off x="5184" y="10608"/>
                <a:ext cx="144"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grpSp>
        <p:sp>
          <p:nvSpPr>
            <p:cNvPr id="16431" name="Line 59"/>
            <p:cNvSpPr>
              <a:spLocks noChangeShapeType="1"/>
            </p:cNvSpPr>
            <p:nvPr/>
          </p:nvSpPr>
          <p:spPr bwMode="auto">
            <a:xfrm>
              <a:off x="3295" y="5059"/>
              <a:ext cx="346" cy="0"/>
            </a:xfrm>
            <a:prstGeom prst="line">
              <a:avLst/>
            </a:prstGeom>
            <a:noFill/>
            <a:ln w="9525">
              <a:solidFill>
                <a:srgbClr val="000000"/>
              </a:solidFill>
              <a:round/>
              <a:headEnd/>
              <a:tailEnd/>
            </a:ln>
          </p:spPr>
          <p:txBody>
            <a:bodyPr/>
            <a:lstStyle/>
            <a:p>
              <a:endParaRPr lang="en-US"/>
            </a:p>
          </p:txBody>
        </p:sp>
        <p:sp>
          <p:nvSpPr>
            <p:cNvPr id="16432" name="Line 60"/>
            <p:cNvSpPr>
              <a:spLocks noChangeShapeType="1"/>
            </p:cNvSpPr>
            <p:nvPr/>
          </p:nvSpPr>
          <p:spPr bwMode="auto">
            <a:xfrm>
              <a:off x="3295" y="5147"/>
              <a:ext cx="346" cy="0"/>
            </a:xfrm>
            <a:prstGeom prst="line">
              <a:avLst/>
            </a:prstGeom>
            <a:noFill/>
            <a:ln w="9525">
              <a:solidFill>
                <a:srgbClr val="000000"/>
              </a:solidFill>
              <a:round/>
              <a:headEnd/>
              <a:tailEnd/>
            </a:ln>
          </p:spPr>
          <p:txBody>
            <a:bodyPr/>
            <a:lstStyle/>
            <a:p>
              <a:endParaRPr lang="en-US"/>
            </a:p>
          </p:txBody>
        </p:sp>
        <p:sp>
          <p:nvSpPr>
            <p:cNvPr id="16433" name="Line 61"/>
            <p:cNvSpPr>
              <a:spLocks noChangeShapeType="1"/>
            </p:cNvSpPr>
            <p:nvPr/>
          </p:nvSpPr>
          <p:spPr bwMode="auto">
            <a:xfrm>
              <a:off x="3295" y="5235"/>
              <a:ext cx="346" cy="0"/>
            </a:xfrm>
            <a:prstGeom prst="line">
              <a:avLst/>
            </a:prstGeom>
            <a:noFill/>
            <a:ln w="9525">
              <a:solidFill>
                <a:srgbClr val="000000"/>
              </a:solidFill>
              <a:round/>
              <a:headEnd/>
              <a:tailEnd/>
            </a:ln>
          </p:spPr>
          <p:txBody>
            <a:bodyPr/>
            <a:lstStyle/>
            <a:p>
              <a:endParaRPr lang="en-US"/>
            </a:p>
          </p:txBody>
        </p:sp>
        <p:sp>
          <p:nvSpPr>
            <p:cNvPr id="16434" name="Freeform 62"/>
            <p:cNvSpPr>
              <a:spLocks/>
            </p:cNvSpPr>
            <p:nvPr/>
          </p:nvSpPr>
          <p:spPr bwMode="auto">
            <a:xfrm>
              <a:off x="4819" y="5146"/>
              <a:ext cx="346" cy="176"/>
            </a:xfrm>
            <a:custGeom>
              <a:avLst/>
              <a:gdLst>
                <a:gd name="T0" fmla="*/ 166 w 720"/>
                <a:gd name="T1" fmla="*/ 0 h 144"/>
                <a:gd name="T2" fmla="*/ 66 w 720"/>
                <a:gd name="T3" fmla="*/ 0 h 144"/>
                <a:gd name="T4" fmla="*/ 0 w 720"/>
                <a:gd name="T5" fmla="*/ 215 h 144"/>
                <a:gd name="T6" fmla="*/ 0 60000 65536"/>
                <a:gd name="T7" fmla="*/ 0 60000 65536"/>
                <a:gd name="T8" fmla="*/ 0 60000 65536"/>
                <a:gd name="T9" fmla="*/ 0 w 720"/>
                <a:gd name="T10" fmla="*/ 0 h 144"/>
                <a:gd name="T11" fmla="*/ 720 w 720"/>
                <a:gd name="T12" fmla="*/ 144 h 144"/>
              </a:gdLst>
              <a:ahLst/>
              <a:cxnLst>
                <a:cxn ang="T6">
                  <a:pos x="T0" y="T1"/>
                </a:cxn>
                <a:cxn ang="T7">
                  <a:pos x="T2" y="T3"/>
                </a:cxn>
                <a:cxn ang="T8">
                  <a:pos x="T4" y="T5"/>
                </a:cxn>
              </a:cxnLst>
              <a:rect l="T9" t="T10" r="T11" b="T12"/>
              <a:pathLst>
                <a:path w="720" h="144">
                  <a:moveTo>
                    <a:pt x="720" y="0"/>
                  </a:moveTo>
                  <a:lnTo>
                    <a:pt x="288" y="0"/>
                  </a:lnTo>
                  <a:lnTo>
                    <a:pt x="0" y="144"/>
                  </a:lnTo>
                </a:path>
              </a:pathLst>
            </a:custGeom>
            <a:noFill/>
            <a:ln w="9525">
              <a:solidFill>
                <a:srgbClr val="000000"/>
              </a:solidFill>
              <a:round/>
              <a:headEnd/>
              <a:tailEnd/>
            </a:ln>
          </p:spPr>
          <p:txBody>
            <a:bodyPr/>
            <a:lstStyle/>
            <a:p>
              <a:endParaRPr lang="en-US"/>
            </a:p>
          </p:txBody>
        </p:sp>
        <p:sp>
          <p:nvSpPr>
            <p:cNvPr id="16435" name="Line 63"/>
            <p:cNvSpPr>
              <a:spLocks noChangeShapeType="1"/>
            </p:cNvSpPr>
            <p:nvPr/>
          </p:nvSpPr>
          <p:spPr bwMode="auto">
            <a:xfrm flipH="1" flipV="1">
              <a:off x="4819" y="4971"/>
              <a:ext cx="138" cy="166"/>
            </a:xfrm>
            <a:prstGeom prst="line">
              <a:avLst/>
            </a:prstGeom>
            <a:noFill/>
            <a:ln w="9525">
              <a:solidFill>
                <a:srgbClr val="000000"/>
              </a:solidFill>
              <a:round/>
              <a:headEnd/>
              <a:tailEnd/>
            </a:ln>
          </p:spPr>
          <p:txBody>
            <a:bodyPr/>
            <a:lstStyle/>
            <a:p>
              <a:endParaRPr lang="en-US"/>
            </a:p>
          </p:txBody>
        </p:sp>
        <p:sp>
          <p:nvSpPr>
            <p:cNvPr id="16436" name="Arc 64"/>
            <p:cNvSpPr>
              <a:spLocks/>
            </p:cNvSpPr>
            <p:nvPr/>
          </p:nvSpPr>
          <p:spPr bwMode="auto">
            <a:xfrm flipH="1">
              <a:off x="4737" y="4971"/>
              <a:ext cx="69" cy="1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sp>
          <p:nvSpPr>
            <p:cNvPr id="16437" name="Arc 65"/>
            <p:cNvSpPr>
              <a:spLocks/>
            </p:cNvSpPr>
            <p:nvPr/>
          </p:nvSpPr>
          <p:spPr bwMode="auto">
            <a:xfrm flipH="1" flipV="1">
              <a:off x="4737" y="5131"/>
              <a:ext cx="69" cy="1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sp>
          <p:nvSpPr>
            <p:cNvPr id="16438" name="Line 66"/>
            <p:cNvSpPr>
              <a:spLocks noChangeShapeType="1"/>
            </p:cNvSpPr>
            <p:nvPr/>
          </p:nvSpPr>
          <p:spPr bwMode="auto">
            <a:xfrm>
              <a:off x="4391" y="5059"/>
              <a:ext cx="346" cy="0"/>
            </a:xfrm>
            <a:prstGeom prst="line">
              <a:avLst/>
            </a:prstGeom>
            <a:noFill/>
            <a:ln w="9525">
              <a:solidFill>
                <a:srgbClr val="000000"/>
              </a:solidFill>
              <a:round/>
              <a:headEnd/>
              <a:tailEnd/>
            </a:ln>
          </p:spPr>
          <p:txBody>
            <a:bodyPr/>
            <a:lstStyle/>
            <a:p>
              <a:endParaRPr lang="en-US"/>
            </a:p>
          </p:txBody>
        </p:sp>
        <p:sp>
          <p:nvSpPr>
            <p:cNvPr id="16439" name="Freeform 67"/>
            <p:cNvSpPr>
              <a:spLocks/>
            </p:cNvSpPr>
            <p:nvPr/>
          </p:nvSpPr>
          <p:spPr bwMode="auto">
            <a:xfrm flipH="1">
              <a:off x="4031" y="5137"/>
              <a:ext cx="706" cy="5"/>
            </a:xfrm>
            <a:custGeom>
              <a:avLst/>
              <a:gdLst>
                <a:gd name="T0" fmla="*/ 414 w 1204"/>
                <a:gd name="T1" fmla="*/ 4 h 7"/>
                <a:gd name="T2" fmla="*/ 0 w 1204"/>
                <a:gd name="T3" fmla="*/ 0 h 7"/>
                <a:gd name="T4" fmla="*/ 0 60000 65536"/>
                <a:gd name="T5" fmla="*/ 0 60000 65536"/>
                <a:gd name="T6" fmla="*/ 0 w 1204"/>
                <a:gd name="T7" fmla="*/ 0 h 7"/>
                <a:gd name="T8" fmla="*/ 1204 w 1204"/>
                <a:gd name="T9" fmla="*/ 7 h 7"/>
              </a:gdLst>
              <a:ahLst/>
              <a:cxnLst>
                <a:cxn ang="T4">
                  <a:pos x="T0" y="T1"/>
                </a:cxn>
                <a:cxn ang="T5">
                  <a:pos x="T2" y="T3"/>
                </a:cxn>
              </a:cxnLst>
              <a:rect l="T6" t="T7" r="T8" b="T9"/>
              <a:pathLst>
                <a:path w="1204" h="7">
                  <a:moveTo>
                    <a:pt x="1204" y="7"/>
                  </a:moveTo>
                  <a:lnTo>
                    <a:pt x="0" y="0"/>
                  </a:lnTo>
                </a:path>
              </a:pathLst>
            </a:custGeom>
            <a:noFill/>
            <a:ln w="9525">
              <a:solidFill>
                <a:srgbClr val="000000"/>
              </a:solidFill>
              <a:round/>
              <a:headEnd/>
              <a:tailEnd/>
            </a:ln>
          </p:spPr>
          <p:txBody>
            <a:bodyPr/>
            <a:lstStyle/>
            <a:p>
              <a:endParaRPr lang="en-US"/>
            </a:p>
          </p:txBody>
        </p:sp>
        <p:sp>
          <p:nvSpPr>
            <p:cNvPr id="16440" name="Line 68"/>
            <p:cNvSpPr>
              <a:spLocks noChangeShapeType="1"/>
            </p:cNvSpPr>
            <p:nvPr/>
          </p:nvSpPr>
          <p:spPr bwMode="auto">
            <a:xfrm>
              <a:off x="4391" y="5235"/>
              <a:ext cx="346" cy="0"/>
            </a:xfrm>
            <a:prstGeom prst="line">
              <a:avLst/>
            </a:prstGeom>
            <a:noFill/>
            <a:ln w="9525">
              <a:solidFill>
                <a:srgbClr val="000000"/>
              </a:solidFill>
              <a:round/>
              <a:headEnd/>
              <a:tailEnd/>
            </a:ln>
          </p:spPr>
          <p:txBody>
            <a:bodyPr/>
            <a:lstStyle/>
            <a:p>
              <a:endParaRPr lang="en-US"/>
            </a:p>
          </p:txBody>
        </p:sp>
        <p:sp>
          <p:nvSpPr>
            <p:cNvPr id="16441" name="Freeform 69"/>
            <p:cNvSpPr>
              <a:spLocks/>
            </p:cNvSpPr>
            <p:nvPr/>
          </p:nvSpPr>
          <p:spPr bwMode="auto">
            <a:xfrm flipH="1">
              <a:off x="4060" y="4758"/>
              <a:ext cx="332" cy="292"/>
            </a:xfrm>
            <a:custGeom>
              <a:avLst/>
              <a:gdLst>
                <a:gd name="T0" fmla="*/ 0 w 566"/>
                <a:gd name="T1" fmla="*/ 197 h 432"/>
                <a:gd name="T2" fmla="*/ 2 w 566"/>
                <a:gd name="T3" fmla="*/ 0 h 432"/>
                <a:gd name="T4" fmla="*/ 195 w 566"/>
                <a:gd name="T5" fmla="*/ 0 h 432"/>
                <a:gd name="T6" fmla="*/ 0 60000 65536"/>
                <a:gd name="T7" fmla="*/ 0 60000 65536"/>
                <a:gd name="T8" fmla="*/ 0 60000 65536"/>
                <a:gd name="T9" fmla="*/ 0 w 566"/>
                <a:gd name="T10" fmla="*/ 0 h 432"/>
                <a:gd name="T11" fmla="*/ 566 w 566"/>
                <a:gd name="T12" fmla="*/ 432 h 432"/>
              </a:gdLst>
              <a:ahLst/>
              <a:cxnLst>
                <a:cxn ang="T6">
                  <a:pos x="T0" y="T1"/>
                </a:cxn>
                <a:cxn ang="T7">
                  <a:pos x="T2" y="T3"/>
                </a:cxn>
                <a:cxn ang="T8">
                  <a:pos x="T4" y="T5"/>
                </a:cxn>
              </a:cxnLst>
              <a:rect l="T9" t="T10" r="T11" b="T12"/>
              <a:pathLst>
                <a:path w="566" h="432">
                  <a:moveTo>
                    <a:pt x="0" y="432"/>
                  </a:moveTo>
                  <a:lnTo>
                    <a:pt x="5" y="0"/>
                  </a:lnTo>
                  <a:lnTo>
                    <a:pt x="566" y="0"/>
                  </a:lnTo>
                </a:path>
              </a:pathLst>
            </a:custGeom>
            <a:noFill/>
            <a:ln w="9525">
              <a:solidFill>
                <a:srgbClr val="000000"/>
              </a:solidFill>
              <a:round/>
              <a:headEnd/>
              <a:tailEnd/>
            </a:ln>
          </p:spPr>
          <p:txBody>
            <a:bodyPr lIns="0" tIns="0" rIns="0" bIns="0"/>
            <a:lstStyle/>
            <a:p>
              <a:endParaRPr lang="en-US"/>
            </a:p>
          </p:txBody>
        </p:sp>
        <p:sp>
          <p:nvSpPr>
            <p:cNvPr id="16442" name="Freeform 70"/>
            <p:cNvSpPr>
              <a:spLocks/>
            </p:cNvSpPr>
            <p:nvPr/>
          </p:nvSpPr>
          <p:spPr bwMode="auto">
            <a:xfrm flipH="1">
              <a:off x="4066" y="5243"/>
              <a:ext cx="329" cy="277"/>
            </a:xfrm>
            <a:custGeom>
              <a:avLst/>
              <a:gdLst>
                <a:gd name="T0" fmla="*/ 2 w 561"/>
                <a:gd name="T1" fmla="*/ 0 h 408"/>
                <a:gd name="T2" fmla="*/ 0 w 561"/>
                <a:gd name="T3" fmla="*/ 188 h 408"/>
                <a:gd name="T4" fmla="*/ 193 w 561"/>
                <a:gd name="T5" fmla="*/ 188 h 408"/>
                <a:gd name="T6" fmla="*/ 0 60000 65536"/>
                <a:gd name="T7" fmla="*/ 0 60000 65536"/>
                <a:gd name="T8" fmla="*/ 0 60000 65536"/>
                <a:gd name="T9" fmla="*/ 0 w 561"/>
                <a:gd name="T10" fmla="*/ 0 h 408"/>
                <a:gd name="T11" fmla="*/ 561 w 561"/>
                <a:gd name="T12" fmla="*/ 408 h 408"/>
              </a:gdLst>
              <a:ahLst/>
              <a:cxnLst>
                <a:cxn ang="T6">
                  <a:pos x="T0" y="T1"/>
                </a:cxn>
                <a:cxn ang="T7">
                  <a:pos x="T2" y="T3"/>
                </a:cxn>
                <a:cxn ang="T8">
                  <a:pos x="T4" y="T5"/>
                </a:cxn>
              </a:cxnLst>
              <a:rect l="T9" t="T10" r="T11" b="T12"/>
              <a:pathLst>
                <a:path w="561" h="408">
                  <a:moveTo>
                    <a:pt x="5" y="0"/>
                  </a:moveTo>
                  <a:lnTo>
                    <a:pt x="0" y="408"/>
                  </a:lnTo>
                  <a:lnTo>
                    <a:pt x="561" y="408"/>
                  </a:lnTo>
                </a:path>
              </a:pathLst>
            </a:custGeom>
            <a:noFill/>
            <a:ln w="9525">
              <a:solidFill>
                <a:srgbClr val="000000"/>
              </a:solidFill>
              <a:round/>
              <a:headEnd/>
              <a:tailEnd/>
            </a:ln>
          </p:spPr>
          <p:txBody>
            <a:bodyPr lIns="0" tIns="0" rIns="0" bIns="0"/>
            <a:lstStyle/>
            <a:p>
              <a:endParaRPr lang="en-US"/>
            </a:p>
          </p:txBody>
        </p:sp>
        <p:sp>
          <p:nvSpPr>
            <p:cNvPr id="16443" name="Text Box 71"/>
            <p:cNvSpPr txBox="1">
              <a:spLocks noChangeArrowheads="1"/>
            </p:cNvSpPr>
            <p:nvPr/>
          </p:nvSpPr>
          <p:spPr bwMode="auto">
            <a:xfrm>
              <a:off x="2734" y="5688"/>
              <a:ext cx="5049" cy="360"/>
            </a:xfrm>
            <a:prstGeom prst="rect">
              <a:avLst/>
            </a:prstGeom>
            <a:noFill/>
            <a:ln w="9525">
              <a:noFill/>
              <a:miter lim="800000"/>
              <a:headEnd/>
              <a:tailEnd/>
            </a:ln>
          </p:spPr>
          <p:txBody>
            <a:bodyPr lIns="0" tIns="0" rIns="0" bIns="0"/>
            <a:lstStyle/>
            <a:p>
              <a:r>
                <a:rPr lang="id-ID" altLang="ja-JP" sz="1000">
                  <a:latin typeface="Tahoma" charset="0"/>
                  <a:ea typeface="MS Mincho" pitchFamily="49" charset="-128"/>
                </a:rPr>
                <a:t>        Multiple Inlet 	 	      Multiple Outlet.</a:t>
              </a:r>
            </a:p>
            <a:p>
              <a:r>
                <a:rPr lang="id-ID" altLang="ja-JP" sz="1000">
                  <a:latin typeface="Tahoma" charset="0"/>
                  <a:ea typeface="MS Mincho" pitchFamily="49" charset="-128"/>
                </a:rPr>
                <a:t>      </a:t>
              </a:r>
              <a:endParaRPr lang="id-ID"/>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i="1" smtClean="0"/>
              <a:t>Teknik Penyambungan Manual</a:t>
            </a:r>
            <a:endParaRPr lang="id-ID" i="1" smtClean="0"/>
          </a:p>
        </p:txBody>
      </p:sp>
      <p:sp>
        <p:nvSpPr>
          <p:cNvPr id="17411" name="Rectangle 3"/>
          <p:cNvSpPr>
            <a:spLocks noGrp="1" noChangeArrowheads="1"/>
          </p:cNvSpPr>
          <p:nvPr>
            <p:ph type="body" idx="1"/>
          </p:nvPr>
        </p:nvSpPr>
        <p:spPr>
          <a:xfrm>
            <a:off x="0" y="2205038"/>
            <a:ext cx="9144000" cy="1684337"/>
          </a:xfrm>
        </p:spPr>
        <p:txBody>
          <a:bodyPr/>
          <a:lstStyle/>
          <a:p>
            <a:pPr eaLnBrk="1" hangingPunct="1">
              <a:buFont typeface="Wingdings" pitchFamily="2" charset="2"/>
              <a:buNone/>
            </a:pPr>
            <a:r>
              <a:rPr lang="en-US" b="1" smtClean="0"/>
              <a:t>	Penyambungan manual dilakukan menggunakan papan sambung yang dilayani oleh operator.</a:t>
            </a:r>
            <a:r>
              <a:rPr lang="en-US" smtClean="0"/>
              <a:t> </a:t>
            </a:r>
            <a:endParaRPr lang="id-ID"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52513" y="188640"/>
            <a:ext cx="6948487" cy="549275"/>
          </a:xfrm>
          <a:solidFill>
            <a:schemeClr val="accent6">
              <a:lumMod val="40000"/>
              <a:lumOff val="60000"/>
            </a:schemeClr>
          </a:solidFill>
        </p:spPr>
        <p:txBody>
          <a:bodyPr/>
          <a:lstStyle/>
          <a:p>
            <a:pPr eaLnBrk="1" hangingPunct="1"/>
            <a:r>
              <a:rPr lang="en-US" sz="3200" i="1" dirty="0" err="1" smtClean="0"/>
              <a:t>Teknik</a:t>
            </a:r>
            <a:r>
              <a:rPr lang="en-US" sz="3200" i="1" dirty="0" smtClean="0"/>
              <a:t> </a:t>
            </a:r>
            <a:r>
              <a:rPr lang="en-US" sz="3200" i="1" dirty="0" err="1" smtClean="0"/>
              <a:t>Penyambungan</a:t>
            </a:r>
            <a:r>
              <a:rPr lang="en-US" sz="3200" i="1" dirty="0" smtClean="0"/>
              <a:t> </a:t>
            </a:r>
            <a:r>
              <a:rPr lang="en-US" sz="3200" i="1" dirty="0" err="1" smtClean="0"/>
              <a:t>Otomat</a:t>
            </a:r>
            <a:endParaRPr lang="id-ID" sz="3200" i="1" dirty="0" smtClean="0"/>
          </a:p>
        </p:txBody>
      </p:sp>
      <p:sp>
        <p:nvSpPr>
          <p:cNvPr id="18435" name="Rectangle 3"/>
          <p:cNvSpPr>
            <a:spLocks noGrp="1" noChangeArrowheads="1"/>
          </p:cNvSpPr>
          <p:nvPr>
            <p:ph type="body" idx="1"/>
          </p:nvPr>
        </p:nvSpPr>
        <p:spPr>
          <a:xfrm>
            <a:off x="395536" y="836712"/>
            <a:ext cx="8748464" cy="4525962"/>
          </a:xfrm>
        </p:spPr>
        <p:txBody>
          <a:bodyPr/>
          <a:lstStyle/>
          <a:p>
            <a:pPr marL="1371600" lvl="2" indent="-457200" eaLnBrk="1" hangingPunct="1">
              <a:buFont typeface="Wingdings" pitchFamily="2" charset="2"/>
              <a:buNone/>
            </a:pPr>
            <a:r>
              <a:rPr lang="en-US" sz="2800" dirty="0" smtClean="0"/>
              <a:t>Ada 3 </a:t>
            </a:r>
            <a:r>
              <a:rPr lang="en-US" sz="2800" dirty="0" err="1" smtClean="0"/>
              <a:t>macam</a:t>
            </a:r>
            <a:r>
              <a:rPr lang="en-US" sz="2800" dirty="0" smtClean="0"/>
              <a:t> </a:t>
            </a:r>
            <a:r>
              <a:rPr lang="en-US" sz="2800" dirty="0" err="1" smtClean="0"/>
              <a:t>jenis</a:t>
            </a:r>
            <a:r>
              <a:rPr lang="en-US" sz="2800" dirty="0" smtClean="0"/>
              <a:t> </a:t>
            </a:r>
            <a:r>
              <a:rPr lang="en-US" sz="2800" dirty="0" err="1" smtClean="0"/>
              <a:t>Penyambungan</a:t>
            </a:r>
            <a:r>
              <a:rPr lang="en-US" sz="2800" dirty="0" smtClean="0"/>
              <a:t> </a:t>
            </a:r>
            <a:r>
              <a:rPr lang="en-US" sz="2800" dirty="0" err="1" smtClean="0"/>
              <a:t>Otomat</a:t>
            </a:r>
            <a:r>
              <a:rPr lang="en-US" sz="3200" dirty="0" smtClean="0"/>
              <a:t> </a:t>
            </a:r>
          </a:p>
          <a:p>
            <a:pPr marL="609600" indent="-609600" eaLnBrk="1" hangingPunct="1">
              <a:buFontTx/>
              <a:buAutoNum type="arabicPeriod"/>
            </a:pPr>
            <a:r>
              <a:rPr lang="en-US" sz="2800" b="1" i="1" dirty="0" err="1" smtClean="0"/>
              <a:t>Penyambung</a:t>
            </a:r>
            <a:r>
              <a:rPr lang="en-US" sz="2800" b="1" i="1" dirty="0" smtClean="0"/>
              <a:t> </a:t>
            </a:r>
            <a:r>
              <a:rPr lang="en-US" sz="2800" b="1" i="1" dirty="0" err="1" smtClean="0"/>
              <a:t>otomatis</a:t>
            </a:r>
            <a:r>
              <a:rPr lang="en-US" sz="2800" b="1" i="1" dirty="0" smtClean="0"/>
              <a:t> step by step</a:t>
            </a:r>
            <a:r>
              <a:rPr lang="en-US" sz="2800" i="1" dirty="0" smtClean="0"/>
              <a:t>.</a:t>
            </a:r>
            <a:r>
              <a:rPr lang="en-US" sz="2800" b="1" dirty="0" smtClean="0"/>
              <a:t> </a:t>
            </a:r>
          </a:p>
          <a:p>
            <a:pPr marL="609600" indent="-609600" eaLnBrk="1" hangingPunct="1">
              <a:buFontTx/>
              <a:buNone/>
            </a:pPr>
            <a:r>
              <a:rPr lang="en-US" sz="2800" dirty="0" smtClean="0"/>
              <a:t>	</a:t>
            </a:r>
            <a:r>
              <a:rPr lang="en-US" sz="2800" dirty="0" err="1" smtClean="0"/>
              <a:t>Pulsa-pulsa</a:t>
            </a:r>
            <a:r>
              <a:rPr lang="en-US" sz="2800" dirty="0" smtClean="0"/>
              <a:t> yang </a:t>
            </a:r>
            <a:r>
              <a:rPr lang="en-US" sz="2800" dirty="0" err="1" smtClean="0"/>
              <a:t>dikirim</a:t>
            </a:r>
            <a:r>
              <a:rPr lang="en-US" sz="2800" dirty="0" smtClean="0"/>
              <a:t> </a:t>
            </a:r>
            <a:r>
              <a:rPr lang="en-US" sz="2800" dirty="0" err="1" smtClean="0"/>
              <a:t>pesawat</a:t>
            </a:r>
            <a:r>
              <a:rPr lang="en-US" sz="2800" dirty="0" smtClean="0"/>
              <a:t> </a:t>
            </a:r>
            <a:r>
              <a:rPr lang="en-US" sz="2800" dirty="0" err="1" smtClean="0"/>
              <a:t>telepon</a:t>
            </a:r>
            <a:r>
              <a:rPr lang="en-US" sz="2800" dirty="0" smtClean="0"/>
              <a:t> </a:t>
            </a:r>
            <a:r>
              <a:rPr lang="en-US" sz="2800" dirty="0" err="1" smtClean="0"/>
              <a:t>akan</a:t>
            </a:r>
            <a:r>
              <a:rPr lang="en-US" sz="2800" dirty="0" smtClean="0"/>
              <a:t> </a:t>
            </a:r>
            <a:r>
              <a:rPr lang="en-US" sz="2800" dirty="0" err="1" smtClean="0"/>
              <a:t>mengerakan</a:t>
            </a:r>
            <a:r>
              <a:rPr lang="en-US" sz="2800" dirty="0" smtClean="0"/>
              <a:t> </a:t>
            </a:r>
            <a:r>
              <a:rPr lang="en-US" sz="2800" dirty="0" err="1" smtClean="0"/>
              <a:t>alat</a:t>
            </a:r>
            <a:r>
              <a:rPr lang="en-US" sz="2800" dirty="0" smtClean="0"/>
              <a:t> </a:t>
            </a:r>
            <a:r>
              <a:rPr lang="en-US" sz="2800" dirty="0" err="1" smtClean="0"/>
              <a:t>penyambung</a:t>
            </a:r>
            <a:r>
              <a:rPr lang="en-US" sz="2800" dirty="0" smtClean="0"/>
              <a:t> </a:t>
            </a:r>
            <a:r>
              <a:rPr lang="en-US" sz="2800" dirty="0" err="1" smtClean="0"/>
              <a:t>tiap</a:t>
            </a:r>
            <a:r>
              <a:rPr lang="en-US" sz="2800" dirty="0" smtClean="0"/>
              <a:t> </a:t>
            </a:r>
            <a:r>
              <a:rPr lang="en-US" sz="2800" dirty="0" err="1" smtClean="0"/>
              <a:t>tingkat</a:t>
            </a:r>
            <a:r>
              <a:rPr lang="en-US" sz="2800" dirty="0" smtClean="0"/>
              <a:t>.</a:t>
            </a:r>
          </a:p>
          <a:p>
            <a:pPr marL="609600" indent="-609600" eaLnBrk="1" hangingPunct="1">
              <a:buFontTx/>
              <a:buNone/>
            </a:pPr>
            <a:r>
              <a:rPr lang="en-US" sz="2800" dirty="0" smtClean="0"/>
              <a:t>	Proses </a:t>
            </a:r>
            <a:r>
              <a:rPr lang="en-US" sz="2800" dirty="0" err="1" smtClean="0"/>
              <a:t>penyambungan</a:t>
            </a:r>
            <a:r>
              <a:rPr lang="en-US" sz="2800" dirty="0" smtClean="0"/>
              <a:t> </a:t>
            </a:r>
            <a:r>
              <a:rPr lang="en-US" sz="2800" dirty="0" err="1" smtClean="0"/>
              <a:t>dilakukan</a:t>
            </a:r>
            <a:r>
              <a:rPr lang="en-US" sz="2800" dirty="0" smtClean="0"/>
              <a:t> </a:t>
            </a:r>
            <a:r>
              <a:rPr lang="en-US" sz="2800" dirty="0" err="1" smtClean="0"/>
              <a:t>oleh</a:t>
            </a:r>
            <a:r>
              <a:rPr lang="en-US" sz="2800" dirty="0" smtClean="0"/>
              <a:t> </a:t>
            </a:r>
            <a:r>
              <a:rPr lang="en-US" sz="2800" dirty="0" err="1" smtClean="0"/>
              <a:t>pemilih</a:t>
            </a:r>
            <a:r>
              <a:rPr lang="en-US" sz="2800" dirty="0" smtClean="0"/>
              <a:t> demi </a:t>
            </a:r>
            <a:r>
              <a:rPr lang="en-US" sz="2800" dirty="0" err="1" smtClean="0"/>
              <a:t>pemilih</a:t>
            </a:r>
            <a:r>
              <a:rPr lang="en-US" sz="2800" dirty="0" smtClean="0"/>
              <a:t> </a:t>
            </a:r>
            <a:r>
              <a:rPr lang="en-US" sz="2800" dirty="0" err="1" smtClean="0"/>
              <a:t>secara</a:t>
            </a:r>
            <a:r>
              <a:rPr lang="en-US" sz="2800" dirty="0" smtClean="0"/>
              <a:t> </a:t>
            </a:r>
            <a:r>
              <a:rPr lang="en-US" sz="2800" dirty="0" err="1" smtClean="0"/>
              <a:t>langkah</a:t>
            </a:r>
            <a:r>
              <a:rPr lang="en-US" sz="2800" dirty="0" smtClean="0"/>
              <a:t> demi </a:t>
            </a:r>
            <a:r>
              <a:rPr lang="en-US" sz="2800" dirty="0" err="1" smtClean="0"/>
              <a:t>langkah</a:t>
            </a:r>
            <a:r>
              <a:rPr lang="en-US" sz="2800" dirty="0" smtClean="0"/>
              <a:t>. </a:t>
            </a:r>
            <a:endParaRPr lang="id-ID" sz="2800" dirty="0" smtClean="0"/>
          </a:p>
        </p:txBody>
      </p:sp>
      <p:grpSp>
        <p:nvGrpSpPr>
          <p:cNvPr id="18436" name="Group 4"/>
          <p:cNvGrpSpPr>
            <a:grpSpLocks/>
          </p:cNvGrpSpPr>
          <p:nvPr/>
        </p:nvGrpSpPr>
        <p:grpSpPr bwMode="auto">
          <a:xfrm>
            <a:off x="2627313" y="4581128"/>
            <a:ext cx="4824412" cy="698500"/>
            <a:chOff x="13941" y="2704"/>
            <a:chExt cx="3357" cy="1099"/>
          </a:xfrm>
        </p:grpSpPr>
        <p:grpSp>
          <p:nvGrpSpPr>
            <p:cNvPr id="18437" name="Group 5"/>
            <p:cNvGrpSpPr>
              <a:grpSpLocks/>
            </p:cNvGrpSpPr>
            <p:nvPr/>
          </p:nvGrpSpPr>
          <p:grpSpPr bwMode="auto">
            <a:xfrm>
              <a:off x="14301" y="2884"/>
              <a:ext cx="2565" cy="459"/>
              <a:chOff x="12699" y="5301"/>
              <a:chExt cx="3573" cy="573"/>
            </a:xfrm>
          </p:grpSpPr>
          <p:sp>
            <p:nvSpPr>
              <p:cNvPr id="18439" name="Freeform 6"/>
              <p:cNvSpPr>
                <a:spLocks/>
              </p:cNvSpPr>
              <p:nvPr/>
            </p:nvSpPr>
            <p:spPr bwMode="auto">
              <a:xfrm>
                <a:off x="12816" y="5616"/>
                <a:ext cx="288" cy="144"/>
              </a:xfrm>
              <a:custGeom>
                <a:avLst/>
                <a:gdLst>
                  <a:gd name="T0" fmla="*/ 0 w 288"/>
                  <a:gd name="T1" fmla="*/ 144 h 144"/>
                  <a:gd name="T2" fmla="*/ 288 w 288"/>
                  <a:gd name="T3" fmla="*/ 144 h 144"/>
                  <a:gd name="T4" fmla="*/ 144 w 288"/>
                  <a:gd name="T5" fmla="*/ 0 h 144"/>
                  <a:gd name="T6" fmla="*/ 0 w 288"/>
                  <a:gd name="T7" fmla="*/ 144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144"/>
                    </a:moveTo>
                    <a:lnTo>
                      <a:pt x="288" y="144"/>
                    </a:lnTo>
                    <a:lnTo>
                      <a:pt x="144" y="0"/>
                    </a:lnTo>
                    <a:lnTo>
                      <a:pt x="0" y="144"/>
                    </a:lnTo>
                    <a:close/>
                  </a:path>
                </a:pathLst>
              </a:custGeom>
              <a:solidFill>
                <a:srgbClr val="FFFFFF"/>
              </a:solidFill>
              <a:ln w="9525">
                <a:solidFill>
                  <a:srgbClr val="000000"/>
                </a:solidFill>
                <a:round/>
                <a:headEnd/>
                <a:tailEnd/>
              </a:ln>
            </p:spPr>
            <p:txBody>
              <a:bodyPr/>
              <a:lstStyle/>
              <a:p>
                <a:endParaRPr lang="en-US"/>
              </a:p>
            </p:txBody>
          </p:sp>
          <p:sp>
            <p:nvSpPr>
              <p:cNvPr id="18440" name="Freeform 7"/>
              <p:cNvSpPr>
                <a:spLocks/>
              </p:cNvSpPr>
              <p:nvPr/>
            </p:nvSpPr>
            <p:spPr bwMode="auto">
              <a:xfrm rot="3411790">
                <a:off x="13061" y="5371"/>
                <a:ext cx="233" cy="147"/>
              </a:xfrm>
              <a:custGeom>
                <a:avLst/>
                <a:gdLst>
                  <a:gd name="T0" fmla="*/ 55 w 461"/>
                  <a:gd name="T1" fmla="*/ 55 h 209"/>
                  <a:gd name="T2" fmla="*/ 46 w 461"/>
                  <a:gd name="T3" fmla="*/ 63 h 209"/>
                  <a:gd name="T4" fmla="*/ 37 w 461"/>
                  <a:gd name="T5" fmla="*/ 80 h 209"/>
                  <a:gd name="T6" fmla="*/ 9 w 461"/>
                  <a:gd name="T7" fmla="*/ 93 h 209"/>
                  <a:gd name="T8" fmla="*/ 14 w 461"/>
                  <a:gd name="T9" fmla="*/ 34 h 209"/>
                  <a:gd name="T10" fmla="*/ 66 w 461"/>
                  <a:gd name="T11" fmla="*/ 55 h 209"/>
                  <a:gd name="T12" fmla="*/ 81 w 461"/>
                  <a:gd name="T13" fmla="*/ 76 h 209"/>
                  <a:gd name="T14" fmla="*/ 95 w 461"/>
                  <a:gd name="T15" fmla="*/ 84 h 209"/>
                  <a:gd name="T16" fmla="*/ 116 w 461"/>
                  <a:gd name="T17" fmla="*/ 59 h 209"/>
                  <a:gd name="T18" fmla="*/ 101 w 461"/>
                  <a:gd name="T19" fmla="*/ 0 h 209"/>
                  <a:gd name="T20" fmla="*/ 77 w 461"/>
                  <a:gd name="T21" fmla="*/ 4 h 209"/>
                  <a:gd name="T22" fmla="*/ 62 w 461"/>
                  <a:gd name="T23" fmla="*/ 34 h 209"/>
                  <a:gd name="T24" fmla="*/ 55 w 461"/>
                  <a:gd name="T25" fmla="*/ 55 h 2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1"/>
                  <a:gd name="T40" fmla="*/ 0 h 209"/>
                  <a:gd name="T41" fmla="*/ 461 w 461"/>
                  <a:gd name="T42" fmla="*/ 209 h 2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1" h="209">
                    <a:moveTo>
                      <a:pt x="216" y="111"/>
                    </a:moveTo>
                    <a:cubicBezTo>
                      <a:pt x="205" y="117"/>
                      <a:pt x="191" y="119"/>
                      <a:pt x="182" y="128"/>
                    </a:cubicBezTo>
                    <a:cubicBezTo>
                      <a:pt x="137" y="173"/>
                      <a:pt x="214" y="141"/>
                      <a:pt x="147" y="162"/>
                    </a:cubicBezTo>
                    <a:cubicBezTo>
                      <a:pt x="116" y="209"/>
                      <a:pt x="90" y="196"/>
                      <a:pt x="36" y="188"/>
                    </a:cubicBezTo>
                    <a:cubicBezTo>
                      <a:pt x="11" y="139"/>
                      <a:pt x="0" y="103"/>
                      <a:pt x="53" y="68"/>
                    </a:cubicBezTo>
                    <a:cubicBezTo>
                      <a:pt x="179" y="77"/>
                      <a:pt x="164" y="78"/>
                      <a:pt x="259" y="111"/>
                    </a:cubicBezTo>
                    <a:cubicBezTo>
                      <a:pt x="267" y="117"/>
                      <a:pt x="306" y="148"/>
                      <a:pt x="319" y="154"/>
                    </a:cubicBezTo>
                    <a:cubicBezTo>
                      <a:pt x="335" y="161"/>
                      <a:pt x="370" y="171"/>
                      <a:pt x="370" y="171"/>
                    </a:cubicBezTo>
                    <a:cubicBezTo>
                      <a:pt x="417" y="163"/>
                      <a:pt x="440" y="166"/>
                      <a:pt x="456" y="120"/>
                    </a:cubicBezTo>
                    <a:cubicBezTo>
                      <a:pt x="449" y="51"/>
                      <a:pt x="461" y="20"/>
                      <a:pt x="396" y="0"/>
                    </a:cubicBezTo>
                    <a:cubicBezTo>
                      <a:pt x="365" y="3"/>
                      <a:pt x="333" y="2"/>
                      <a:pt x="302" y="8"/>
                    </a:cubicBezTo>
                    <a:cubicBezTo>
                      <a:pt x="272" y="14"/>
                      <a:pt x="272" y="47"/>
                      <a:pt x="242" y="68"/>
                    </a:cubicBezTo>
                    <a:cubicBezTo>
                      <a:pt x="240" y="75"/>
                      <a:pt x="216" y="146"/>
                      <a:pt x="216" y="111"/>
                    </a:cubicBezTo>
                    <a:close/>
                  </a:path>
                </a:pathLst>
              </a:custGeom>
              <a:solidFill>
                <a:srgbClr val="FFFFFF"/>
              </a:solidFill>
              <a:ln w="9525">
                <a:solidFill>
                  <a:srgbClr val="000000"/>
                </a:solidFill>
                <a:round/>
                <a:headEnd/>
                <a:tailEnd/>
              </a:ln>
            </p:spPr>
            <p:txBody>
              <a:bodyPr/>
              <a:lstStyle/>
              <a:p>
                <a:endParaRPr lang="en-US"/>
              </a:p>
            </p:txBody>
          </p:sp>
          <p:sp>
            <p:nvSpPr>
              <p:cNvPr id="18441" name="Freeform 8"/>
              <p:cNvSpPr>
                <a:spLocks/>
              </p:cNvSpPr>
              <p:nvPr/>
            </p:nvSpPr>
            <p:spPr bwMode="auto">
              <a:xfrm>
                <a:off x="12699" y="5364"/>
                <a:ext cx="415" cy="257"/>
              </a:xfrm>
              <a:custGeom>
                <a:avLst/>
                <a:gdLst>
                  <a:gd name="T0" fmla="*/ 234 w 415"/>
                  <a:gd name="T1" fmla="*/ 230 h 257"/>
                  <a:gd name="T2" fmla="*/ 71 w 415"/>
                  <a:gd name="T3" fmla="*/ 170 h 257"/>
                  <a:gd name="T4" fmla="*/ 80 w 415"/>
                  <a:gd name="T5" fmla="*/ 128 h 257"/>
                  <a:gd name="T6" fmla="*/ 122 w 415"/>
                  <a:gd name="T7" fmla="*/ 188 h 257"/>
                  <a:gd name="T8" fmla="*/ 80 w 415"/>
                  <a:gd name="T9" fmla="*/ 196 h 257"/>
                  <a:gd name="T10" fmla="*/ 11 w 415"/>
                  <a:gd name="T11" fmla="*/ 136 h 257"/>
                  <a:gd name="T12" fmla="*/ 20 w 415"/>
                  <a:gd name="T13" fmla="*/ 76 h 257"/>
                  <a:gd name="T14" fmla="*/ 71 w 415"/>
                  <a:gd name="T15" fmla="*/ 42 h 257"/>
                  <a:gd name="T16" fmla="*/ 97 w 415"/>
                  <a:gd name="T17" fmla="*/ 50 h 257"/>
                  <a:gd name="T18" fmla="*/ 45 w 415"/>
                  <a:gd name="T19" fmla="*/ 128 h 257"/>
                  <a:gd name="T20" fmla="*/ 28 w 415"/>
                  <a:gd name="T21" fmla="*/ 16 h 257"/>
                  <a:gd name="T22" fmla="*/ 415 w 415"/>
                  <a:gd name="T23" fmla="*/ 2 h 25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5"/>
                  <a:gd name="T37" fmla="*/ 0 h 257"/>
                  <a:gd name="T38" fmla="*/ 415 w 415"/>
                  <a:gd name="T39" fmla="*/ 257 h 25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5" h="257">
                    <a:moveTo>
                      <a:pt x="234" y="230"/>
                    </a:moveTo>
                    <a:cubicBezTo>
                      <a:pt x="162" y="194"/>
                      <a:pt x="93" y="257"/>
                      <a:pt x="71" y="170"/>
                    </a:cubicBezTo>
                    <a:cubicBezTo>
                      <a:pt x="74" y="156"/>
                      <a:pt x="68" y="135"/>
                      <a:pt x="80" y="128"/>
                    </a:cubicBezTo>
                    <a:cubicBezTo>
                      <a:pt x="141" y="93"/>
                      <a:pt x="141" y="166"/>
                      <a:pt x="122" y="188"/>
                    </a:cubicBezTo>
                    <a:cubicBezTo>
                      <a:pt x="113" y="199"/>
                      <a:pt x="94" y="193"/>
                      <a:pt x="80" y="196"/>
                    </a:cubicBezTo>
                    <a:cubicBezTo>
                      <a:pt x="34" y="186"/>
                      <a:pt x="23" y="182"/>
                      <a:pt x="11" y="136"/>
                    </a:cubicBezTo>
                    <a:cubicBezTo>
                      <a:pt x="14" y="116"/>
                      <a:pt x="9" y="93"/>
                      <a:pt x="20" y="76"/>
                    </a:cubicBezTo>
                    <a:cubicBezTo>
                      <a:pt x="31" y="59"/>
                      <a:pt x="71" y="42"/>
                      <a:pt x="71" y="42"/>
                    </a:cubicBezTo>
                    <a:cubicBezTo>
                      <a:pt x="80" y="45"/>
                      <a:pt x="91" y="44"/>
                      <a:pt x="97" y="50"/>
                    </a:cubicBezTo>
                    <a:cubicBezTo>
                      <a:pt x="136" y="89"/>
                      <a:pt x="71" y="119"/>
                      <a:pt x="45" y="128"/>
                    </a:cubicBezTo>
                    <a:cubicBezTo>
                      <a:pt x="2" y="97"/>
                      <a:pt x="0" y="72"/>
                      <a:pt x="28" y="16"/>
                    </a:cubicBezTo>
                    <a:cubicBezTo>
                      <a:pt x="36" y="0"/>
                      <a:pt x="335" y="5"/>
                      <a:pt x="415" y="2"/>
                    </a:cubicBezTo>
                  </a:path>
                </a:pathLst>
              </a:custGeom>
              <a:noFill/>
              <a:ln w="9525">
                <a:solidFill>
                  <a:srgbClr val="000000"/>
                </a:solidFill>
                <a:round/>
                <a:headEnd/>
                <a:tailEnd/>
              </a:ln>
            </p:spPr>
            <p:txBody>
              <a:bodyPr/>
              <a:lstStyle/>
              <a:p>
                <a:endParaRPr lang="en-US"/>
              </a:p>
            </p:txBody>
          </p:sp>
          <p:sp>
            <p:nvSpPr>
              <p:cNvPr id="18442" name="Line 9"/>
              <p:cNvSpPr>
                <a:spLocks noChangeShapeType="1"/>
              </p:cNvSpPr>
              <p:nvPr/>
            </p:nvSpPr>
            <p:spPr bwMode="auto">
              <a:xfrm flipV="1">
                <a:off x="13104" y="5616"/>
                <a:ext cx="288" cy="144"/>
              </a:xfrm>
              <a:prstGeom prst="line">
                <a:avLst/>
              </a:prstGeom>
              <a:noFill/>
              <a:ln w="9525">
                <a:solidFill>
                  <a:srgbClr val="000000"/>
                </a:solidFill>
                <a:round/>
                <a:headEnd/>
                <a:tailEnd/>
              </a:ln>
            </p:spPr>
            <p:txBody>
              <a:bodyPr/>
              <a:lstStyle/>
              <a:p>
                <a:endParaRPr lang="en-US"/>
              </a:p>
            </p:txBody>
          </p:sp>
          <p:sp>
            <p:nvSpPr>
              <p:cNvPr id="18443" name="Freeform 10"/>
              <p:cNvSpPr>
                <a:spLocks/>
              </p:cNvSpPr>
              <p:nvPr/>
            </p:nvSpPr>
            <p:spPr bwMode="auto">
              <a:xfrm>
                <a:off x="13392" y="5616"/>
                <a:ext cx="459" cy="58"/>
              </a:xfrm>
              <a:custGeom>
                <a:avLst/>
                <a:gdLst>
                  <a:gd name="T0" fmla="*/ 0 w 459"/>
                  <a:gd name="T1" fmla="*/ 0 h 58"/>
                  <a:gd name="T2" fmla="*/ 288 w 459"/>
                  <a:gd name="T3" fmla="*/ 0 h 58"/>
                  <a:gd name="T4" fmla="*/ 459 w 459"/>
                  <a:gd name="T5" fmla="*/ 58 h 58"/>
                  <a:gd name="T6" fmla="*/ 0 60000 65536"/>
                  <a:gd name="T7" fmla="*/ 0 60000 65536"/>
                  <a:gd name="T8" fmla="*/ 0 60000 65536"/>
                  <a:gd name="T9" fmla="*/ 0 w 459"/>
                  <a:gd name="T10" fmla="*/ 0 h 58"/>
                  <a:gd name="T11" fmla="*/ 459 w 459"/>
                  <a:gd name="T12" fmla="*/ 58 h 58"/>
                </a:gdLst>
                <a:ahLst/>
                <a:cxnLst>
                  <a:cxn ang="T6">
                    <a:pos x="T0" y="T1"/>
                  </a:cxn>
                  <a:cxn ang="T7">
                    <a:pos x="T2" y="T3"/>
                  </a:cxn>
                  <a:cxn ang="T8">
                    <a:pos x="T4" y="T5"/>
                  </a:cxn>
                </a:cxnLst>
                <a:rect l="T9" t="T10" r="T11" b="T12"/>
                <a:pathLst>
                  <a:path w="459" h="58">
                    <a:moveTo>
                      <a:pt x="0" y="0"/>
                    </a:moveTo>
                    <a:lnTo>
                      <a:pt x="288" y="0"/>
                    </a:lnTo>
                    <a:lnTo>
                      <a:pt x="459" y="58"/>
                    </a:lnTo>
                  </a:path>
                </a:pathLst>
              </a:custGeom>
              <a:noFill/>
              <a:ln w="9525">
                <a:solidFill>
                  <a:srgbClr val="000000"/>
                </a:solidFill>
                <a:round/>
                <a:headEnd/>
                <a:tailEnd/>
              </a:ln>
            </p:spPr>
            <p:txBody>
              <a:bodyPr/>
              <a:lstStyle/>
              <a:p>
                <a:endParaRPr lang="en-US"/>
              </a:p>
            </p:txBody>
          </p:sp>
          <p:grpSp>
            <p:nvGrpSpPr>
              <p:cNvPr id="18444" name="Group 11"/>
              <p:cNvGrpSpPr>
                <a:grpSpLocks/>
              </p:cNvGrpSpPr>
              <p:nvPr/>
            </p:nvGrpSpPr>
            <p:grpSpPr bwMode="auto">
              <a:xfrm>
                <a:off x="13824" y="5346"/>
                <a:ext cx="144" cy="528"/>
                <a:chOff x="13824" y="5328"/>
                <a:chExt cx="288" cy="528"/>
              </a:xfrm>
            </p:grpSpPr>
            <p:sp>
              <p:nvSpPr>
                <p:cNvPr id="18461" name="Arc 12"/>
                <p:cNvSpPr>
                  <a:spLocks/>
                </p:cNvSpPr>
                <p:nvPr/>
              </p:nvSpPr>
              <p:spPr bwMode="auto">
                <a:xfrm>
                  <a:off x="13824" y="5328"/>
                  <a:ext cx="288"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sp>
              <p:nvSpPr>
                <p:cNvPr id="18462" name="Arc 13"/>
                <p:cNvSpPr>
                  <a:spLocks/>
                </p:cNvSpPr>
                <p:nvPr/>
              </p:nvSpPr>
              <p:spPr bwMode="auto">
                <a:xfrm flipV="1">
                  <a:off x="13824" y="5568"/>
                  <a:ext cx="288"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grpSp>
          <p:sp>
            <p:nvSpPr>
              <p:cNvPr id="18445" name="Freeform 14"/>
              <p:cNvSpPr>
                <a:spLocks/>
              </p:cNvSpPr>
              <p:nvPr/>
            </p:nvSpPr>
            <p:spPr bwMode="auto">
              <a:xfrm>
                <a:off x="14112" y="5400"/>
                <a:ext cx="425" cy="216"/>
              </a:xfrm>
              <a:custGeom>
                <a:avLst/>
                <a:gdLst>
                  <a:gd name="T0" fmla="*/ 0 w 425"/>
                  <a:gd name="T1" fmla="*/ 216 h 216"/>
                  <a:gd name="T2" fmla="*/ 288 w 425"/>
                  <a:gd name="T3" fmla="*/ 216 h 216"/>
                  <a:gd name="T4" fmla="*/ 425 w 425"/>
                  <a:gd name="T5" fmla="*/ 0 h 216"/>
                  <a:gd name="T6" fmla="*/ 0 60000 65536"/>
                  <a:gd name="T7" fmla="*/ 0 60000 65536"/>
                  <a:gd name="T8" fmla="*/ 0 60000 65536"/>
                  <a:gd name="T9" fmla="*/ 0 w 425"/>
                  <a:gd name="T10" fmla="*/ 0 h 216"/>
                  <a:gd name="T11" fmla="*/ 425 w 425"/>
                  <a:gd name="T12" fmla="*/ 216 h 216"/>
                </a:gdLst>
                <a:ahLst/>
                <a:cxnLst>
                  <a:cxn ang="T6">
                    <a:pos x="T0" y="T1"/>
                  </a:cxn>
                  <a:cxn ang="T7">
                    <a:pos x="T2" y="T3"/>
                  </a:cxn>
                  <a:cxn ang="T8">
                    <a:pos x="T4" y="T5"/>
                  </a:cxn>
                </a:cxnLst>
                <a:rect l="T9" t="T10" r="T11" b="T12"/>
                <a:pathLst>
                  <a:path w="425" h="216">
                    <a:moveTo>
                      <a:pt x="0" y="216"/>
                    </a:moveTo>
                    <a:lnTo>
                      <a:pt x="288" y="216"/>
                    </a:lnTo>
                    <a:lnTo>
                      <a:pt x="425" y="0"/>
                    </a:lnTo>
                  </a:path>
                </a:pathLst>
              </a:custGeom>
              <a:noFill/>
              <a:ln w="9525">
                <a:solidFill>
                  <a:srgbClr val="000000"/>
                </a:solidFill>
                <a:round/>
                <a:headEnd/>
                <a:tailEnd/>
              </a:ln>
            </p:spPr>
            <p:txBody>
              <a:bodyPr/>
              <a:lstStyle/>
              <a:p>
                <a:endParaRPr lang="en-US"/>
              </a:p>
            </p:txBody>
          </p:sp>
          <p:grpSp>
            <p:nvGrpSpPr>
              <p:cNvPr id="18446" name="Group 15"/>
              <p:cNvGrpSpPr>
                <a:grpSpLocks/>
              </p:cNvGrpSpPr>
              <p:nvPr/>
            </p:nvGrpSpPr>
            <p:grpSpPr bwMode="auto">
              <a:xfrm>
                <a:off x="14544" y="5346"/>
                <a:ext cx="144" cy="528"/>
                <a:chOff x="13824" y="5328"/>
                <a:chExt cx="288" cy="528"/>
              </a:xfrm>
            </p:grpSpPr>
            <p:sp>
              <p:nvSpPr>
                <p:cNvPr id="18459" name="Arc 16"/>
                <p:cNvSpPr>
                  <a:spLocks/>
                </p:cNvSpPr>
                <p:nvPr/>
              </p:nvSpPr>
              <p:spPr bwMode="auto">
                <a:xfrm>
                  <a:off x="13824" y="5328"/>
                  <a:ext cx="288"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sp>
              <p:nvSpPr>
                <p:cNvPr id="18460" name="Arc 17"/>
                <p:cNvSpPr>
                  <a:spLocks/>
                </p:cNvSpPr>
                <p:nvPr/>
              </p:nvSpPr>
              <p:spPr bwMode="auto">
                <a:xfrm flipV="1">
                  <a:off x="13824" y="5568"/>
                  <a:ext cx="288"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grpSp>
          <p:sp>
            <p:nvSpPr>
              <p:cNvPr id="18447" name="Freeform 18"/>
              <p:cNvSpPr>
                <a:spLocks/>
              </p:cNvSpPr>
              <p:nvPr/>
            </p:nvSpPr>
            <p:spPr bwMode="auto">
              <a:xfrm>
                <a:off x="13968" y="5616"/>
                <a:ext cx="144" cy="144"/>
              </a:xfrm>
              <a:custGeom>
                <a:avLst/>
                <a:gdLst>
                  <a:gd name="T0" fmla="*/ 0 w 144"/>
                  <a:gd name="T1" fmla="*/ 144 h 144"/>
                  <a:gd name="T2" fmla="*/ 144 w 144"/>
                  <a:gd name="T3" fmla="*/ 144 h 144"/>
                  <a:gd name="T4" fmla="*/ 144 w 144"/>
                  <a:gd name="T5" fmla="*/ 0 h 144"/>
                  <a:gd name="T6" fmla="*/ 0 60000 65536"/>
                  <a:gd name="T7" fmla="*/ 0 60000 65536"/>
                  <a:gd name="T8" fmla="*/ 0 60000 65536"/>
                  <a:gd name="T9" fmla="*/ 0 w 144"/>
                  <a:gd name="T10" fmla="*/ 0 h 144"/>
                  <a:gd name="T11" fmla="*/ 144 w 144"/>
                  <a:gd name="T12" fmla="*/ 144 h 144"/>
                </a:gdLst>
                <a:ahLst/>
                <a:cxnLst>
                  <a:cxn ang="T6">
                    <a:pos x="T0" y="T1"/>
                  </a:cxn>
                  <a:cxn ang="T7">
                    <a:pos x="T2" y="T3"/>
                  </a:cxn>
                  <a:cxn ang="T8">
                    <a:pos x="T4" y="T5"/>
                  </a:cxn>
                </a:cxnLst>
                <a:rect l="T9" t="T10" r="T11" b="T12"/>
                <a:pathLst>
                  <a:path w="144" h="144">
                    <a:moveTo>
                      <a:pt x="0" y="144"/>
                    </a:moveTo>
                    <a:lnTo>
                      <a:pt x="144" y="144"/>
                    </a:lnTo>
                    <a:lnTo>
                      <a:pt x="144" y="0"/>
                    </a:lnTo>
                  </a:path>
                </a:pathLst>
              </a:custGeom>
              <a:noFill/>
              <a:ln w="9525">
                <a:solidFill>
                  <a:srgbClr val="000000"/>
                </a:solidFill>
                <a:round/>
                <a:headEnd/>
                <a:tailEnd/>
              </a:ln>
            </p:spPr>
            <p:txBody>
              <a:bodyPr/>
              <a:lstStyle/>
              <a:p>
                <a:endParaRPr lang="en-US"/>
              </a:p>
            </p:txBody>
          </p:sp>
          <p:sp>
            <p:nvSpPr>
              <p:cNvPr id="18448" name="Freeform 19"/>
              <p:cNvSpPr>
                <a:spLocks/>
              </p:cNvSpPr>
              <p:nvPr/>
            </p:nvSpPr>
            <p:spPr bwMode="auto">
              <a:xfrm>
                <a:off x="14832" y="5564"/>
                <a:ext cx="425" cy="7"/>
              </a:xfrm>
              <a:custGeom>
                <a:avLst/>
                <a:gdLst>
                  <a:gd name="T0" fmla="*/ 0 w 425"/>
                  <a:gd name="T1" fmla="*/ 7 h 7"/>
                  <a:gd name="T2" fmla="*/ 288 w 425"/>
                  <a:gd name="T3" fmla="*/ 7 h 7"/>
                  <a:gd name="T4" fmla="*/ 425 w 425"/>
                  <a:gd name="T5" fmla="*/ 0 h 7"/>
                  <a:gd name="T6" fmla="*/ 0 60000 65536"/>
                  <a:gd name="T7" fmla="*/ 0 60000 65536"/>
                  <a:gd name="T8" fmla="*/ 0 60000 65536"/>
                  <a:gd name="T9" fmla="*/ 0 w 425"/>
                  <a:gd name="T10" fmla="*/ 0 h 7"/>
                  <a:gd name="T11" fmla="*/ 425 w 425"/>
                  <a:gd name="T12" fmla="*/ 7 h 7"/>
                </a:gdLst>
                <a:ahLst/>
                <a:cxnLst>
                  <a:cxn ang="T6">
                    <a:pos x="T0" y="T1"/>
                  </a:cxn>
                  <a:cxn ang="T7">
                    <a:pos x="T2" y="T3"/>
                  </a:cxn>
                  <a:cxn ang="T8">
                    <a:pos x="T4" y="T5"/>
                  </a:cxn>
                </a:cxnLst>
                <a:rect l="T9" t="T10" r="T11" b="T12"/>
                <a:pathLst>
                  <a:path w="425" h="7">
                    <a:moveTo>
                      <a:pt x="0" y="7"/>
                    </a:moveTo>
                    <a:lnTo>
                      <a:pt x="288" y="7"/>
                    </a:lnTo>
                    <a:lnTo>
                      <a:pt x="425" y="0"/>
                    </a:lnTo>
                  </a:path>
                </a:pathLst>
              </a:custGeom>
              <a:noFill/>
              <a:ln w="9525">
                <a:solidFill>
                  <a:srgbClr val="000000"/>
                </a:solidFill>
                <a:round/>
                <a:headEnd/>
                <a:tailEnd/>
              </a:ln>
            </p:spPr>
            <p:txBody>
              <a:bodyPr/>
              <a:lstStyle/>
              <a:p>
                <a:endParaRPr lang="en-US"/>
              </a:p>
            </p:txBody>
          </p:sp>
          <p:grpSp>
            <p:nvGrpSpPr>
              <p:cNvPr id="18449" name="Group 20"/>
              <p:cNvGrpSpPr>
                <a:grpSpLocks/>
              </p:cNvGrpSpPr>
              <p:nvPr/>
            </p:nvGrpSpPr>
            <p:grpSpPr bwMode="auto">
              <a:xfrm>
                <a:off x="15192" y="5301"/>
                <a:ext cx="144" cy="528"/>
                <a:chOff x="13824" y="5328"/>
                <a:chExt cx="288" cy="528"/>
              </a:xfrm>
            </p:grpSpPr>
            <p:sp>
              <p:nvSpPr>
                <p:cNvPr id="18457" name="Arc 21"/>
                <p:cNvSpPr>
                  <a:spLocks/>
                </p:cNvSpPr>
                <p:nvPr/>
              </p:nvSpPr>
              <p:spPr bwMode="auto">
                <a:xfrm>
                  <a:off x="13824" y="5328"/>
                  <a:ext cx="288"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sp>
              <p:nvSpPr>
                <p:cNvPr id="18458" name="Arc 22"/>
                <p:cNvSpPr>
                  <a:spLocks/>
                </p:cNvSpPr>
                <p:nvPr/>
              </p:nvSpPr>
              <p:spPr bwMode="auto">
                <a:xfrm flipV="1">
                  <a:off x="13824" y="5568"/>
                  <a:ext cx="288"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grpSp>
          <p:sp>
            <p:nvSpPr>
              <p:cNvPr id="18450" name="Freeform 23"/>
              <p:cNvSpPr>
                <a:spLocks/>
              </p:cNvSpPr>
              <p:nvPr/>
            </p:nvSpPr>
            <p:spPr bwMode="auto">
              <a:xfrm flipV="1">
                <a:off x="14688" y="5418"/>
                <a:ext cx="144" cy="144"/>
              </a:xfrm>
              <a:custGeom>
                <a:avLst/>
                <a:gdLst>
                  <a:gd name="T0" fmla="*/ 0 w 144"/>
                  <a:gd name="T1" fmla="*/ 144 h 144"/>
                  <a:gd name="T2" fmla="*/ 144 w 144"/>
                  <a:gd name="T3" fmla="*/ 144 h 144"/>
                  <a:gd name="T4" fmla="*/ 144 w 144"/>
                  <a:gd name="T5" fmla="*/ 0 h 144"/>
                  <a:gd name="T6" fmla="*/ 0 60000 65536"/>
                  <a:gd name="T7" fmla="*/ 0 60000 65536"/>
                  <a:gd name="T8" fmla="*/ 0 60000 65536"/>
                  <a:gd name="T9" fmla="*/ 0 w 144"/>
                  <a:gd name="T10" fmla="*/ 0 h 144"/>
                  <a:gd name="T11" fmla="*/ 144 w 144"/>
                  <a:gd name="T12" fmla="*/ 144 h 144"/>
                </a:gdLst>
                <a:ahLst/>
                <a:cxnLst>
                  <a:cxn ang="T6">
                    <a:pos x="T0" y="T1"/>
                  </a:cxn>
                  <a:cxn ang="T7">
                    <a:pos x="T2" y="T3"/>
                  </a:cxn>
                  <a:cxn ang="T8">
                    <a:pos x="T4" y="T5"/>
                  </a:cxn>
                </a:cxnLst>
                <a:rect l="T9" t="T10" r="T11" b="T12"/>
                <a:pathLst>
                  <a:path w="144" h="144">
                    <a:moveTo>
                      <a:pt x="0" y="144"/>
                    </a:moveTo>
                    <a:lnTo>
                      <a:pt x="144" y="144"/>
                    </a:lnTo>
                    <a:lnTo>
                      <a:pt x="144" y="0"/>
                    </a:lnTo>
                  </a:path>
                </a:pathLst>
              </a:custGeom>
              <a:noFill/>
              <a:ln w="9525">
                <a:solidFill>
                  <a:srgbClr val="000000"/>
                </a:solidFill>
                <a:round/>
                <a:headEnd/>
                <a:tailEnd/>
              </a:ln>
            </p:spPr>
            <p:txBody>
              <a:bodyPr/>
              <a:lstStyle/>
              <a:p>
                <a:endParaRPr lang="en-US"/>
              </a:p>
            </p:txBody>
          </p:sp>
          <p:sp>
            <p:nvSpPr>
              <p:cNvPr id="18451" name="Freeform 24"/>
              <p:cNvSpPr>
                <a:spLocks/>
              </p:cNvSpPr>
              <p:nvPr/>
            </p:nvSpPr>
            <p:spPr bwMode="auto">
              <a:xfrm>
                <a:off x="15336" y="5571"/>
                <a:ext cx="521" cy="52"/>
              </a:xfrm>
              <a:custGeom>
                <a:avLst/>
                <a:gdLst>
                  <a:gd name="T0" fmla="*/ 0 w 521"/>
                  <a:gd name="T1" fmla="*/ 0 h 52"/>
                  <a:gd name="T2" fmla="*/ 288 w 521"/>
                  <a:gd name="T3" fmla="*/ 0 h 52"/>
                  <a:gd name="T4" fmla="*/ 521 w 521"/>
                  <a:gd name="T5" fmla="*/ 52 h 52"/>
                  <a:gd name="T6" fmla="*/ 0 60000 65536"/>
                  <a:gd name="T7" fmla="*/ 0 60000 65536"/>
                  <a:gd name="T8" fmla="*/ 0 60000 65536"/>
                  <a:gd name="T9" fmla="*/ 0 w 521"/>
                  <a:gd name="T10" fmla="*/ 0 h 52"/>
                  <a:gd name="T11" fmla="*/ 521 w 521"/>
                  <a:gd name="T12" fmla="*/ 52 h 52"/>
                </a:gdLst>
                <a:ahLst/>
                <a:cxnLst>
                  <a:cxn ang="T6">
                    <a:pos x="T0" y="T1"/>
                  </a:cxn>
                  <a:cxn ang="T7">
                    <a:pos x="T2" y="T3"/>
                  </a:cxn>
                  <a:cxn ang="T8">
                    <a:pos x="T4" y="T5"/>
                  </a:cxn>
                </a:cxnLst>
                <a:rect l="T9" t="T10" r="T11" b="T12"/>
                <a:pathLst>
                  <a:path w="521" h="52">
                    <a:moveTo>
                      <a:pt x="0" y="0"/>
                    </a:moveTo>
                    <a:lnTo>
                      <a:pt x="288" y="0"/>
                    </a:lnTo>
                    <a:lnTo>
                      <a:pt x="521" y="52"/>
                    </a:lnTo>
                  </a:path>
                </a:pathLst>
              </a:custGeom>
              <a:noFill/>
              <a:ln w="9525">
                <a:solidFill>
                  <a:srgbClr val="000000"/>
                </a:solidFill>
                <a:round/>
                <a:headEnd/>
                <a:tailEnd/>
              </a:ln>
            </p:spPr>
            <p:txBody>
              <a:bodyPr/>
              <a:lstStyle/>
              <a:p>
                <a:endParaRPr lang="en-US"/>
              </a:p>
            </p:txBody>
          </p:sp>
          <p:grpSp>
            <p:nvGrpSpPr>
              <p:cNvPr id="18452" name="Group 25"/>
              <p:cNvGrpSpPr>
                <a:grpSpLocks/>
              </p:cNvGrpSpPr>
              <p:nvPr/>
            </p:nvGrpSpPr>
            <p:grpSpPr bwMode="auto">
              <a:xfrm>
                <a:off x="15768" y="5301"/>
                <a:ext cx="144" cy="528"/>
                <a:chOff x="13824" y="5328"/>
                <a:chExt cx="288" cy="528"/>
              </a:xfrm>
            </p:grpSpPr>
            <p:sp>
              <p:nvSpPr>
                <p:cNvPr id="18455" name="Arc 26"/>
                <p:cNvSpPr>
                  <a:spLocks/>
                </p:cNvSpPr>
                <p:nvPr/>
              </p:nvSpPr>
              <p:spPr bwMode="auto">
                <a:xfrm>
                  <a:off x="13824" y="5328"/>
                  <a:ext cx="288"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sp>
              <p:nvSpPr>
                <p:cNvPr id="18456" name="Arc 27"/>
                <p:cNvSpPr>
                  <a:spLocks/>
                </p:cNvSpPr>
                <p:nvPr/>
              </p:nvSpPr>
              <p:spPr bwMode="auto">
                <a:xfrm flipV="1">
                  <a:off x="13824" y="5568"/>
                  <a:ext cx="288"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grpSp>
          <p:sp>
            <p:nvSpPr>
              <p:cNvPr id="18453" name="Freeform 28"/>
              <p:cNvSpPr>
                <a:spLocks/>
              </p:cNvSpPr>
              <p:nvPr/>
            </p:nvSpPr>
            <p:spPr bwMode="auto">
              <a:xfrm>
                <a:off x="15984" y="5616"/>
                <a:ext cx="288" cy="144"/>
              </a:xfrm>
              <a:custGeom>
                <a:avLst/>
                <a:gdLst>
                  <a:gd name="T0" fmla="*/ 0 w 288"/>
                  <a:gd name="T1" fmla="*/ 144 h 144"/>
                  <a:gd name="T2" fmla="*/ 288 w 288"/>
                  <a:gd name="T3" fmla="*/ 144 h 144"/>
                  <a:gd name="T4" fmla="*/ 144 w 288"/>
                  <a:gd name="T5" fmla="*/ 0 h 144"/>
                  <a:gd name="T6" fmla="*/ 0 w 288"/>
                  <a:gd name="T7" fmla="*/ 144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144"/>
                    </a:moveTo>
                    <a:lnTo>
                      <a:pt x="288" y="144"/>
                    </a:lnTo>
                    <a:lnTo>
                      <a:pt x="144" y="0"/>
                    </a:lnTo>
                    <a:lnTo>
                      <a:pt x="0" y="144"/>
                    </a:lnTo>
                    <a:close/>
                  </a:path>
                </a:pathLst>
              </a:custGeom>
              <a:solidFill>
                <a:srgbClr val="FFFFFF"/>
              </a:solidFill>
              <a:ln w="9525">
                <a:solidFill>
                  <a:srgbClr val="000000"/>
                </a:solidFill>
                <a:round/>
                <a:headEnd/>
                <a:tailEnd/>
              </a:ln>
            </p:spPr>
            <p:txBody>
              <a:bodyPr/>
              <a:lstStyle/>
              <a:p>
                <a:endParaRPr lang="en-US"/>
              </a:p>
            </p:txBody>
          </p:sp>
          <p:sp>
            <p:nvSpPr>
              <p:cNvPr id="18454" name="Freeform 29"/>
              <p:cNvSpPr>
                <a:spLocks/>
              </p:cNvSpPr>
              <p:nvPr/>
            </p:nvSpPr>
            <p:spPr bwMode="auto">
              <a:xfrm rot="52917">
                <a:off x="16021" y="5515"/>
                <a:ext cx="233" cy="147"/>
              </a:xfrm>
              <a:custGeom>
                <a:avLst/>
                <a:gdLst>
                  <a:gd name="T0" fmla="*/ 55 w 461"/>
                  <a:gd name="T1" fmla="*/ 55 h 209"/>
                  <a:gd name="T2" fmla="*/ 46 w 461"/>
                  <a:gd name="T3" fmla="*/ 63 h 209"/>
                  <a:gd name="T4" fmla="*/ 37 w 461"/>
                  <a:gd name="T5" fmla="*/ 80 h 209"/>
                  <a:gd name="T6" fmla="*/ 9 w 461"/>
                  <a:gd name="T7" fmla="*/ 93 h 209"/>
                  <a:gd name="T8" fmla="*/ 14 w 461"/>
                  <a:gd name="T9" fmla="*/ 34 h 209"/>
                  <a:gd name="T10" fmla="*/ 66 w 461"/>
                  <a:gd name="T11" fmla="*/ 55 h 209"/>
                  <a:gd name="T12" fmla="*/ 81 w 461"/>
                  <a:gd name="T13" fmla="*/ 76 h 209"/>
                  <a:gd name="T14" fmla="*/ 95 w 461"/>
                  <a:gd name="T15" fmla="*/ 84 h 209"/>
                  <a:gd name="T16" fmla="*/ 116 w 461"/>
                  <a:gd name="T17" fmla="*/ 59 h 209"/>
                  <a:gd name="T18" fmla="*/ 101 w 461"/>
                  <a:gd name="T19" fmla="*/ 0 h 209"/>
                  <a:gd name="T20" fmla="*/ 77 w 461"/>
                  <a:gd name="T21" fmla="*/ 4 h 209"/>
                  <a:gd name="T22" fmla="*/ 62 w 461"/>
                  <a:gd name="T23" fmla="*/ 34 h 209"/>
                  <a:gd name="T24" fmla="*/ 55 w 461"/>
                  <a:gd name="T25" fmla="*/ 55 h 2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1"/>
                  <a:gd name="T40" fmla="*/ 0 h 209"/>
                  <a:gd name="T41" fmla="*/ 461 w 461"/>
                  <a:gd name="T42" fmla="*/ 209 h 2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1" h="209">
                    <a:moveTo>
                      <a:pt x="216" y="111"/>
                    </a:moveTo>
                    <a:cubicBezTo>
                      <a:pt x="205" y="117"/>
                      <a:pt x="191" y="119"/>
                      <a:pt x="182" y="128"/>
                    </a:cubicBezTo>
                    <a:cubicBezTo>
                      <a:pt x="137" y="173"/>
                      <a:pt x="214" y="141"/>
                      <a:pt x="147" y="162"/>
                    </a:cubicBezTo>
                    <a:cubicBezTo>
                      <a:pt x="116" y="209"/>
                      <a:pt x="90" y="196"/>
                      <a:pt x="36" y="188"/>
                    </a:cubicBezTo>
                    <a:cubicBezTo>
                      <a:pt x="11" y="139"/>
                      <a:pt x="0" y="103"/>
                      <a:pt x="53" y="68"/>
                    </a:cubicBezTo>
                    <a:cubicBezTo>
                      <a:pt x="179" y="77"/>
                      <a:pt x="164" y="78"/>
                      <a:pt x="259" y="111"/>
                    </a:cubicBezTo>
                    <a:cubicBezTo>
                      <a:pt x="267" y="117"/>
                      <a:pt x="306" y="148"/>
                      <a:pt x="319" y="154"/>
                    </a:cubicBezTo>
                    <a:cubicBezTo>
                      <a:pt x="335" y="161"/>
                      <a:pt x="370" y="171"/>
                      <a:pt x="370" y="171"/>
                    </a:cubicBezTo>
                    <a:cubicBezTo>
                      <a:pt x="417" y="163"/>
                      <a:pt x="440" y="166"/>
                      <a:pt x="456" y="120"/>
                    </a:cubicBezTo>
                    <a:cubicBezTo>
                      <a:pt x="449" y="51"/>
                      <a:pt x="461" y="20"/>
                      <a:pt x="396" y="0"/>
                    </a:cubicBezTo>
                    <a:cubicBezTo>
                      <a:pt x="365" y="3"/>
                      <a:pt x="333" y="2"/>
                      <a:pt x="302" y="8"/>
                    </a:cubicBezTo>
                    <a:cubicBezTo>
                      <a:pt x="272" y="14"/>
                      <a:pt x="272" y="47"/>
                      <a:pt x="242" y="68"/>
                    </a:cubicBezTo>
                    <a:cubicBezTo>
                      <a:pt x="240" y="75"/>
                      <a:pt x="216" y="146"/>
                      <a:pt x="216" y="111"/>
                    </a:cubicBezTo>
                    <a:close/>
                  </a:path>
                </a:pathLst>
              </a:custGeom>
              <a:solidFill>
                <a:srgbClr val="FFFFFF"/>
              </a:solidFill>
              <a:ln w="9525">
                <a:solidFill>
                  <a:srgbClr val="000000"/>
                </a:solidFill>
                <a:round/>
                <a:headEnd/>
                <a:tailEnd/>
              </a:ln>
            </p:spPr>
            <p:txBody>
              <a:bodyPr/>
              <a:lstStyle/>
              <a:p>
                <a:endParaRPr lang="en-US"/>
              </a:p>
            </p:txBody>
          </p:sp>
        </p:grpSp>
        <p:sp>
          <p:nvSpPr>
            <p:cNvPr id="18438" name="Text Box 30"/>
            <p:cNvSpPr txBox="1">
              <a:spLocks noChangeArrowheads="1"/>
            </p:cNvSpPr>
            <p:nvPr/>
          </p:nvSpPr>
          <p:spPr bwMode="auto">
            <a:xfrm>
              <a:off x="13941" y="2704"/>
              <a:ext cx="3357" cy="1099"/>
            </a:xfrm>
            <a:prstGeom prst="rect">
              <a:avLst/>
            </a:prstGeom>
            <a:noFill/>
            <a:ln w="9525">
              <a:noFill/>
              <a:miter lim="800000"/>
              <a:headEnd/>
              <a:tailEnd/>
            </a:ln>
          </p:spPr>
          <p:txBody>
            <a:bodyPr/>
            <a:lstStyle/>
            <a:p>
              <a:pPr lvl="1"/>
              <a:endParaRPr lang="en-US" sz="1100" b="1" dirty="0">
                <a:latin typeface="Comic Sans MS" pitchFamily="66" charset="0"/>
              </a:endParaRPr>
            </a:p>
            <a:p>
              <a:pPr lvl="1"/>
              <a:endParaRPr lang="en-US" sz="1100" dirty="0">
                <a:latin typeface="Comic Sans MS" pitchFamily="66" charset="0"/>
              </a:endParaRPr>
            </a:p>
            <a:p>
              <a:pPr lvl="1"/>
              <a:r>
                <a:rPr lang="en-US" sz="1100" dirty="0">
                  <a:latin typeface="Comic Sans MS" pitchFamily="66" charset="0"/>
                </a:rPr>
                <a:t>	3	0	5	4  3054</a:t>
              </a:r>
            </a:p>
            <a:p>
              <a:endParaRPr lang="id-ID" dirty="0"/>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500063" y="476672"/>
            <a:ext cx="8072437" cy="792088"/>
          </a:xfrm>
        </p:spPr>
        <p:txBody>
          <a:bodyPr/>
          <a:lstStyle/>
          <a:p>
            <a:pPr marL="609600" indent="-609600" eaLnBrk="1" hangingPunct="1">
              <a:lnSpc>
                <a:spcPct val="80000"/>
              </a:lnSpc>
              <a:buFont typeface="Wingdings" pitchFamily="2" charset="2"/>
              <a:buNone/>
            </a:pPr>
            <a:r>
              <a:rPr lang="en-US" i="1" dirty="0" smtClean="0"/>
              <a:t>2. </a:t>
            </a:r>
            <a:r>
              <a:rPr lang="en-US" b="1" i="1" dirty="0" err="1" smtClean="0"/>
              <a:t>Penyambung</a:t>
            </a:r>
            <a:r>
              <a:rPr lang="en-US" b="1" i="1" dirty="0" smtClean="0"/>
              <a:t> </a:t>
            </a:r>
            <a:r>
              <a:rPr lang="en-US" b="1" i="1" dirty="0" err="1" smtClean="0"/>
              <a:t>otomatis</a:t>
            </a:r>
            <a:r>
              <a:rPr lang="en-US" b="1" i="1" dirty="0" smtClean="0"/>
              <a:t> common control.</a:t>
            </a:r>
            <a:r>
              <a:rPr lang="en-US" i="1" dirty="0" smtClean="0"/>
              <a:t> </a:t>
            </a:r>
          </a:p>
          <a:p>
            <a:pPr marL="609600" indent="-609600" eaLnBrk="1" hangingPunct="1">
              <a:lnSpc>
                <a:spcPct val="80000"/>
              </a:lnSpc>
              <a:buFont typeface="Wingdings" pitchFamily="2" charset="2"/>
              <a:buNone/>
            </a:pPr>
            <a:r>
              <a:rPr lang="en-US" sz="2000" dirty="0" smtClean="0"/>
              <a:t>	</a:t>
            </a:r>
          </a:p>
          <a:p>
            <a:pPr algn="just" eaLnBrk="1" hangingPunct="1">
              <a:lnSpc>
                <a:spcPct val="80000"/>
              </a:lnSpc>
            </a:pPr>
            <a:r>
              <a:rPr lang="en-US" sz="2000" dirty="0" smtClean="0"/>
              <a:t> </a:t>
            </a:r>
            <a:r>
              <a:rPr lang="en-US" sz="2400" dirty="0" err="1" smtClean="0"/>
              <a:t>Dalam</a:t>
            </a:r>
            <a:r>
              <a:rPr lang="en-US" sz="2400" dirty="0" smtClean="0"/>
              <a:t> </a:t>
            </a:r>
            <a:r>
              <a:rPr lang="en-US" sz="2400" dirty="0" err="1" smtClean="0"/>
              <a:t>sistem</a:t>
            </a:r>
            <a:r>
              <a:rPr lang="en-US" sz="2400" dirty="0" smtClean="0"/>
              <a:t> </a:t>
            </a:r>
            <a:r>
              <a:rPr lang="en-US" sz="2400" dirty="0" err="1" smtClean="0"/>
              <a:t>ini</a:t>
            </a:r>
            <a:r>
              <a:rPr lang="en-US" sz="2400" dirty="0" smtClean="0"/>
              <a:t>, </a:t>
            </a:r>
            <a:r>
              <a:rPr lang="en-US" sz="2400" dirty="0" err="1" smtClean="0"/>
              <a:t>sirkit</a:t>
            </a:r>
            <a:r>
              <a:rPr lang="en-US" sz="2400" dirty="0" smtClean="0"/>
              <a:t> </a:t>
            </a:r>
            <a:r>
              <a:rPr lang="en-US" sz="2400" dirty="0" err="1" smtClean="0"/>
              <a:t>pembicaraan</a:t>
            </a:r>
            <a:r>
              <a:rPr lang="en-US" sz="2400" dirty="0" smtClean="0"/>
              <a:t> </a:t>
            </a:r>
            <a:r>
              <a:rPr lang="en-US" sz="2400" dirty="0" err="1" smtClean="0"/>
              <a:t>terpisah</a:t>
            </a:r>
            <a:r>
              <a:rPr lang="en-US" sz="2400" dirty="0" smtClean="0"/>
              <a:t> </a:t>
            </a:r>
            <a:r>
              <a:rPr lang="en-US" sz="2400" dirty="0" err="1" smtClean="0"/>
              <a:t>dengan</a:t>
            </a:r>
            <a:r>
              <a:rPr lang="en-US" sz="2400" dirty="0" smtClean="0"/>
              <a:t> </a:t>
            </a:r>
            <a:r>
              <a:rPr lang="en-US" sz="2400" dirty="0" err="1" smtClean="0"/>
              <a:t>sirkit</a:t>
            </a:r>
            <a:r>
              <a:rPr lang="en-US" sz="2400" dirty="0" smtClean="0"/>
              <a:t>  </a:t>
            </a:r>
            <a:r>
              <a:rPr lang="en-US" sz="2400" dirty="0" err="1" smtClean="0"/>
              <a:t>penyambungan</a:t>
            </a:r>
            <a:r>
              <a:rPr lang="en-US" sz="2400" dirty="0" smtClean="0"/>
              <a:t>.  </a:t>
            </a:r>
            <a:r>
              <a:rPr lang="en-US" sz="2400" dirty="0" err="1" smtClean="0"/>
              <a:t>Sirkit</a:t>
            </a:r>
            <a:r>
              <a:rPr lang="en-US" sz="2400" dirty="0" smtClean="0"/>
              <a:t> </a:t>
            </a:r>
            <a:r>
              <a:rPr lang="en-US" sz="2400" dirty="0" err="1" smtClean="0"/>
              <a:t>penyambungan</a:t>
            </a:r>
            <a:r>
              <a:rPr lang="en-US" sz="2400" dirty="0" smtClean="0"/>
              <a:t> </a:t>
            </a:r>
            <a:r>
              <a:rPr lang="en-US" sz="2400" dirty="0" err="1" smtClean="0"/>
              <a:t>dihubungkan</a:t>
            </a:r>
            <a:r>
              <a:rPr lang="en-US" sz="2400" dirty="0" smtClean="0"/>
              <a:t> </a:t>
            </a:r>
            <a:r>
              <a:rPr lang="en-US" sz="2400" dirty="0" err="1" smtClean="0"/>
              <a:t>dengan</a:t>
            </a:r>
            <a:r>
              <a:rPr lang="en-US" sz="2400" dirty="0" smtClean="0"/>
              <a:t> </a:t>
            </a:r>
            <a:r>
              <a:rPr lang="en-US" sz="2400" dirty="0" err="1" smtClean="0"/>
              <a:t>bagian</a:t>
            </a:r>
            <a:r>
              <a:rPr lang="en-US" sz="2400" dirty="0" smtClean="0"/>
              <a:t> </a:t>
            </a:r>
            <a:r>
              <a:rPr lang="en-US" sz="2400" dirty="0" err="1" smtClean="0"/>
              <a:t>penyambungan</a:t>
            </a:r>
            <a:r>
              <a:rPr lang="en-US" sz="2400" dirty="0" smtClean="0"/>
              <a:t> yang </a:t>
            </a:r>
            <a:r>
              <a:rPr lang="en-US" sz="2400" dirty="0" err="1" smtClean="0"/>
              <a:t>bertugas</a:t>
            </a:r>
            <a:r>
              <a:rPr lang="en-US" sz="2400" dirty="0" smtClean="0"/>
              <a:t> </a:t>
            </a:r>
            <a:r>
              <a:rPr lang="en-US" sz="2400" dirty="0" err="1" smtClean="0"/>
              <a:t>untuk</a:t>
            </a:r>
            <a:r>
              <a:rPr lang="en-US" sz="2400" dirty="0" smtClean="0"/>
              <a:t> </a:t>
            </a:r>
            <a:r>
              <a:rPr lang="en-US" sz="2400" dirty="0" err="1" smtClean="0"/>
              <a:t>menyambungkan</a:t>
            </a:r>
            <a:r>
              <a:rPr lang="en-US" sz="2400" dirty="0" smtClean="0"/>
              <a:t> / </a:t>
            </a:r>
            <a:r>
              <a:rPr lang="en-US" sz="2400" dirty="0" err="1" smtClean="0"/>
              <a:t>memilih</a:t>
            </a:r>
            <a:r>
              <a:rPr lang="en-US" sz="2400" dirty="0" smtClean="0"/>
              <a:t> </a:t>
            </a:r>
            <a:r>
              <a:rPr lang="en-US" sz="2400" dirty="0" err="1" smtClean="0"/>
              <a:t>sirkit</a:t>
            </a:r>
            <a:r>
              <a:rPr lang="en-US" sz="2400" dirty="0" smtClean="0"/>
              <a:t> </a:t>
            </a:r>
            <a:r>
              <a:rPr lang="en-US" sz="2400" dirty="0" err="1" smtClean="0"/>
              <a:t>pembicaraan</a:t>
            </a:r>
            <a:r>
              <a:rPr lang="en-US" sz="2400" dirty="0" smtClean="0"/>
              <a:t>. </a:t>
            </a:r>
          </a:p>
          <a:p>
            <a:pPr algn="just" eaLnBrk="1" hangingPunct="1">
              <a:lnSpc>
                <a:spcPct val="80000"/>
              </a:lnSpc>
            </a:pPr>
            <a:r>
              <a:rPr lang="en-US" sz="2400" dirty="0" err="1" smtClean="0"/>
              <a:t>Bagian</a:t>
            </a:r>
            <a:r>
              <a:rPr lang="en-US" sz="2400" dirty="0" smtClean="0"/>
              <a:t> </a:t>
            </a:r>
            <a:r>
              <a:rPr lang="en-US" sz="2400" dirty="0" err="1" smtClean="0"/>
              <a:t>penyambungan</a:t>
            </a:r>
            <a:r>
              <a:rPr lang="en-US" sz="2400" dirty="0" smtClean="0"/>
              <a:t> </a:t>
            </a:r>
            <a:r>
              <a:rPr lang="en-US" sz="2400" dirty="0" err="1" smtClean="0"/>
              <a:t>ini</a:t>
            </a:r>
            <a:r>
              <a:rPr lang="en-US" sz="2400" dirty="0" smtClean="0"/>
              <a:t> </a:t>
            </a:r>
            <a:r>
              <a:rPr lang="en-US" sz="2400" dirty="0" err="1" smtClean="0"/>
              <a:t>dapat</a:t>
            </a:r>
            <a:r>
              <a:rPr lang="en-US" sz="2400" dirty="0" smtClean="0"/>
              <a:t> </a:t>
            </a:r>
            <a:r>
              <a:rPr lang="en-US" sz="2400" dirty="0" err="1" smtClean="0"/>
              <a:t>gunakan</a:t>
            </a:r>
            <a:r>
              <a:rPr lang="en-US" sz="2400" dirty="0" smtClean="0"/>
              <a:t> </a:t>
            </a:r>
            <a:r>
              <a:rPr lang="en-US" sz="2400" dirty="0" err="1" smtClean="0"/>
              <a:t>untuk</a:t>
            </a:r>
            <a:r>
              <a:rPr lang="en-US" sz="2400" dirty="0" smtClean="0"/>
              <a:t> </a:t>
            </a:r>
            <a:r>
              <a:rPr lang="en-US" sz="2400" dirty="0" err="1" smtClean="0"/>
              <a:t>penyambungan</a:t>
            </a:r>
            <a:r>
              <a:rPr lang="en-US" sz="2400" dirty="0" smtClean="0"/>
              <a:t> </a:t>
            </a:r>
            <a:r>
              <a:rPr lang="en-US" sz="2400" dirty="0" err="1" smtClean="0"/>
              <a:t>oleh</a:t>
            </a:r>
            <a:r>
              <a:rPr lang="en-US" sz="2400" dirty="0" smtClean="0"/>
              <a:t> </a:t>
            </a:r>
            <a:r>
              <a:rPr lang="en-US" sz="2400" dirty="0" err="1" smtClean="0"/>
              <a:t>semua</a:t>
            </a:r>
            <a:r>
              <a:rPr lang="en-US" sz="2400" dirty="0" smtClean="0"/>
              <a:t> </a:t>
            </a:r>
            <a:r>
              <a:rPr lang="en-US" sz="2400" dirty="0" err="1" smtClean="0"/>
              <a:t>sirkit</a:t>
            </a:r>
            <a:r>
              <a:rPr lang="en-US" sz="2400" dirty="0" smtClean="0"/>
              <a:t> </a:t>
            </a:r>
            <a:r>
              <a:rPr lang="en-US" sz="2400" dirty="0" err="1" smtClean="0"/>
              <a:t>pembicaraan</a:t>
            </a:r>
            <a:r>
              <a:rPr lang="en-US" sz="2400" dirty="0" smtClean="0"/>
              <a:t> </a:t>
            </a:r>
            <a:r>
              <a:rPr lang="en-US" sz="2400" dirty="0" err="1" smtClean="0"/>
              <a:t>pada</a:t>
            </a:r>
            <a:r>
              <a:rPr lang="en-US" sz="2400" dirty="0" smtClean="0"/>
              <a:t> </a:t>
            </a:r>
            <a:r>
              <a:rPr lang="en-US" sz="2400" dirty="0" err="1" smtClean="0"/>
              <a:t>sentral</a:t>
            </a:r>
            <a:r>
              <a:rPr lang="en-US" sz="2400" dirty="0" smtClean="0"/>
              <a:t> </a:t>
            </a:r>
            <a:r>
              <a:rPr lang="en-US" sz="2400" dirty="0" err="1" smtClean="0"/>
              <a:t>tersebut</a:t>
            </a:r>
            <a:r>
              <a:rPr lang="en-US" sz="2400" dirty="0" smtClean="0"/>
              <a:t>. </a:t>
            </a:r>
          </a:p>
          <a:p>
            <a:pPr algn="just" eaLnBrk="1" hangingPunct="1">
              <a:lnSpc>
                <a:spcPct val="80000"/>
              </a:lnSpc>
            </a:pPr>
            <a:r>
              <a:rPr lang="en-US" sz="2400" dirty="0" err="1" smtClean="0"/>
              <a:t>Jika</a:t>
            </a:r>
            <a:r>
              <a:rPr lang="en-US" sz="2400" dirty="0" smtClean="0"/>
              <a:t> </a:t>
            </a:r>
            <a:r>
              <a:rPr lang="en-US" sz="2400" dirty="0" err="1" smtClean="0"/>
              <a:t>pemanggil</a:t>
            </a:r>
            <a:r>
              <a:rPr lang="en-US" sz="2400" dirty="0" smtClean="0"/>
              <a:t> </a:t>
            </a:r>
            <a:r>
              <a:rPr lang="en-US" sz="2400" dirty="0" err="1" smtClean="0"/>
              <a:t>mengangkat</a:t>
            </a:r>
            <a:r>
              <a:rPr lang="en-US" sz="2400" dirty="0" smtClean="0"/>
              <a:t> handset, </a:t>
            </a:r>
            <a:r>
              <a:rPr lang="en-US" sz="2400" dirty="0" err="1" smtClean="0"/>
              <a:t>maka</a:t>
            </a:r>
            <a:r>
              <a:rPr lang="en-US" sz="2400" dirty="0" smtClean="0"/>
              <a:t> </a:t>
            </a:r>
            <a:r>
              <a:rPr lang="en-US" sz="2400" dirty="0" err="1" smtClean="0"/>
              <a:t>bagian</a:t>
            </a:r>
            <a:r>
              <a:rPr lang="en-US" sz="2400" dirty="0" smtClean="0"/>
              <a:t>  </a:t>
            </a:r>
            <a:r>
              <a:rPr lang="en-US" sz="2400" dirty="0" err="1" smtClean="0"/>
              <a:t>penyambung</a:t>
            </a:r>
            <a:r>
              <a:rPr lang="en-US" sz="2400" dirty="0" smtClean="0"/>
              <a:t> </a:t>
            </a:r>
            <a:r>
              <a:rPr lang="en-US" sz="2400" dirty="0" err="1" smtClean="0"/>
              <a:t>mencari</a:t>
            </a:r>
            <a:r>
              <a:rPr lang="en-US" sz="2400" dirty="0" smtClean="0"/>
              <a:t> </a:t>
            </a:r>
            <a:r>
              <a:rPr lang="en-US" sz="2400" dirty="0" err="1" smtClean="0"/>
              <a:t>pemanggil</a:t>
            </a:r>
            <a:r>
              <a:rPr lang="en-US" sz="2400" dirty="0" smtClean="0"/>
              <a:t> </a:t>
            </a:r>
            <a:r>
              <a:rPr lang="en-US" sz="2400" dirty="0" err="1" smtClean="0"/>
              <a:t>kemudian</a:t>
            </a:r>
            <a:r>
              <a:rPr lang="en-US" sz="2400" dirty="0" smtClean="0"/>
              <a:t> </a:t>
            </a:r>
            <a:r>
              <a:rPr lang="en-US" sz="2400" dirty="0" err="1" smtClean="0"/>
              <a:t>dihubungkan</a:t>
            </a:r>
            <a:r>
              <a:rPr lang="en-US" sz="2400" dirty="0" smtClean="0"/>
              <a:t> </a:t>
            </a:r>
            <a:r>
              <a:rPr lang="en-US" sz="2400" dirty="0" err="1" smtClean="0"/>
              <a:t>dengan</a:t>
            </a:r>
            <a:r>
              <a:rPr lang="en-US" sz="2400" dirty="0" smtClean="0"/>
              <a:t> register. </a:t>
            </a:r>
          </a:p>
          <a:p>
            <a:pPr algn="just" eaLnBrk="1" hangingPunct="1">
              <a:lnSpc>
                <a:spcPct val="80000"/>
              </a:lnSpc>
            </a:pPr>
            <a:r>
              <a:rPr lang="en-US" sz="2400" dirty="0" smtClean="0"/>
              <a:t>Register </a:t>
            </a:r>
            <a:r>
              <a:rPr lang="en-US" sz="2400" dirty="0" err="1" smtClean="0"/>
              <a:t>mengumpulkan</a:t>
            </a:r>
            <a:r>
              <a:rPr lang="en-US" sz="2400" dirty="0" smtClean="0"/>
              <a:t> </a:t>
            </a:r>
            <a:r>
              <a:rPr lang="en-US" sz="2400" dirty="0" err="1" smtClean="0"/>
              <a:t>semua</a:t>
            </a:r>
            <a:r>
              <a:rPr lang="en-US" sz="2400" dirty="0" smtClean="0"/>
              <a:t> digit / </a:t>
            </a:r>
            <a:r>
              <a:rPr lang="en-US" sz="2400" dirty="0" err="1" smtClean="0"/>
              <a:t>pulsa</a:t>
            </a:r>
            <a:r>
              <a:rPr lang="en-US" sz="2400" dirty="0" smtClean="0"/>
              <a:t> yang </a:t>
            </a:r>
            <a:r>
              <a:rPr lang="en-US" sz="2400" dirty="0" err="1" smtClean="0"/>
              <a:t>diberikan</a:t>
            </a:r>
            <a:r>
              <a:rPr lang="en-US" sz="2400" dirty="0" smtClean="0"/>
              <a:t> </a:t>
            </a:r>
            <a:r>
              <a:rPr lang="en-US" sz="2400" dirty="0" err="1" smtClean="0"/>
              <a:t>pemanggil</a:t>
            </a:r>
            <a:r>
              <a:rPr lang="en-US" sz="2400" dirty="0" smtClean="0"/>
              <a:t> </a:t>
            </a:r>
            <a:r>
              <a:rPr lang="en-US" sz="2400" dirty="0" err="1" smtClean="0"/>
              <a:t>kemudian</a:t>
            </a:r>
            <a:r>
              <a:rPr lang="en-US" sz="2400" dirty="0" smtClean="0"/>
              <a:t> </a:t>
            </a:r>
            <a:r>
              <a:rPr lang="en-US" sz="2400" dirty="0" err="1" smtClean="0"/>
              <a:t>membangun</a:t>
            </a:r>
            <a:r>
              <a:rPr lang="en-US" sz="2400" dirty="0" smtClean="0"/>
              <a:t> </a:t>
            </a:r>
            <a:r>
              <a:rPr lang="en-US" sz="2400" dirty="0" err="1" smtClean="0"/>
              <a:t>hubungan</a:t>
            </a:r>
            <a:r>
              <a:rPr lang="en-US" sz="2400" dirty="0" smtClean="0"/>
              <a:t> </a:t>
            </a:r>
            <a:r>
              <a:rPr lang="en-US" sz="2400" dirty="0" err="1" smtClean="0"/>
              <a:t>dengan</a:t>
            </a:r>
            <a:r>
              <a:rPr lang="en-US" sz="2400" dirty="0" smtClean="0"/>
              <a:t> yang </a:t>
            </a:r>
            <a:r>
              <a:rPr lang="en-US" sz="2400" dirty="0" err="1" smtClean="0"/>
              <a:t>dipanggil</a:t>
            </a:r>
            <a:r>
              <a:rPr lang="en-US" sz="2400" dirty="0" smtClean="0"/>
              <a:t>. </a:t>
            </a:r>
          </a:p>
          <a:p>
            <a:pPr algn="just" eaLnBrk="1" hangingPunct="1">
              <a:lnSpc>
                <a:spcPct val="80000"/>
              </a:lnSpc>
            </a:pPr>
            <a:r>
              <a:rPr lang="en-US" sz="2400" dirty="0" err="1" smtClean="0"/>
              <a:t>Contoh</a:t>
            </a:r>
            <a:r>
              <a:rPr lang="en-US" sz="2400" dirty="0" smtClean="0"/>
              <a:t> </a:t>
            </a:r>
            <a:r>
              <a:rPr lang="en-US" sz="2400" dirty="0" err="1" smtClean="0"/>
              <a:t>penyambung</a:t>
            </a:r>
            <a:r>
              <a:rPr lang="en-US" sz="2400" dirty="0" smtClean="0"/>
              <a:t> </a:t>
            </a:r>
            <a:r>
              <a:rPr lang="en-US" sz="2400" dirty="0" err="1" smtClean="0"/>
              <a:t>dengan</a:t>
            </a:r>
            <a:r>
              <a:rPr lang="en-US" sz="2400" dirty="0" smtClean="0"/>
              <a:t> common control </a:t>
            </a:r>
            <a:r>
              <a:rPr lang="en-US" sz="2400" dirty="0" err="1" smtClean="0"/>
              <a:t>adalah</a:t>
            </a:r>
            <a:r>
              <a:rPr lang="en-US" sz="2400" dirty="0" smtClean="0"/>
              <a:t>  </a:t>
            </a:r>
            <a:r>
              <a:rPr lang="en-US" sz="2400" dirty="0" err="1" smtClean="0"/>
              <a:t>penyambung</a:t>
            </a:r>
            <a:r>
              <a:rPr lang="en-US" sz="2400" dirty="0" smtClean="0"/>
              <a:t> cross bar </a:t>
            </a:r>
            <a:r>
              <a:rPr lang="en-US" sz="2400" dirty="0" err="1" smtClean="0"/>
              <a:t>seperti</a:t>
            </a:r>
            <a:r>
              <a:rPr lang="en-US" sz="2400" dirty="0" smtClean="0"/>
              <a:t> yang </a:t>
            </a:r>
            <a:r>
              <a:rPr lang="en-US" sz="2400" dirty="0" err="1" smtClean="0"/>
              <a:t>diperlihatkan</a:t>
            </a:r>
            <a:r>
              <a:rPr lang="en-US" sz="2400" dirty="0" smtClean="0"/>
              <a:t> </a:t>
            </a:r>
            <a:r>
              <a:rPr lang="en-US" sz="2400" dirty="0" err="1" smtClean="0"/>
              <a:t>pada</a:t>
            </a:r>
            <a:r>
              <a:rPr lang="en-US" sz="2400" dirty="0" smtClean="0"/>
              <a:t> </a:t>
            </a:r>
            <a:r>
              <a:rPr lang="en-US" sz="2400" dirty="0" err="1" smtClean="0"/>
              <a:t>gambar</a:t>
            </a:r>
            <a:r>
              <a:rPr lang="en-US" sz="2400" dirty="0" smtClean="0"/>
              <a:t> matrix </a:t>
            </a:r>
            <a:r>
              <a:rPr lang="en-US" sz="2400" dirty="0" err="1" smtClean="0"/>
              <a:t>diatas</a:t>
            </a:r>
            <a:r>
              <a:rPr lang="en-US" sz="2400" dirty="0" smtClean="0"/>
              <a:t>.  ( </a:t>
            </a:r>
            <a:r>
              <a:rPr lang="en-US" sz="2400" dirty="0" err="1" smtClean="0"/>
              <a:t>matriks</a:t>
            </a:r>
            <a:r>
              <a:rPr lang="en-US" sz="2400" dirty="0" smtClean="0"/>
              <a:t> N X K )</a:t>
            </a:r>
            <a:endParaRPr lang="id-ID" sz="24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3568" y="274638"/>
            <a:ext cx="8460432" cy="1143000"/>
          </a:xfrm>
        </p:spPr>
        <p:txBody>
          <a:bodyPr/>
          <a:lstStyle/>
          <a:p>
            <a:pPr algn="just" eaLnBrk="1" hangingPunct="1"/>
            <a:r>
              <a:rPr lang="en-US" sz="2500" b="1" i="1" dirty="0" smtClean="0"/>
              <a:t>3. </a:t>
            </a:r>
            <a:r>
              <a:rPr lang="en-US" sz="2500" b="1" i="1" dirty="0" err="1" smtClean="0"/>
              <a:t>Penyambungan</a:t>
            </a:r>
            <a:r>
              <a:rPr lang="en-US" sz="2500" b="1" i="1" dirty="0" smtClean="0"/>
              <a:t> </a:t>
            </a:r>
            <a:r>
              <a:rPr lang="en-US" sz="2500" b="1" i="1" dirty="0" err="1" smtClean="0"/>
              <a:t>Otomat</a:t>
            </a:r>
            <a:r>
              <a:rPr lang="en-US" sz="2500" b="1" i="1" dirty="0" smtClean="0"/>
              <a:t> Stored Program </a:t>
            </a:r>
            <a:r>
              <a:rPr lang="en-US" sz="2500" b="1" i="1" dirty="0" err="1" smtClean="0"/>
              <a:t>Controled</a:t>
            </a:r>
            <a:r>
              <a:rPr lang="en-US" sz="2500" b="1" i="1" dirty="0" smtClean="0"/>
              <a:t>.</a:t>
            </a:r>
            <a:r>
              <a:rPr lang="en-US" sz="3400" b="1" dirty="0" smtClean="0"/>
              <a:t> </a:t>
            </a:r>
            <a:endParaRPr lang="id-ID" sz="3400" b="1" dirty="0" smtClean="0"/>
          </a:p>
        </p:txBody>
      </p:sp>
      <p:sp>
        <p:nvSpPr>
          <p:cNvPr id="20483" name="Rectangle 3"/>
          <p:cNvSpPr>
            <a:spLocks noGrp="1" noChangeArrowheads="1"/>
          </p:cNvSpPr>
          <p:nvPr>
            <p:ph type="body" idx="1"/>
          </p:nvPr>
        </p:nvSpPr>
        <p:spPr>
          <a:xfrm>
            <a:off x="214313" y="1340768"/>
            <a:ext cx="8643937" cy="4525963"/>
          </a:xfrm>
        </p:spPr>
        <p:txBody>
          <a:bodyPr/>
          <a:lstStyle/>
          <a:p>
            <a:pPr algn="just" eaLnBrk="1" hangingPunct="1">
              <a:lnSpc>
                <a:spcPct val="80000"/>
              </a:lnSpc>
              <a:buFont typeface="Wingdings" pitchFamily="2" charset="2"/>
              <a:buNone/>
            </a:pPr>
            <a:r>
              <a:rPr lang="en-US" sz="2800" b="1" dirty="0" smtClean="0"/>
              <a:t>   	</a:t>
            </a:r>
            <a:r>
              <a:rPr lang="en-US" sz="2800" dirty="0" smtClean="0"/>
              <a:t>Stored program control </a:t>
            </a:r>
            <a:r>
              <a:rPr lang="en-US" sz="2800" dirty="0" err="1" smtClean="0"/>
              <a:t>sama</a:t>
            </a:r>
            <a:r>
              <a:rPr lang="en-US" sz="2800" dirty="0" smtClean="0"/>
              <a:t> </a:t>
            </a:r>
            <a:r>
              <a:rPr lang="en-US" sz="2800" dirty="0" err="1" smtClean="0"/>
              <a:t>dengan</a:t>
            </a:r>
            <a:r>
              <a:rPr lang="en-US" sz="2800" dirty="0" smtClean="0"/>
              <a:t> </a:t>
            </a:r>
            <a:r>
              <a:rPr lang="en-US" sz="2800" dirty="0" err="1" smtClean="0"/>
              <a:t>penyambungan</a:t>
            </a:r>
            <a:r>
              <a:rPr lang="en-US" sz="2800" dirty="0" smtClean="0"/>
              <a:t> cross bar. </a:t>
            </a:r>
          </a:p>
          <a:p>
            <a:pPr algn="just" eaLnBrk="1" hangingPunct="1">
              <a:lnSpc>
                <a:spcPct val="80000"/>
              </a:lnSpc>
              <a:buFont typeface="Wingdings" pitchFamily="2" charset="2"/>
              <a:buNone/>
            </a:pPr>
            <a:r>
              <a:rPr lang="en-US" sz="2800" dirty="0" smtClean="0"/>
              <a:t>   	</a:t>
            </a:r>
            <a:r>
              <a:rPr lang="en-US" sz="2800" dirty="0" err="1" smtClean="0"/>
              <a:t>Bedanya</a:t>
            </a:r>
            <a:r>
              <a:rPr lang="en-US" sz="2800" dirty="0" smtClean="0"/>
              <a:t> </a:t>
            </a:r>
            <a:r>
              <a:rPr lang="en-US" sz="2800" dirty="0" err="1" smtClean="0"/>
              <a:t>penyambungan</a:t>
            </a:r>
            <a:r>
              <a:rPr lang="en-US" sz="2800" dirty="0" smtClean="0"/>
              <a:t> </a:t>
            </a:r>
            <a:r>
              <a:rPr lang="en-US" sz="2800" dirty="0" err="1" smtClean="0"/>
              <a:t>tidak</a:t>
            </a:r>
            <a:r>
              <a:rPr lang="en-US" sz="2800" dirty="0" smtClean="0"/>
              <a:t> </a:t>
            </a:r>
            <a:r>
              <a:rPr lang="en-US" sz="2800" dirty="0" err="1" smtClean="0"/>
              <a:t>dilakukan</a:t>
            </a:r>
            <a:r>
              <a:rPr lang="en-US" sz="2800" dirty="0" smtClean="0"/>
              <a:t> </a:t>
            </a:r>
            <a:r>
              <a:rPr lang="en-US" sz="2800" dirty="0" err="1" smtClean="0"/>
              <a:t>dengan</a:t>
            </a:r>
            <a:r>
              <a:rPr lang="en-US" sz="2800" dirty="0" smtClean="0"/>
              <a:t> </a:t>
            </a:r>
            <a:r>
              <a:rPr lang="en-US" sz="2800" dirty="0" err="1" smtClean="0"/>
              <a:t>cara</a:t>
            </a:r>
            <a:r>
              <a:rPr lang="en-US" sz="2800" dirty="0" smtClean="0"/>
              <a:t> </a:t>
            </a:r>
            <a:r>
              <a:rPr lang="en-US" sz="2800" dirty="0" err="1" smtClean="0"/>
              <a:t>mekanik</a:t>
            </a:r>
            <a:r>
              <a:rPr lang="en-US" sz="2800" dirty="0" smtClean="0"/>
              <a:t> </a:t>
            </a:r>
            <a:r>
              <a:rPr lang="en-US" sz="2800" dirty="0" err="1" smtClean="0"/>
              <a:t>tetapi</a:t>
            </a:r>
            <a:r>
              <a:rPr lang="en-US" sz="2800" dirty="0" smtClean="0"/>
              <a:t> </a:t>
            </a:r>
            <a:r>
              <a:rPr lang="en-US" sz="2800" dirty="0" err="1" smtClean="0"/>
              <a:t>dikontrol</a:t>
            </a:r>
            <a:r>
              <a:rPr lang="en-US" sz="2800" dirty="0" smtClean="0"/>
              <a:t> </a:t>
            </a:r>
            <a:r>
              <a:rPr lang="en-US" sz="2800" dirty="0" err="1" smtClean="0"/>
              <a:t>oleh</a:t>
            </a:r>
            <a:r>
              <a:rPr lang="en-US" sz="2800" dirty="0" smtClean="0"/>
              <a:t> </a:t>
            </a:r>
            <a:r>
              <a:rPr lang="en-US" sz="2800" dirty="0" err="1" smtClean="0"/>
              <a:t>komputer</a:t>
            </a:r>
            <a:r>
              <a:rPr lang="en-US" sz="2800" dirty="0" smtClean="0"/>
              <a:t>.</a:t>
            </a:r>
          </a:p>
          <a:p>
            <a:pPr algn="just" eaLnBrk="1" hangingPunct="1">
              <a:lnSpc>
                <a:spcPct val="80000"/>
              </a:lnSpc>
              <a:buFont typeface="Wingdings" pitchFamily="2" charset="2"/>
              <a:buNone/>
            </a:pPr>
            <a:r>
              <a:rPr lang="en-US" sz="2800" dirty="0"/>
              <a:t> </a:t>
            </a:r>
            <a:r>
              <a:rPr lang="en-US" sz="2800" dirty="0" smtClean="0"/>
              <a:t>  </a:t>
            </a:r>
            <a:r>
              <a:rPr lang="id-ID" sz="2800" dirty="0" smtClean="0"/>
              <a:t> </a:t>
            </a:r>
            <a:r>
              <a:rPr lang="en-US" sz="2800" dirty="0" err="1" smtClean="0"/>
              <a:t>Fungsi</a:t>
            </a:r>
            <a:r>
              <a:rPr lang="en-US" sz="2800" dirty="0" smtClean="0"/>
              <a:t> </a:t>
            </a:r>
            <a:r>
              <a:rPr lang="en-US" sz="2800" dirty="0" err="1" smtClean="0"/>
              <a:t>penyambung</a:t>
            </a:r>
            <a:r>
              <a:rPr lang="en-US" sz="2800" dirty="0" smtClean="0"/>
              <a:t> </a:t>
            </a:r>
            <a:r>
              <a:rPr lang="en-US" sz="2800" dirty="0" err="1" smtClean="0"/>
              <a:t>dalam</a:t>
            </a:r>
            <a:r>
              <a:rPr lang="en-US" sz="2800" dirty="0" smtClean="0"/>
              <a:t> </a:t>
            </a:r>
            <a:r>
              <a:rPr lang="en-US" sz="2800" dirty="0" err="1" smtClean="0"/>
              <a:t>hal</a:t>
            </a:r>
            <a:r>
              <a:rPr lang="en-US" sz="2800" dirty="0" smtClean="0"/>
              <a:t> </a:t>
            </a:r>
            <a:r>
              <a:rPr lang="en-US" sz="2800" dirty="0" err="1" smtClean="0"/>
              <a:t>ini</a:t>
            </a:r>
            <a:r>
              <a:rPr lang="en-US" sz="2800" dirty="0" smtClean="0"/>
              <a:t> </a:t>
            </a:r>
            <a:r>
              <a:rPr lang="en-US" sz="2800" dirty="0" err="1" smtClean="0"/>
              <a:t>adalah</a:t>
            </a:r>
            <a:r>
              <a:rPr lang="en-US" sz="2800" dirty="0" smtClean="0"/>
              <a:t> :</a:t>
            </a:r>
          </a:p>
          <a:p>
            <a:pPr algn="just" eaLnBrk="1" hangingPunct="1">
              <a:lnSpc>
                <a:spcPct val="80000"/>
              </a:lnSpc>
              <a:buFont typeface="Wingdings" pitchFamily="2" charset="2"/>
              <a:buNone/>
            </a:pPr>
            <a:r>
              <a:rPr lang="en-US" sz="2800" dirty="0" smtClean="0"/>
              <a:t> 	1. </a:t>
            </a:r>
            <a:r>
              <a:rPr lang="en-US" sz="2800" dirty="0" err="1" smtClean="0"/>
              <a:t>Membentuk</a:t>
            </a:r>
            <a:r>
              <a:rPr lang="en-US" sz="2800" dirty="0" smtClean="0"/>
              <a:t> </a:t>
            </a:r>
            <a:r>
              <a:rPr lang="en-US" sz="2800" dirty="0" err="1" smtClean="0"/>
              <a:t>matrik</a:t>
            </a:r>
            <a:r>
              <a:rPr lang="en-US" sz="2800" dirty="0" smtClean="0"/>
              <a:t> </a:t>
            </a:r>
            <a:r>
              <a:rPr lang="en-US" sz="2800" dirty="0" err="1" smtClean="0"/>
              <a:t>penyambungan</a:t>
            </a:r>
            <a:r>
              <a:rPr lang="en-US" sz="2800" dirty="0" smtClean="0"/>
              <a:t> </a:t>
            </a:r>
          </a:p>
          <a:p>
            <a:pPr marL="801688" indent="-801688" algn="just" eaLnBrk="1" hangingPunct="1">
              <a:lnSpc>
                <a:spcPct val="80000"/>
              </a:lnSpc>
              <a:buFont typeface="Wingdings" pitchFamily="2" charset="2"/>
              <a:buNone/>
              <a:tabLst>
                <a:tab pos="746125" algn="l"/>
              </a:tabLst>
            </a:pPr>
            <a:r>
              <a:rPr lang="en-US" sz="2800" dirty="0" smtClean="0"/>
              <a:t>    2. </a:t>
            </a:r>
            <a:r>
              <a:rPr lang="en-US" sz="2800" dirty="0" err="1" smtClean="0"/>
              <a:t>Menyimpan</a:t>
            </a:r>
            <a:r>
              <a:rPr lang="en-US" sz="2800" dirty="0" smtClean="0"/>
              <a:t> </a:t>
            </a:r>
            <a:r>
              <a:rPr lang="en-US" sz="2800" dirty="0" err="1" smtClean="0"/>
              <a:t>dalam</a:t>
            </a:r>
            <a:r>
              <a:rPr lang="en-US" sz="2800" dirty="0" smtClean="0"/>
              <a:t> memory </a:t>
            </a:r>
            <a:r>
              <a:rPr lang="en-US" sz="2800" dirty="0" err="1" smtClean="0"/>
              <a:t>nomor</a:t>
            </a:r>
            <a:r>
              <a:rPr lang="en-US" sz="2800" dirty="0" smtClean="0"/>
              <a:t> yang  </a:t>
            </a:r>
            <a:r>
              <a:rPr lang="en-US" sz="2800" dirty="0" err="1" smtClean="0"/>
              <a:t>dipanggil</a:t>
            </a:r>
            <a:r>
              <a:rPr lang="en-US" sz="2800" dirty="0" smtClean="0"/>
              <a:t>    </a:t>
            </a:r>
            <a:r>
              <a:rPr lang="en-US" sz="2800" dirty="0" err="1" smtClean="0"/>
              <a:t>dan</a:t>
            </a:r>
            <a:r>
              <a:rPr lang="en-US" sz="2800" dirty="0" smtClean="0"/>
              <a:t> yang </a:t>
            </a:r>
            <a:r>
              <a:rPr lang="en-US" sz="2800" dirty="0" err="1" smtClean="0"/>
              <a:t>memanggil</a:t>
            </a:r>
            <a:r>
              <a:rPr lang="en-US" sz="2800" dirty="0" smtClean="0"/>
              <a:t>, </a:t>
            </a:r>
          </a:p>
          <a:p>
            <a:pPr algn="just" eaLnBrk="1" hangingPunct="1">
              <a:lnSpc>
                <a:spcPct val="80000"/>
              </a:lnSpc>
              <a:buFont typeface="Wingdings" pitchFamily="2" charset="2"/>
              <a:buNone/>
            </a:pPr>
            <a:r>
              <a:rPr lang="en-US" sz="2800" dirty="0" smtClean="0"/>
              <a:t>   	3. </a:t>
            </a:r>
            <a:r>
              <a:rPr lang="en-US" sz="2800" dirty="0" err="1" smtClean="0"/>
              <a:t>Mengendalikan</a:t>
            </a:r>
            <a:r>
              <a:rPr lang="en-US" sz="2800" dirty="0" smtClean="0"/>
              <a:t> proses </a:t>
            </a:r>
            <a:r>
              <a:rPr lang="en-US" sz="2800" dirty="0" err="1" smtClean="0"/>
              <a:t>penyambungan</a:t>
            </a:r>
            <a:endParaRPr lang="en-US" sz="2800" dirty="0" smtClean="0"/>
          </a:p>
          <a:p>
            <a:pPr marL="688975" indent="-688975" algn="just" eaLnBrk="1" hangingPunct="1">
              <a:lnSpc>
                <a:spcPct val="80000"/>
              </a:lnSpc>
              <a:buFont typeface="Wingdings" pitchFamily="2" charset="2"/>
              <a:buNone/>
            </a:pPr>
            <a:r>
              <a:rPr lang="en-US" sz="2800" dirty="0" smtClean="0"/>
              <a:t>         (</a:t>
            </a:r>
            <a:r>
              <a:rPr lang="en-US" sz="2800" dirty="0" err="1" smtClean="0"/>
              <a:t>memulai</a:t>
            </a:r>
            <a:r>
              <a:rPr lang="en-US" sz="2800" dirty="0" smtClean="0"/>
              <a:t>, </a:t>
            </a:r>
            <a:r>
              <a:rPr lang="en-US" sz="2800" dirty="0" err="1" smtClean="0"/>
              <a:t>menyambungkan</a:t>
            </a:r>
            <a:r>
              <a:rPr lang="en-US" sz="2800" dirty="0" smtClean="0"/>
              <a:t>, </a:t>
            </a:r>
            <a:r>
              <a:rPr lang="en-US" sz="2800" dirty="0" err="1" smtClean="0"/>
              <a:t>memonitor</a:t>
            </a:r>
            <a:r>
              <a:rPr lang="en-US" sz="2800" dirty="0" smtClean="0"/>
              <a:t>, </a:t>
            </a:r>
            <a:r>
              <a:rPr lang="en-US" sz="2800" dirty="0" err="1" smtClean="0"/>
              <a:t>mengakhiri</a:t>
            </a:r>
            <a:r>
              <a:rPr lang="en-US" sz="2800" dirty="0" smtClean="0"/>
              <a:t>,      </a:t>
            </a:r>
            <a:r>
              <a:rPr lang="en-US" sz="2800" dirty="0" err="1" smtClean="0"/>
              <a:t>mencatat</a:t>
            </a:r>
            <a:r>
              <a:rPr lang="en-US" sz="2800" dirty="0" smtClean="0"/>
              <a:t>). </a:t>
            </a:r>
            <a:endParaRPr lang="id-ID" sz="28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i="1" smtClean="0"/>
              <a:t>Fungsi Tambahan SPC</a:t>
            </a:r>
            <a:endParaRPr lang="id-ID" i="1" smtClean="0"/>
          </a:p>
        </p:txBody>
      </p:sp>
      <p:sp>
        <p:nvSpPr>
          <p:cNvPr id="21507" name="Rectangle 3"/>
          <p:cNvSpPr>
            <a:spLocks noGrp="1" noChangeArrowheads="1"/>
          </p:cNvSpPr>
          <p:nvPr>
            <p:ph type="body" idx="1"/>
          </p:nvPr>
        </p:nvSpPr>
        <p:spPr/>
        <p:txBody>
          <a:bodyPr/>
          <a:lstStyle/>
          <a:p>
            <a:pPr marL="609600" indent="-609600" eaLnBrk="1" hangingPunct="1">
              <a:lnSpc>
                <a:spcPct val="90000"/>
              </a:lnSpc>
              <a:buFontTx/>
              <a:buAutoNum type="arabicPeriod"/>
            </a:pPr>
            <a:r>
              <a:rPr lang="en-US" smtClean="0"/>
              <a:t>Rerouting dan realokasi trunk, </a:t>
            </a:r>
          </a:p>
          <a:p>
            <a:pPr marL="609600" indent="-609600" eaLnBrk="1" hangingPunct="1">
              <a:lnSpc>
                <a:spcPct val="90000"/>
              </a:lnSpc>
              <a:buFontTx/>
              <a:buAutoNum type="arabicPeriod"/>
            </a:pPr>
            <a:r>
              <a:rPr lang="en-US" smtClean="0"/>
              <a:t>Mencatat statistik traffik, </a:t>
            </a:r>
          </a:p>
          <a:p>
            <a:pPr marL="609600" indent="-609600" eaLnBrk="1" hangingPunct="1">
              <a:lnSpc>
                <a:spcPct val="90000"/>
              </a:lnSpc>
              <a:buFontTx/>
              <a:buAutoNum type="arabicPeriod"/>
            </a:pPr>
            <a:r>
              <a:rPr lang="en-US" smtClean="0"/>
              <a:t>Penomoran kembali sebuah saluran pelanggan, </a:t>
            </a:r>
          </a:p>
          <a:p>
            <a:pPr marL="609600" indent="-609600" eaLnBrk="1" hangingPunct="1">
              <a:lnSpc>
                <a:spcPct val="90000"/>
              </a:lnSpc>
              <a:buFontTx/>
              <a:buAutoNum type="arabicPeriod"/>
            </a:pPr>
            <a:r>
              <a:rPr lang="en-US" smtClean="0"/>
              <a:t>Merubah kelas pelanggan, </a:t>
            </a:r>
          </a:p>
          <a:p>
            <a:pPr marL="609600" indent="-609600" eaLnBrk="1" hangingPunct="1">
              <a:lnSpc>
                <a:spcPct val="90000"/>
              </a:lnSpc>
              <a:buFontTx/>
              <a:buAutoNum type="arabicPeriod"/>
            </a:pPr>
            <a:r>
              <a:rPr lang="en-US" smtClean="0"/>
              <a:t>Mengubah status sentral, </a:t>
            </a:r>
          </a:p>
          <a:p>
            <a:pPr marL="609600" indent="-609600" eaLnBrk="1" hangingPunct="1">
              <a:lnSpc>
                <a:spcPct val="90000"/>
              </a:lnSpc>
              <a:buFontTx/>
              <a:buAutoNum type="arabicPeriod"/>
            </a:pPr>
            <a:r>
              <a:rPr lang="en-US" smtClean="0"/>
              <a:t>Pencatatan kesalahan dan </a:t>
            </a:r>
          </a:p>
          <a:p>
            <a:pPr marL="609600" indent="-609600" eaLnBrk="1" hangingPunct="1">
              <a:lnSpc>
                <a:spcPct val="90000"/>
              </a:lnSpc>
              <a:buFontTx/>
              <a:buAutoNum type="arabicPeriod"/>
            </a:pPr>
            <a:r>
              <a:rPr lang="en-US" smtClean="0"/>
              <a:t>Pencatatan penggunaan (charging)</a:t>
            </a:r>
            <a:endParaRPr lang="id-ID"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68313" y="357188"/>
            <a:ext cx="8229600" cy="1143000"/>
          </a:xfrm>
        </p:spPr>
        <p:txBody>
          <a:bodyPr/>
          <a:lstStyle/>
          <a:p>
            <a:pPr eaLnBrk="1" hangingPunct="1"/>
            <a:r>
              <a:rPr lang="en-US" i="1" smtClean="0"/>
              <a:t>Cross Connect</a:t>
            </a:r>
            <a:endParaRPr lang="id-ID" i="1" smtClean="0"/>
          </a:p>
        </p:txBody>
      </p:sp>
      <p:pic>
        <p:nvPicPr>
          <p:cNvPr id="22531" name="Picture 3"/>
          <p:cNvPicPr>
            <a:picLocks noGrp="1" noChangeAspect="1" noChangeArrowheads="1"/>
          </p:cNvPicPr>
          <p:nvPr>
            <p:ph type="body" idx="1"/>
          </p:nvPr>
        </p:nvPicPr>
        <p:blipFill>
          <a:blip r:embed="rId2"/>
          <a:srcRect/>
          <a:stretch>
            <a:fillRect/>
          </a:stretch>
        </p:blip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146" name="Picture 3"/>
          <p:cNvPicPr>
            <a:picLocks noGrp="1" noChangeAspect="1" noChangeArrowheads="1"/>
          </p:cNvPicPr>
          <p:nvPr>
            <p:ph type="body" idx="1"/>
          </p:nvPr>
        </p:nvPicPr>
        <p:blipFill>
          <a:blip r:embed="rId2"/>
          <a:srcRect/>
          <a:stretch>
            <a:fillRect/>
          </a:stretch>
        </p:blipFill>
        <p:spPr>
          <a:xfrm>
            <a:off x="395536" y="404665"/>
            <a:ext cx="8455555" cy="5761186"/>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68313" y="285750"/>
            <a:ext cx="8229600" cy="1143000"/>
          </a:xfrm>
        </p:spPr>
        <p:txBody>
          <a:bodyPr/>
          <a:lstStyle/>
          <a:p>
            <a:pPr eaLnBrk="1" hangingPunct="1"/>
            <a:r>
              <a:rPr lang="en-US" sz="3400" i="1" smtClean="0"/>
              <a:t>Direct Connect vs Cross Connect</a:t>
            </a:r>
            <a:endParaRPr lang="id-ID" sz="3400" i="1" smtClean="0"/>
          </a:p>
        </p:txBody>
      </p:sp>
      <p:pic>
        <p:nvPicPr>
          <p:cNvPr id="23555" name="Picture 3"/>
          <p:cNvPicPr>
            <a:picLocks noGrp="1" noChangeAspect="1" noChangeArrowheads="1"/>
          </p:cNvPicPr>
          <p:nvPr>
            <p:ph type="body" idx="1"/>
          </p:nvPr>
        </p:nvPicPr>
        <p:blipFill>
          <a:blip r:embed="rId2"/>
          <a:srcRect/>
          <a:stretch>
            <a:fillRect/>
          </a:stretch>
        </p:blipFill>
        <p:spPr>
          <a:xfrm>
            <a:off x="0" y="1628775"/>
            <a:ext cx="9144000" cy="4497388"/>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Picture 3"/>
          <p:cNvPicPr>
            <a:picLocks noGrp="1" noChangeAspect="1" noChangeArrowheads="1"/>
          </p:cNvPicPr>
          <p:nvPr>
            <p:ph type="body" idx="1"/>
          </p:nvPr>
        </p:nvPicPr>
        <p:blipFill>
          <a:blip r:embed="rId2"/>
          <a:srcRect/>
          <a:stretch>
            <a:fillRect/>
          </a:stretch>
        </p:blipFill>
        <p:spPr>
          <a:xfrm>
            <a:off x="1128713" y="617538"/>
            <a:ext cx="7015162" cy="5240337"/>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70" name="Picture 3"/>
          <p:cNvPicPr>
            <a:picLocks noGrp="1" noChangeAspect="1" noChangeArrowheads="1"/>
          </p:cNvPicPr>
          <p:nvPr>
            <p:ph type="body" idx="1"/>
          </p:nvPr>
        </p:nvPicPr>
        <p:blipFill>
          <a:blip r:embed="rId2"/>
          <a:srcRect/>
          <a:stretch>
            <a:fillRect/>
          </a:stretch>
        </p:blipFill>
        <p:spPr>
          <a:xfrm>
            <a:off x="566738" y="857250"/>
            <a:ext cx="8001000" cy="53086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357188" y="1316038"/>
            <a:ext cx="8429625" cy="5184775"/>
          </a:xfrm>
          <a:solidFill>
            <a:schemeClr val="accent2">
              <a:lumMod val="20000"/>
              <a:lumOff val="80000"/>
            </a:schemeClr>
          </a:solidFill>
        </p:spPr>
        <p:txBody>
          <a:bodyPr/>
          <a:lstStyle/>
          <a:p>
            <a:pPr algn="just" eaLnBrk="1" hangingPunct="1">
              <a:lnSpc>
                <a:spcPct val="80000"/>
              </a:lnSpc>
              <a:buFont typeface="Wingdings" pitchFamily="2" charset="2"/>
              <a:buNone/>
            </a:pPr>
            <a:r>
              <a:rPr lang="en-US" sz="2100" b="1" dirty="0" smtClean="0"/>
              <a:t>A </a:t>
            </a:r>
            <a:r>
              <a:rPr lang="en-US" sz="2100" b="1" dirty="0" err="1" smtClean="0"/>
              <a:t>ingin</a:t>
            </a:r>
            <a:r>
              <a:rPr lang="en-US" sz="2100" b="1" dirty="0" smtClean="0"/>
              <a:t> </a:t>
            </a:r>
            <a:r>
              <a:rPr lang="en-US" sz="2100" b="1" dirty="0" err="1" smtClean="0"/>
              <a:t>berhubungan</a:t>
            </a:r>
            <a:r>
              <a:rPr lang="en-US" sz="2100" b="1" dirty="0" smtClean="0"/>
              <a:t> </a:t>
            </a:r>
            <a:r>
              <a:rPr lang="en-US" sz="2100" b="1" dirty="0" err="1" smtClean="0"/>
              <a:t>dengan</a:t>
            </a:r>
            <a:r>
              <a:rPr lang="en-US" sz="2100" b="1" dirty="0" smtClean="0"/>
              <a:t> C </a:t>
            </a:r>
            <a:r>
              <a:rPr lang="en-US" sz="2100" b="1" dirty="0" err="1" smtClean="0"/>
              <a:t>maka</a:t>
            </a:r>
            <a:r>
              <a:rPr lang="en-US" sz="2100" b="1" dirty="0" smtClean="0"/>
              <a:t> proses </a:t>
            </a:r>
            <a:r>
              <a:rPr lang="en-US" sz="2100" b="1" dirty="0" err="1" smtClean="0"/>
              <a:t>pembangunan</a:t>
            </a:r>
            <a:endParaRPr lang="en-US" sz="2100" b="1" dirty="0" smtClean="0"/>
          </a:p>
          <a:p>
            <a:pPr algn="just" eaLnBrk="1" hangingPunct="1">
              <a:lnSpc>
                <a:spcPct val="80000"/>
              </a:lnSpc>
              <a:buFont typeface="Wingdings" pitchFamily="2" charset="2"/>
              <a:buNone/>
            </a:pPr>
            <a:r>
              <a:rPr lang="en-US" sz="2100" b="1" dirty="0" err="1" smtClean="0"/>
              <a:t>hubungan</a:t>
            </a:r>
            <a:r>
              <a:rPr lang="en-US" sz="2100" b="1" dirty="0" smtClean="0"/>
              <a:t> </a:t>
            </a:r>
            <a:r>
              <a:rPr lang="en-US" sz="2100" b="1" dirty="0" err="1" smtClean="0"/>
              <a:t>sebagai</a:t>
            </a:r>
            <a:r>
              <a:rPr lang="en-US" sz="2100" b="1" dirty="0" smtClean="0"/>
              <a:t> </a:t>
            </a:r>
            <a:r>
              <a:rPr lang="en-US" sz="2100" b="1" dirty="0" err="1" smtClean="0"/>
              <a:t>berikut</a:t>
            </a:r>
            <a:r>
              <a:rPr lang="en-US" sz="2100" b="1" dirty="0" smtClean="0"/>
              <a:t> :</a:t>
            </a:r>
          </a:p>
          <a:p>
            <a:pPr algn="just" eaLnBrk="1" hangingPunct="1">
              <a:lnSpc>
                <a:spcPct val="80000"/>
              </a:lnSpc>
              <a:buFont typeface="Wingdings" pitchFamily="2" charset="2"/>
              <a:buNone/>
            </a:pPr>
            <a:endParaRPr lang="en-US" sz="2100" dirty="0" smtClean="0"/>
          </a:p>
          <a:p>
            <a:pPr algn="just" eaLnBrk="1" hangingPunct="1">
              <a:lnSpc>
                <a:spcPct val="80000"/>
              </a:lnSpc>
            </a:pPr>
            <a:r>
              <a:rPr lang="id-ID" sz="2100" dirty="0" smtClean="0"/>
              <a:t>A memberi tanda kepada operator </a:t>
            </a:r>
            <a:r>
              <a:rPr lang="id-ID" sz="2100" b="1" dirty="0" smtClean="0"/>
              <a:t>( Seizure )</a:t>
            </a:r>
            <a:r>
              <a:rPr lang="id-ID" sz="2100" dirty="0" smtClean="0"/>
              <a:t> bahwa dia ingin dilayani.</a:t>
            </a:r>
          </a:p>
          <a:p>
            <a:pPr algn="just" eaLnBrk="1" hangingPunct="1">
              <a:lnSpc>
                <a:spcPct val="80000"/>
              </a:lnSpc>
            </a:pPr>
            <a:r>
              <a:rPr lang="id-ID" sz="2100" dirty="0" smtClean="0"/>
              <a:t>Operator melihat seizure ( ada tanda alert pada switch board) tersebut  kemudian memberi tanda idle kepada A</a:t>
            </a:r>
            <a:r>
              <a:rPr lang="id-ID" sz="2100" b="1" dirty="0" smtClean="0"/>
              <a:t>(idle tone )</a:t>
            </a:r>
            <a:r>
              <a:rPr lang="id-ID" sz="2100" dirty="0" smtClean="0"/>
              <a:t>, tanda dia siap melayani.</a:t>
            </a:r>
          </a:p>
          <a:p>
            <a:pPr algn="just" eaLnBrk="1" hangingPunct="1">
              <a:lnSpc>
                <a:spcPct val="80000"/>
              </a:lnSpc>
            </a:pPr>
            <a:r>
              <a:rPr lang="id-ID" sz="2100" dirty="0" smtClean="0"/>
              <a:t>A menjawab tanda tersebut dengan menyebutkan dengan siapa dia mau berkomunikasi. ( dalam hal ini dengan C) </a:t>
            </a:r>
            <a:r>
              <a:rPr lang="id-ID" sz="2100" dirty="0" smtClean="0">
                <a:sym typeface="Symbol" pitchFamily="18" charset="2"/>
              </a:rPr>
              <a:t></a:t>
            </a:r>
            <a:r>
              <a:rPr lang="id-ID" sz="2100" dirty="0" smtClean="0"/>
              <a:t> </a:t>
            </a:r>
            <a:r>
              <a:rPr lang="id-ID" sz="2100" b="1" dirty="0" smtClean="0"/>
              <a:t>dial </a:t>
            </a:r>
            <a:endParaRPr lang="id-ID" sz="2100" dirty="0" smtClean="0"/>
          </a:p>
          <a:p>
            <a:pPr algn="just" eaLnBrk="1" hangingPunct="1">
              <a:lnSpc>
                <a:spcPct val="80000"/>
              </a:lnSpc>
            </a:pPr>
            <a:r>
              <a:rPr lang="id-ID" sz="2100" dirty="0" smtClean="0"/>
              <a:t>Maka Operator segera menghubungkan  kontak A dengan kontak C pada switch boardnya. </a:t>
            </a:r>
            <a:r>
              <a:rPr lang="id-ID" sz="2100" dirty="0" smtClean="0">
                <a:sym typeface="Symbol" pitchFamily="18" charset="2"/>
              </a:rPr>
              <a:t></a:t>
            </a:r>
            <a:r>
              <a:rPr lang="id-ID" sz="2100" dirty="0" smtClean="0"/>
              <a:t> </a:t>
            </a:r>
            <a:r>
              <a:rPr lang="id-ID" sz="2100" b="1" dirty="0" smtClean="0"/>
              <a:t>penyambungan</a:t>
            </a:r>
            <a:endParaRPr lang="id-ID" sz="2100" dirty="0" smtClean="0"/>
          </a:p>
          <a:p>
            <a:pPr algn="just" eaLnBrk="1" hangingPunct="1">
              <a:lnSpc>
                <a:spcPct val="80000"/>
              </a:lnSpc>
            </a:pPr>
            <a:r>
              <a:rPr lang="id-ID" sz="2100" dirty="0" smtClean="0"/>
              <a:t>Operator memanggil C ( </a:t>
            </a:r>
            <a:r>
              <a:rPr lang="id-ID" sz="2100" b="1" dirty="0" smtClean="0"/>
              <a:t>ringing tone</a:t>
            </a:r>
            <a:r>
              <a:rPr lang="id-ID" sz="2100" dirty="0" smtClean="0"/>
              <a:t> ) dan C tahu ada seseorang yang ingin bicara dengannya. </a:t>
            </a:r>
          </a:p>
          <a:p>
            <a:pPr algn="just" eaLnBrk="1" hangingPunct="1">
              <a:lnSpc>
                <a:spcPct val="80000"/>
              </a:lnSpc>
            </a:pPr>
            <a:r>
              <a:rPr lang="id-ID" sz="2100" dirty="0" smtClean="0"/>
              <a:t>C mengangkat handsetnya dan langsung bicara dengan A , sementara itu Operator memantau bahwa hubungan sudah terjalin. Operator mencatat nomor pemanggil (originating), nomor yang dipanggil ( terminating ) dan waktu mulai pembicaraan (</a:t>
            </a:r>
            <a:r>
              <a:rPr lang="id-ID" sz="2100" b="1" dirty="0" smtClean="0">
                <a:sym typeface="Symbol" pitchFamily="18" charset="2"/>
              </a:rPr>
              <a:t></a:t>
            </a:r>
            <a:r>
              <a:rPr lang="id-ID" sz="2100" b="1" dirty="0" smtClean="0"/>
              <a:t> start Billing)</a:t>
            </a:r>
            <a:endParaRPr lang="id-ID" sz="2100" dirty="0" smtClean="0"/>
          </a:p>
        </p:txBody>
      </p:sp>
      <p:sp>
        <p:nvSpPr>
          <p:cNvPr id="8195" name="Rectangle 3"/>
          <p:cNvSpPr>
            <a:spLocks noChangeArrowheads="1"/>
          </p:cNvSpPr>
          <p:nvPr/>
        </p:nvSpPr>
        <p:spPr bwMode="auto">
          <a:xfrm>
            <a:off x="2051050" y="428625"/>
            <a:ext cx="5834063" cy="1144588"/>
          </a:xfrm>
          <a:prstGeom prst="rect">
            <a:avLst/>
          </a:prstGeom>
          <a:noFill/>
          <a:ln w="9525">
            <a:noFill/>
            <a:miter lim="800000"/>
            <a:headEnd/>
            <a:tailEnd/>
          </a:ln>
        </p:spPr>
        <p:txBody>
          <a:bodyPr lIns="171396" bIns="0" anchor="ctr">
            <a:spAutoFit/>
          </a:bodyPr>
          <a:lstStyle/>
          <a:p>
            <a:pPr algn="ctr">
              <a:tabLst>
                <a:tab pos="171450" algn="l"/>
              </a:tabLst>
            </a:pPr>
            <a:r>
              <a:rPr lang="en-US" b="1"/>
              <a:t>A	                 </a:t>
            </a:r>
            <a:r>
              <a:rPr lang="en-US"/>
              <a:t>O                 </a:t>
            </a:r>
            <a:r>
              <a:rPr lang="en-US" b="1"/>
              <a:t>B	</a:t>
            </a:r>
          </a:p>
          <a:p>
            <a:pPr algn="ctr">
              <a:tabLst>
                <a:tab pos="171450" algn="l"/>
              </a:tabLst>
            </a:pPr>
            <a:r>
              <a:rPr lang="en-US"/>
              <a:t>   </a:t>
            </a:r>
          </a:p>
          <a:p>
            <a:pPr algn="ctr">
              <a:tabLst>
                <a:tab pos="171450" algn="l"/>
              </a:tabLst>
            </a:pPr>
            <a:r>
              <a:rPr lang="en-US" b="1"/>
              <a:t>C		          D</a:t>
            </a:r>
          </a:p>
          <a:p>
            <a:pPr algn="ctr" eaLnBrk="0" hangingPunct="0">
              <a:tabLst>
                <a:tab pos="171450" algn="l"/>
              </a:tabLst>
            </a:pPr>
            <a:endParaRPr lang="en-US"/>
          </a:p>
        </p:txBody>
      </p:sp>
      <p:sp>
        <p:nvSpPr>
          <p:cNvPr id="8196" name="Line 4"/>
          <p:cNvSpPr>
            <a:spLocks noChangeShapeType="1"/>
          </p:cNvSpPr>
          <p:nvPr/>
        </p:nvSpPr>
        <p:spPr bwMode="auto">
          <a:xfrm>
            <a:off x="3779838" y="619125"/>
            <a:ext cx="1079500" cy="0"/>
          </a:xfrm>
          <a:prstGeom prst="line">
            <a:avLst/>
          </a:prstGeom>
          <a:noFill/>
          <a:ln w="9525">
            <a:solidFill>
              <a:schemeClr val="tx1"/>
            </a:solidFill>
            <a:round/>
            <a:headEnd/>
            <a:tailEnd/>
          </a:ln>
        </p:spPr>
        <p:txBody>
          <a:bodyPr/>
          <a:lstStyle/>
          <a:p>
            <a:endParaRPr lang="en-US"/>
          </a:p>
        </p:txBody>
      </p:sp>
      <p:sp>
        <p:nvSpPr>
          <p:cNvPr id="8197" name="Line 5"/>
          <p:cNvSpPr>
            <a:spLocks noChangeShapeType="1"/>
          </p:cNvSpPr>
          <p:nvPr/>
        </p:nvSpPr>
        <p:spPr bwMode="auto">
          <a:xfrm>
            <a:off x="5076825" y="619125"/>
            <a:ext cx="936625" cy="0"/>
          </a:xfrm>
          <a:prstGeom prst="line">
            <a:avLst/>
          </a:prstGeom>
          <a:noFill/>
          <a:ln w="9525">
            <a:solidFill>
              <a:schemeClr val="tx1"/>
            </a:solidFill>
            <a:round/>
            <a:headEnd/>
            <a:tailEnd/>
          </a:ln>
        </p:spPr>
        <p:txBody>
          <a:bodyPr/>
          <a:lstStyle/>
          <a:p>
            <a:endParaRPr lang="en-US"/>
          </a:p>
        </p:txBody>
      </p:sp>
      <p:sp>
        <p:nvSpPr>
          <p:cNvPr id="8198" name="Line 6"/>
          <p:cNvSpPr>
            <a:spLocks noChangeShapeType="1"/>
          </p:cNvSpPr>
          <p:nvPr/>
        </p:nvSpPr>
        <p:spPr bwMode="auto">
          <a:xfrm flipV="1">
            <a:off x="3924300" y="690563"/>
            <a:ext cx="935038" cy="433387"/>
          </a:xfrm>
          <a:prstGeom prst="line">
            <a:avLst/>
          </a:prstGeom>
          <a:noFill/>
          <a:ln w="9525">
            <a:solidFill>
              <a:schemeClr val="tx1"/>
            </a:solidFill>
            <a:round/>
            <a:headEnd/>
            <a:tailEnd/>
          </a:ln>
        </p:spPr>
        <p:txBody>
          <a:bodyPr/>
          <a:lstStyle/>
          <a:p>
            <a:endParaRPr lang="en-US"/>
          </a:p>
        </p:txBody>
      </p:sp>
      <p:sp>
        <p:nvSpPr>
          <p:cNvPr id="8199" name="Line 7"/>
          <p:cNvSpPr>
            <a:spLocks noChangeShapeType="1"/>
          </p:cNvSpPr>
          <p:nvPr/>
        </p:nvSpPr>
        <p:spPr bwMode="auto">
          <a:xfrm>
            <a:off x="5076825" y="619125"/>
            <a:ext cx="1008063" cy="503238"/>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251520" y="692696"/>
            <a:ext cx="8678168" cy="5546179"/>
          </a:xfrm>
          <a:solidFill>
            <a:schemeClr val="accent6">
              <a:lumMod val="40000"/>
              <a:lumOff val="60000"/>
            </a:schemeClr>
          </a:solidFill>
          <a:ln>
            <a:solidFill>
              <a:schemeClr val="accent6">
                <a:lumMod val="40000"/>
                <a:lumOff val="60000"/>
              </a:schemeClr>
            </a:solidFill>
          </a:ln>
        </p:spPr>
        <p:txBody>
          <a:bodyPr/>
          <a:lstStyle/>
          <a:p>
            <a:pPr algn="just" eaLnBrk="1" hangingPunct="1">
              <a:lnSpc>
                <a:spcPct val="80000"/>
              </a:lnSpc>
            </a:pPr>
            <a:r>
              <a:rPr lang="id-ID" sz="2000" dirty="0" smtClean="0"/>
              <a:t>Kemudian melepas pelayanannya untuk melayani sambungan yang lainnya </a:t>
            </a:r>
          </a:p>
          <a:p>
            <a:pPr algn="just" eaLnBrk="1" hangingPunct="1">
              <a:lnSpc>
                <a:spcPct val="80000"/>
              </a:lnSpc>
            </a:pPr>
            <a:r>
              <a:rPr lang="id-ID" sz="2000" dirty="0" smtClean="0"/>
              <a:t>Sambil melayani pelanggan lain, selama pembicaraan  operator melakukan pemeriksaan apakah pembicaraan masih berlangsung </a:t>
            </a:r>
            <a:r>
              <a:rPr lang="id-ID" sz="2000" b="1" dirty="0" smtClean="0"/>
              <a:t>(Monitoring / Pengawasan)</a:t>
            </a:r>
            <a:r>
              <a:rPr lang="id-ID" sz="2000" dirty="0" smtClean="0"/>
              <a:t>. </a:t>
            </a:r>
          </a:p>
          <a:p>
            <a:pPr algn="just" eaLnBrk="1" hangingPunct="1">
              <a:lnSpc>
                <a:spcPct val="80000"/>
              </a:lnSpc>
            </a:pPr>
            <a:r>
              <a:rPr lang="id-ID" sz="2000" dirty="0" smtClean="0"/>
              <a:t>Jika  A dan C sudah selesai berkomunikasi, maka salah satu pihak atau keduanya memberikan tanda kepada operator bahwa untuk putuskan hubungan ( </a:t>
            </a:r>
            <a:r>
              <a:rPr lang="id-ID" sz="2000" b="1" dirty="0" smtClean="0"/>
              <a:t>release signal </a:t>
            </a:r>
            <a:r>
              <a:rPr lang="id-ID" sz="2000" dirty="0" smtClean="0"/>
              <a:t>) .  Dalam hal A dan C lupa mengirimkan release signal (karena salah taruh ) , setelah beberapa waktu maka operator akan kembali dan memonitor  hubungan A dan C. Jika pada jalur itu sudah tidak ada pembicaraan maka  hubungan akan diputusnya ( Force release ). </a:t>
            </a:r>
          </a:p>
          <a:p>
            <a:pPr algn="just" eaLnBrk="1" hangingPunct="1">
              <a:lnSpc>
                <a:spcPct val="80000"/>
              </a:lnSpc>
            </a:pPr>
            <a:r>
              <a:rPr lang="id-ID" sz="2000" dirty="0" smtClean="0"/>
              <a:t>Pada saat pemutusan hubungan, operator mencatat pada rekord tadi, saat akhir hub. (</a:t>
            </a:r>
            <a:r>
              <a:rPr lang="id-ID" sz="2000" b="1" dirty="0" smtClean="0"/>
              <a:t>end of billing </a:t>
            </a:r>
            <a:r>
              <a:rPr lang="id-ID" sz="2000" dirty="0" smtClean="0"/>
              <a:t>)</a:t>
            </a:r>
          </a:p>
          <a:p>
            <a:pPr algn="just" eaLnBrk="1" hangingPunct="1">
              <a:lnSpc>
                <a:spcPct val="80000"/>
              </a:lnSpc>
            </a:pPr>
            <a:r>
              <a:rPr lang="id-ID" sz="2000" dirty="0" smtClean="0"/>
              <a:t>Seorang pelanggan dapat meminta dihubungkan ke pelanggan dikota lain yang dilayani operator lain. Untuk pelayanan tersebut, maka pada switch board disediakan terminal yang berhubungan dengan operator lain kota. Dan Operator lain kota itu akan melakukan penyambungan kepelanggan yang dituju ( </a:t>
            </a:r>
            <a:r>
              <a:rPr lang="id-ID" sz="2000" b="1" dirty="0" smtClean="0"/>
              <a:t>routing ). </a:t>
            </a:r>
            <a:endParaRPr lang="id-ID" sz="2000" dirty="0" smtClean="0"/>
          </a:p>
          <a:p>
            <a:pPr algn="just" eaLnBrk="1" hangingPunct="1">
              <a:lnSpc>
                <a:spcPct val="80000"/>
              </a:lnSpc>
            </a:pPr>
            <a:r>
              <a:rPr lang="id-ID" sz="2000" dirty="0" smtClean="0"/>
              <a:t>Bisa saja, operator terminating tidak mempunyai hubungan langsung dengan operator originating, sebab itu operator tersebut meminta pertolongan operator kota ke tiga yang mempunyai hubungan dengannya dan operator terminating. (</a:t>
            </a:r>
            <a:r>
              <a:rPr lang="id-ID" sz="2000" b="1" dirty="0" smtClean="0"/>
              <a:t>alternate route</a:t>
            </a:r>
            <a:r>
              <a:rPr lang="id-ID" sz="2000" dirty="0" smtClean="0"/>
              <a:t>).</a:t>
            </a:r>
          </a:p>
          <a:p>
            <a:pPr algn="just" eaLnBrk="1" hangingPunct="1">
              <a:lnSpc>
                <a:spcPct val="80000"/>
              </a:lnSpc>
              <a:buFont typeface="Wingdings" pitchFamily="2" charset="2"/>
              <a:buNone/>
            </a:pPr>
            <a:endParaRPr lang="id-ID" sz="20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b="1" i="1" dirty="0" err="1" smtClean="0"/>
              <a:t>Teknik</a:t>
            </a:r>
            <a:r>
              <a:rPr lang="en-US" b="1" i="1" dirty="0" smtClean="0"/>
              <a:t> </a:t>
            </a:r>
            <a:r>
              <a:rPr lang="en-US" b="1" i="1" dirty="0" err="1" smtClean="0"/>
              <a:t>Penyambungan</a:t>
            </a:r>
            <a:endParaRPr lang="id-ID" b="1" i="1" dirty="0" smtClean="0"/>
          </a:p>
        </p:txBody>
      </p:sp>
      <p:sp>
        <p:nvSpPr>
          <p:cNvPr id="10243" name="Rectangle 3"/>
          <p:cNvSpPr>
            <a:spLocks noGrp="1" noChangeArrowheads="1"/>
          </p:cNvSpPr>
          <p:nvPr>
            <p:ph type="body" idx="1"/>
          </p:nvPr>
        </p:nvSpPr>
        <p:spPr>
          <a:xfrm>
            <a:off x="72008" y="1639341"/>
            <a:ext cx="8892480" cy="4525963"/>
          </a:xfrm>
          <a:solidFill>
            <a:schemeClr val="tx2">
              <a:lumMod val="20000"/>
              <a:lumOff val="80000"/>
            </a:schemeClr>
          </a:solidFill>
        </p:spPr>
        <p:txBody>
          <a:bodyPr/>
          <a:lstStyle/>
          <a:p>
            <a:pPr marL="520700" indent="-520700" algn="just" eaLnBrk="1" hangingPunct="1">
              <a:buFont typeface="Wingdings" pitchFamily="2" charset="2"/>
              <a:buChar char="q"/>
            </a:pPr>
            <a:r>
              <a:rPr lang="en-US" sz="2800" dirty="0" err="1" smtClean="0"/>
              <a:t>Jaringan</a:t>
            </a:r>
            <a:r>
              <a:rPr lang="en-US" sz="2800" dirty="0" smtClean="0"/>
              <a:t> </a:t>
            </a:r>
            <a:r>
              <a:rPr lang="en-US" sz="2800" dirty="0" err="1" smtClean="0"/>
              <a:t>telepon</a:t>
            </a:r>
            <a:r>
              <a:rPr lang="en-US" sz="2800" dirty="0" smtClean="0"/>
              <a:t> </a:t>
            </a:r>
            <a:r>
              <a:rPr lang="en-US" sz="2800" dirty="0" err="1" smtClean="0"/>
              <a:t>terdiri</a:t>
            </a:r>
            <a:r>
              <a:rPr lang="en-US" sz="2800" dirty="0" smtClean="0"/>
              <a:t> </a:t>
            </a:r>
            <a:r>
              <a:rPr lang="en-US" sz="2800" dirty="0" err="1" smtClean="0"/>
              <a:t>dari</a:t>
            </a:r>
            <a:r>
              <a:rPr lang="en-US" sz="2800" dirty="0" smtClean="0"/>
              <a:t> </a:t>
            </a:r>
            <a:r>
              <a:rPr lang="en-US" sz="2800" dirty="0" err="1" smtClean="0"/>
              <a:t>banyak</a:t>
            </a:r>
            <a:r>
              <a:rPr lang="en-US" sz="2800" dirty="0" smtClean="0"/>
              <a:t> </a:t>
            </a:r>
            <a:r>
              <a:rPr lang="en-US" sz="2800" dirty="0" err="1" smtClean="0"/>
              <a:t>titik</a:t>
            </a:r>
            <a:r>
              <a:rPr lang="en-US" sz="2800" dirty="0" smtClean="0"/>
              <a:t> </a:t>
            </a:r>
            <a:r>
              <a:rPr lang="en-US" sz="2800" dirty="0" err="1" smtClean="0"/>
              <a:t>penyambungan</a:t>
            </a:r>
            <a:r>
              <a:rPr lang="en-US" sz="2800" dirty="0" smtClean="0"/>
              <a:t> </a:t>
            </a:r>
            <a:r>
              <a:rPr lang="en-US" sz="2800" dirty="0" err="1" smtClean="0"/>
              <a:t>sehingga</a:t>
            </a:r>
            <a:r>
              <a:rPr lang="en-US" sz="2800" dirty="0" smtClean="0"/>
              <a:t> </a:t>
            </a:r>
            <a:r>
              <a:rPr lang="en-US" sz="2800" dirty="0" err="1" smtClean="0"/>
              <a:t>tiap</a:t>
            </a:r>
            <a:r>
              <a:rPr lang="en-US" sz="2800" dirty="0" smtClean="0"/>
              <a:t> </a:t>
            </a:r>
            <a:r>
              <a:rPr lang="en-US" sz="2800" dirty="0" err="1" smtClean="0"/>
              <a:t>telepon</a:t>
            </a:r>
            <a:r>
              <a:rPr lang="en-US" sz="2800" dirty="0" smtClean="0"/>
              <a:t> </a:t>
            </a:r>
            <a:r>
              <a:rPr lang="en-US" sz="2800" dirty="0" err="1" smtClean="0"/>
              <a:t>dalam</a:t>
            </a:r>
            <a:r>
              <a:rPr lang="en-US" sz="2800" dirty="0" smtClean="0"/>
              <a:t> </a:t>
            </a:r>
            <a:r>
              <a:rPr lang="en-US" sz="2800" dirty="0" err="1" smtClean="0"/>
              <a:t>jaringan</a:t>
            </a:r>
            <a:r>
              <a:rPr lang="en-US" sz="2800" dirty="0" smtClean="0"/>
              <a:t> </a:t>
            </a:r>
            <a:r>
              <a:rPr lang="en-US" sz="2800" dirty="0" err="1" smtClean="0"/>
              <a:t>dapat</a:t>
            </a:r>
            <a:r>
              <a:rPr lang="en-US" sz="2800" dirty="0" smtClean="0"/>
              <a:t> </a:t>
            </a:r>
            <a:r>
              <a:rPr lang="en-US" sz="2800" dirty="0" err="1" smtClean="0"/>
              <a:t>saling</a:t>
            </a:r>
            <a:r>
              <a:rPr lang="en-US" sz="2800" dirty="0" smtClean="0"/>
              <a:t> </a:t>
            </a:r>
            <a:r>
              <a:rPr lang="en-US" sz="2800" dirty="0" err="1" smtClean="0"/>
              <a:t>dihubungkan</a:t>
            </a:r>
            <a:r>
              <a:rPr lang="en-US" sz="2800" dirty="0" smtClean="0"/>
              <a:t> </a:t>
            </a:r>
            <a:r>
              <a:rPr lang="en-US" sz="2800" dirty="0" err="1" smtClean="0"/>
              <a:t>melalui</a:t>
            </a:r>
            <a:r>
              <a:rPr lang="en-US" sz="2800" dirty="0" smtClean="0"/>
              <a:t> junction </a:t>
            </a:r>
            <a:r>
              <a:rPr lang="en-US" sz="2800" dirty="0" err="1" smtClean="0"/>
              <a:t>atau</a:t>
            </a:r>
            <a:r>
              <a:rPr lang="en-US" sz="2800" dirty="0" smtClean="0"/>
              <a:t> trunk. </a:t>
            </a:r>
          </a:p>
          <a:p>
            <a:pPr marL="520700" indent="-520700" algn="just" eaLnBrk="1" hangingPunct="1">
              <a:buFont typeface="Wingdings" pitchFamily="2" charset="2"/>
              <a:buChar char="q"/>
            </a:pPr>
            <a:r>
              <a:rPr lang="en-US" sz="2800" dirty="0" err="1" smtClean="0"/>
              <a:t>Hubungan</a:t>
            </a:r>
            <a:r>
              <a:rPr lang="en-US" sz="2800" dirty="0" smtClean="0"/>
              <a:t> </a:t>
            </a:r>
            <a:r>
              <a:rPr lang="en-US" sz="2800" dirty="0" err="1" smtClean="0"/>
              <a:t>antara</a:t>
            </a:r>
            <a:r>
              <a:rPr lang="en-US" sz="2800" dirty="0" smtClean="0"/>
              <a:t> operator </a:t>
            </a:r>
            <a:r>
              <a:rPr lang="en-US" sz="2800" dirty="0" err="1" smtClean="0"/>
              <a:t>disebut</a:t>
            </a:r>
            <a:r>
              <a:rPr lang="en-US" sz="2800" dirty="0" smtClean="0"/>
              <a:t>  Junction. </a:t>
            </a:r>
          </a:p>
          <a:p>
            <a:pPr marL="576263" indent="-576263" algn="just" eaLnBrk="1" hangingPunct="1">
              <a:buFont typeface="Wingdings" pitchFamily="2" charset="2"/>
              <a:buChar char="q"/>
            </a:pPr>
            <a:r>
              <a:rPr lang="en-US" sz="2800" dirty="0" err="1" smtClean="0"/>
              <a:t>Penyambungan</a:t>
            </a:r>
            <a:r>
              <a:rPr lang="en-US" sz="2800" dirty="0" smtClean="0"/>
              <a:t> </a:t>
            </a:r>
            <a:r>
              <a:rPr lang="en-US" sz="2800" dirty="0" err="1" smtClean="0"/>
              <a:t>merupakan</a:t>
            </a:r>
            <a:r>
              <a:rPr lang="en-US" sz="2800" dirty="0" smtClean="0"/>
              <a:t> </a:t>
            </a:r>
            <a:r>
              <a:rPr lang="en-US" sz="2800" dirty="0" err="1" smtClean="0"/>
              <a:t>masalah</a:t>
            </a:r>
            <a:r>
              <a:rPr lang="en-US" sz="2800" dirty="0" smtClean="0"/>
              <a:t> </a:t>
            </a:r>
            <a:r>
              <a:rPr lang="en-US" sz="2800" dirty="0" err="1" smtClean="0"/>
              <a:t>komplex</a:t>
            </a:r>
            <a:r>
              <a:rPr lang="en-US" sz="2800" dirty="0" smtClean="0"/>
              <a:t> </a:t>
            </a:r>
            <a:r>
              <a:rPr lang="en-US" sz="2800" dirty="0" err="1" smtClean="0"/>
              <a:t>dalam</a:t>
            </a:r>
            <a:r>
              <a:rPr lang="en-US" sz="2800" dirty="0" smtClean="0"/>
              <a:t> </a:t>
            </a:r>
            <a:r>
              <a:rPr lang="en-US" sz="2800" dirty="0" err="1" smtClean="0"/>
              <a:t>pendefinisian</a:t>
            </a:r>
            <a:r>
              <a:rPr lang="en-US" sz="2800" dirty="0" smtClean="0"/>
              <a:t> </a:t>
            </a:r>
            <a:r>
              <a:rPr lang="en-US" sz="2800" dirty="0" err="1" smtClean="0"/>
              <a:t>fungsi</a:t>
            </a:r>
            <a:r>
              <a:rPr lang="en-US" sz="2800" dirty="0" smtClean="0"/>
              <a:t>, features, </a:t>
            </a:r>
            <a:r>
              <a:rPr lang="en-US" sz="2800" dirty="0" err="1" smtClean="0"/>
              <a:t>kemajuan</a:t>
            </a:r>
            <a:r>
              <a:rPr lang="en-US" sz="2800" dirty="0" smtClean="0"/>
              <a:t> </a:t>
            </a:r>
            <a:r>
              <a:rPr lang="en-US" sz="2800" dirty="0" err="1" smtClean="0"/>
              <a:t>teknologi</a:t>
            </a:r>
            <a:r>
              <a:rPr lang="en-US" sz="2800" dirty="0" smtClean="0"/>
              <a:t> </a:t>
            </a:r>
            <a:r>
              <a:rPr lang="en-US" sz="2800" dirty="0" err="1" smtClean="0"/>
              <a:t>dan</a:t>
            </a:r>
            <a:r>
              <a:rPr lang="en-US" sz="2800" dirty="0" smtClean="0"/>
              <a:t> </a:t>
            </a:r>
            <a:r>
              <a:rPr lang="en-US" sz="2800" dirty="0" err="1" smtClean="0"/>
              <a:t>operasinya</a:t>
            </a:r>
            <a:r>
              <a:rPr lang="en-US" sz="2800" dirty="0" smtClean="0"/>
              <a:t>. </a:t>
            </a:r>
            <a:endParaRPr lang="id-ID" sz="28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68313" y="549275"/>
            <a:ext cx="8229600" cy="593725"/>
          </a:xfrm>
        </p:spPr>
        <p:txBody>
          <a:bodyPr/>
          <a:lstStyle/>
          <a:p>
            <a:pPr eaLnBrk="1" hangingPunct="1"/>
            <a:r>
              <a:rPr lang="en-US" sz="3400" b="1" i="1" dirty="0" err="1" smtClean="0"/>
              <a:t>Syarat</a:t>
            </a:r>
            <a:r>
              <a:rPr lang="en-US" sz="3400" b="1" i="1" dirty="0" smtClean="0"/>
              <a:t> </a:t>
            </a:r>
            <a:r>
              <a:rPr lang="en-US" sz="3400" b="1" i="1" dirty="0" err="1" smtClean="0"/>
              <a:t>Teknik</a:t>
            </a:r>
            <a:r>
              <a:rPr lang="en-US" sz="3400" b="1" i="1" dirty="0" smtClean="0"/>
              <a:t> </a:t>
            </a:r>
            <a:r>
              <a:rPr lang="en-US" sz="3400" b="1" i="1" dirty="0" err="1" smtClean="0"/>
              <a:t>Penyambungan</a:t>
            </a:r>
            <a:endParaRPr lang="id-ID" sz="3400" b="1" i="1" dirty="0" smtClean="0"/>
          </a:p>
        </p:txBody>
      </p:sp>
      <p:sp>
        <p:nvSpPr>
          <p:cNvPr id="11267" name="Rectangle 3"/>
          <p:cNvSpPr>
            <a:spLocks noGrp="1" noChangeArrowheads="1"/>
          </p:cNvSpPr>
          <p:nvPr>
            <p:ph type="body" idx="1"/>
          </p:nvPr>
        </p:nvSpPr>
        <p:spPr>
          <a:xfrm>
            <a:off x="285750" y="1341462"/>
            <a:ext cx="8572500" cy="4895850"/>
          </a:xfrm>
          <a:solidFill>
            <a:schemeClr val="accent3">
              <a:lumMod val="60000"/>
              <a:lumOff val="40000"/>
            </a:schemeClr>
          </a:solidFill>
        </p:spPr>
        <p:txBody>
          <a:bodyPr/>
          <a:lstStyle/>
          <a:p>
            <a:pPr marL="381000" indent="-381000" algn="just" eaLnBrk="1" hangingPunct="1">
              <a:lnSpc>
                <a:spcPct val="80000"/>
              </a:lnSpc>
              <a:buFont typeface="Wingdings" pitchFamily="2" charset="2"/>
              <a:buNone/>
            </a:pPr>
            <a:endParaRPr lang="en-US" sz="2600" dirty="0" smtClean="0"/>
          </a:p>
          <a:p>
            <a:pPr marL="381000" indent="-381000" algn="just" eaLnBrk="1" hangingPunct="1">
              <a:lnSpc>
                <a:spcPct val="80000"/>
              </a:lnSpc>
              <a:buFontTx/>
              <a:buAutoNum type="arabicPeriod"/>
            </a:pPr>
            <a:r>
              <a:rPr lang="en-US" sz="2500" dirty="0" err="1" smtClean="0"/>
              <a:t>Tiap</a:t>
            </a:r>
            <a:r>
              <a:rPr lang="en-US" sz="2500" dirty="0" smtClean="0"/>
              <a:t> </a:t>
            </a:r>
            <a:r>
              <a:rPr lang="en-US" sz="2500" dirty="0" err="1" smtClean="0"/>
              <a:t>pemakai</a:t>
            </a:r>
            <a:r>
              <a:rPr lang="en-US" sz="2500" dirty="0" smtClean="0"/>
              <a:t> </a:t>
            </a:r>
            <a:r>
              <a:rPr lang="en-US" sz="2500" dirty="0" err="1" smtClean="0"/>
              <a:t>mampu</a:t>
            </a:r>
            <a:r>
              <a:rPr lang="en-US" sz="2500" dirty="0" smtClean="0"/>
              <a:t> </a:t>
            </a:r>
            <a:r>
              <a:rPr lang="en-US" sz="2500" dirty="0" err="1" smtClean="0"/>
              <a:t>berkomunikasi</a:t>
            </a:r>
            <a:r>
              <a:rPr lang="en-US" sz="2500" dirty="0" smtClean="0"/>
              <a:t> </a:t>
            </a:r>
            <a:r>
              <a:rPr lang="en-US" sz="2500" dirty="0" err="1" smtClean="0"/>
              <a:t>dengan</a:t>
            </a:r>
            <a:r>
              <a:rPr lang="en-US" sz="2500" dirty="0" smtClean="0"/>
              <a:t> </a:t>
            </a:r>
            <a:r>
              <a:rPr lang="en-US" sz="2500" dirty="0" err="1" smtClean="0"/>
              <a:t>pemakai</a:t>
            </a:r>
            <a:r>
              <a:rPr lang="en-US" sz="2500" dirty="0" smtClean="0"/>
              <a:t> lain. </a:t>
            </a:r>
          </a:p>
          <a:p>
            <a:pPr marL="381000" indent="-381000" algn="just" eaLnBrk="1" hangingPunct="1">
              <a:lnSpc>
                <a:spcPct val="80000"/>
              </a:lnSpc>
              <a:buFontTx/>
              <a:buAutoNum type="arabicPeriod"/>
            </a:pPr>
            <a:r>
              <a:rPr lang="en-US" sz="2500" dirty="0" err="1" smtClean="0"/>
              <a:t>Waktu</a:t>
            </a:r>
            <a:r>
              <a:rPr lang="en-US" sz="2500" dirty="0" smtClean="0"/>
              <a:t> </a:t>
            </a:r>
            <a:r>
              <a:rPr lang="en-US" sz="2500" dirty="0" err="1" smtClean="0"/>
              <a:t>penyambungan</a:t>
            </a:r>
            <a:r>
              <a:rPr lang="en-US" sz="2500" dirty="0" smtClean="0"/>
              <a:t> </a:t>
            </a:r>
            <a:r>
              <a:rPr lang="en-US" sz="2500" dirty="0" err="1" smtClean="0"/>
              <a:t>harus</a:t>
            </a:r>
            <a:r>
              <a:rPr lang="en-US" sz="2500" dirty="0" smtClean="0"/>
              <a:t> </a:t>
            </a:r>
            <a:r>
              <a:rPr lang="en-US" sz="2500" dirty="0" err="1" smtClean="0"/>
              <a:t>jauh</a:t>
            </a:r>
            <a:r>
              <a:rPr lang="en-US" sz="2500" dirty="0" smtClean="0"/>
              <a:t> </a:t>
            </a:r>
            <a:r>
              <a:rPr lang="en-US" sz="2500" dirty="0" err="1" smtClean="0"/>
              <a:t>lebih</a:t>
            </a:r>
            <a:r>
              <a:rPr lang="en-US" sz="2500" dirty="0" smtClean="0"/>
              <a:t> </a:t>
            </a:r>
            <a:r>
              <a:rPr lang="en-US" sz="2500" dirty="0" err="1" smtClean="0"/>
              <a:t>kecil</a:t>
            </a:r>
            <a:r>
              <a:rPr lang="en-US" sz="2500" dirty="0" smtClean="0"/>
              <a:t> </a:t>
            </a:r>
            <a:r>
              <a:rPr lang="en-US" sz="2500" dirty="0" err="1" smtClean="0"/>
              <a:t>dibanding</a:t>
            </a:r>
            <a:r>
              <a:rPr lang="en-US" sz="2500" dirty="0" smtClean="0"/>
              <a:t> </a:t>
            </a:r>
            <a:r>
              <a:rPr lang="en-US" sz="2500" dirty="0" err="1" smtClean="0"/>
              <a:t>waktu</a:t>
            </a:r>
            <a:r>
              <a:rPr lang="en-US" sz="2500" dirty="0" smtClean="0"/>
              <a:t> </a:t>
            </a:r>
            <a:r>
              <a:rPr lang="en-US" sz="2500" dirty="0" err="1" smtClean="0"/>
              <a:t>hubungan</a:t>
            </a:r>
            <a:r>
              <a:rPr lang="en-US" sz="2500" dirty="0" smtClean="0"/>
              <a:t>. </a:t>
            </a:r>
          </a:p>
          <a:p>
            <a:pPr marL="381000" indent="-381000" algn="just" eaLnBrk="1" hangingPunct="1">
              <a:lnSpc>
                <a:spcPct val="80000"/>
              </a:lnSpc>
              <a:buFontTx/>
              <a:buAutoNum type="arabicPeriod"/>
            </a:pPr>
            <a:r>
              <a:rPr lang="en-US" sz="2500" dirty="0" smtClean="0"/>
              <a:t>GOS Maximum  </a:t>
            </a:r>
            <a:r>
              <a:rPr lang="en-US" sz="2500" dirty="0" err="1" smtClean="0"/>
              <a:t>pada</a:t>
            </a:r>
            <a:r>
              <a:rPr lang="en-US" sz="2500" dirty="0" smtClean="0"/>
              <a:t> jam </a:t>
            </a:r>
            <a:r>
              <a:rPr lang="en-US" sz="2500" dirty="0" err="1" smtClean="0"/>
              <a:t>sibuk</a:t>
            </a:r>
            <a:r>
              <a:rPr lang="en-US" sz="2500" dirty="0" smtClean="0"/>
              <a:t> 5 % . </a:t>
            </a:r>
            <a:r>
              <a:rPr lang="en-US" sz="2500" dirty="0" err="1" smtClean="0"/>
              <a:t>Untuk</a:t>
            </a:r>
            <a:r>
              <a:rPr lang="en-US" sz="2500" dirty="0" smtClean="0"/>
              <a:t> </a:t>
            </a:r>
            <a:r>
              <a:rPr lang="en-US" sz="2500" dirty="0" err="1" smtClean="0"/>
              <a:t>perencanaan</a:t>
            </a:r>
            <a:r>
              <a:rPr lang="en-US" sz="2500" dirty="0" smtClean="0"/>
              <a:t> </a:t>
            </a:r>
            <a:r>
              <a:rPr lang="en-US" sz="2500" dirty="0" err="1" smtClean="0"/>
              <a:t>sebaiknya</a:t>
            </a:r>
            <a:r>
              <a:rPr lang="en-US" sz="2500" dirty="0" smtClean="0"/>
              <a:t> </a:t>
            </a:r>
            <a:r>
              <a:rPr lang="en-US" sz="2500" dirty="0" err="1" smtClean="0"/>
              <a:t>diambil</a:t>
            </a:r>
            <a:r>
              <a:rPr lang="en-US" sz="2500" dirty="0" smtClean="0"/>
              <a:t> </a:t>
            </a:r>
            <a:r>
              <a:rPr lang="en-US" sz="2500" dirty="0" err="1" smtClean="0"/>
              <a:t>angka</a:t>
            </a:r>
            <a:r>
              <a:rPr lang="en-US" sz="2500" dirty="0" smtClean="0"/>
              <a:t> 1 %  (</a:t>
            </a:r>
            <a:r>
              <a:rPr lang="en-US" sz="2500" dirty="0" err="1" smtClean="0"/>
              <a:t>tergantung</a:t>
            </a:r>
            <a:r>
              <a:rPr lang="en-US" sz="2500" dirty="0" smtClean="0"/>
              <a:t> </a:t>
            </a:r>
            <a:r>
              <a:rPr lang="en-US" sz="2500" dirty="0" err="1" smtClean="0"/>
              <a:t>investasi</a:t>
            </a:r>
            <a:r>
              <a:rPr lang="en-US" sz="2500" dirty="0" smtClean="0"/>
              <a:t> yang </a:t>
            </a:r>
            <a:r>
              <a:rPr lang="en-US" sz="2500" dirty="0" err="1" smtClean="0"/>
              <a:t>dapat</a:t>
            </a:r>
            <a:r>
              <a:rPr lang="en-US" sz="2500" dirty="0" smtClean="0"/>
              <a:t> </a:t>
            </a:r>
            <a:r>
              <a:rPr lang="en-US" sz="2500" dirty="0" err="1" smtClean="0"/>
              <a:t>diberikan</a:t>
            </a:r>
            <a:r>
              <a:rPr lang="en-US" sz="2500" dirty="0" smtClean="0"/>
              <a:t> </a:t>
            </a:r>
            <a:r>
              <a:rPr lang="en-US" sz="2500" dirty="0" err="1" smtClean="0"/>
              <a:t>dan</a:t>
            </a:r>
            <a:r>
              <a:rPr lang="en-US" sz="2500" dirty="0" smtClean="0"/>
              <a:t> </a:t>
            </a:r>
            <a:r>
              <a:rPr lang="en-US" sz="2500" dirty="0" err="1" smtClean="0"/>
              <a:t>tuntutan</a:t>
            </a:r>
            <a:r>
              <a:rPr lang="en-US" sz="2500" dirty="0" smtClean="0"/>
              <a:t> </a:t>
            </a:r>
            <a:r>
              <a:rPr lang="en-US" sz="2500" dirty="0" err="1" smtClean="0"/>
              <a:t>pelanggan</a:t>
            </a:r>
            <a:r>
              <a:rPr lang="en-US" sz="2500" dirty="0" smtClean="0"/>
              <a:t> </a:t>
            </a:r>
            <a:r>
              <a:rPr lang="en-US" sz="2500" dirty="0" err="1" smtClean="0"/>
              <a:t>serta</a:t>
            </a:r>
            <a:r>
              <a:rPr lang="en-US" sz="2500" dirty="0" smtClean="0"/>
              <a:t> </a:t>
            </a:r>
            <a:r>
              <a:rPr lang="en-US" sz="2500" dirty="0" err="1" smtClean="0"/>
              <a:t>tarip</a:t>
            </a:r>
            <a:r>
              <a:rPr lang="en-US" sz="2500" dirty="0" smtClean="0"/>
              <a:t>)</a:t>
            </a:r>
          </a:p>
          <a:p>
            <a:pPr marL="381000" indent="-381000" algn="just" eaLnBrk="1" hangingPunct="1">
              <a:lnSpc>
                <a:spcPct val="80000"/>
              </a:lnSpc>
              <a:buFontTx/>
              <a:buAutoNum type="arabicPeriod"/>
            </a:pPr>
            <a:r>
              <a:rPr lang="en-US" sz="2500" dirty="0" smtClean="0"/>
              <a:t>Privacy </a:t>
            </a:r>
            <a:r>
              <a:rPr lang="en-US" sz="2500" dirty="0" err="1" smtClean="0"/>
              <a:t>pelanggan</a:t>
            </a:r>
            <a:r>
              <a:rPr lang="en-US" sz="2500" dirty="0" smtClean="0"/>
              <a:t> </a:t>
            </a:r>
            <a:r>
              <a:rPr lang="en-US" sz="2500" dirty="0" err="1" smtClean="0"/>
              <a:t>harus</a:t>
            </a:r>
            <a:r>
              <a:rPr lang="en-US" sz="2500" dirty="0" smtClean="0"/>
              <a:t> </a:t>
            </a:r>
            <a:r>
              <a:rPr lang="en-US" sz="2500" dirty="0" err="1" smtClean="0"/>
              <a:t>dapat</a:t>
            </a:r>
            <a:r>
              <a:rPr lang="en-US" sz="2500" dirty="0" smtClean="0"/>
              <a:t> </a:t>
            </a:r>
            <a:r>
              <a:rPr lang="en-US" sz="2500" dirty="0" err="1" smtClean="0"/>
              <a:t>dijamin</a:t>
            </a:r>
            <a:r>
              <a:rPr lang="en-US" sz="2500" dirty="0" smtClean="0"/>
              <a:t> </a:t>
            </a:r>
            <a:r>
              <a:rPr lang="en-US" sz="2500" dirty="0" err="1" smtClean="0"/>
              <a:t>kecuali</a:t>
            </a:r>
            <a:r>
              <a:rPr lang="en-US" sz="2500" dirty="0" smtClean="0"/>
              <a:t> </a:t>
            </a:r>
            <a:r>
              <a:rPr lang="en-US" sz="2500" dirty="0" err="1" smtClean="0"/>
              <a:t>dalam</a:t>
            </a:r>
            <a:r>
              <a:rPr lang="en-US" sz="2500" dirty="0" smtClean="0"/>
              <a:t> </a:t>
            </a:r>
            <a:r>
              <a:rPr lang="en-US" sz="2500" dirty="0" err="1" smtClean="0"/>
              <a:t>beberapa</a:t>
            </a:r>
            <a:r>
              <a:rPr lang="en-US" sz="2500" dirty="0" smtClean="0"/>
              <a:t> </a:t>
            </a:r>
            <a:r>
              <a:rPr lang="en-US" sz="2500" dirty="0" err="1" smtClean="0"/>
              <a:t>kasus</a:t>
            </a:r>
            <a:r>
              <a:rPr lang="en-US" sz="2500" dirty="0" smtClean="0"/>
              <a:t>, </a:t>
            </a:r>
            <a:r>
              <a:rPr lang="en-US" sz="2500" dirty="0" err="1" smtClean="0"/>
              <a:t>misalkan</a:t>
            </a:r>
            <a:r>
              <a:rPr lang="en-US" sz="2500" dirty="0" smtClean="0"/>
              <a:t> </a:t>
            </a:r>
            <a:r>
              <a:rPr lang="en-US" sz="2500" dirty="0" err="1" smtClean="0"/>
              <a:t>politik</a:t>
            </a:r>
            <a:r>
              <a:rPr lang="en-US" sz="2500" dirty="0" smtClean="0"/>
              <a:t>.</a:t>
            </a:r>
          </a:p>
          <a:p>
            <a:pPr marL="381000" indent="-381000" algn="just" eaLnBrk="1" hangingPunct="1">
              <a:lnSpc>
                <a:spcPct val="80000"/>
              </a:lnSpc>
              <a:buFontTx/>
              <a:buAutoNum type="arabicPeriod"/>
            </a:pPr>
            <a:r>
              <a:rPr lang="en-US" sz="2500" dirty="0" err="1" smtClean="0"/>
              <a:t>Informasi</a:t>
            </a:r>
            <a:r>
              <a:rPr lang="en-US" sz="2500" dirty="0" smtClean="0"/>
              <a:t> </a:t>
            </a:r>
            <a:r>
              <a:rPr lang="en-US" sz="2500" dirty="0" err="1" smtClean="0"/>
              <a:t>utama</a:t>
            </a:r>
            <a:r>
              <a:rPr lang="en-US" sz="2500" dirty="0" smtClean="0"/>
              <a:t> yang </a:t>
            </a:r>
            <a:r>
              <a:rPr lang="en-US" sz="2500" dirty="0" err="1" smtClean="0"/>
              <a:t>disalurkan</a:t>
            </a:r>
            <a:r>
              <a:rPr lang="en-US" sz="2500" dirty="0" smtClean="0"/>
              <a:t> </a:t>
            </a:r>
            <a:r>
              <a:rPr lang="en-US" sz="2500" dirty="0" err="1" smtClean="0"/>
              <a:t>adalah</a:t>
            </a:r>
            <a:r>
              <a:rPr lang="en-US" sz="2500" dirty="0" smtClean="0"/>
              <a:t> </a:t>
            </a:r>
            <a:r>
              <a:rPr lang="en-US" sz="2500" dirty="0" err="1" smtClean="0"/>
              <a:t>suara</a:t>
            </a:r>
            <a:r>
              <a:rPr lang="en-US" sz="2500" dirty="0" smtClean="0"/>
              <a:t>.</a:t>
            </a:r>
          </a:p>
          <a:p>
            <a:pPr marL="381000" indent="-381000" algn="just" eaLnBrk="1" hangingPunct="1">
              <a:lnSpc>
                <a:spcPct val="80000"/>
              </a:lnSpc>
              <a:buFontTx/>
              <a:buAutoNum type="arabicPeriod"/>
            </a:pPr>
            <a:r>
              <a:rPr lang="en-US" sz="2500" dirty="0" err="1" smtClean="0"/>
              <a:t>Ketersediaan</a:t>
            </a:r>
            <a:r>
              <a:rPr lang="en-US" sz="2500" dirty="0" smtClean="0"/>
              <a:t> </a:t>
            </a:r>
            <a:r>
              <a:rPr lang="en-US" sz="2500" dirty="0" err="1" smtClean="0"/>
              <a:t>pelayanan</a:t>
            </a:r>
            <a:r>
              <a:rPr lang="en-US" sz="2500" dirty="0" smtClean="0"/>
              <a:t> </a:t>
            </a:r>
            <a:r>
              <a:rPr lang="en-US" sz="2500" dirty="0" err="1" smtClean="0"/>
              <a:t>harus</a:t>
            </a:r>
            <a:r>
              <a:rPr lang="en-US" sz="2500" dirty="0" smtClean="0"/>
              <a:t> </a:t>
            </a:r>
            <a:r>
              <a:rPr lang="en-US" sz="2500" dirty="0" err="1" smtClean="0"/>
              <a:t>setiap</a:t>
            </a:r>
            <a:r>
              <a:rPr lang="en-US" sz="2500" dirty="0" smtClean="0"/>
              <a:t> </a:t>
            </a:r>
            <a:r>
              <a:rPr lang="en-US" sz="2500" dirty="0" err="1" smtClean="0"/>
              <a:t>saat</a:t>
            </a:r>
            <a:r>
              <a:rPr lang="en-US" sz="2500" dirty="0" smtClean="0"/>
              <a:t> 24 jam </a:t>
            </a:r>
            <a:r>
              <a:rPr lang="en-US" sz="2500" dirty="0" err="1" smtClean="0"/>
              <a:t>sehari</a:t>
            </a:r>
            <a:r>
              <a:rPr lang="en-US" sz="2500" dirty="0" smtClean="0"/>
              <a:t>, 7 </a:t>
            </a:r>
            <a:r>
              <a:rPr lang="en-US" sz="2500" dirty="0" err="1" smtClean="0"/>
              <a:t>hari</a:t>
            </a:r>
            <a:r>
              <a:rPr lang="en-US" sz="2500" dirty="0" smtClean="0"/>
              <a:t> </a:t>
            </a:r>
            <a:r>
              <a:rPr lang="en-US" sz="2500" dirty="0" err="1" smtClean="0"/>
              <a:t>seminggu</a:t>
            </a:r>
            <a:r>
              <a:rPr lang="en-US" sz="2500" dirty="0" smtClean="0"/>
              <a:t> </a:t>
            </a:r>
            <a:r>
              <a:rPr lang="en-US" sz="2500" dirty="0" err="1" smtClean="0"/>
              <a:t>dan</a:t>
            </a:r>
            <a:r>
              <a:rPr lang="en-US" sz="2500" dirty="0" smtClean="0"/>
              <a:t> 365 </a:t>
            </a:r>
            <a:r>
              <a:rPr lang="en-US" sz="2500" dirty="0" err="1" smtClean="0"/>
              <a:t>hari</a:t>
            </a:r>
            <a:r>
              <a:rPr lang="en-US" sz="2500" dirty="0" smtClean="0"/>
              <a:t> </a:t>
            </a:r>
            <a:r>
              <a:rPr lang="en-US" sz="2500" dirty="0" err="1" smtClean="0"/>
              <a:t>setahun</a:t>
            </a:r>
            <a:r>
              <a:rPr lang="en-US" sz="2500" dirty="0" smtClean="0"/>
              <a:t>.</a:t>
            </a:r>
            <a:endParaRPr lang="id-ID" sz="25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4675" y="692696"/>
            <a:ext cx="8001000" cy="684212"/>
          </a:xfrm>
        </p:spPr>
        <p:txBody>
          <a:bodyPr/>
          <a:lstStyle/>
          <a:p>
            <a:pPr eaLnBrk="1" hangingPunct="1"/>
            <a:r>
              <a:rPr lang="en-US" b="1" i="1" dirty="0" err="1" smtClean="0"/>
              <a:t>Fungsi</a:t>
            </a:r>
            <a:r>
              <a:rPr lang="en-US" b="1" i="1" dirty="0" smtClean="0"/>
              <a:t> </a:t>
            </a:r>
            <a:r>
              <a:rPr lang="en-US" b="1" i="1" dirty="0" err="1" smtClean="0"/>
              <a:t>Penyambungan</a:t>
            </a:r>
            <a:endParaRPr lang="id-ID" b="1" i="1" dirty="0" smtClean="0"/>
          </a:p>
        </p:txBody>
      </p:sp>
      <p:sp>
        <p:nvSpPr>
          <p:cNvPr id="12291" name="Rectangle 3"/>
          <p:cNvSpPr>
            <a:spLocks noGrp="1" noChangeArrowheads="1"/>
          </p:cNvSpPr>
          <p:nvPr>
            <p:ph type="body" idx="1"/>
          </p:nvPr>
        </p:nvSpPr>
        <p:spPr>
          <a:xfrm>
            <a:off x="566738" y="1752600"/>
            <a:ext cx="8001000" cy="4052888"/>
          </a:xfrm>
          <a:solidFill>
            <a:schemeClr val="accent6">
              <a:lumMod val="40000"/>
              <a:lumOff val="60000"/>
            </a:schemeClr>
          </a:solidFill>
        </p:spPr>
        <p:txBody>
          <a:bodyPr/>
          <a:lstStyle/>
          <a:p>
            <a:pPr marL="533400" indent="-533400" eaLnBrk="1" hangingPunct="1">
              <a:lnSpc>
                <a:spcPct val="90000"/>
              </a:lnSpc>
              <a:buFont typeface="Wingdings" pitchFamily="2" charset="2"/>
              <a:buNone/>
            </a:pPr>
            <a:r>
              <a:rPr lang="en-US" sz="2600" dirty="0" smtClean="0"/>
              <a:t>Ada 8 </a:t>
            </a:r>
            <a:r>
              <a:rPr lang="en-US" sz="2600" dirty="0" err="1" smtClean="0"/>
              <a:t>fungsi</a:t>
            </a:r>
            <a:r>
              <a:rPr lang="en-US" sz="2600" dirty="0" smtClean="0"/>
              <a:t> </a:t>
            </a:r>
            <a:r>
              <a:rPr lang="en-US" sz="2600" dirty="0" err="1" smtClean="0"/>
              <a:t>dasar</a:t>
            </a:r>
            <a:r>
              <a:rPr lang="en-US" sz="2600" dirty="0" smtClean="0"/>
              <a:t> </a:t>
            </a:r>
            <a:r>
              <a:rPr lang="en-US" sz="2600" dirty="0" err="1" smtClean="0"/>
              <a:t>penyambungan</a:t>
            </a:r>
            <a:r>
              <a:rPr lang="en-US" sz="2600" dirty="0" smtClean="0"/>
              <a:t> :</a:t>
            </a:r>
          </a:p>
          <a:p>
            <a:pPr marL="533400" indent="-533400" eaLnBrk="1" hangingPunct="1">
              <a:lnSpc>
                <a:spcPct val="90000"/>
              </a:lnSpc>
              <a:buFontTx/>
              <a:buAutoNum type="arabicPeriod"/>
            </a:pPr>
            <a:r>
              <a:rPr lang="en-US" sz="2600" dirty="0" err="1" smtClean="0"/>
              <a:t>Interkoneksi</a:t>
            </a:r>
            <a:r>
              <a:rPr lang="en-US" sz="2600" dirty="0" smtClean="0"/>
              <a:t> 	</a:t>
            </a:r>
          </a:p>
          <a:p>
            <a:pPr marL="533400" indent="-533400" eaLnBrk="1" hangingPunct="1">
              <a:lnSpc>
                <a:spcPct val="90000"/>
              </a:lnSpc>
              <a:buFontTx/>
              <a:buAutoNum type="arabicPeriod"/>
            </a:pPr>
            <a:r>
              <a:rPr lang="en-US" sz="2600" dirty="0" err="1" smtClean="0"/>
              <a:t>Informasi</a:t>
            </a:r>
            <a:r>
              <a:rPr lang="en-US" sz="2600" dirty="0" smtClean="0"/>
              <a:t> </a:t>
            </a:r>
            <a:r>
              <a:rPr lang="en-US" sz="2600" dirty="0" err="1" smtClean="0"/>
              <a:t>penerimaan</a:t>
            </a:r>
            <a:endParaRPr lang="en-US" sz="2600" dirty="0" smtClean="0"/>
          </a:p>
          <a:p>
            <a:pPr marL="533400" indent="-533400" eaLnBrk="1" hangingPunct="1">
              <a:lnSpc>
                <a:spcPct val="90000"/>
              </a:lnSpc>
              <a:buFontTx/>
              <a:buAutoNum type="arabicPeriod"/>
            </a:pPr>
            <a:r>
              <a:rPr lang="en-US" sz="2600" dirty="0" err="1" smtClean="0"/>
              <a:t>Pengendalian</a:t>
            </a:r>
            <a:r>
              <a:rPr lang="en-US" sz="2600" dirty="0" smtClean="0"/>
              <a:t>	</a:t>
            </a:r>
          </a:p>
          <a:p>
            <a:pPr marL="533400" indent="-533400" eaLnBrk="1" hangingPunct="1">
              <a:lnSpc>
                <a:spcPct val="90000"/>
              </a:lnSpc>
              <a:buFontTx/>
              <a:buAutoNum type="arabicPeriod"/>
            </a:pPr>
            <a:r>
              <a:rPr lang="en-US" sz="2600" dirty="0" err="1" smtClean="0"/>
              <a:t>Informasi</a:t>
            </a:r>
            <a:r>
              <a:rPr lang="en-US" sz="2600" dirty="0" smtClean="0"/>
              <a:t> </a:t>
            </a:r>
            <a:r>
              <a:rPr lang="en-US" sz="2600" dirty="0" err="1" smtClean="0"/>
              <a:t>pengiriman</a:t>
            </a:r>
            <a:endParaRPr lang="en-US" sz="2600" dirty="0" smtClean="0"/>
          </a:p>
          <a:p>
            <a:pPr marL="533400" indent="-533400" eaLnBrk="1" hangingPunct="1">
              <a:lnSpc>
                <a:spcPct val="90000"/>
              </a:lnSpc>
              <a:buFontTx/>
              <a:buAutoNum type="arabicPeriod"/>
            </a:pPr>
            <a:r>
              <a:rPr lang="en-US" sz="2600" dirty="0" err="1" smtClean="0"/>
              <a:t>Kesiagaan</a:t>
            </a:r>
            <a:r>
              <a:rPr lang="en-US" sz="2600" dirty="0" smtClean="0"/>
              <a:t> ( alerting )	</a:t>
            </a:r>
          </a:p>
          <a:p>
            <a:pPr marL="533400" indent="-533400" eaLnBrk="1" hangingPunct="1">
              <a:lnSpc>
                <a:spcPct val="90000"/>
              </a:lnSpc>
              <a:buFontTx/>
              <a:buAutoNum type="arabicPeriod"/>
            </a:pPr>
            <a:r>
              <a:rPr lang="en-US" sz="2600" dirty="0" smtClean="0"/>
              <a:t>Test </a:t>
            </a:r>
            <a:r>
              <a:rPr lang="en-US" sz="2600" dirty="0" err="1" smtClean="0"/>
              <a:t>kesibukan</a:t>
            </a:r>
            <a:endParaRPr lang="en-US" sz="2600" dirty="0" smtClean="0"/>
          </a:p>
          <a:p>
            <a:pPr marL="533400" indent="-533400" eaLnBrk="1" hangingPunct="1">
              <a:lnSpc>
                <a:spcPct val="90000"/>
              </a:lnSpc>
              <a:buFontTx/>
              <a:buAutoNum type="arabicPeriod"/>
            </a:pPr>
            <a:r>
              <a:rPr lang="en-US" sz="2600" dirty="0" err="1" smtClean="0"/>
              <a:t>Penjagaan</a:t>
            </a:r>
            <a:r>
              <a:rPr lang="en-US" sz="2600" dirty="0" smtClean="0"/>
              <a:t> </a:t>
            </a:r>
            <a:r>
              <a:rPr lang="en-US" sz="2600" dirty="0" err="1" smtClean="0"/>
              <a:t>kondisi</a:t>
            </a:r>
            <a:r>
              <a:rPr lang="en-US" sz="2600" dirty="0" smtClean="0"/>
              <a:t> </a:t>
            </a:r>
            <a:r>
              <a:rPr lang="en-US" sz="2600" dirty="0" err="1" smtClean="0"/>
              <a:t>pelanggan</a:t>
            </a:r>
            <a:r>
              <a:rPr lang="en-US" sz="2600" dirty="0" smtClean="0"/>
              <a:t>	(attending )</a:t>
            </a:r>
          </a:p>
          <a:p>
            <a:pPr marL="533400" indent="-533400" eaLnBrk="1" hangingPunct="1">
              <a:lnSpc>
                <a:spcPct val="90000"/>
              </a:lnSpc>
              <a:buFontTx/>
              <a:buAutoNum type="arabicPeriod"/>
            </a:pPr>
            <a:r>
              <a:rPr lang="en-US" sz="2600" dirty="0" err="1" smtClean="0"/>
              <a:t>Pengawasan</a:t>
            </a:r>
            <a:r>
              <a:rPr lang="en-US" sz="2600" dirty="0" smtClean="0"/>
              <a:t> (</a:t>
            </a:r>
            <a:r>
              <a:rPr lang="en-US" sz="2600" dirty="0" err="1" smtClean="0"/>
              <a:t>supervisi</a:t>
            </a:r>
            <a:r>
              <a:rPr lang="en-US" sz="2600" dirty="0" smtClean="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478</TotalTime>
  <Words>647</Words>
  <Application>Microsoft Office PowerPoint</Application>
  <PresentationFormat>On-screen Show (4:3)</PresentationFormat>
  <Paragraphs>100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TEKNIK PENYAMBUNGAN  </vt:lpstr>
      <vt:lpstr>PowerPoint Presentation</vt:lpstr>
      <vt:lpstr>PowerPoint Presentation</vt:lpstr>
      <vt:lpstr>PowerPoint Presentation</vt:lpstr>
      <vt:lpstr>PowerPoint Presentation</vt:lpstr>
      <vt:lpstr>PowerPoint Presentation</vt:lpstr>
      <vt:lpstr>Teknik Penyambungan</vt:lpstr>
      <vt:lpstr>Syarat Teknik Penyambungan</vt:lpstr>
      <vt:lpstr>Fungsi Penyambungan</vt:lpstr>
      <vt:lpstr>Konsentrator dan Expandor</vt:lpstr>
      <vt:lpstr>Matrik Penyambungan</vt:lpstr>
      <vt:lpstr>Macam-macam  Teknik Penyambungan</vt:lpstr>
      <vt:lpstr>Teknik Penyambungan Mekanik</vt:lpstr>
      <vt:lpstr>Teknik Penyambungan Manual</vt:lpstr>
      <vt:lpstr>Teknik Penyambungan Otomat</vt:lpstr>
      <vt:lpstr>PowerPoint Presentation</vt:lpstr>
      <vt:lpstr>3. Penyambungan Otomat Stored Program Controled. </vt:lpstr>
      <vt:lpstr>Fungsi Tambahan SPC</vt:lpstr>
      <vt:lpstr>Cross Connect</vt:lpstr>
      <vt:lpstr>Direct Connect vs Cross Connect</vt:lpstr>
    </vt:vector>
  </TitlesOfParts>
  <Company>Gunadarma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 dan RT</dc:title>
  <dc:creator>PNJ</dc:creator>
  <cp:lastModifiedBy>HP</cp:lastModifiedBy>
  <cp:revision>87</cp:revision>
  <dcterms:created xsi:type="dcterms:W3CDTF">2008-09-03T03:42:09Z</dcterms:created>
  <dcterms:modified xsi:type="dcterms:W3CDTF">2018-03-06T01:33:13Z</dcterms:modified>
</cp:coreProperties>
</file>