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107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C88F0-DE43-4836-B550-9665BC3D0974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7DF28-B058-49CA-8A33-B9A4D31FF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1A40E-6B9B-4EB4-AB19-D2E7059C24B9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4A02D-063C-4A8B-B209-EB5A36AAF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DED50-459E-4021-AF4C-8E069D8D1D24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53580-129A-4878-9122-30201B4EA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_logo_NEW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38" y="142875"/>
            <a:ext cx="12128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bar-list-UG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285750"/>
            <a:ext cx="7358062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bar-list-UG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1325" y="6492875"/>
            <a:ext cx="828675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CEDB9-BC47-4E9B-8235-6F2096AD849A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5B07F-32B9-4B04-9EB4-1EEFFC6D1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EFBF7-ABDB-411A-99E1-3C3EB7E6EC07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D964-0E36-465C-8F41-5AEBB61F8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0F22B-1C7D-416B-929E-E5025673C25E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4906A-6A9D-467A-8B94-7A8DBF8F6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151C9-1B3E-4201-9E1E-0557AA2CD4E5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AC8B8-501B-4B4C-AD1D-F7A94BA43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0291-9C6C-4FB1-B719-DD85217406D7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DBF42-592A-4868-9B29-D99D124CB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BC9B5-8880-4C74-B8DC-C3F357AFBD54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B0CF-E748-475C-A67C-098298577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FD191-BDFC-49E5-9B63-0467BACF005C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28675-377F-4A8D-978B-34044EE99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10898-7DED-4ACC-855E-92215F7090BA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8E0C0-ED5A-48A5-9243-DCD4F6958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6EDAFE-0357-4F66-B577-051C2841742C}" type="datetimeFigureOut">
              <a:rPr lang="en-US"/>
              <a:pPr>
                <a:defRPr/>
              </a:pPr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C56AF8-4F2C-4F14-8C3B-8A508E6DF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0" y="2563813"/>
            <a:ext cx="9144000" cy="1470025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TEKNIK PENYAMBUNGAN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19588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P1 | </a:t>
            </a:r>
            <a:r>
              <a:rPr lang="en-US" dirty="0" err="1" smtClean="0"/>
              <a:t>Jaringan</a:t>
            </a:r>
            <a:r>
              <a:rPr lang="en-US" dirty="0" smtClean="0"/>
              <a:t> PSTN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HUBUNGAN INTERLOKAL</a:t>
            </a:r>
          </a:p>
        </p:txBody>
      </p:sp>
      <p:graphicFrame>
        <p:nvGraphicFramePr>
          <p:cNvPr id="3074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2743200"/>
          <a:ext cx="574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Microsoft ClipArt Gallery" r:id="rId3" imgW="5049720" imgH="2657160" progId="MS_ClipArt_Gallery">
                  <p:embed/>
                </p:oleObj>
              </mc:Choice>
              <mc:Fallback>
                <p:oleObj name="Microsoft ClipArt Gallery" r:id="rId3" imgW="5049720" imgH="2657160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5746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905000" y="2514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LE</a:t>
            </a:r>
          </a:p>
        </p:txBody>
      </p:sp>
      <p:graphicFrame>
        <p:nvGraphicFramePr>
          <p:cNvPr id="307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081963" y="2743200"/>
          <a:ext cx="6048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Microsoft ClipArt Gallery" r:id="rId5" imgW="5049720" imgH="2657160" progId="MS_ClipArt_Gallery">
                  <p:embed/>
                </p:oleObj>
              </mc:Choice>
              <mc:Fallback>
                <p:oleObj name="Microsoft ClipArt Gallery" r:id="rId5" imgW="5049720" imgH="2657160" progId="MS_ClipArt_Gallery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3" y="2743200"/>
                        <a:ext cx="60483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819400" y="2514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TE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943600" y="2514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TE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858000" y="2514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LE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12192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1430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2362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3622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362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362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6400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64008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64008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6400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7315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73152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276600" y="2743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276600" y="2895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276600" y="3352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276600" y="3505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5052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57150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3810000" y="1981200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TRANSMISI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429000" y="4572000"/>
            <a:ext cx="234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TRUNK EXCHANGE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6400800" y="45720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LOCAL EXCHANGE</a:t>
            </a:r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 flipH="1" flipV="1">
            <a:off x="7010400" y="38100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 flipV="1">
            <a:off x="4572000" y="3886200"/>
            <a:ext cx="1447800" cy="609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 flipH="1" flipV="1">
            <a:off x="3124200" y="3886200"/>
            <a:ext cx="1219200" cy="609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V="1">
            <a:off x="1371600" y="3810000"/>
            <a:ext cx="685800" cy="685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457200" y="45720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LOCAL EXCHANGE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3505200" y="2362200"/>
            <a:ext cx="2209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KONFIGURASI SISTEM PSTN</a:t>
            </a: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>
            <a:off x="1285875" y="2143125"/>
            <a:ext cx="6553200" cy="3657600"/>
          </a:xfrm>
          <a:prstGeom prst="roundRect">
            <a:avLst>
              <a:gd name="adj" fmla="val 16667"/>
            </a:avLst>
          </a:prstGeom>
          <a:solidFill>
            <a:srgbClr val="FDDEA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2875" y="3438525"/>
          <a:ext cx="7731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icrosoft ClipArt Gallery" r:id="rId3" imgW="5049720" imgH="2657160" progId="MS_ClipArt_Gallery">
                  <p:embed/>
                </p:oleObj>
              </mc:Choice>
              <mc:Fallback>
                <p:oleObj name="Microsoft ClipArt Gallery" r:id="rId3" imgW="5049720" imgH="2657160" progId="MS_ClipArt_Gallery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438525"/>
                        <a:ext cx="7731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95675" y="2600325"/>
            <a:ext cx="1371600" cy="2438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5781675" y="2600325"/>
            <a:ext cx="16002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1743075" y="2981325"/>
            <a:ext cx="838200" cy="1981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auto">
          <a:xfrm>
            <a:off x="1971675" y="3667125"/>
            <a:ext cx="381000" cy="152400"/>
          </a:xfrm>
          <a:custGeom>
            <a:avLst/>
            <a:gdLst>
              <a:gd name="T0" fmla="*/ 0 w 240"/>
              <a:gd name="T1" fmla="*/ 2147483647 h 96"/>
              <a:gd name="T2" fmla="*/ 2147483647 w 240"/>
              <a:gd name="T3" fmla="*/ 0 h 96"/>
              <a:gd name="T4" fmla="*/ 2147483647 w 240"/>
              <a:gd name="T5" fmla="*/ 2147483647 h 96"/>
              <a:gd name="T6" fmla="*/ 0 60000 65536"/>
              <a:gd name="T7" fmla="*/ 0 60000 65536"/>
              <a:gd name="T8" fmla="*/ 0 60000 65536"/>
              <a:gd name="T9" fmla="*/ 0 w 240"/>
              <a:gd name="T10" fmla="*/ 0 h 96"/>
              <a:gd name="T11" fmla="*/ 240 w 24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">
                <a:moveTo>
                  <a:pt x="0" y="96"/>
                </a:moveTo>
                <a:cubicBezTo>
                  <a:pt x="52" y="48"/>
                  <a:pt x="104" y="0"/>
                  <a:pt x="144" y="0"/>
                </a:cubicBezTo>
                <a:cubicBezTo>
                  <a:pt x="184" y="0"/>
                  <a:pt x="232" y="80"/>
                  <a:pt x="24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auto">
          <a:xfrm>
            <a:off x="1971675" y="3895725"/>
            <a:ext cx="381000" cy="152400"/>
          </a:xfrm>
          <a:custGeom>
            <a:avLst/>
            <a:gdLst>
              <a:gd name="T0" fmla="*/ 0 w 240"/>
              <a:gd name="T1" fmla="*/ 2147483647 h 96"/>
              <a:gd name="T2" fmla="*/ 2147483647 w 240"/>
              <a:gd name="T3" fmla="*/ 0 h 96"/>
              <a:gd name="T4" fmla="*/ 2147483647 w 240"/>
              <a:gd name="T5" fmla="*/ 2147483647 h 96"/>
              <a:gd name="T6" fmla="*/ 0 60000 65536"/>
              <a:gd name="T7" fmla="*/ 0 60000 65536"/>
              <a:gd name="T8" fmla="*/ 0 60000 65536"/>
              <a:gd name="T9" fmla="*/ 0 w 240"/>
              <a:gd name="T10" fmla="*/ 0 h 96"/>
              <a:gd name="T11" fmla="*/ 240 w 24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96">
                <a:moveTo>
                  <a:pt x="0" y="96"/>
                </a:moveTo>
                <a:cubicBezTo>
                  <a:pt x="52" y="48"/>
                  <a:pt x="104" y="0"/>
                  <a:pt x="144" y="0"/>
                </a:cubicBezTo>
                <a:cubicBezTo>
                  <a:pt x="184" y="0"/>
                  <a:pt x="232" y="80"/>
                  <a:pt x="24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" name="Oval 12"/>
          <p:cNvSpPr>
            <a:spLocks noChangeArrowheads="1"/>
          </p:cNvSpPr>
          <p:nvPr/>
        </p:nvSpPr>
        <p:spPr bwMode="auto">
          <a:xfrm>
            <a:off x="1895475" y="3743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Oval 13"/>
          <p:cNvSpPr>
            <a:spLocks noChangeArrowheads="1"/>
          </p:cNvSpPr>
          <p:nvPr/>
        </p:nvSpPr>
        <p:spPr bwMode="auto">
          <a:xfrm>
            <a:off x="1895475" y="3971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Oval 14"/>
          <p:cNvSpPr>
            <a:spLocks noChangeArrowheads="1"/>
          </p:cNvSpPr>
          <p:nvPr/>
        </p:nvSpPr>
        <p:spPr bwMode="auto">
          <a:xfrm>
            <a:off x="2276475" y="3743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15"/>
          <p:cNvSpPr>
            <a:spLocks noChangeArrowheads="1"/>
          </p:cNvSpPr>
          <p:nvPr/>
        </p:nvSpPr>
        <p:spPr bwMode="auto">
          <a:xfrm>
            <a:off x="2276475" y="3971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6"/>
          <p:cNvSpPr>
            <a:spLocks noChangeShapeType="1"/>
          </p:cNvSpPr>
          <p:nvPr/>
        </p:nvSpPr>
        <p:spPr bwMode="auto">
          <a:xfrm flipV="1">
            <a:off x="3495675" y="3057525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Line 17"/>
          <p:cNvSpPr>
            <a:spLocks noChangeShapeType="1"/>
          </p:cNvSpPr>
          <p:nvPr/>
        </p:nvSpPr>
        <p:spPr bwMode="auto">
          <a:xfrm flipV="1">
            <a:off x="3495675" y="3286125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" name="Oval 18"/>
          <p:cNvSpPr>
            <a:spLocks noChangeArrowheads="1"/>
          </p:cNvSpPr>
          <p:nvPr/>
        </p:nvSpPr>
        <p:spPr bwMode="auto">
          <a:xfrm>
            <a:off x="4791075" y="2981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19"/>
          <p:cNvSpPr>
            <a:spLocks noChangeArrowheads="1"/>
          </p:cNvSpPr>
          <p:nvPr/>
        </p:nvSpPr>
        <p:spPr bwMode="auto">
          <a:xfrm>
            <a:off x="4791075" y="3209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20"/>
          <p:cNvSpPr>
            <a:spLocks noChangeShapeType="1"/>
          </p:cNvSpPr>
          <p:nvPr/>
        </p:nvSpPr>
        <p:spPr bwMode="auto">
          <a:xfrm>
            <a:off x="3495675" y="3819525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21"/>
          <p:cNvSpPr>
            <a:spLocks noChangeShapeType="1"/>
          </p:cNvSpPr>
          <p:nvPr/>
        </p:nvSpPr>
        <p:spPr bwMode="auto">
          <a:xfrm>
            <a:off x="3495675" y="4048125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" name="Oval 22"/>
          <p:cNvSpPr>
            <a:spLocks noChangeArrowheads="1"/>
          </p:cNvSpPr>
          <p:nvPr/>
        </p:nvSpPr>
        <p:spPr bwMode="auto">
          <a:xfrm>
            <a:off x="4791075" y="4352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Oval 23"/>
          <p:cNvSpPr>
            <a:spLocks noChangeArrowheads="1"/>
          </p:cNvSpPr>
          <p:nvPr/>
        </p:nvSpPr>
        <p:spPr bwMode="auto">
          <a:xfrm>
            <a:off x="4791075" y="4581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Line 24"/>
          <p:cNvSpPr>
            <a:spLocks noChangeShapeType="1"/>
          </p:cNvSpPr>
          <p:nvPr/>
        </p:nvSpPr>
        <p:spPr bwMode="auto">
          <a:xfrm>
            <a:off x="4867275" y="3057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7" name="Line 25"/>
          <p:cNvSpPr>
            <a:spLocks noChangeShapeType="1"/>
          </p:cNvSpPr>
          <p:nvPr/>
        </p:nvSpPr>
        <p:spPr bwMode="auto">
          <a:xfrm>
            <a:off x="4867275" y="3286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8" name="Oval 26"/>
          <p:cNvSpPr>
            <a:spLocks noChangeArrowheads="1"/>
          </p:cNvSpPr>
          <p:nvPr/>
        </p:nvSpPr>
        <p:spPr bwMode="auto">
          <a:xfrm>
            <a:off x="5934075" y="2981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Oval 27"/>
          <p:cNvSpPr>
            <a:spLocks noChangeArrowheads="1"/>
          </p:cNvSpPr>
          <p:nvPr/>
        </p:nvSpPr>
        <p:spPr bwMode="auto">
          <a:xfrm>
            <a:off x="5934075" y="3209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28"/>
          <p:cNvSpPr>
            <a:spLocks noChangeShapeType="1"/>
          </p:cNvSpPr>
          <p:nvPr/>
        </p:nvSpPr>
        <p:spPr bwMode="auto">
          <a:xfrm>
            <a:off x="4867275" y="4429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Line 29"/>
          <p:cNvSpPr>
            <a:spLocks noChangeShapeType="1"/>
          </p:cNvSpPr>
          <p:nvPr/>
        </p:nvSpPr>
        <p:spPr bwMode="auto">
          <a:xfrm>
            <a:off x="4867275" y="4657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Oval 30"/>
          <p:cNvSpPr>
            <a:spLocks noChangeArrowheads="1"/>
          </p:cNvSpPr>
          <p:nvPr/>
        </p:nvSpPr>
        <p:spPr bwMode="auto">
          <a:xfrm>
            <a:off x="5934075" y="4352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Oval 31"/>
          <p:cNvSpPr>
            <a:spLocks noChangeArrowheads="1"/>
          </p:cNvSpPr>
          <p:nvPr/>
        </p:nvSpPr>
        <p:spPr bwMode="auto">
          <a:xfrm>
            <a:off x="5934075" y="4581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Oval 32"/>
          <p:cNvSpPr>
            <a:spLocks noChangeArrowheads="1"/>
          </p:cNvSpPr>
          <p:nvPr/>
        </p:nvSpPr>
        <p:spPr bwMode="auto">
          <a:xfrm>
            <a:off x="7000875" y="2981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Oval 33"/>
          <p:cNvSpPr>
            <a:spLocks noChangeArrowheads="1"/>
          </p:cNvSpPr>
          <p:nvPr/>
        </p:nvSpPr>
        <p:spPr bwMode="auto">
          <a:xfrm>
            <a:off x="7000875" y="3209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4"/>
          <p:cNvSpPr>
            <a:spLocks noChangeShapeType="1"/>
          </p:cNvSpPr>
          <p:nvPr/>
        </p:nvSpPr>
        <p:spPr bwMode="auto">
          <a:xfrm>
            <a:off x="7077075" y="30575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7" name="Line 35"/>
          <p:cNvSpPr>
            <a:spLocks noChangeShapeType="1"/>
          </p:cNvSpPr>
          <p:nvPr/>
        </p:nvSpPr>
        <p:spPr bwMode="auto">
          <a:xfrm>
            <a:off x="7077075" y="32861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8" name="Oval 36"/>
          <p:cNvSpPr>
            <a:spLocks noChangeArrowheads="1"/>
          </p:cNvSpPr>
          <p:nvPr/>
        </p:nvSpPr>
        <p:spPr bwMode="auto">
          <a:xfrm>
            <a:off x="8372475" y="29813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Oval 37"/>
          <p:cNvSpPr>
            <a:spLocks noChangeArrowheads="1"/>
          </p:cNvSpPr>
          <p:nvPr/>
        </p:nvSpPr>
        <p:spPr bwMode="auto">
          <a:xfrm>
            <a:off x="8372475" y="3209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Oval 38"/>
          <p:cNvSpPr>
            <a:spLocks noChangeArrowheads="1"/>
          </p:cNvSpPr>
          <p:nvPr/>
        </p:nvSpPr>
        <p:spPr bwMode="auto">
          <a:xfrm>
            <a:off x="7000875" y="4352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Oval 39"/>
          <p:cNvSpPr>
            <a:spLocks noChangeArrowheads="1"/>
          </p:cNvSpPr>
          <p:nvPr/>
        </p:nvSpPr>
        <p:spPr bwMode="auto">
          <a:xfrm>
            <a:off x="7000875" y="4581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40"/>
          <p:cNvSpPr>
            <a:spLocks noChangeShapeType="1"/>
          </p:cNvSpPr>
          <p:nvPr/>
        </p:nvSpPr>
        <p:spPr bwMode="auto">
          <a:xfrm>
            <a:off x="7077075" y="44291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3" name="Line 41"/>
          <p:cNvSpPr>
            <a:spLocks noChangeShapeType="1"/>
          </p:cNvSpPr>
          <p:nvPr/>
        </p:nvSpPr>
        <p:spPr bwMode="auto">
          <a:xfrm>
            <a:off x="7077075" y="46577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4" name="Oval 42"/>
          <p:cNvSpPr>
            <a:spLocks noChangeArrowheads="1"/>
          </p:cNvSpPr>
          <p:nvPr/>
        </p:nvSpPr>
        <p:spPr bwMode="auto">
          <a:xfrm>
            <a:off x="8372475" y="4352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Oval 43"/>
          <p:cNvSpPr>
            <a:spLocks noChangeArrowheads="1"/>
          </p:cNvSpPr>
          <p:nvPr/>
        </p:nvSpPr>
        <p:spPr bwMode="auto">
          <a:xfrm>
            <a:off x="8372475" y="4581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44"/>
          <p:cNvSpPr>
            <a:spLocks noChangeShapeType="1"/>
          </p:cNvSpPr>
          <p:nvPr/>
        </p:nvSpPr>
        <p:spPr bwMode="auto">
          <a:xfrm>
            <a:off x="6010275" y="3057525"/>
            <a:ext cx="990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7" name="Line 45"/>
          <p:cNvSpPr>
            <a:spLocks noChangeShapeType="1"/>
          </p:cNvSpPr>
          <p:nvPr/>
        </p:nvSpPr>
        <p:spPr bwMode="auto">
          <a:xfrm>
            <a:off x="6010275" y="3286125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8" name="Text Box 48"/>
          <p:cNvSpPr txBox="1">
            <a:spLocks noChangeArrowheads="1"/>
          </p:cNvSpPr>
          <p:nvPr/>
        </p:nvSpPr>
        <p:spPr bwMode="auto">
          <a:xfrm>
            <a:off x="1819275" y="305752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MDF</a:t>
            </a:r>
          </a:p>
        </p:txBody>
      </p:sp>
      <p:sp>
        <p:nvSpPr>
          <p:cNvPr id="1069" name="Text Box 49"/>
          <p:cNvSpPr txBox="1">
            <a:spLocks noChangeArrowheads="1"/>
          </p:cNvSpPr>
          <p:nvPr/>
        </p:nvSpPr>
        <p:spPr bwMode="auto">
          <a:xfrm>
            <a:off x="3648075" y="2676525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HYBRID</a:t>
            </a:r>
          </a:p>
        </p:txBody>
      </p:sp>
      <p:sp>
        <p:nvSpPr>
          <p:cNvPr id="1070" name="Text Box 50"/>
          <p:cNvSpPr txBox="1">
            <a:spLocks noChangeArrowheads="1"/>
          </p:cNvSpPr>
          <p:nvPr/>
        </p:nvSpPr>
        <p:spPr bwMode="auto">
          <a:xfrm>
            <a:off x="5857875" y="2600325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SWTCHING</a:t>
            </a:r>
          </a:p>
        </p:txBody>
      </p:sp>
      <p:sp>
        <p:nvSpPr>
          <p:cNvPr id="1071" name="Line 51"/>
          <p:cNvSpPr>
            <a:spLocks noChangeShapeType="1"/>
          </p:cNvSpPr>
          <p:nvPr/>
        </p:nvSpPr>
        <p:spPr bwMode="auto">
          <a:xfrm flipV="1">
            <a:off x="6010275" y="2981325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2" name="Line 52"/>
          <p:cNvSpPr>
            <a:spLocks noChangeShapeType="1"/>
          </p:cNvSpPr>
          <p:nvPr/>
        </p:nvSpPr>
        <p:spPr bwMode="auto">
          <a:xfrm flipV="1">
            <a:off x="6086475" y="3286125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3" name="Line 53"/>
          <p:cNvSpPr>
            <a:spLocks noChangeShapeType="1"/>
          </p:cNvSpPr>
          <p:nvPr/>
        </p:nvSpPr>
        <p:spPr bwMode="auto">
          <a:xfrm>
            <a:off x="904875" y="3819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4" name="Line 54"/>
          <p:cNvSpPr>
            <a:spLocks noChangeShapeType="1"/>
          </p:cNvSpPr>
          <p:nvPr/>
        </p:nvSpPr>
        <p:spPr bwMode="auto">
          <a:xfrm>
            <a:off x="904875" y="4048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" name="Line 55"/>
          <p:cNvSpPr>
            <a:spLocks noChangeShapeType="1"/>
          </p:cNvSpPr>
          <p:nvPr/>
        </p:nvSpPr>
        <p:spPr bwMode="auto">
          <a:xfrm>
            <a:off x="2352675" y="3819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6" name="Line 56"/>
          <p:cNvSpPr>
            <a:spLocks noChangeShapeType="1"/>
          </p:cNvSpPr>
          <p:nvPr/>
        </p:nvSpPr>
        <p:spPr bwMode="auto">
          <a:xfrm>
            <a:off x="2352675" y="4048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7" name="TextBox 53"/>
          <p:cNvSpPr txBox="1">
            <a:spLocks noChangeArrowheads="1"/>
          </p:cNvSpPr>
          <p:nvPr/>
        </p:nvSpPr>
        <p:spPr bwMode="auto">
          <a:xfrm>
            <a:off x="3716338" y="5429250"/>
            <a:ext cx="1784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Sentral Telepon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SENTRAL TELEPON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Kemampuan dasar yang dimiliki sentral telepon 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Menghubungkan dua diantara pemakai yang ingin berhubungan (switching)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Memberikan informasi adanya panggilan, terjadinya percakapan, berakhirnya percakapan dll (signaling)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Memberikan identitas kepada tiap pemakai (numbering)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000250" y="3929063"/>
            <a:ext cx="4714875" cy="2286000"/>
            <a:chOff x="1081" y="1002"/>
            <a:chExt cx="3575" cy="1895"/>
          </a:xfrm>
        </p:grpSpPr>
        <p:pic>
          <p:nvPicPr>
            <p:cNvPr id="13317" name="Picture 5" descr="TOUC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9" y="1357"/>
              <a:ext cx="30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8" name="Picture 6" descr="TOU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98" y="1298"/>
              <a:ext cx="30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9" name="Picture 7" descr="TOUCH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03" y="2255"/>
              <a:ext cx="30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0" name="Picture 8" descr="TOU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49" y="2654"/>
              <a:ext cx="30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Picture 9" descr="DIA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98" y="2574"/>
              <a:ext cx="40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2" name="Picture 10" descr="DIA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41" y="2456"/>
              <a:ext cx="40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11" descr="DIA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83" y="1248"/>
              <a:ext cx="40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4" name="Picture 12" descr="DIA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53" y="1720"/>
              <a:ext cx="40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Picture 13" descr="ANTIQUE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00" y="2336"/>
              <a:ext cx="367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Picture 14" descr="ANTIQUE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09" y="1277"/>
              <a:ext cx="36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7" name="Picture 15" descr="ANTIQUE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39" y="1837"/>
              <a:ext cx="368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66" y="1484"/>
              <a:ext cx="106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1406" y="1594"/>
              <a:ext cx="618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1458" y="2014"/>
              <a:ext cx="55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V="1">
              <a:off x="1422" y="2160"/>
              <a:ext cx="594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V="1">
              <a:off x="2095" y="2309"/>
              <a:ext cx="177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 flipH="1" flipV="1">
              <a:off x="2767" y="2368"/>
              <a:ext cx="36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3227" y="2280"/>
              <a:ext cx="213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3408" y="2256"/>
              <a:ext cx="598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 flipV="1">
              <a:off x="3456" y="1955"/>
              <a:ext cx="974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 flipV="1">
              <a:off x="3475" y="1572"/>
              <a:ext cx="354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 flipV="1">
              <a:off x="2944" y="1484"/>
              <a:ext cx="17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2016" y="1680"/>
              <a:ext cx="1440" cy="72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Sentral</a:t>
              </a:r>
              <a:endParaRPr lang="en-GB"/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1081" y="1002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GB" sz="2800">
                <a:latin typeface="Trebuchet MS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Public Switch Telephone Network (PSTN)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latin typeface="Trebuchet MS" pitchFamily="34" charset="0"/>
              </a:rPr>
              <a:t>Komponen jaringan telepon terdiri dari :</a:t>
            </a:r>
          </a:p>
          <a:p>
            <a:pPr lvl="1">
              <a:buFontTx/>
              <a:buChar char="•"/>
            </a:pPr>
            <a:r>
              <a:rPr lang="en-US" sz="2000" smtClean="0">
                <a:latin typeface="Trebuchet MS" pitchFamily="34" charset="0"/>
              </a:rPr>
              <a:t>Terminal equipment (TE)</a:t>
            </a:r>
          </a:p>
          <a:p>
            <a:pPr lvl="1">
              <a:buFontTx/>
              <a:buChar char="•"/>
            </a:pPr>
            <a:r>
              <a:rPr lang="en-US" sz="2000" smtClean="0">
                <a:latin typeface="Trebuchet MS" pitchFamily="34" charset="0"/>
              </a:rPr>
              <a:t>Sentral (Switching)</a:t>
            </a:r>
          </a:p>
          <a:p>
            <a:pPr lvl="1">
              <a:buFontTx/>
              <a:buChar char="•"/>
            </a:pPr>
            <a:r>
              <a:rPr lang="en-US" sz="2000" smtClean="0">
                <a:latin typeface="Trebuchet MS" pitchFamily="34" charset="0"/>
              </a:rPr>
              <a:t>Saluran transmisi</a:t>
            </a:r>
          </a:p>
          <a:p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3276600"/>
            <a:ext cx="1066800" cy="838200"/>
            <a:chOff x="3648" y="2064"/>
            <a:chExt cx="672" cy="528"/>
          </a:xfrm>
          <a:solidFill>
            <a:srgbClr val="FFC000"/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48" y="2064"/>
              <a:ext cx="672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716" y="2220"/>
              <a:ext cx="546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rebuchet MS" pitchFamily="34" charset="0"/>
                </a:rPr>
                <a:t>Sentral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95600" y="3276600"/>
            <a:ext cx="1066800" cy="838200"/>
            <a:chOff x="3648" y="2064"/>
            <a:chExt cx="672" cy="528"/>
          </a:xfrm>
          <a:solidFill>
            <a:srgbClr val="FFC000"/>
          </a:solidFill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648" y="2064"/>
              <a:ext cx="672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16" y="2220"/>
              <a:ext cx="546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rebuchet MS" pitchFamily="34" charset="0"/>
                </a:rPr>
                <a:t>Sentral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95600" y="4876800"/>
            <a:ext cx="1066800" cy="838200"/>
            <a:chOff x="3648" y="2064"/>
            <a:chExt cx="672" cy="528"/>
          </a:xfrm>
          <a:solidFill>
            <a:srgbClr val="FFC000"/>
          </a:solidFill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648" y="2064"/>
              <a:ext cx="672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716" y="2220"/>
              <a:ext cx="546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rebuchet MS" pitchFamily="34" charset="0"/>
                </a:rPr>
                <a:t>Sentral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5257800" y="4876800"/>
            <a:ext cx="1066800" cy="838200"/>
            <a:chOff x="3648" y="2064"/>
            <a:chExt cx="672" cy="528"/>
          </a:xfrm>
          <a:solidFill>
            <a:srgbClr val="FFC000"/>
          </a:solidFill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648" y="2064"/>
              <a:ext cx="672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716" y="2220"/>
              <a:ext cx="546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>
                  <a:latin typeface="Trebuchet MS" pitchFamily="34" charset="0"/>
                </a:rPr>
                <a:t>Sentral</a:t>
              </a:r>
            </a:p>
          </p:txBody>
        </p:sp>
      </p:grpSp>
      <p:cxnSp>
        <p:nvCxnSpPr>
          <p:cNvPr id="14344" name="AutoShape 16"/>
          <p:cNvCxnSpPr>
            <a:cxnSpLocks noChangeShapeType="1"/>
          </p:cNvCxnSpPr>
          <p:nvPr/>
        </p:nvCxnSpPr>
        <p:spPr bwMode="auto">
          <a:xfrm>
            <a:off x="3962400" y="52959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5" name="AutoShape 17"/>
          <p:cNvCxnSpPr>
            <a:cxnSpLocks noChangeShapeType="1"/>
          </p:cNvCxnSpPr>
          <p:nvPr/>
        </p:nvCxnSpPr>
        <p:spPr bwMode="auto">
          <a:xfrm rot="5400000">
            <a:off x="3048000" y="44958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6" name="AutoShape 18"/>
          <p:cNvCxnSpPr>
            <a:cxnSpLocks noChangeShapeType="1"/>
          </p:cNvCxnSpPr>
          <p:nvPr/>
        </p:nvCxnSpPr>
        <p:spPr bwMode="auto">
          <a:xfrm>
            <a:off x="3962400" y="36957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7" name="AutoShape 19"/>
          <p:cNvCxnSpPr>
            <a:cxnSpLocks noChangeShapeType="1"/>
          </p:cNvCxnSpPr>
          <p:nvPr/>
        </p:nvCxnSpPr>
        <p:spPr bwMode="auto">
          <a:xfrm rot="5400000">
            <a:off x="5410200" y="44958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8" name="Line 20"/>
          <p:cNvSpPr>
            <a:spLocks noChangeShapeType="1"/>
          </p:cNvSpPr>
          <p:nvPr/>
        </p:nvSpPr>
        <p:spPr bwMode="auto">
          <a:xfrm flipV="1">
            <a:off x="3962400" y="4114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21"/>
          <p:cNvSpPr>
            <a:spLocks noChangeShapeType="1"/>
          </p:cNvSpPr>
          <p:nvPr/>
        </p:nvSpPr>
        <p:spPr bwMode="auto">
          <a:xfrm>
            <a:off x="3962400" y="41148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50" name="Picture 22" descr="TOU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286000"/>
            <a:ext cx="498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3" descr="DI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667000"/>
            <a:ext cx="639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2" name="Picture 24" descr="DI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5038" y="3487738"/>
            <a:ext cx="63976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3" name="Line 25"/>
          <p:cNvSpPr>
            <a:spLocks noChangeShapeType="1"/>
          </p:cNvSpPr>
          <p:nvPr/>
        </p:nvSpPr>
        <p:spPr bwMode="auto">
          <a:xfrm flipH="1">
            <a:off x="5791200" y="2590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Line 26"/>
          <p:cNvSpPr>
            <a:spLocks noChangeShapeType="1"/>
          </p:cNvSpPr>
          <p:nvPr/>
        </p:nvSpPr>
        <p:spPr bwMode="auto">
          <a:xfrm flipH="1">
            <a:off x="6324600" y="3048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27"/>
          <p:cNvSpPr>
            <a:spLocks noChangeShapeType="1"/>
          </p:cNvSpPr>
          <p:nvPr/>
        </p:nvSpPr>
        <p:spPr bwMode="auto">
          <a:xfrm flipH="1" flipV="1">
            <a:off x="6324600" y="37338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Text Box 28"/>
          <p:cNvSpPr txBox="1">
            <a:spLocks noChangeArrowheads="1"/>
          </p:cNvSpPr>
          <p:nvPr/>
        </p:nvSpPr>
        <p:spPr bwMode="auto">
          <a:xfrm>
            <a:off x="4079875" y="4989513"/>
            <a:ext cx="1022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Trebuchet MS" pitchFamily="34" charset="0"/>
              </a:rPr>
              <a:t>Saluran </a:t>
            </a:r>
          </a:p>
          <a:p>
            <a:pPr algn="ctr"/>
            <a:r>
              <a:rPr lang="en-US" sz="1600">
                <a:latin typeface="Trebuchet MS" pitchFamily="34" charset="0"/>
              </a:rPr>
              <a:t>transmisi</a:t>
            </a:r>
          </a:p>
        </p:txBody>
      </p:sp>
      <p:sp>
        <p:nvSpPr>
          <p:cNvPr id="14357" name="Text Box 29"/>
          <p:cNvSpPr txBox="1">
            <a:spLocks noChangeArrowheads="1"/>
          </p:cNvSpPr>
          <p:nvPr/>
        </p:nvSpPr>
        <p:spPr bwMode="auto">
          <a:xfrm>
            <a:off x="7429500" y="2571750"/>
            <a:ext cx="4143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Trebuchet MS" pitchFamily="34" charset="0"/>
              </a:rPr>
              <a:t>TE</a:t>
            </a:r>
          </a:p>
        </p:txBody>
      </p:sp>
      <p:sp>
        <p:nvSpPr>
          <p:cNvPr id="14358" name="Text Box 29"/>
          <p:cNvSpPr txBox="1">
            <a:spLocks noChangeArrowheads="1"/>
          </p:cNvSpPr>
          <p:nvPr/>
        </p:nvSpPr>
        <p:spPr bwMode="auto">
          <a:xfrm>
            <a:off x="7929563" y="3429000"/>
            <a:ext cx="414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Trebuchet MS" pitchFamily="34" charset="0"/>
              </a:rPr>
              <a:t>TE</a:t>
            </a:r>
          </a:p>
        </p:txBody>
      </p:sp>
      <p:sp>
        <p:nvSpPr>
          <p:cNvPr id="14359" name="Text Box 29"/>
          <p:cNvSpPr txBox="1">
            <a:spLocks noChangeArrowheads="1"/>
          </p:cNvSpPr>
          <p:nvPr/>
        </p:nvSpPr>
        <p:spPr bwMode="auto">
          <a:xfrm>
            <a:off x="6215063" y="1928813"/>
            <a:ext cx="414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Trebuchet MS" pitchFamily="34" charset="0"/>
              </a:rPr>
              <a:t>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HIRARKI SENTRAL/JARINGAN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357313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GB">
                <a:latin typeface="+mn-lt"/>
                <a:cs typeface="+mn-cs"/>
              </a:rPr>
              <a:t>Hubungan telepon dilakukan dalam lingkup lokal, regional, nasional, internasional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GB">
                <a:latin typeface="+mn-lt"/>
                <a:cs typeface="+mn-cs"/>
              </a:rPr>
              <a:t>Dalam struktur/topologi jaringan telepon diperlukan tingkatan-tingkatan yang disebut Hirarki Sentral/Jaringan Telepon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28600" y="3109913"/>
          <a:ext cx="3276600" cy="2671445"/>
        </p:xfrm>
        <a:graphic>
          <a:graphicData uri="http://schemas.openxmlformats.org/drawingml/2006/table">
            <a:tbl>
              <a:tblPr/>
              <a:tblGrid>
                <a:gridCol w="990600"/>
                <a:gridCol w="2286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Kelas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Fungsi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Regional Center 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Tertiary Center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Sectional Center 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Secondary Center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Primary Center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Toll Center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End 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228600" y="2676525"/>
            <a:ext cx="3441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rebuchet MS" pitchFamily="34" charset="0"/>
              </a:rPr>
              <a:t>Hirarki sentral (versi Amerika)</a:t>
            </a:r>
          </a:p>
        </p:txBody>
      </p:sp>
      <p:pic>
        <p:nvPicPr>
          <p:cNvPr id="16412" name="Picture 2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581400" y="3014663"/>
            <a:ext cx="5562600" cy="344805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HIRARKI JARINGAN PSTN UMUM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600200" y="24320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743200" y="235585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600200" y="32702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133600" y="41084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143000" y="41084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2590800" y="50990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1676400" y="50990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62000" y="50990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1828800" y="28130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H="1">
            <a:off x="1371600" y="365125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828800" y="365125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 flipH="1">
            <a:off x="838200" y="448945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371600" y="448945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2362200" y="448945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>
            <a:off x="1600200" y="43370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1219200" y="525145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AutoShape 20"/>
          <p:cNvSpPr>
            <a:spLocks noChangeArrowheads="1"/>
          </p:cNvSpPr>
          <p:nvPr/>
        </p:nvSpPr>
        <p:spPr bwMode="auto">
          <a:xfrm>
            <a:off x="381000" y="61658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28" name="AutoShape 21"/>
          <p:cNvSpPr>
            <a:spLocks noChangeArrowheads="1"/>
          </p:cNvSpPr>
          <p:nvPr/>
        </p:nvSpPr>
        <p:spPr bwMode="auto">
          <a:xfrm>
            <a:off x="2743200" y="61658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29" name="AutoShape 22"/>
          <p:cNvSpPr>
            <a:spLocks noChangeArrowheads="1"/>
          </p:cNvSpPr>
          <p:nvPr/>
        </p:nvSpPr>
        <p:spPr bwMode="auto">
          <a:xfrm>
            <a:off x="762000" y="61658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30" name="AutoShape 23"/>
          <p:cNvSpPr>
            <a:spLocks noChangeArrowheads="1"/>
          </p:cNvSpPr>
          <p:nvPr/>
        </p:nvSpPr>
        <p:spPr bwMode="auto">
          <a:xfrm>
            <a:off x="1143000" y="61658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31" name="AutoShape 24"/>
          <p:cNvSpPr>
            <a:spLocks noChangeArrowheads="1"/>
          </p:cNvSpPr>
          <p:nvPr/>
        </p:nvSpPr>
        <p:spPr bwMode="auto">
          <a:xfrm>
            <a:off x="1600200" y="61658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32" name="AutoShape 25"/>
          <p:cNvSpPr>
            <a:spLocks noChangeArrowheads="1"/>
          </p:cNvSpPr>
          <p:nvPr/>
        </p:nvSpPr>
        <p:spPr bwMode="auto">
          <a:xfrm>
            <a:off x="1981200" y="61658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33" name="AutoShape 26"/>
          <p:cNvSpPr>
            <a:spLocks noChangeArrowheads="1"/>
          </p:cNvSpPr>
          <p:nvPr/>
        </p:nvSpPr>
        <p:spPr bwMode="auto">
          <a:xfrm>
            <a:off x="2362200" y="61658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34" name="AutoShape 27"/>
          <p:cNvSpPr>
            <a:spLocks noChangeArrowheads="1"/>
          </p:cNvSpPr>
          <p:nvPr/>
        </p:nvSpPr>
        <p:spPr bwMode="auto">
          <a:xfrm>
            <a:off x="3124200" y="61658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35" name="Line 28"/>
          <p:cNvSpPr>
            <a:spLocks noChangeShapeType="1"/>
          </p:cNvSpPr>
          <p:nvPr/>
        </p:nvSpPr>
        <p:spPr bwMode="auto">
          <a:xfrm flipH="1">
            <a:off x="457200" y="5480050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29"/>
          <p:cNvSpPr>
            <a:spLocks noChangeShapeType="1"/>
          </p:cNvSpPr>
          <p:nvPr/>
        </p:nvSpPr>
        <p:spPr bwMode="auto">
          <a:xfrm flipH="1">
            <a:off x="838200" y="5480050"/>
            <a:ext cx="76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30"/>
          <p:cNvSpPr>
            <a:spLocks noChangeShapeType="1"/>
          </p:cNvSpPr>
          <p:nvPr/>
        </p:nvSpPr>
        <p:spPr bwMode="auto">
          <a:xfrm>
            <a:off x="914400" y="548005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31"/>
          <p:cNvSpPr>
            <a:spLocks noChangeShapeType="1"/>
          </p:cNvSpPr>
          <p:nvPr/>
        </p:nvSpPr>
        <p:spPr bwMode="auto">
          <a:xfrm flipH="1">
            <a:off x="1676400" y="548005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32"/>
          <p:cNvSpPr>
            <a:spLocks noChangeShapeType="1"/>
          </p:cNvSpPr>
          <p:nvPr/>
        </p:nvSpPr>
        <p:spPr bwMode="auto">
          <a:xfrm>
            <a:off x="1905000" y="5480050"/>
            <a:ext cx="15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33"/>
          <p:cNvSpPr>
            <a:spLocks noChangeShapeType="1"/>
          </p:cNvSpPr>
          <p:nvPr/>
        </p:nvSpPr>
        <p:spPr bwMode="auto">
          <a:xfrm>
            <a:off x="1905000" y="548005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Line 34"/>
          <p:cNvSpPr>
            <a:spLocks noChangeShapeType="1"/>
          </p:cNvSpPr>
          <p:nvPr/>
        </p:nvSpPr>
        <p:spPr bwMode="auto">
          <a:xfrm>
            <a:off x="2819400" y="548005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Line 35"/>
          <p:cNvSpPr>
            <a:spLocks noChangeShapeType="1"/>
          </p:cNvSpPr>
          <p:nvPr/>
        </p:nvSpPr>
        <p:spPr bwMode="auto">
          <a:xfrm flipH="1" flipV="1">
            <a:off x="2819400" y="548005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Rectangle 36"/>
          <p:cNvSpPr>
            <a:spLocks noChangeArrowheads="1"/>
          </p:cNvSpPr>
          <p:nvPr/>
        </p:nvSpPr>
        <p:spPr bwMode="auto">
          <a:xfrm>
            <a:off x="6934200" y="23558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44" name="Rectangle 37"/>
          <p:cNvSpPr>
            <a:spLocks noChangeArrowheads="1"/>
          </p:cNvSpPr>
          <p:nvPr/>
        </p:nvSpPr>
        <p:spPr bwMode="auto">
          <a:xfrm>
            <a:off x="6019800" y="235585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45" name="Rectangle 38"/>
          <p:cNvSpPr>
            <a:spLocks noChangeArrowheads="1"/>
          </p:cNvSpPr>
          <p:nvPr/>
        </p:nvSpPr>
        <p:spPr bwMode="auto">
          <a:xfrm>
            <a:off x="6934200" y="31940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46" name="Rectangle 39"/>
          <p:cNvSpPr>
            <a:spLocks noChangeArrowheads="1"/>
          </p:cNvSpPr>
          <p:nvPr/>
        </p:nvSpPr>
        <p:spPr bwMode="auto">
          <a:xfrm>
            <a:off x="7467600" y="40322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47" name="Rectangle 40"/>
          <p:cNvSpPr>
            <a:spLocks noChangeArrowheads="1"/>
          </p:cNvSpPr>
          <p:nvPr/>
        </p:nvSpPr>
        <p:spPr bwMode="auto">
          <a:xfrm>
            <a:off x="6477000" y="40322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48" name="Rectangle 41"/>
          <p:cNvSpPr>
            <a:spLocks noChangeArrowheads="1"/>
          </p:cNvSpPr>
          <p:nvPr/>
        </p:nvSpPr>
        <p:spPr bwMode="auto">
          <a:xfrm>
            <a:off x="7924800" y="50228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49" name="Rectangle 42"/>
          <p:cNvSpPr>
            <a:spLocks noChangeArrowheads="1"/>
          </p:cNvSpPr>
          <p:nvPr/>
        </p:nvSpPr>
        <p:spPr bwMode="auto">
          <a:xfrm>
            <a:off x="7010400" y="50228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50" name="Rectangle 43"/>
          <p:cNvSpPr>
            <a:spLocks noChangeArrowheads="1"/>
          </p:cNvSpPr>
          <p:nvPr/>
        </p:nvSpPr>
        <p:spPr bwMode="auto">
          <a:xfrm>
            <a:off x="6019800" y="502285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51" name="Line 44"/>
          <p:cNvSpPr>
            <a:spLocks noChangeShapeType="1"/>
          </p:cNvSpPr>
          <p:nvPr/>
        </p:nvSpPr>
        <p:spPr bwMode="auto">
          <a:xfrm>
            <a:off x="7162800" y="27368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Line 45"/>
          <p:cNvSpPr>
            <a:spLocks noChangeShapeType="1"/>
          </p:cNvSpPr>
          <p:nvPr/>
        </p:nvSpPr>
        <p:spPr bwMode="auto">
          <a:xfrm flipH="1">
            <a:off x="6705600" y="357505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3" name="Line 46"/>
          <p:cNvSpPr>
            <a:spLocks noChangeShapeType="1"/>
          </p:cNvSpPr>
          <p:nvPr/>
        </p:nvSpPr>
        <p:spPr bwMode="auto">
          <a:xfrm>
            <a:off x="7162800" y="357505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4" name="Line 47"/>
          <p:cNvSpPr>
            <a:spLocks noChangeShapeType="1"/>
          </p:cNvSpPr>
          <p:nvPr/>
        </p:nvSpPr>
        <p:spPr bwMode="auto">
          <a:xfrm flipH="1">
            <a:off x="6172200" y="441325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5" name="Line 48"/>
          <p:cNvSpPr>
            <a:spLocks noChangeShapeType="1"/>
          </p:cNvSpPr>
          <p:nvPr/>
        </p:nvSpPr>
        <p:spPr bwMode="auto">
          <a:xfrm>
            <a:off x="6705600" y="441325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Line 49"/>
          <p:cNvSpPr>
            <a:spLocks noChangeShapeType="1"/>
          </p:cNvSpPr>
          <p:nvPr/>
        </p:nvSpPr>
        <p:spPr bwMode="auto">
          <a:xfrm>
            <a:off x="7696200" y="441325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Line 50"/>
          <p:cNvSpPr>
            <a:spLocks noChangeShapeType="1"/>
          </p:cNvSpPr>
          <p:nvPr/>
        </p:nvSpPr>
        <p:spPr bwMode="auto">
          <a:xfrm>
            <a:off x="6934200" y="42608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Line 51"/>
          <p:cNvSpPr>
            <a:spLocks noChangeShapeType="1"/>
          </p:cNvSpPr>
          <p:nvPr/>
        </p:nvSpPr>
        <p:spPr bwMode="auto">
          <a:xfrm>
            <a:off x="6477000" y="52514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9" name="AutoShape 52"/>
          <p:cNvSpPr>
            <a:spLocks noChangeArrowheads="1"/>
          </p:cNvSpPr>
          <p:nvPr/>
        </p:nvSpPr>
        <p:spPr bwMode="auto">
          <a:xfrm>
            <a:off x="5715000" y="60896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60" name="AutoShape 53"/>
          <p:cNvSpPr>
            <a:spLocks noChangeArrowheads="1"/>
          </p:cNvSpPr>
          <p:nvPr/>
        </p:nvSpPr>
        <p:spPr bwMode="auto">
          <a:xfrm>
            <a:off x="8077200" y="60896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61" name="AutoShape 54"/>
          <p:cNvSpPr>
            <a:spLocks noChangeArrowheads="1"/>
          </p:cNvSpPr>
          <p:nvPr/>
        </p:nvSpPr>
        <p:spPr bwMode="auto">
          <a:xfrm>
            <a:off x="6096000" y="60896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62" name="AutoShape 55"/>
          <p:cNvSpPr>
            <a:spLocks noChangeArrowheads="1"/>
          </p:cNvSpPr>
          <p:nvPr/>
        </p:nvSpPr>
        <p:spPr bwMode="auto">
          <a:xfrm>
            <a:off x="6477000" y="60896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63" name="AutoShape 56"/>
          <p:cNvSpPr>
            <a:spLocks noChangeArrowheads="1"/>
          </p:cNvSpPr>
          <p:nvPr/>
        </p:nvSpPr>
        <p:spPr bwMode="auto">
          <a:xfrm>
            <a:off x="6934200" y="60896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64" name="AutoShape 57"/>
          <p:cNvSpPr>
            <a:spLocks noChangeArrowheads="1"/>
          </p:cNvSpPr>
          <p:nvPr/>
        </p:nvSpPr>
        <p:spPr bwMode="auto">
          <a:xfrm>
            <a:off x="7315200" y="60896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65" name="AutoShape 58"/>
          <p:cNvSpPr>
            <a:spLocks noChangeArrowheads="1"/>
          </p:cNvSpPr>
          <p:nvPr/>
        </p:nvSpPr>
        <p:spPr bwMode="auto">
          <a:xfrm>
            <a:off x="7696200" y="60896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66" name="AutoShape 59"/>
          <p:cNvSpPr>
            <a:spLocks noChangeArrowheads="1"/>
          </p:cNvSpPr>
          <p:nvPr/>
        </p:nvSpPr>
        <p:spPr bwMode="auto">
          <a:xfrm>
            <a:off x="8458200" y="6089650"/>
            <a:ext cx="304800" cy="304800"/>
          </a:xfrm>
          <a:prstGeom prst="triangle">
            <a:avLst>
              <a:gd name="adj" fmla="val 50000"/>
            </a:avLst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467" name="Line 60"/>
          <p:cNvSpPr>
            <a:spLocks noChangeShapeType="1"/>
          </p:cNvSpPr>
          <p:nvPr/>
        </p:nvSpPr>
        <p:spPr bwMode="auto">
          <a:xfrm flipH="1">
            <a:off x="5791200" y="5403850"/>
            <a:ext cx="457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8" name="Line 61"/>
          <p:cNvSpPr>
            <a:spLocks noChangeShapeType="1"/>
          </p:cNvSpPr>
          <p:nvPr/>
        </p:nvSpPr>
        <p:spPr bwMode="auto">
          <a:xfrm flipH="1">
            <a:off x="6172200" y="540385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9" name="Line 62"/>
          <p:cNvSpPr>
            <a:spLocks noChangeShapeType="1"/>
          </p:cNvSpPr>
          <p:nvPr/>
        </p:nvSpPr>
        <p:spPr bwMode="auto">
          <a:xfrm>
            <a:off x="6248400" y="540385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Line 63"/>
          <p:cNvSpPr>
            <a:spLocks noChangeShapeType="1"/>
          </p:cNvSpPr>
          <p:nvPr/>
        </p:nvSpPr>
        <p:spPr bwMode="auto">
          <a:xfrm flipH="1">
            <a:off x="7010400" y="540385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1" name="Line 64"/>
          <p:cNvSpPr>
            <a:spLocks noChangeShapeType="1"/>
          </p:cNvSpPr>
          <p:nvPr/>
        </p:nvSpPr>
        <p:spPr bwMode="auto">
          <a:xfrm>
            <a:off x="7239000" y="540385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Line 65"/>
          <p:cNvSpPr>
            <a:spLocks noChangeShapeType="1"/>
          </p:cNvSpPr>
          <p:nvPr/>
        </p:nvSpPr>
        <p:spPr bwMode="auto">
          <a:xfrm>
            <a:off x="7239000" y="540385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Line 66"/>
          <p:cNvSpPr>
            <a:spLocks noChangeShapeType="1"/>
          </p:cNvSpPr>
          <p:nvPr/>
        </p:nvSpPr>
        <p:spPr bwMode="auto">
          <a:xfrm>
            <a:off x="8153400" y="54038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Line 67"/>
          <p:cNvSpPr>
            <a:spLocks noChangeShapeType="1"/>
          </p:cNvSpPr>
          <p:nvPr/>
        </p:nvSpPr>
        <p:spPr bwMode="auto">
          <a:xfrm flipH="1" flipV="1">
            <a:off x="8153400" y="540385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5" name="Line 68"/>
          <p:cNvSpPr>
            <a:spLocks noChangeShapeType="1"/>
          </p:cNvSpPr>
          <p:nvPr/>
        </p:nvSpPr>
        <p:spPr bwMode="auto">
          <a:xfrm>
            <a:off x="2057400" y="25844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Line 69"/>
          <p:cNvSpPr>
            <a:spLocks noChangeShapeType="1"/>
          </p:cNvSpPr>
          <p:nvPr/>
        </p:nvSpPr>
        <p:spPr bwMode="auto">
          <a:xfrm>
            <a:off x="6477000" y="25844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Text Box 70"/>
          <p:cNvSpPr txBox="1">
            <a:spLocks noChangeArrowheads="1"/>
          </p:cNvSpPr>
          <p:nvPr/>
        </p:nvSpPr>
        <p:spPr bwMode="auto">
          <a:xfrm>
            <a:off x="2357438" y="1857375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Sentral</a:t>
            </a:r>
          </a:p>
        </p:txBody>
      </p:sp>
      <p:sp>
        <p:nvSpPr>
          <p:cNvPr id="17478" name="Text Box 71"/>
          <p:cNvSpPr txBox="1">
            <a:spLocks noChangeArrowheads="1"/>
          </p:cNvSpPr>
          <p:nvPr/>
        </p:nvSpPr>
        <p:spPr bwMode="auto">
          <a:xfrm>
            <a:off x="0" y="23796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Tertier</a:t>
            </a:r>
          </a:p>
        </p:txBody>
      </p:sp>
      <p:sp>
        <p:nvSpPr>
          <p:cNvPr id="17479" name="Text Box 72"/>
          <p:cNvSpPr txBox="1">
            <a:spLocks noChangeArrowheads="1"/>
          </p:cNvSpPr>
          <p:nvPr/>
        </p:nvSpPr>
        <p:spPr bwMode="auto">
          <a:xfrm>
            <a:off x="3770313" y="6103938"/>
            <a:ext cx="143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Subcriber s</a:t>
            </a:r>
          </a:p>
        </p:txBody>
      </p:sp>
      <p:sp>
        <p:nvSpPr>
          <p:cNvPr id="17480" name="Text Box 73"/>
          <p:cNvSpPr txBox="1">
            <a:spLocks noChangeArrowheads="1"/>
          </p:cNvSpPr>
          <p:nvPr/>
        </p:nvSpPr>
        <p:spPr bwMode="auto">
          <a:xfrm>
            <a:off x="8128000" y="2287588"/>
            <a:ext cx="93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1">
                <a:latin typeface="Times New Roman" pitchFamily="18" charset="0"/>
              </a:rPr>
              <a:t>Tertier </a:t>
            </a:r>
          </a:p>
        </p:txBody>
      </p:sp>
      <p:sp>
        <p:nvSpPr>
          <p:cNvPr id="17481" name="Text Box 74"/>
          <p:cNvSpPr txBox="1">
            <a:spLocks noChangeArrowheads="1"/>
          </p:cNvSpPr>
          <p:nvPr/>
        </p:nvSpPr>
        <p:spPr bwMode="auto">
          <a:xfrm>
            <a:off x="5643563" y="1857375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Sentral</a:t>
            </a:r>
          </a:p>
        </p:txBody>
      </p:sp>
      <p:sp>
        <p:nvSpPr>
          <p:cNvPr id="17482" name="Line 75"/>
          <p:cNvSpPr>
            <a:spLocks noChangeShapeType="1"/>
          </p:cNvSpPr>
          <p:nvPr/>
        </p:nvSpPr>
        <p:spPr bwMode="auto">
          <a:xfrm>
            <a:off x="914400" y="25844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3" name="Line 76"/>
          <p:cNvSpPr>
            <a:spLocks noChangeShapeType="1"/>
          </p:cNvSpPr>
          <p:nvPr/>
        </p:nvSpPr>
        <p:spPr bwMode="auto">
          <a:xfrm>
            <a:off x="1143000" y="34988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4" name="Line 77"/>
          <p:cNvSpPr>
            <a:spLocks noChangeShapeType="1"/>
          </p:cNvSpPr>
          <p:nvPr/>
        </p:nvSpPr>
        <p:spPr bwMode="auto">
          <a:xfrm>
            <a:off x="838200" y="44132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5" name="Line 78"/>
          <p:cNvSpPr>
            <a:spLocks noChangeShapeType="1"/>
          </p:cNvSpPr>
          <p:nvPr/>
        </p:nvSpPr>
        <p:spPr bwMode="auto">
          <a:xfrm>
            <a:off x="7543800" y="25082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Line 79"/>
          <p:cNvSpPr>
            <a:spLocks noChangeShapeType="1"/>
          </p:cNvSpPr>
          <p:nvPr/>
        </p:nvSpPr>
        <p:spPr bwMode="auto">
          <a:xfrm>
            <a:off x="7467600" y="3422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7" name="Line 80"/>
          <p:cNvSpPr>
            <a:spLocks noChangeShapeType="1"/>
          </p:cNvSpPr>
          <p:nvPr/>
        </p:nvSpPr>
        <p:spPr bwMode="auto">
          <a:xfrm>
            <a:off x="8001000" y="42608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8" name="Rectangle 82"/>
          <p:cNvSpPr>
            <a:spLocks noChangeArrowheads="1"/>
          </p:cNvSpPr>
          <p:nvPr/>
        </p:nvSpPr>
        <p:spPr bwMode="auto">
          <a:xfrm>
            <a:off x="7924800" y="3194050"/>
            <a:ext cx="1123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Sekunder</a:t>
            </a:r>
          </a:p>
        </p:txBody>
      </p:sp>
      <p:sp>
        <p:nvSpPr>
          <p:cNvPr id="17489" name="Rectangle 83"/>
          <p:cNvSpPr>
            <a:spLocks noChangeArrowheads="1"/>
          </p:cNvSpPr>
          <p:nvPr/>
        </p:nvSpPr>
        <p:spPr bwMode="auto">
          <a:xfrm>
            <a:off x="8229600" y="4046538"/>
            <a:ext cx="8826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Primer</a:t>
            </a:r>
          </a:p>
        </p:txBody>
      </p:sp>
      <p:sp>
        <p:nvSpPr>
          <p:cNvPr id="17490" name="Rectangle 84"/>
          <p:cNvSpPr>
            <a:spLocks noChangeArrowheads="1"/>
          </p:cNvSpPr>
          <p:nvPr/>
        </p:nvSpPr>
        <p:spPr bwMode="auto">
          <a:xfrm>
            <a:off x="8350250" y="5022850"/>
            <a:ext cx="7556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Lokal</a:t>
            </a:r>
          </a:p>
        </p:txBody>
      </p:sp>
      <p:sp>
        <p:nvSpPr>
          <p:cNvPr id="17491" name="Rectangle 85"/>
          <p:cNvSpPr>
            <a:spLocks noChangeArrowheads="1"/>
          </p:cNvSpPr>
          <p:nvPr/>
        </p:nvSpPr>
        <p:spPr bwMode="auto">
          <a:xfrm>
            <a:off x="0" y="3270250"/>
            <a:ext cx="1123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Sekunder</a:t>
            </a:r>
          </a:p>
        </p:txBody>
      </p:sp>
      <p:sp>
        <p:nvSpPr>
          <p:cNvPr id="17492" name="Rectangle 86"/>
          <p:cNvSpPr>
            <a:spLocks noChangeArrowheads="1"/>
          </p:cNvSpPr>
          <p:nvPr/>
        </p:nvSpPr>
        <p:spPr bwMode="auto">
          <a:xfrm>
            <a:off x="31750" y="4184650"/>
            <a:ext cx="8826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Primer</a:t>
            </a:r>
          </a:p>
        </p:txBody>
      </p:sp>
      <p:sp>
        <p:nvSpPr>
          <p:cNvPr id="17493" name="Rectangle 87"/>
          <p:cNvSpPr>
            <a:spLocks noChangeArrowheads="1"/>
          </p:cNvSpPr>
          <p:nvPr/>
        </p:nvSpPr>
        <p:spPr bwMode="auto">
          <a:xfrm>
            <a:off x="-31750" y="5099050"/>
            <a:ext cx="7302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Local</a:t>
            </a:r>
          </a:p>
        </p:txBody>
      </p:sp>
      <p:sp>
        <p:nvSpPr>
          <p:cNvPr id="17494" name="Line 88"/>
          <p:cNvSpPr>
            <a:spLocks noChangeShapeType="1"/>
          </p:cNvSpPr>
          <p:nvPr/>
        </p:nvSpPr>
        <p:spPr bwMode="auto">
          <a:xfrm flipV="1">
            <a:off x="1752600" y="1822450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5" name="Line 89"/>
          <p:cNvSpPr>
            <a:spLocks noChangeShapeType="1"/>
          </p:cNvSpPr>
          <p:nvPr/>
        </p:nvSpPr>
        <p:spPr bwMode="auto">
          <a:xfrm flipV="1">
            <a:off x="7086600" y="1746250"/>
            <a:ext cx="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6" name="Text Box 90"/>
          <p:cNvSpPr txBox="1">
            <a:spLocks noChangeArrowheads="1"/>
          </p:cNvSpPr>
          <p:nvPr/>
        </p:nvSpPr>
        <p:spPr bwMode="auto">
          <a:xfrm>
            <a:off x="1295400" y="1531938"/>
            <a:ext cx="10096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Gate way</a:t>
            </a:r>
          </a:p>
        </p:txBody>
      </p:sp>
      <p:sp>
        <p:nvSpPr>
          <p:cNvPr id="17497" name="Text Box 91"/>
          <p:cNvSpPr txBox="1">
            <a:spLocks noChangeArrowheads="1"/>
          </p:cNvSpPr>
          <p:nvPr/>
        </p:nvSpPr>
        <p:spPr bwMode="auto">
          <a:xfrm>
            <a:off x="6565900" y="1455738"/>
            <a:ext cx="10096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Gate way</a:t>
            </a:r>
          </a:p>
        </p:txBody>
      </p:sp>
      <p:sp>
        <p:nvSpPr>
          <p:cNvPr id="17498" name="Rectangle 92"/>
          <p:cNvSpPr>
            <a:spLocks noChangeArrowheads="1"/>
          </p:cNvSpPr>
          <p:nvPr/>
        </p:nvSpPr>
        <p:spPr bwMode="auto">
          <a:xfrm>
            <a:off x="3200400" y="2889250"/>
            <a:ext cx="2819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[ Fiber Optic, Satelite,  Microwave ]</a:t>
            </a:r>
          </a:p>
        </p:txBody>
      </p:sp>
      <p:sp>
        <p:nvSpPr>
          <p:cNvPr id="17499" name="Rectangle 93"/>
          <p:cNvSpPr>
            <a:spLocks noChangeArrowheads="1"/>
          </p:cNvSpPr>
          <p:nvPr/>
        </p:nvSpPr>
        <p:spPr bwMode="auto">
          <a:xfrm>
            <a:off x="3733800" y="2355850"/>
            <a:ext cx="1752600" cy="45720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Transmisi</a:t>
            </a:r>
          </a:p>
        </p:txBody>
      </p:sp>
      <p:sp>
        <p:nvSpPr>
          <p:cNvPr id="17500" name="Line 94"/>
          <p:cNvSpPr>
            <a:spLocks noChangeShapeType="1"/>
          </p:cNvSpPr>
          <p:nvPr/>
        </p:nvSpPr>
        <p:spPr bwMode="auto">
          <a:xfrm>
            <a:off x="3200400" y="26606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01" name="Line 95"/>
          <p:cNvSpPr>
            <a:spLocks noChangeShapeType="1"/>
          </p:cNvSpPr>
          <p:nvPr/>
        </p:nvSpPr>
        <p:spPr bwMode="auto">
          <a:xfrm flipH="1">
            <a:off x="3200400" y="25082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02" name="Line 96"/>
          <p:cNvSpPr>
            <a:spLocks noChangeShapeType="1"/>
          </p:cNvSpPr>
          <p:nvPr/>
        </p:nvSpPr>
        <p:spPr bwMode="auto">
          <a:xfrm>
            <a:off x="5486400" y="26606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Line 97"/>
          <p:cNvSpPr>
            <a:spLocks noChangeShapeType="1"/>
          </p:cNvSpPr>
          <p:nvPr/>
        </p:nvSpPr>
        <p:spPr bwMode="auto">
          <a:xfrm flipH="1">
            <a:off x="5486400" y="25082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643938" cy="1143000"/>
          </a:xfrm>
        </p:spPr>
        <p:txBody>
          <a:bodyPr/>
          <a:lstStyle/>
          <a:p>
            <a:r>
              <a:rPr lang="en-US" smtClean="0"/>
              <a:t>HIRARKI JARINGAN PSTN INDONESIA</a:t>
            </a:r>
          </a:p>
        </p:txBody>
      </p:sp>
      <p:sp>
        <p:nvSpPr>
          <p:cNvPr id="18435" name="Rectangle 99"/>
          <p:cNvSpPr>
            <a:spLocks noChangeArrowheads="1"/>
          </p:cNvSpPr>
          <p:nvPr/>
        </p:nvSpPr>
        <p:spPr bwMode="auto">
          <a:xfrm>
            <a:off x="1828800" y="1603375"/>
            <a:ext cx="914400" cy="60960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36" name="Rectangle 100"/>
          <p:cNvSpPr>
            <a:spLocks noChangeArrowheads="1"/>
          </p:cNvSpPr>
          <p:nvPr/>
        </p:nvSpPr>
        <p:spPr bwMode="auto">
          <a:xfrm>
            <a:off x="1143000" y="2746375"/>
            <a:ext cx="533400" cy="457200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37" name="Rectangle 101"/>
          <p:cNvSpPr>
            <a:spLocks noChangeArrowheads="1"/>
          </p:cNvSpPr>
          <p:nvPr/>
        </p:nvSpPr>
        <p:spPr bwMode="auto">
          <a:xfrm>
            <a:off x="2743200" y="2746375"/>
            <a:ext cx="533400" cy="457200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38" name="Rectangle 102"/>
          <p:cNvSpPr>
            <a:spLocks noChangeArrowheads="1"/>
          </p:cNvSpPr>
          <p:nvPr/>
        </p:nvSpPr>
        <p:spPr bwMode="auto">
          <a:xfrm>
            <a:off x="609600" y="5641975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39" name="Rectangle 103"/>
          <p:cNvSpPr>
            <a:spLocks noChangeArrowheads="1"/>
          </p:cNvSpPr>
          <p:nvPr/>
        </p:nvSpPr>
        <p:spPr bwMode="auto">
          <a:xfrm>
            <a:off x="3886200" y="5641975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40" name="Rectangle 104"/>
          <p:cNvSpPr>
            <a:spLocks noChangeArrowheads="1"/>
          </p:cNvSpPr>
          <p:nvPr/>
        </p:nvSpPr>
        <p:spPr bwMode="auto">
          <a:xfrm>
            <a:off x="914400" y="5641975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41" name="Rectangle 105"/>
          <p:cNvSpPr>
            <a:spLocks noChangeArrowheads="1"/>
          </p:cNvSpPr>
          <p:nvPr/>
        </p:nvSpPr>
        <p:spPr bwMode="auto">
          <a:xfrm>
            <a:off x="2362200" y="5641975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42" name="Rectangle 106"/>
          <p:cNvSpPr>
            <a:spLocks noChangeArrowheads="1"/>
          </p:cNvSpPr>
          <p:nvPr/>
        </p:nvSpPr>
        <p:spPr bwMode="auto">
          <a:xfrm>
            <a:off x="1219200" y="5641975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43" name="Rectangle 107"/>
          <p:cNvSpPr>
            <a:spLocks noChangeArrowheads="1"/>
          </p:cNvSpPr>
          <p:nvPr/>
        </p:nvSpPr>
        <p:spPr bwMode="auto">
          <a:xfrm>
            <a:off x="2057400" y="5641975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44" name="Rectangle 108"/>
          <p:cNvSpPr>
            <a:spLocks noChangeArrowheads="1"/>
          </p:cNvSpPr>
          <p:nvPr/>
        </p:nvSpPr>
        <p:spPr bwMode="auto">
          <a:xfrm>
            <a:off x="1524000" y="5641975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45" name="Rectangle 109"/>
          <p:cNvSpPr>
            <a:spLocks noChangeArrowheads="1"/>
          </p:cNvSpPr>
          <p:nvPr/>
        </p:nvSpPr>
        <p:spPr bwMode="auto">
          <a:xfrm>
            <a:off x="304800" y="5641975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46" name="Rectangle 110"/>
          <p:cNvSpPr>
            <a:spLocks noChangeArrowheads="1"/>
          </p:cNvSpPr>
          <p:nvPr/>
        </p:nvSpPr>
        <p:spPr bwMode="auto">
          <a:xfrm>
            <a:off x="3124200" y="5641975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447" name="Oval 111"/>
          <p:cNvSpPr>
            <a:spLocks noChangeArrowheads="1"/>
          </p:cNvSpPr>
          <p:nvPr/>
        </p:nvSpPr>
        <p:spPr bwMode="auto">
          <a:xfrm>
            <a:off x="13716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Oval 112"/>
          <p:cNvSpPr>
            <a:spLocks noChangeArrowheads="1"/>
          </p:cNvSpPr>
          <p:nvPr/>
        </p:nvSpPr>
        <p:spPr bwMode="auto">
          <a:xfrm>
            <a:off x="11430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Oval 113"/>
          <p:cNvSpPr>
            <a:spLocks noChangeArrowheads="1"/>
          </p:cNvSpPr>
          <p:nvPr/>
        </p:nvSpPr>
        <p:spPr bwMode="auto">
          <a:xfrm>
            <a:off x="9144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Oval 114"/>
          <p:cNvSpPr>
            <a:spLocks noChangeArrowheads="1"/>
          </p:cNvSpPr>
          <p:nvPr/>
        </p:nvSpPr>
        <p:spPr bwMode="auto">
          <a:xfrm>
            <a:off x="6858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Oval 115"/>
          <p:cNvSpPr>
            <a:spLocks noChangeArrowheads="1"/>
          </p:cNvSpPr>
          <p:nvPr/>
        </p:nvSpPr>
        <p:spPr bwMode="auto">
          <a:xfrm>
            <a:off x="4572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Oval 116"/>
          <p:cNvSpPr>
            <a:spLocks noChangeArrowheads="1"/>
          </p:cNvSpPr>
          <p:nvPr/>
        </p:nvSpPr>
        <p:spPr bwMode="auto">
          <a:xfrm>
            <a:off x="2286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117"/>
          <p:cNvSpPr>
            <a:spLocks noChangeArrowheads="1"/>
          </p:cNvSpPr>
          <p:nvPr/>
        </p:nvSpPr>
        <p:spPr bwMode="auto">
          <a:xfrm>
            <a:off x="28194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118"/>
          <p:cNvSpPr>
            <a:spLocks noChangeArrowheads="1"/>
          </p:cNvSpPr>
          <p:nvPr/>
        </p:nvSpPr>
        <p:spPr bwMode="auto">
          <a:xfrm>
            <a:off x="25908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Oval 119"/>
          <p:cNvSpPr>
            <a:spLocks noChangeArrowheads="1"/>
          </p:cNvSpPr>
          <p:nvPr/>
        </p:nvSpPr>
        <p:spPr bwMode="auto">
          <a:xfrm>
            <a:off x="23622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Oval 120"/>
          <p:cNvSpPr>
            <a:spLocks noChangeArrowheads="1"/>
          </p:cNvSpPr>
          <p:nvPr/>
        </p:nvSpPr>
        <p:spPr bwMode="auto">
          <a:xfrm>
            <a:off x="21336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Oval 121"/>
          <p:cNvSpPr>
            <a:spLocks noChangeArrowheads="1"/>
          </p:cNvSpPr>
          <p:nvPr/>
        </p:nvSpPr>
        <p:spPr bwMode="auto">
          <a:xfrm>
            <a:off x="19050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Oval 122"/>
          <p:cNvSpPr>
            <a:spLocks noChangeArrowheads="1"/>
          </p:cNvSpPr>
          <p:nvPr/>
        </p:nvSpPr>
        <p:spPr bwMode="auto">
          <a:xfrm>
            <a:off x="16764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Oval 123"/>
          <p:cNvSpPr>
            <a:spLocks noChangeArrowheads="1"/>
          </p:cNvSpPr>
          <p:nvPr/>
        </p:nvSpPr>
        <p:spPr bwMode="auto">
          <a:xfrm>
            <a:off x="42672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24"/>
          <p:cNvSpPr>
            <a:spLocks noChangeArrowheads="1"/>
          </p:cNvSpPr>
          <p:nvPr/>
        </p:nvSpPr>
        <p:spPr bwMode="auto">
          <a:xfrm>
            <a:off x="40386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25"/>
          <p:cNvSpPr>
            <a:spLocks noChangeArrowheads="1"/>
          </p:cNvSpPr>
          <p:nvPr/>
        </p:nvSpPr>
        <p:spPr bwMode="auto">
          <a:xfrm>
            <a:off x="38100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Oval 126"/>
          <p:cNvSpPr>
            <a:spLocks noChangeArrowheads="1"/>
          </p:cNvSpPr>
          <p:nvPr/>
        </p:nvSpPr>
        <p:spPr bwMode="auto">
          <a:xfrm>
            <a:off x="35814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Oval 127"/>
          <p:cNvSpPr>
            <a:spLocks noChangeArrowheads="1"/>
          </p:cNvSpPr>
          <p:nvPr/>
        </p:nvSpPr>
        <p:spPr bwMode="auto">
          <a:xfrm>
            <a:off x="33528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Oval 128"/>
          <p:cNvSpPr>
            <a:spLocks noChangeArrowheads="1"/>
          </p:cNvSpPr>
          <p:nvPr/>
        </p:nvSpPr>
        <p:spPr bwMode="auto">
          <a:xfrm>
            <a:off x="3124200" y="6251575"/>
            <a:ext cx="152400" cy="1524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Text Box 129"/>
          <p:cNvSpPr txBox="1">
            <a:spLocks noChangeArrowheads="1"/>
          </p:cNvSpPr>
          <p:nvPr/>
        </p:nvSpPr>
        <p:spPr bwMode="auto">
          <a:xfrm>
            <a:off x="4267200" y="1296988"/>
            <a:ext cx="4800600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</a:rPr>
              <a:t>Versi FTP Telkom             	        </a:t>
            </a:r>
            <a:r>
              <a:rPr lang="en-US" b="1">
                <a:solidFill>
                  <a:schemeClr val="tx2"/>
                </a:solidFill>
                <a:latin typeface="Arial Narrow" pitchFamily="34" charset="0"/>
              </a:rPr>
              <a:t>Versi Amerika</a:t>
            </a:r>
          </a:p>
          <a:p>
            <a:endParaRPr lang="en-US">
              <a:latin typeface="Arial Narrow" pitchFamily="34" charset="0"/>
            </a:endParaRPr>
          </a:p>
          <a:p>
            <a:r>
              <a:rPr lang="en-US">
                <a:latin typeface="Arial Narrow" pitchFamily="34" charset="0"/>
              </a:rPr>
              <a:t>Gate way : Sentral 			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Class 1</a:t>
            </a:r>
          </a:p>
          <a:p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Gerbang Internasional</a:t>
            </a:r>
          </a:p>
        </p:txBody>
      </p:sp>
      <p:sp>
        <p:nvSpPr>
          <p:cNvPr id="18466" name="Text Box 130"/>
          <p:cNvSpPr txBox="1">
            <a:spLocks noChangeArrowheads="1"/>
          </p:cNvSpPr>
          <p:nvPr/>
        </p:nvSpPr>
        <p:spPr bwMode="auto">
          <a:xfrm>
            <a:off x="4632325" y="6134100"/>
            <a:ext cx="108108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Subscriber</a:t>
            </a:r>
          </a:p>
        </p:txBody>
      </p:sp>
      <p:sp>
        <p:nvSpPr>
          <p:cNvPr id="18467" name="Rectangle 131"/>
          <p:cNvSpPr>
            <a:spLocks noChangeArrowheads="1"/>
          </p:cNvSpPr>
          <p:nvPr/>
        </p:nvSpPr>
        <p:spPr bwMode="auto">
          <a:xfrm>
            <a:off x="4267200" y="5503863"/>
            <a:ext cx="446722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STO : Sentral Lokal atau End office 	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Class 5</a:t>
            </a:r>
          </a:p>
        </p:txBody>
      </p:sp>
      <p:sp>
        <p:nvSpPr>
          <p:cNvPr id="18468" name="Rectangle 132"/>
          <p:cNvSpPr>
            <a:spLocks noChangeArrowheads="1"/>
          </p:cNvSpPr>
          <p:nvPr/>
        </p:nvSpPr>
        <p:spPr bwMode="auto">
          <a:xfrm>
            <a:off x="4295775" y="4818063"/>
            <a:ext cx="446722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Primary Center : Sentral Trunk/Tandem	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Class 4</a:t>
            </a:r>
          </a:p>
        </p:txBody>
      </p:sp>
      <p:sp>
        <p:nvSpPr>
          <p:cNvPr id="18469" name="Rectangle 133"/>
          <p:cNvSpPr>
            <a:spLocks noChangeArrowheads="1"/>
          </p:cNvSpPr>
          <p:nvPr/>
        </p:nvSpPr>
        <p:spPr bwMode="auto">
          <a:xfrm>
            <a:off x="4295775" y="3736975"/>
            <a:ext cx="44672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Secondary Center : Sentral trunk		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Class 3</a:t>
            </a:r>
          </a:p>
          <a:p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/ Transit Regional</a:t>
            </a:r>
          </a:p>
        </p:txBody>
      </p:sp>
      <p:sp>
        <p:nvSpPr>
          <p:cNvPr id="18470" name="Rectangle 134"/>
          <p:cNvSpPr>
            <a:spLocks noChangeArrowheads="1"/>
          </p:cNvSpPr>
          <p:nvPr/>
        </p:nvSpPr>
        <p:spPr bwMode="auto">
          <a:xfrm>
            <a:off x="4295775" y="2684463"/>
            <a:ext cx="44672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Tertiary Center : Sentral Trunk		</a:t>
            </a:r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Class 2</a:t>
            </a:r>
          </a:p>
          <a:p>
            <a:r>
              <a:rPr lang="en-US">
                <a:solidFill>
                  <a:schemeClr val="tx2"/>
                </a:solidFill>
                <a:latin typeface="Arial Narrow" pitchFamily="34" charset="0"/>
              </a:rPr>
              <a:t> / Transit Nasional</a:t>
            </a:r>
          </a:p>
        </p:txBody>
      </p:sp>
      <p:sp>
        <p:nvSpPr>
          <p:cNvPr id="18471" name="Rectangle 135"/>
          <p:cNvSpPr>
            <a:spLocks noChangeArrowheads="1"/>
          </p:cNvSpPr>
          <p:nvPr/>
        </p:nvSpPr>
        <p:spPr bwMode="auto">
          <a:xfrm>
            <a:off x="914400" y="1150938"/>
            <a:ext cx="2484438" cy="396875"/>
          </a:xfrm>
          <a:prstGeom prst="rect">
            <a:avLst/>
          </a:prstGeom>
          <a:solidFill>
            <a:srgbClr val="FFCC66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Arial Narrow" pitchFamily="34" charset="0"/>
              </a:rPr>
              <a:t>Network Configuration </a:t>
            </a:r>
          </a:p>
        </p:txBody>
      </p:sp>
      <p:sp>
        <p:nvSpPr>
          <p:cNvPr id="18472" name="Line 136"/>
          <p:cNvSpPr>
            <a:spLocks noChangeShapeType="1"/>
          </p:cNvSpPr>
          <p:nvPr/>
        </p:nvSpPr>
        <p:spPr bwMode="auto">
          <a:xfrm>
            <a:off x="2286000" y="2289175"/>
            <a:ext cx="609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3" name="Line 137"/>
          <p:cNvSpPr>
            <a:spLocks noChangeShapeType="1"/>
          </p:cNvSpPr>
          <p:nvPr/>
        </p:nvSpPr>
        <p:spPr bwMode="auto">
          <a:xfrm flipH="1">
            <a:off x="1447800" y="2289175"/>
            <a:ext cx="838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4" name="Line 138"/>
          <p:cNvSpPr>
            <a:spLocks noChangeShapeType="1"/>
          </p:cNvSpPr>
          <p:nvPr/>
        </p:nvSpPr>
        <p:spPr bwMode="auto">
          <a:xfrm flipH="1">
            <a:off x="2514600" y="3203575"/>
            <a:ext cx="457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5" name="Line 139"/>
          <p:cNvSpPr>
            <a:spLocks noChangeShapeType="1"/>
          </p:cNvSpPr>
          <p:nvPr/>
        </p:nvSpPr>
        <p:spPr bwMode="auto">
          <a:xfrm>
            <a:off x="2971800" y="3203575"/>
            <a:ext cx="4572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6" name="Line 140"/>
          <p:cNvSpPr>
            <a:spLocks noChangeShapeType="1"/>
          </p:cNvSpPr>
          <p:nvPr/>
        </p:nvSpPr>
        <p:spPr bwMode="auto">
          <a:xfrm flipH="1">
            <a:off x="990600" y="3279775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7" name="Line 141"/>
          <p:cNvSpPr>
            <a:spLocks noChangeShapeType="1"/>
          </p:cNvSpPr>
          <p:nvPr/>
        </p:nvSpPr>
        <p:spPr bwMode="auto">
          <a:xfrm>
            <a:off x="1371600" y="3279775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8" name="Line 142"/>
          <p:cNvSpPr>
            <a:spLocks noChangeShapeType="1"/>
          </p:cNvSpPr>
          <p:nvPr/>
        </p:nvSpPr>
        <p:spPr bwMode="auto">
          <a:xfrm flipH="1">
            <a:off x="685800" y="4346575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9" name="Line 143"/>
          <p:cNvSpPr>
            <a:spLocks noChangeShapeType="1"/>
          </p:cNvSpPr>
          <p:nvPr/>
        </p:nvSpPr>
        <p:spPr bwMode="auto">
          <a:xfrm>
            <a:off x="838200" y="4346575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0" name="Line 144"/>
          <p:cNvSpPr>
            <a:spLocks noChangeShapeType="1"/>
          </p:cNvSpPr>
          <p:nvPr/>
        </p:nvSpPr>
        <p:spPr bwMode="auto">
          <a:xfrm>
            <a:off x="2438400" y="434657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1" name="Line 145"/>
          <p:cNvSpPr>
            <a:spLocks noChangeShapeType="1"/>
          </p:cNvSpPr>
          <p:nvPr/>
        </p:nvSpPr>
        <p:spPr bwMode="auto">
          <a:xfrm flipH="1">
            <a:off x="1981200" y="4346575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2" name="Line 146"/>
          <p:cNvSpPr>
            <a:spLocks noChangeShapeType="1"/>
          </p:cNvSpPr>
          <p:nvPr/>
        </p:nvSpPr>
        <p:spPr bwMode="auto">
          <a:xfrm flipH="1">
            <a:off x="3276600" y="4346575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3" name="Line 147"/>
          <p:cNvSpPr>
            <a:spLocks noChangeShapeType="1"/>
          </p:cNvSpPr>
          <p:nvPr/>
        </p:nvSpPr>
        <p:spPr bwMode="auto">
          <a:xfrm>
            <a:off x="3429000" y="4346575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4" name="Line 148"/>
          <p:cNvSpPr>
            <a:spLocks noChangeShapeType="1"/>
          </p:cNvSpPr>
          <p:nvPr/>
        </p:nvSpPr>
        <p:spPr bwMode="auto">
          <a:xfrm flipH="1">
            <a:off x="381000" y="5108575"/>
            <a:ext cx="228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5" name="Line 149"/>
          <p:cNvSpPr>
            <a:spLocks noChangeShapeType="1"/>
          </p:cNvSpPr>
          <p:nvPr/>
        </p:nvSpPr>
        <p:spPr bwMode="auto">
          <a:xfrm>
            <a:off x="609600" y="5108575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6" name="Line 150"/>
          <p:cNvSpPr>
            <a:spLocks noChangeShapeType="1"/>
          </p:cNvSpPr>
          <p:nvPr/>
        </p:nvSpPr>
        <p:spPr bwMode="auto">
          <a:xfrm flipH="1">
            <a:off x="990600" y="5108575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7" name="Line 151"/>
          <p:cNvSpPr>
            <a:spLocks noChangeShapeType="1"/>
          </p:cNvSpPr>
          <p:nvPr/>
        </p:nvSpPr>
        <p:spPr bwMode="auto">
          <a:xfrm>
            <a:off x="1143000" y="5184775"/>
            <a:ext cx="152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8" name="Line 152"/>
          <p:cNvSpPr>
            <a:spLocks noChangeShapeType="1"/>
          </p:cNvSpPr>
          <p:nvPr/>
        </p:nvSpPr>
        <p:spPr bwMode="auto">
          <a:xfrm>
            <a:off x="1295400" y="5184775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9" name="Line 153"/>
          <p:cNvSpPr>
            <a:spLocks noChangeShapeType="1"/>
          </p:cNvSpPr>
          <p:nvPr/>
        </p:nvSpPr>
        <p:spPr bwMode="auto">
          <a:xfrm flipH="1">
            <a:off x="2133600" y="5108575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0" name="Line 154"/>
          <p:cNvSpPr>
            <a:spLocks noChangeShapeType="1"/>
          </p:cNvSpPr>
          <p:nvPr/>
        </p:nvSpPr>
        <p:spPr bwMode="auto">
          <a:xfrm>
            <a:off x="2438400" y="51085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1" name="Line 155"/>
          <p:cNvSpPr>
            <a:spLocks noChangeShapeType="1"/>
          </p:cNvSpPr>
          <p:nvPr/>
        </p:nvSpPr>
        <p:spPr bwMode="auto">
          <a:xfrm>
            <a:off x="2438400" y="5108575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2" name="Line 156"/>
          <p:cNvSpPr>
            <a:spLocks noChangeShapeType="1"/>
          </p:cNvSpPr>
          <p:nvPr/>
        </p:nvSpPr>
        <p:spPr bwMode="auto">
          <a:xfrm>
            <a:off x="3200400" y="51085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3" name="Line 157"/>
          <p:cNvSpPr>
            <a:spLocks noChangeShapeType="1"/>
          </p:cNvSpPr>
          <p:nvPr/>
        </p:nvSpPr>
        <p:spPr bwMode="auto">
          <a:xfrm>
            <a:off x="3810000" y="5184775"/>
            <a:ext cx="76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4" name="Line 158"/>
          <p:cNvSpPr>
            <a:spLocks noChangeShapeType="1"/>
          </p:cNvSpPr>
          <p:nvPr/>
        </p:nvSpPr>
        <p:spPr bwMode="auto">
          <a:xfrm flipH="1">
            <a:off x="3505200" y="5184775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5" name="Line 159"/>
          <p:cNvSpPr>
            <a:spLocks noChangeShapeType="1"/>
          </p:cNvSpPr>
          <p:nvPr/>
        </p:nvSpPr>
        <p:spPr bwMode="auto">
          <a:xfrm flipH="1">
            <a:off x="2895600" y="5184775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6" name="Line 160"/>
          <p:cNvSpPr>
            <a:spLocks noChangeShapeType="1"/>
          </p:cNvSpPr>
          <p:nvPr/>
        </p:nvSpPr>
        <p:spPr bwMode="auto">
          <a:xfrm flipH="1">
            <a:off x="304800" y="5870575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7" name="Line 161"/>
          <p:cNvSpPr>
            <a:spLocks noChangeShapeType="1"/>
          </p:cNvSpPr>
          <p:nvPr/>
        </p:nvSpPr>
        <p:spPr bwMode="auto">
          <a:xfrm flipH="1">
            <a:off x="533400" y="5870575"/>
            <a:ext cx="152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8" name="Line 162"/>
          <p:cNvSpPr>
            <a:spLocks noChangeShapeType="1"/>
          </p:cNvSpPr>
          <p:nvPr/>
        </p:nvSpPr>
        <p:spPr bwMode="auto">
          <a:xfrm>
            <a:off x="685800" y="5870575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9" name="Line 163"/>
          <p:cNvSpPr>
            <a:spLocks noChangeShapeType="1"/>
          </p:cNvSpPr>
          <p:nvPr/>
        </p:nvSpPr>
        <p:spPr bwMode="auto">
          <a:xfrm>
            <a:off x="990600" y="587057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0" name="Line 164"/>
          <p:cNvSpPr>
            <a:spLocks noChangeShapeType="1"/>
          </p:cNvSpPr>
          <p:nvPr/>
        </p:nvSpPr>
        <p:spPr bwMode="auto">
          <a:xfrm flipH="1">
            <a:off x="1219200" y="5870575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1" name="Line 165"/>
          <p:cNvSpPr>
            <a:spLocks noChangeShapeType="1"/>
          </p:cNvSpPr>
          <p:nvPr/>
        </p:nvSpPr>
        <p:spPr bwMode="auto">
          <a:xfrm flipH="1">
            <a:off x="1447800" y="5870575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2" name="Line 166"/>
          <p:cNvSpPr>
            <a:spLocks noChangeShapeType="1"/>
          </p:cNvSpPr>
          <p:nvPr/>
        </p:nvSpPr>
        <p:spPr bwMode="auto">
          <a:xfrm>
            <a:off x="1600200" y="5870575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3" name="Line 167"/>
          <p:cNvSpPr>
            <a:spLocks noChangeShapeType="1"/>
          </p:cNvSpPr>
          <p:nvPr/>
        </p:nvSpPr>
        <p:spPr bwMode="auto">
          <a:xfrm flipH="1">
            <a:off x="1981200" y="5870575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4" name="Line 168"/>
          <p:cNvSpPr>
            <a:spLocks noChangeShapeType="1"/>
          </p:cNvSpPr>
          <p:nvPr/>
        </p:nvSpPr>
        <p:spPr bwMode="auto">
          <a:xfrm>
            <a:off x="2133600" y="5946775"/>
            <a:ext cx="76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5" name="Line 169"/>
          <p:cNvSpPr>
            <a:spLocks noChangeShapeType="1"/>
          </p:cNvSpPr>
          <p:nvPr/>
        </p:nvSpPr>
        <p:spPr bwMode="auto">
          <a:xfrm>
            <a:off x="2438400" y="5870575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6" name="Line 170"/>
          <p:cNvSpPr>
            <a:spLocks noChangeShapeType="1"/>
          </p:cNvSpPr>
          <p:nvPr/>
        </p:nvSpPr>
        <p:spPr bwMode="auto">
          <a:xfrm>
            <a:off x="2438400" y="58705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7" name="Line 171"/>
          <p:cNvSpPr>
            <a:spLocks noChangeShapeType="1"/>
          </p:cNvSpPr>
          <p:nvPr/>
        </p:nvSpPr>
        <p:spPr bwMode="auto">
          <a:xfrm>
            <a:off x="2438400" y="5870575"/>
            <a:ext cx="228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8" name="Line 172"/>
          <p:cNvSpPr>
            <a:spLocks noChangeShapeType="1"/>
          </p:cNvSpPr>
          <p:nvPr/>
        </p:nvSpPr>
        <p:spPr bwMode="auto">
          <a:xfrm>
            <a:off x="3200400" y="58705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09" name="Line 173"/>
          <p:cNvSpPr>
            <a:spLocks noChangeShapeType="1"/>
          </p:cNvSpPr>
          <p:nvPr/>
        </p:nvSpPr>
        <p:spPr bwMode="auto">
          <a:xfrm flipH="1">
            <a:off x="3657600" y="5870575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0" name="Line 174"/>
          <p:cNvSpPr>
            <a:spLocks noChangeShapeType="1"/>
          </p:cNvSpPr>
          <p:nvPr/>
        </p:nvSpPr>
        <p:spPr bwMode="auto">
          <a:xfrm flipH="1">
            <a:off x="3886200" y="5870575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1" name="Line 175"/>
          <p:cNvSpPr>
            <a:spLocks noChangeShapeType="1"/>
          </p:cNvSpPr>
          <p:nvPr/>
        </p:nvSpPr>
        <p:spPr bwMode="auto">
          <a:xfrm>
            <a:off x="3962400" y="5870575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2" name="Line 176"/>
          <p:cNvSpPr>
            <a:spLocks noChangeShapeType="1"/>
          </p:cNvSpPr>
          <p:nvPr/>
        </p:nvSpPr>
        <p:spPr bwMode="auto">
          <a:xfrm>
            <a:off x="3962400" y="5870575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3" name="Line 177"/>
          <p:cNvSpPr>
            <a:spLocks noChangeShapeType="1"/>
          </p:cNvSpPr>
          <p:nvPr/>
        </p:nvSpPr>
        <p:spPr bwMode="auto">
          <a:xfrm>
            <a:off x="3200400" y="5870575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4" name="Line 178"/>
          <p:cNvSpPr>
            <a:spLocks noChangeShapeType="1"/>
          </p:cNvSpPr>
          <p:nvPr/>
        </p:nvSpPr>
        <p:spPr bwMode="auto">
          <a:xfrm flipH="1">
            <a:off x="152400" y="5870575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5" name="Line 179"/>
          <p:cNvSpPr>
            <a:spLocks noChangeShapeType="1"/>
          </p:cNvSpPr>
          <p:nvPr/>
        </p:nvSpPr>
        <p:spPr bwMode="auto">
          <a:xfrm flipH="1">
            <a:off x="2971800" y="2060575"/>
            <a:ext cx="1219200" cy="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6" name="Line 180"/>
          <p:cNvSpPr>
            <a:spLocks noChangeShapeType="1"/>
          </p:cNvSpPr>
          <p:nvPr/>
        </p:nvSpPr>
        <p:spPr bwMode="auto">
          <a:xfrm flipH="1">
            <a:off x="3429000" y="2898775"/>
            <a:ext cx="838200" cy="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7" name="Line 181"/>
          <p:cNvSpPr>
            <a:spLocks noChangeShapeType="1"/>
          </p:cNvSpPr>
          <p:nvPr/>
        </p:nvSpPr>
        <p:spPr bwMode="auto">
          <a:xfrm flipH="1">
            <a:off x="3810000" y="3965575"/>
            <a:ext cx="457200" cy="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8" name="Line 182"/>
          <p:cNvSpPr>
            <a:spLocks noChangeShapeType="1"/>
          </p:cNvSpPr>
          <p:nvPr/>
        </p:nvSpPr>
        <p:spPr bwMode="auto">
          <a:xfrm flipH="1">
            <a:off x="4114800" y="5032375"/>
            <a:ext cx="152400" cy="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19" name="Line 183"/>
          <p:cNvSpPr>
            <a:spLocks noChangeShapeType="1"/>
          </p:cNvSpPr>
          <p:nvPr/>
        </p:nvSpPr>
        <p:spPr bwMode="auto">
          <a:xfrm flipH="1">
            <a:off x="4114800" y="5718175"/>
            <a:ext cx="228600" cy="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520" name="Rectangle 184"/>
          <p:cNvSpPr>
            <a:spLocks noChangeArrowheads="1"/>
          </p:cNvSpPr>
          <p:nvPr/>
        </p:nvSpPr>
        <p:spPr bwMode="auto">
          <a:xfrm>
            <a:off x="533400" y="3813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521" name="Rectangle 185"/>
          <p:cNvSpPr>
            <a:spLocks noChangeArrowheads="1"/>
          </p:cNvSpPr>
          <p:nvPr/>
        </p:nvSpPr>
        <p:spPr bwMode="auto">
          <a:xfrm>
            <a:off x="3200400" y="3813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522" name="Rectangle 186"/>
          <p:cNvSpPr>
            <a:spLocks noChangeArrowheads="1"/>
          </p:cNvSpPr>
          <p:nvPr/>
        </p:nvSpPr>
        <p:spPr bwMode="auto">
          <a:xfrm>
            <a:off x="2209800" y="3813175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523" name="Rectangle 187"/>
          <p:cNvSpPr>
            <a:spLocks noChangeArrowheads="1"/>
          </p:cNvSpPr>
          <p:nvPr/>
        </p:nvSpPr>
        <p:spPr bwMode="auto">
          <a:xfrm>
            <a:off x="457200" y="4879975"/>
            <a:ext cx="304800" cy="22860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524" name="Rectangle 188"/>
          <p:cNvSpPr>
            <a:spLocks noChangeArrowheads="1"/>
          </p:cNvSpPr>
          <p:nvPr/>
        </p:nvSpPr>
        <p:spPr bwMode="auto">
          <a:xfrm>
            <a:off x="3657600" y="4803775"/>
            <a:ext cx="304800" cy="22860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525" name="Rectangle 189"/>
          <p:cNvSpPr>
            <a:spLocks noChangeArrowheads="1"/>
          </p:cNvSpPr>
          <p:nvPr/>
        </p:nvSpPr>
        <p:spPr bwMode="auto">
          <a:xfrm>
            <a:off x="990600" y="4803775"/>
            <a:ext cx="304800" cy="22860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526" name="Rectangle 190"/>
          <p:cNvSpPr>
            <a:spLocks noChangeArrowheads="1"/>
          </p:cNvSpPr>
          <p:nvPr/>
        </p:nvSpPr>
        <p:spPr bwMode="auto">
          <a:xfrm>
            <a:off x="3048000" y="4803775"/>
            <a:ext cx="304800" cy="22860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527" name="Rectangle 191"/>
          <p:cNvSpPr>
            <a:spLocks noChangeArrowheads="1"/>
          </p:cNvSpPr>
          <p:nvPr/>
        </p:nvSpPr>
        <p:spPr bwMode="auto">
          <a:xfrm>
            <a:off x="2286000" y="4803775"/>
            <a:ext cx="304800" cy="228600"/>
          </a:xfrm>
          <a:prstGeom prst="rect">
            <a:avLst/>
          </a:prstGeom>
          <a:solidFill>
            <a:srgbClr val="FF99FF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STRUKTUR JARINGAN PSTN INDONESIA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905000" y="1500188"/>
            <a:ext cx="914400" cy="60960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Arial Narrow" pitchFamily="34" charset="0"/>
              </a:rPr>
              <a:t>Gate way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1219200" y="2643188"/>
            <a:ext cx="533400" cy="457200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2819400" y="2643188"/>
            <a:ext cx="533400" cy="457200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762000" y="3709988"/>
            <a:ext cx="457200" cy="457200"/>
          </a:xfrm>
          <a:prstGeom prst="ellipse">
            <a:avLst/>
          </a:prstGeom>
          <a:solidFill>
            <a:srgbClr val="FF99FF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3" name="Oval 9"/>
          <p:cNvSpPr>
            <a:spLocks noChangeArrowheads="1"/>
          </p:cNvSpPr>
          <p:nvPr/>
        </p:nvSpPr>
        <p:spPr bwMode="auto">
          <a:xfrm>
            <a:off x="2286000" y="3709988"/>
            <a:ext cx="457200" cy="457200"/>
          </a:xfrm>
          <a:prstGeom prst="ellipse">
            <a:avLst/>
          </a:prstGeom>
          <a:solidFill>
            <a:srgbClr val="FF99FF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4" name="Oval 10"/>
          <p:cNvSpPr>
            <a:spLocks noChangeArrowheads="1"/>
          </p:cNvSpPr>
          <p:nvPr/>
        </p:nvSpPr>
        <p:spPr bwMode="auto">
          <a:xfrm>
            <a:off x="3352800" y="3709988"/>
            <a:ext cx="457200" cy="457200"/>
          </a:xfrm>
          <a:prstGeom prst="ellipse">
            <a:avLst/>
          </a:prstGeom>
          <a:solidFill>
            <a:srgbClr val="FF99FF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5" name="Oval 11"/>
          <p:cNvSpPr>
            <a:spLocks noChangeArrowheads="1"/>
          </p:cNvSpPr>
          <p:nvPr/>
        </p:nvSpPr>
        <p:spPr bwMode="auto">
          <a:xfrm>
            <a:off x="533400" y="4700588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6" name="Oval 12"/>
          <p:cNvSpPr>
            <a:spLocks noChangeArrowheads="1"/>
          </p:cNvSpPr>
          <p:nvPr/>
        </p:nvSpPr>
        <p:spPr bwMode="auto">
          <a:xfrm>
            <a:off x="1143000" y="4700588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7" name="Oval 13"/>
          <p:cNvSpPr>
            <a:spLocks noChangeArrowheads="1"/>
          </p:cNvSpPr>
          <p:nvPr/>
        </p:nvSpPr>
        <p:spPr bwMode="auto">
          <a:xfrm>
            <a:off x="2362200" y="4700588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8" name="Oval 14"/>
          <p:cNvSpPr>
            <a:spLocks noChangeArrowheads="1"/>
          </p:cNvSpPr>
          <p:nvPr/>
        </p:nvSpPr>
        <p:spPr bwMode="auto">
          <a:xfrm>
            <a:off x="3124200" y="4700588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69" name="Oval 15"/>
          <p:cNvSpPr>
            <a:spLocks noChangeArrowheads="1"/>
          </p:cNvSpPr>
          <p:nvPr/>
        </p:nvSpPr>
        <p:spPr bwMode="auto">
          <a:xfrm>
            <a:off x="3810000" y="4700588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685800" y="5538788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3962400" y="5538788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2" name="Rectangle 18"/>
          <p:cNvSpPr>
            <a:spLocks noChangeArrowheads="1"/>
          </p:cNvSpPr>
          <p:nvPr/>
        </p:nvSpPr>
        <p:spPr bwMode="auto">
          <a:xfrm>
            <a:off x="990600" y="5538788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2438400" y="5538788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4" name="Rectangle 20"/>
          <p:cNvSpPr>
            <a:spLocks noChangeArrowheads="1"/>
          </p:cNvSpPr>
          <p:nvPr/>
        </p:nvSpPr>
        <p:spPr bwMode="auto">
          <a:xfrm>
            <a:off x="1295400" y="5538788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5" name="Rectangle 21"/>
          <p:cNvSpPr>
            <a:spLocks noChangeArrowheads="1"/>
          </p:cNvSpPr>
          <p:nvPr/>
        </p:nvSpPr>
        <p:spPr bwMode="auto">
          <a:xfrm>
            <a:off x="2133600" y="5538788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6" name="Rectangle 22"/>
          <p:cNvSpPr>
            <a:spLocks noChangeArrowheads="1"/>
          </p:cNvSpPr>
          <p:nvPr/>
        </p:nvSpPr>
        <p:spPr bwMode="auto">
          <a:xfrm>
            <a:off x="1600200" y="5538788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7" name="Rectangle 23"/>
          <p:cNvSpPr>
            <a:spLocks noChangeArrowheads="1"/>
          </p:cNvSpPr>
          <p:nvPr/>
        </p:nvSpPr>
        <p:spPr bwMode="auto">
          <a:xfrm>
            <a:off x="381000" y="5538788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8" name="Rectangle 24"/>
          <p:cNvSpPr>
            <a:spLocks noChangeArrowheads="1"/>
          </p:cNvSpPr>
          <p:nvPr/>
        </p:nvSpPr>
        <p:spPr bwMode="auto">
          <a:xfrm>
            <a:off x="3200400" y="5538788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79" name="Oval 25"/>
          <p:cNvSpPr>
            <a:spLocks noChangeArrowheads="1"/>
          </p:cNvSpPr>
          <p:nvPr/>
        </p:nvSpPr>
        <p:spPr bwMode="auto">
          <a:xfrm>
            <a:off x="14478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0" name="Oval 26"/>
          <p:cNvSpPr>
            <a:spLocks noChangeArrowheads="1"/>
          </p:cNvSpPr>
          <p:nvPr/>
        </p:nvSpPr>
        <p:spPr bwMode="auto">
          <a:xfrm>
            <a:off x="12192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1" name="Oval 27"/>
          <p:cNvSpPr>
            <a:spLocks noChangeArrowheads="1"/>
          </p:cNvSpPr>
          <p:nvPr/>
        </p:nvSpPr>
        <p:spPr bwMode="auto">
          <a:xfrm>
            <a:off x="9906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2" name="Oval 28"/>
          <p:cNvSpPr>
            <a:spLocks noChangeArrowheads="1"/>
          </p:cNvSpPr>
          <p:nvPr/>
        </p:nvSpPr>
        <p:spPr bwMode="auto">
          <a:xfrm>
            <a:off x="7620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3" name="Oval 29"/>
          <p:cNvSpPr>
            <a:spLocks noChangeArrowheads="1"/>
          </p:cNvSpPr>
          <p:nvPr/>
        </p:nvSpPr>
        <p:spPr bwMode="auto">
          <a:xfrm>
            <a:off x="5334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4" name="Oval 30"/>
          <p:cNvSpPr>
            <a:spLocks noChangeArrowheads="1"/>
          </p:cNvSpPr>
          <p:nvPr/>
        </p:nvSpPr>
        <p:spPr bwMode="auto">
          <a:xfrm>
            <a:off x="3048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5" name="Oval 31"/>
          <p:cNvSpPr>
            <a:spLocks noChangeArrowheads="1"/>
          </p:cNvSpPr>
          <p:nvPr/>
        </p:nvSpPr>
        <p:spPr bwMode="auto">
          <a:xfrm>
            <a:off x="28956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6" name="Oval 32"/>
          <p:cNvSpPr>
            <a:spLocks noChangeArrowheads="1"/>
          </p:cNvSpPr>
          <p:nvPr/>
        </p:nvSpPr>
        <p:spPr bwMode="auto">
          <a:xfrm>
            <a:off x="26670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7" name="Oval 33"/>
          <p:cNvSpPr>
            <a:spLocks noChangeArrowheads="1"/>
          </p:cNvSpPr>
          <p:nvPr/>
        </p:nvSpPr>
        <p:spPr bwMode="auto">
          <a:xfrm>
            <a:off x="24384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8" name="Oval 34"/>
          <p:cNvSpPr>
            <a:spLocks noChangeArrowheads="1"/>
          </p:cNvSpPr>
          <p:nvPr/>
        </p:nvSpPr>
        <p:spPr bwMode="auto">
          <a:xfrm>
            <a:off x="22098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89" name="Oval 35"/>
          <p:cNvSpPr>
            <a:spLocks noChangeArrowheads="1"/>
          </p:cNvSpPr>
          <p:nvPr/>
        </p:nvSpPr>
        <p:spPr bwMode="auto">
          <a:xfrm>
            <a:off x="19812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90" name="Oval 36"/>
          <p:cNvSpPr>
            <a:spLocks noChangeArrowheads="1"/>
          </p:cNvSpPr>
          <p:nvPr/>
        </p:nvSpPr>
        <p:spPr bwMode="auto">
          <a:xfrm>
            <a:off x="17526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91" name="Oval 37"/>
          <p:cNvSpPr>
            <a:spLocks noChangeArrowheads="1"/>
          </p:cNvSpPr>
          <p:nvPr/>
        </p:nvSpPr>
        <p:spPr bwMode="auto">
          <a:xfrm>
            <a:off x="43434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92" name="Oval 38"/>
          <p:cNvSpPr>
            <a:spLocks noChangeArrowheads="1"/>
          </p:cNvSpPr>
          <p:nvPr/>
        </p:nvSpPr>
        <p:spPr bwMode="auto">
          <a:xfrm>
            <a:off x="41148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93" name="Oval 39"/>
          <p:cNvSpPr>
            <a:spLocks noChangeArrowheads="1"/>
          </p:cNvSpPr>
          <p:nvPr/>
        </p:nvSpPr>
        <p:spPr bwMode="auto">
          <a:xfrm>
            <a:off x="38862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94" name="Oval 40"/>
          <p:cNvSpPr>
            <a:spLocks noChangeArrowheads="1"/>
          </p:cNvSpPr>
          <p:nvPr/>
        </p:nvSpPr>
        <p:spPr bwMode="auto">
          <a:xfrm>
            <a:off x="36576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95" name="Oval 41"/>
          <p:cNvSpPr>
            <a:spLocks noChangeArrowheads="1"/>
          </p:cNvSpPr>
          <p:nvPr/>
        </p:nvSpPr>
        <p:spPr bwMode="auto">
          <a:xfrm>
            <a:off x="34290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96" name="Oval 42"/>
          <p:cNvSpPr>
            <a:spLocks noChangeArrowheads="1"/>
          </p:cNvSpPr>
          <p:nvPr/>
        </p:nvSpPr>
        <p:spPr bwMode="auto">
          <a:xfrm>
            <a:off x="3200400" y="61483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497" name="Line 43"/>
          <p:cNvSpPr>
            <a:spLocks noChangeShapeType="1"/>
          </p:cNvSpPr>
          <p:nvPr/>
        </p:nvSpPr>
        <p:spPr bwMode="auto">
          <a:xfrm>
            <a:off x="2362200" y="2185988"/>
            <a:ext cx="609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8" name="Line 44"/>
          <p:cNvSpPr>
            <a:spLocks noChangeShapeType="1"/>
          </p:cNvSpPr>
          <p:nvPr/>
        </p:nvSpPr>
        <p:spPr bwMode="auto">
          <a:xfrm flipH="1">
            <a:off x="1524000" y="2185988"/>
            <a:ext cx="838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99" name="Line 45"/>
          <p:cNvSpPr>
            <a:spLocks noChangeShapeType="1"/>
          </p:cNvSpPr>
          <p:nvPr/>
        </p:nvSpPr>
        <p:spPr bwMode="auto">
          <a:xfrm flipH="1">
            <a:off x="2590800" y="3100388"/>
            <a:ext cx="457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0" name="Line 46"/>
          <p:cNvSpPr>
            <a:spLocks noChangeShapeType="1"/>
          </p:cNvSpPr>
          <p:nvPr/>
        </p:nvSpPr>
        <p:spPr bwMode="auto">
          <a:xfrm>
            <a:off x="3048000" y="3100388"/>
            <a:ext cx="4572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1" name="Line 47"/>
          <p:cNvSpPr>
            <a:spLocks noChangeShapeType="1"/>
          </p:cNvSpPr>
          <p:nvPr/>
        </p:nvSpPr>
        <p:spPr bwMode="auto">
          <a:xfrm flipH="1">
            <a:off x="1066800" y="3176588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2" name="Line 48"/>
          <p:cNvSpPr>
            <a:spLocks noChangeShapeType="1"/>
          </p:cNvSpPr>
          <p:nvPr/>
        </p:nvSpPr>
        <p:spPr bwMode="auto">
          <a:xfrm>
            <a:off x="1447800" y="3176588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3" name="Line 49"/>
          <p:cNvSpPr>
            <a:spLocks noChangeShapeType="1"/>
          </p:cNvSpPr>
          <p:nvPr/>
        </p:nvSpPr>
        <p:spPr bwMode="auto">
          <a:xfrm flipH="1">
            <a:off x="762000" y="4243388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4" name="Line 50"/>
          <p:cNvSpPr>
            <a:spLocks noChangeShapeType="1"/>
          </p:cNvSpPr>
          <p:nvPr/>
        </p:nvSpPr>
        <p:spPr bwMode="auto">
          <a:xfrm>
            <a:off x="914400" y="4243388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5" name="Line 51"/>
          <p:cNvSpPr>
            <a:spLocks noChangeShapeType="1"/>
          </p:cNvSpPr>
          <p:nvPr/>
        </p:nvSpPr>
        <p:spPr bwMode="auto">
          <a:xfrm>
            <a:off x="2514600" y="424338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6" name="Line 52"/>
          <p:cNvSpPr>
            <a:spLocks noChangeShapeType="1"/>
          </p:cNvSpPr>
          <p:nvPr/>
        </p:nvSpPr>
        <p:spPr bwMode="auto">
          <a:xfrm flipH="1">
            <a:off x="2057400" y="4243388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7" name="Line 53"/>
          <p:cNvSpPr>
            <a:spLocks noChangeShapeType="1"/>
          </p:cNvSpPr>
          <p:nvPr/>
        </p:nvSpPr>
        <p:spPr bwMode="auto">
          <a:xfrm flipH="1">
            <a:off x="3352800" y="4243388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8" name="Line 54"/>
          <p:cNvSpPr>
            <a:spLocks noChangeShapeType="1"/>
          </p:cNvSpPr>
          <p:nvPr/>
        </p:nvSpPr>
        <p:spPr bwMode="auto">
          <a:xfrm>
            <a:off x="3505200" y="4243388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09" name="Line 55"/>
          <p:cNvSpPr>
            <a:spLocks noChangeShapeType="1"/>
          </p:cNvSpPr>
          <p:nvPr/>
        </p:nvSpPr>
        <p:spPr bwMode="auto">
          <a:xfrm flipH="1">
            <a:off x="457200" y="5005388"/>
            <a:ext cx="228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0" name="Line 56"/>
          <p:cNvSpPr>
            <a:spLocks noChangeShapeType="1"/>
          </p:cNvSpPr>
          <p:nvPr/>
        </p:nvSpPr>
        <p:spPr bwMode="auto">
          <a:xfrm>
            <a:off x="685800" y="5005388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1" name="Line 57"/>
          <p:cNvSpPr>
            <a:spLocks noChangeShapeType="1"/>
          </p:cNvSpPr>
          <p:nvPr/>
        </p:nvSpPr>
        <p:spPr bwMode="auto">
          <a:xfrm flipH="1">
            <a:off x="1066800" y="5005388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2" name="Line 58"/>
          <p:cNvSpPr>
            <a:spLocks noChangeShapeType="1"/>
          </p:cNvSpPr>
          <p:nvPr/>
        </p:nvSpPr>
        <p:spPr bwMode="auto">
          <a:xfrm>
            <a:off x="1219200" y="5081588"/>
            <a:ext cx="152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3" name="Line 59"/>
          <p:cNvSpPr>
            <a:spLocks noChangeShapeType="1"/>
          </p:cNvSpPr>
          <p:nvPr/>
        </p:nvSpPr>
        <p:spPr bwMode="auto">
          <a:xfrm>
            <a:off x="1371600" y="5081588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4" name="Line 60"/>
          <p:cNvSpPr>
            <a:spLocks noChangeShapeType="1"/>
          </p:cNvSpPr>
          <p:nvPr/>
        </p:nvSpPr>
        <p:spPr bwMode="auto">
          <a:xfrm flipH="1">
            <a:off x="2209800" y="5005388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5" name="Line 61"/>
          <p:cNvSpPr>
            <a:spLocks noChangeShapeType="1"/>
          </p:cNvSpPr>
          <p:nvPr/>
        </p:nvSpPr>
        <p:spPr bwMode="auto">
          <a:xfrm>
            <a:off x="2514600" y="500538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6" name="Line 62"/>
          <p:cNvSpPr>
            <a:spLocks noChangeShapeType="1"/>
          </p:cNvSpPr>
          <p:nvPr/>
        </p:nvSpPr>
        <p:spPr bwMode="auto">
          <a:xfrm>
            <a:off x="2514600" y="5005388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7" name="Line 63"/>
          <p:cNvSpPr>
            <a:spLocks noChangeShapeType="1"/>
          </p:cNvSpPr>
          <p:nvPr/>
        </p:nvSpPr>
        <p:spPr bwMode="auto">
          <a:xfrm>
            <a:off x="3276600" y="500538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8" name="Line 64"/>
          <p:cNvSpPr>
            <a:spLocks noChangeShapeType="1"/>
          </p:cNvSpPr>
          <p:nvPr/>
        </p:nvSpPr>
        <p:spPr bwMode="auto">
          <a:xfrm>
            <a:off x="3886200" y="5081588"/>
            <a:ext cx="76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19" name="Line 65"/>
          <p:cNvSpPr>
            <a:spLocks noChangeShapeType="1"/>
          </p:cNvSpPr>
          <p:nvPr/>
        </p:nvSpPr>
        <p:spPr bwMode="auto">
          <a:xfrm flipH="1">
            <a:off x="3581400" y="5081588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0" name="Line 66"/>
          <p:cNvSpPr>
            <a:spLocks noChangeShapeType="1"/>
          </p:cNvSpPr>
          <p:nvPr/>
        </p:nvSpPr>
        <p:spPr bwMode="auto">
          <a:xfrm flipH="1">
            <a:off x="2971800" y="5081588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1" name="Line 67"/>
          <p:cNvSpPr>
            <a:spLocks noChangeShapeType="1"/>
          </p:cNvSpPr>
          <p:nvPr/>
        </p:nvSpPr>
        <p:spPr bwMode="auto">
          <a:xfrm flipH="1">
            <a:off x="381000" y="5767388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2" name="Line 68"/>
          <p:cNvSpPr>
            <a:spLocks noChangeShapeType="1"/>
          </p:cNvSpPr>
          <p:nvPr/>
        </p:nvSpPr>
        <p:spPr bwMode="auto">
          <a:xfrm flipH="1">
            <a:off x="609600" y="5767388"/>
            <a:ext cx="152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3" name="Line 69"/>
          <p:cNvSpPr>
            <a:spLocks noChangeShapeType="1"/>
          </p:cNvSpPr>
          <p:nvPr/>
        </p:nvSpPr>
        <p:spPr bwMode="auto">
          <a:xfrm>
            <a:off x="762000" y="5767388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4" name="Line 70"/>
          <p:cNvSpPr>
            <a:spLocks noChangeShapeType="1"/>
          </p:cNvSpPr>
          <p:nvPr/>
        </p:nvSpPr>
        <p:spPr bwMode="auto">
          <a:xfrm>
            <a:off x="1066800" y="576738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5" name="Line 71"/>
          <p:cNvSpPr>
            <a:spLocks noChangeShapeType="1"/>
          </p:cNvSpPr>
          <p:nvPr/>
        </p:nvSpPr>
        <p:spPr bwMode="auto">
          <a:xfrm flipH="1">
            <a:off x="1295400" y="5767388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6" name="Line 72"/>
          <p:cNvSpPr>
            <a:spLocks noChangeShapeType="1"/>
          </p:cNvSpPr>
          <p:nvPr/>
        </p:nvSpPr>
        <p:spPr bwMode="auto">
          <a:xfrm flipH="1">
            <a:off x="1524000" y="5767388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7" name="Line 73"/>
          <p:cNvSpPr>
            <a:spLocks noChangeShapeType="1"/>
          </p:cNvSpPr>
          <p:nvPr/>
        </p:nvSpPr>
        <p:spPr bwMode="auto">
          <a:xfrm>
            <a:off x="1676400" y="5767388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8" name="Line 74"/>
          <p:cNvSpPr>
            <a:spLocks noChangeShapeType="1"/>
          </p:cNvSpPr>
          <p:nvPr/>
        </p:nvSpPr>
        <p:spPr bwMode="auto">
          <a:xfrm flipH="1">
            <a:off x="2057400" y="5767388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29" name="Line 75"/>
          <p:cNvSpPr>
            <a:spLocks noChangeShapeType="1"/>
          </p:cNvSpPr>
          <p:nvPr/>
        </p:nvSpPr>
        <p:spPr bwMode="auto">
          <a:xfrm>
            <a:off x="2209800" y="5843588"/>
            <a:ext cx="76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0" name="Line 76"/>
          <p:cNvSpPr>
            <a:spLocks noChangeShapeType="1"/>
          </p:cNvSpPr>
          <p:nvPr/>
        </p:nvSpPr>
        <p:spPr bwMode="auto">
          <a:xfrm>
            <a:off x="2514600" y="5767388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1" name="Line 77"/>
          <p:cNvSpPr>
            <a:spLocks noChangeShapeType="1"/>
          </p:cNvSpPr>
          <p:nvPr/>
        </p:nvSpPr>
        <p:spPr bwMode="auto">
          <a:xfrm>
            <a:off x="2514600" y="576738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2" name="Line 78"/>
          <p:cNvSpPr>
            <a:spLocks noChangeShapeType="1"/>
          </p:cNvSpPr>
          <p:nvPr/>
        </p:nvSpPr>
        <p:spPr bwMode="auto">
          <a:xfrm>
            <a:off x="2514600" y="5767388"/>
            <a:ext cx="228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3" name="Line 79"/>
          <p:cNvSpPr>
            <a:spLocks noChangeShapeType="1"/>
          </p:cNvSpPr>
          <p:nvPr/>
        </p:nvSpPr>
        <p:spPr bwMode="auto">
          <a:xfrm>
            <a:off x="3276600" y="576738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4" name="Line 80"/>
          <p:cNvSpPr>
            <a:spLocks noChangeShapeType="1"/>
          </p:cNvSpPr>
          <p:nvPr/>
        </p:nvSpPr>
        <p:spPr bwMode="auto">
          <a:xfrm flipH="1">
            <a:off x="3733800" y="5767388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5" name="Line 81"/>
          <p:cNvSpPr>
            <a:spLocks noChangeShapeType="1"/>
          </p:cNvSpPr>
          <p:nvPr/>
        </p:nvSpPr>
        <p:spPr bwMode="auto">
          <a:xfrm flipH="1">
            <a:off x="3962400" y="5767388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6" name="Line 82"/>
          <p:cNvSpPr>
            <a:spLocks noChangeShapeType="1"/>
          </p:cNvSpPr>
          <p:nvPr/>
        </p:nvSpPr>
        <p:spPr bwMode="auto">
          <a:xfrm>
            <a:off x="4038600" y="5767388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7" name="Line 83"/>
          <p:cNvSpPr>
            <a:spLocks noChangeShapeType="1"/>
          </p:cNvSpPr>
          <p:nvPr/>
        </p:nvSpPr>
        <p:spPr bwMode="auto">
          <a:xfrm>
            <a:off x="4038600" y="5767388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8" name="Line 84"/>
          <p:cNvSpPr>
            <a:spLocks noChangeShapeType="1"/>
          </p:cNvSpPr>
          <p:nvPr/>
        </p:nvSpPr>
        <p:spPr bwMode="auto">
          <a:xfrm>
            <a:off x="3276600" y="5767388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39" name="Line 85"/>
          <p:cNvSpPr>
            <a:spLocks noChangeShapeType="1"/>
          </p:cNvSpPr>
          <p:nvPr/>
        </p:nvSpPr>
        <p:spPr bwMode="auto">
          <a:xfrm flipH="1">
            <a:off x="228600" y="5767388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40" name="AutoShape 86"/>
          <p:cNvSpPr>
            <a:spLocks noChangeArrowheads="1"/>
          </p:cNvSpPr>
          <p:nvPr/>
        </p:nvSpPr>
        <p:spPr bwMode="auto">
          <a:xfrm>
            <a:off x="5410200" y="1500188"/>
            <a:ext cx="3124200" cy="838200"/>
          </a:xfrm>
          <a:prstGeom prst="parallelogram">
            <a:avLst>
              <a:gd name="adj" fmla="val 9318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Arial Narrow" pitchFamily="34" charset="0"/>
              </a:rPr>
              <a:t>Jaringan Internasional</a:t>
            </a:r>
          </a:p>
        </p:txBody>
      </p:sp>
      <p:sp>
        <p:nvSpPr>
          <p:cNvPr id="19541" name="AutoShape 87"/>
          <p:cNvSpPr>
            <a:spLocks noChangeArrowheads="1"/>
          </p:cNvSpPr>
          <p:nvPr/>
        </p:nvSpPr>
        <p:spPr bwMode="auto">
          <a:xfrm>
            <a:off x="5410200" y="2643188"/>
            <a:ext cx="3124200" cy="838200"/>
          </a:xfrm>
          <a:prstGeom prst="parallelogram">
            <a:avLst>
              <a:gd name="adj" fmla="val 9318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Arial Narrow" pitchFamily="34" charset="0"/>
              </a:rPr>
              <a:t>Jaringan Nasional</a:t>
            </a:r>
          </a:p>
        </p:txBody>
      </p:sp>
      <p:sp>
        <p:nvSpPr>
          <p:cNvPr id="19542" name="AutoShape 88"/>
          <p:cNvSpPr>
            <a:spLocks noChangeArrowheads="1"/>
          </p:cNvSpPr>
          <p:nvPr/>
        </p:nvSpPr>
        <p:spPr bwMode="auto">
          <a:xfrm>
            <a:off x="5257800" y="4243388"/>
            <a:ext cx="3124200" cy="838200"/>
          </a:xfrm>
          <a:prstGeom prst="parallelogram">
            <a:avLst>
              <a:gd name="adj" fmla="val 9318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Arial Narrow" pitchFamily="34" charset="0"/>
              </a:rPr>
              <a:t>Jaringan Regional</a:t>
            </a:r>
          </a:p>
        </p:txBody>
      </p:sp>
      <p:sp>
        <p:nvSpPr>
          <p:cNvPr id="19543" name="Text Box 89"/>
          <p:cNvSpPr txBox="1">
            <a:spLocks noChangeArrowheads="1"/>
          </p:cNvSpPr>
          <p:nvPr/>
        </p:nvSpPr>
        <p:spPr bwMode="auto">
          <a:xfrm>
            <a:off x="1889125" y="2678113"/>
            <a:ext cx="7683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Tertier</a:t>
            </a:r>
          </a:p>
        </p:txBody>
      </p:sp>
      <p:sp>
        <p:nvSpPr>
          <p:cNvPr id="19544" name="Text Box 90"/>
          <p:cNvSpPr txBox="1">
            <a:spLocks noChangeArrowheads="1"/>
          </p:cNvSpPr>
          <p:nvPr/>
        </p:nvSpPr>
        <p:spPr bwMode="auto">
          <a:xfrm>
            <a:off x="1295400" y="3800475"/>
            <a:ext cx="103981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Sekunder</a:t>
            </a:r>
          </a:p>
        </p:txBody>
      </p:sp>
      <p:sp>
        <p:nvSpPr>
          <p:cNvPr id="19545" name="Text Box 91"/>
          <p:cNvSpPr txBox="1">
            <a:spLocks noChangeArrowheads="1"/>
          </p:cNvSpPr>
          <p:nvPr/>
        </p:nvSpPr>
        <p:spPr bwMode="auto">
          <a:xfrm>
            <a:off x="1584325" y="4659313"/>
            <a:ext cx="779463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Primer</a:t>
            </a:r>
          </a:p>
        </p:txBody>
      </p:sp>
      <p:sp>
        <p:nvSpPr>
          <p:cNvPr id="19546" name="Text Box 92"/>
          <p:cNvSpPr txBox="1">
            <a:spLocks noChangeArrowheads="1"/>
          </p:cNvSpPr>
          <p:nvPr/>
        </p:nvSpPr>
        <p:spPr bwMode="auto">
          <a:xfrm>
            <a:off x="3328988" y="5476875"/>
            <a:ext cx="674687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Lokal</a:t>
            </a:r>
          </a:p>
        </p:txBody>
      </p:sp>
      <p:sp>
        <p:nvSpPr>
          <p:cNvPr id="19547" name="Line 93"/>
          <p:cNvSpPr>
            <a:spLocks noChangeShapeType="1"/>
          </p:cNvSpPr>
          <p:nvPr/>
        </p:nvSpPr>
        <p:spPr bwMode="auto">
          <a:xfrm>
            <a:off x="228600" y="24907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48" name="Line 94"/>
          <p:cNvSpPr>
            <a:spLocks noChangeShapeType="1"/>
          </p:cNvSpPr>
          <p:nvPr/>
        </p:nvSpPr>
        <p:spPr bwMode="auto">
          <a:xfrm>
            <a:off x="228600" y="36337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49" name="Oval 30"/>
          <p:cNvSpPr>
            <a:spLocks noChangeArrowheads="1"/>
          </p:cNvSpPr>
          <p:nvPr/>
        </p:nvSpPr>
        <p:spPr bwMode="auto">
          <a:xfrm>
            <a:off x="106363" y="6146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HUBUNGAN LOKAL</a:t>
            </a:r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" y="2667000"/>
          <a:ext cx="574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Microsoft ClipArt Gallery" r:id="rId3" imgW="5049720" imgH="2657160" progId="MS_ClipArt_Gallery">
                  <p:embed/>
                </p:oleObj>
              </mc:Choice>
              <mc:Fallback>
                <p:oleObj name="Microsoft ClipArt Gallery" r:id="rId3" imgW="5049720" imgH="2657160" progId="MS_ClipArt_Gallery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746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2209800" y="24384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LE</a:t>
            </a:r>
          </a:p>
        </p:txBody>
      </p:sp>
      <p:graphicFrame>
        <p:nvGraphicFramePr>
          <p:cNvPr id="2051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19963" y="2667000"/>
          <a:ext cx="6048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Microsoft ClipArt Gallery" r:id="rId5" imgW="5049720" imgH="2657160" progId="MS_ClipArt_Gallery">
                  <p:embed/>
                </p:oleObj>
              </mc:Choice>
              <mc:Fallback>
                <p:oleObj name="Microsoft ClipArt Gallery" r:id="rId5" imgW="5049720" imgH="2657160" progId="MS_ClipArt_Gallery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2667000"/>
                        <a:ext cx="60483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6096000" y="24384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LE</a:t>
            </a:r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5240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>
            <a:off x="14478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>
            <a:off x="2667000" y="2667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2667000" y="2819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9" name="Line 10"/>
          <p:cNvSpPr>
            <a:spLocks noChangeShapeType="1"/>
          </p:cNvSpPr>
          <p:nvPr/>
        </p:nvSpPr>
        <p:spPr bwMode="auto">
          <a:xfrm>
            <a:off x="2667000" y="3429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Line 11"/>
          <p:cNvSpPr>
            <a:spLocks noChangeShapeType="1"/>
          </p:cNvSpPr>
          <p:nvPr/>
        </p:nvSpPr>
        <p:spPr bwMode="auto">
          <a:xfrm>
            <a:off x="2667000" y="3276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1" name="Line 12"/>
          <p:cNvSpPr>
            <a:spLocks noChangeShapeType="1"/>
          </p:cNvSpPr>
          <p:nvPr/>
        </p:nvSpPr>
        <p:spPr bwMode="auto">
          <a:xfrm>
            <a:off x="65532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2" name="Line 13"/>
          <p:cNvSpPr>
            <a:spLocks noChangeShapeType="1"/>
          </p:cNvSpPr>
          <p:nvPr/>
        </p:nvSpPr>
        <p:spPr bwMode="auto">
          <a:xfrm>
            <a:off x="65532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Text Box 14"/>
          <p:cNvSpPr txBox="1">
            <a:spLocks noChangeArrowheads="1"/>
          </p:cNvSpPr>
          <p:nvPr/>
        </p:nvSpPr>
        <p:spPr bwMode="auto">
          <a:xfrm>
            <a:off x="5638800" y="44958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LOCAL EXCHANGE</a:t>
            </a:r>
          </a:p>
        </p:txBody>
      </p:sp>
      <p:sp>
        <p:nvSpPr>
          <p:cNvPr id="2064" name="Line 15"/>
          <p:cNvSpPr>
            <a:spLocks noChangeShapeType="1"/>
          </p:cNvSpPr>
          <p:nvPr/>
        </p:nvSpPr>
        <p:spPr bwMode="auto">
          <a:xfrm flipH="1" flipV="1">
            <a:off x="6248400" y="37338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6"/>
          <p:cNvSpPr>
            <a:spLocks noChangeShapeType="1"/>
          </p:cNvSpPr>
          <p:nvPr/>
        </p:nvSpPr>
        <p:spPr bwMode="auto">
          <a:xfrm flipV="1">
            <a:off x="1676400" y="3733800"/>
            <a:ext cx="685800" cy="685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6" name="Text Box 17"/>
          <p:cNvSpPr txBox="1">
            <a:spLocks noChangeArrowheads="1"/>
          </p:cNvSpPr>
          <p:nvPr/>
        </p:nvSpPr>
        <p:spPr bwMode="auto">
          <a:xfrm>
            <a:off x="762000" y="44958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LOCAL EXCHANGE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243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ClipArt Gallery</vt:lpstr>
      <vt:lpstr>TEKNIK PENYAMBUNGAN  </vt:lpstr>
      <vt:lpstr>KONFIGURASI SISTEM PSTN</vt:lpstr>
      <vt:lpstr>SENTRAL TELEPON</vt:lpstr>
      <vt:lpstr>Public Switch Telephone Network (PSTN)</vt:lpstr>
      <vt:lpstr>HIRARKI SENTRAL/JARINGAN</vt:lpstr>
      <vt:lpstr>HIRARKI JARINGAN PSTN UMUM</vt:lpstr>
      <vt:lpstr>HIRARKI JARINGAN PSTN INDONESIA</vt:lpstr>
      <vt:lpstr>STRUKTUR JARINGAN PSTN INDONESIA</vt:lpstr>
      <vt:lpstr>HUBUNGAN LOKAL</vt:lpstr>
      <vt:lpstr>HUBUNGAN INTERLOKAL</vt:lpstr>
    </vt:vector>
  </TitlesOfParts>
  <Company>Gunadarma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dan RT</dc:title>
  <dc:creator>PNJ</dc:creator>
  <cp:lastModifiedBy>HP</cp:lastModifiedBy>
  <cp:revision>75</cp:revision>
  <dcterms:created xsi:type="dcterms:W3CDTF">2008-09-03T03:42:09Z</dcterms:created>
  <dcterms:modified xsi:type="dcterms:W3CDTF">2018-03-06T01:32:34Z</dcterms:modified>
</cp:coreProperties>
</file>