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44" r:id="rId4"/>
    <p:sldId id="345" r:id="rId5"/>
    <p:sldId id="346" r:id="rId6"/>
    <p:sldId id="315" r:id="rId7"/>
    <p:sldId id="288" r:id="rId8"/>
    <p:sldId id="347" r:id="rId9"/>
    <p:sldId id="348" r:id="rId10"/>
    <p:sldId id="257" r:id="rId11"/>
    <p:sldId id="258" r:id="rId12"/>
    <p:sldId id="260" r:id="rId13"/>
    <p:sldId id="261" r:id="rId14"/>
    <p:sldId id="327" r:id="rId15"/>
    <p:sldId id="349" r:id="rId16"/>
    <p:sldId id="350" r:id="rId17"/>
    <p:sldId id="328" r:id="rId18"/>
    <p:sldId id="351" r:id="rId19"/>
    <p:sldId id="352" r:id="rId20"/>
    <p:sldId id="353" r:id="rId21"/>
    <p:sldId id="354" r:id="rId22"/>
    <p:sldId id="329" r:id="rId23"/>
    <p:sldId id="355" r:id="rId24"/>
    <p:sldId id="356" r:id="rId25"/>
    <p:sldId id="357" r:id="rId26"/>
    <p:sldId id="358" r:id="rId27"/>
    <p:sldId id="361" r:id="rId28"/>
    <p:sldId id="359" r:id="rId29"/>
    <p:sldId id="362" r:id="rId30"/>
    <p:sldId id="330" r:id="rId31"/>
    <p:sldId id="360" r:id="rId32"/>
    <p:sldId id="331" r:id="rId33"/>
    <p:sldId id="332" r:id="rId34"/>
    <p:sldId id="333" r:id="rId35"/>
    <p:sldId id="276" r:id="rId36"/>
    <p:sldId id="277" r:id="rId37"/>
    <p:sldId id="339" r:id="rId38"/>
    <p:sldId id="340" r:id="rId39"/>
    <p:sldId id="341" r:id="rId40"/>
    <p:sldId id="278" r:id="rId41"/>
    <p:sldId id="279" r:id="rId42"/>
    <p:sldId id="280" r:id="rId43"/>
    <p:sldId id="281" r:id="rId44"/>
    <p:sldId id="282" r:id="rId45"/>
    <p:sldId id="283" r:id="rId46"/>
    <p:sldId id="284" r:id="rId47"/>
    <p:sldId id="285" r:id="rId48"/>
    <p:sldId id="363" r:id="rId49"/>
    <p:sldId id="36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310"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A37822-EC01-44FF-AFBE-4866401B5680}"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13356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37822-EC01-44FF-AFBE-4866401B5680}"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45736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37822-EC01-44FF-AFBE-4866401B5680}"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423502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ASRI FILE</a:t>
            </a:r>
          </a:p>
        </p:txBody>
      </p:sp>
      <p:sp>
        <p:nvSpPr>
          <p:cNvPr id="8" name="Slide Number Placeholder 5"/>
          <p:cNvSpPr>
            <a:spLocks noGrp="1"/>
          </p:cNvSpPr>
          <p:nvPr>
            <p:ph type="sldNum" sz="quarter" idx="12"/>
          </p:nvPr>
        </p:nvSpPr>
        <p:spPr/>
        <p:txBody>
          <a:bodyPr/>
          <a:lstStyle>
            <a:lvl1pPr>
              <a:defRPr/>
            </a:lvl1pPr>
          </a:lstStyle>
          <a:p>
            <a:pPr>
              <a:defRPr/>
            </a:pPr>
            <a:fld id="{657237DC-1119-41B9-904D-7AC19AB95746}" type="slidenum">
              <a:rPr lang="en-US"/>
              <a:pPr>
                <a:defRPr/>
              </a:pPr>
              <a:t>‹#›</a:t>
            </a:fld>
            <a:endParaRPr lang="en-US"/>
          </a:p>
        </p:txBody>
      </p:sp>
    </p:spTree>
    <p:extLst>
      <p:ext uri="{BB962C8B-B14F-4D97-AF65-F5344CB8AC3E}">
        <p14:creationId xmlns:p14="http://schemas.microsoft.com/office/powerpoint/2010/main" val="204034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ASRI FILE</a:t>
            </a:r>
          </a:p>
        </p:txBody>
      </p:sp>
      <p:sp>
        <p:nvSpPr>
          <p:cNvPr id="7" name="Slide Number Placeholder 5"/>
          <p:cNvSpPr>
            <a:spLocks noGrp="1"/>
          </p:cNvSpPr>
          <p:nvPr>
            <p:ph type="sldNum" sz="quarter" idx="12"/>
          </p:nvPr>
        </p:nvSpPr>
        <p:spPr/>
        <p:txBody>
          <a:bodyPr/>
          <a:lstStyle>
            <a:lvl1pPr>
              <a:defRPr/>
            </a:lvl1pPr>
          </a:lstStyle>
          <a:p>
            <a:pPr>
              <a:defRPr/>
            </a:pPr>
            <a:fld id="{B459965F-CE57-4AAA-A048-BB67A177A81C}" type="slidenum">
              <a:rPr lang="en-US"/>
              <a:pPr>
                <a:defRPr/>
              </a:pPr>
              <a:t>‹#›</a:t>
            </a:fld>
            <a:endParaRPr lang="en-US"/>
          </a:p>
        </p:txBody>
      </p:sp>
    </p:spTree>
    <p:extLst>
      <p:ext uri="{BB962C8B-B14F-4D97-AF65-F5344CB8AC3E}">
        <p14:creationId xmlns:p14="http://schemas.microsoft.com/office/powerpoint/2010/main" val="6679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A37822-EC01-44FF-AFBE-4866401B5680}"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93517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A37822-EC01-44FF-AFBE-4866401B5680}" type="datetimeFigureOut">
              <a:rPr lang="en-US" smtClean="0"/>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11590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A37822-EC01-44FF-AFBE-4866401B5680}"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320414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A37822-EC01-44FF-AFBE-4866401B5680}" type="datetimeFigureOut">
              <a:rPr lang="en-US" smtClean="0"/>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305818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A37822-EC01-44FF-AFBE-4866401B5680}" type="datetimeFigureOut">
              <a:rPr lang="en-US" smtClean="0"/>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200098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37822-EC01-44FF-AFBE-4866401B5680}" type="datetimeFigureOut">
              <a:rPr lang="en-US" smtClean="0"/>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394931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A37822-EC01-44FF-AFBE-4866401B5680}"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319863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A37822-EC01-44FF-AFBE-4866401B5680}" type="datetimeFigureOut">
              <a:rPr lang="en-US" smtClean="0"/>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343A8-E620-490E-B1C7-A33F0F46EEAB}" type="slidenum">
              <a:rPr lang="en-US" smtClean="0"/>
              <a:t>‹#›</a:t>
            </a:fld>
            <a:endParaRPr lang="en-US"/>
          </a:p>
        </p:txBody>
      </p:sp>
    </p:spTree>
    <p:extLst>
      <p:ext uri="{BB962C8B-B14F-4D97-AF65-F5344CB8AC3E}">
        <p14:creationId xmlns:p14="http://schemas.microsoft.com/office/powerpoint/2010/main" val="343057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37822-EC01-44FF-AFBE-4866401B5680}" type="datetimeFigureOut">
              <a:rPr lang="en-US" smtClean="0"/>
              <a:t>10/11/2017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343A8-E620-490E-B1C7-A33F0F46EEAB}" type="slidenum">
              <a:rPr lang="en-US" smtClean="0"/>
              <a:t>‹#›</a:t>
            </a:fld>
            <a:endParaRPr lang="en-US"/>
          </a:p>
        </p:txBody>
      </p:sp>
    </p:spTree>
    <p:extLst>
      <p:ext uri="{BB962C8B-B14F-4D97-AF65-F5344CB8AC3E}">
        <p14:creationId xmlns:p14="http://schemas.microsoft.com/office/powerpoint/2010/main" val="3854828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audio" Target="../media/audio1.wav"/><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DASAR-DASAR REKAYASA TRAFFIK</a:t>
            </a:r>
            <a:endParaRPr lang="en-US" dirty="0"/>
          </a:p>
        </p:txBody>
      </p:sp>
      <p:sp>
        <p:nvSpPr>
          <p:cNvPr id="3" name="Subtitle 2"/>
          <p:cNvSpPr>
            <a:spLocks noGrp="1"/>
          </p:cNvSpPr>
          <p:nvPr>
            <p:ph type="subTitle" idx="1"/>
          </p:nvPr>
        </p:nvSpPr>
        <p:spPr/>
        <p:txBody>
          <a:bodyPr/>
          <a:lstStyle/>
          <a:p>
            <a:r>
              <a:rPr lang="en-US" dirty="0" smtClean="0"/>
              <a:t>ASRI WULANDARI ST., MT</a:t>
            </a:r>
            <a:endParaRPr lang="en-US" dirty="0"/>
          </a:p>
        </p:txBody>
      </p:sp>
    </p:spTree>
    <p:extLst>
      <p:ext uri="{BB962C8B-B14F-4D97-AF65-F5344CB8AC3E}">
        <p14:creationId xmlns:p14="http://schemas.microsoft.com/office/powerpoint/2010/main" val="391323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a:solidFill>
            <a:schemeClr val="accent2"/>
          </a:solidFill>
        </p:spPr>
        <p:txBody>
          <a:bodyPr>
            <a:normAutofit/>
          </a:bodyPr>
          <a:lstStyle/>
          <a:p>
            <a:pPr algn="just"/>
            <a:r>
              <a:rPr lang="id-ID" sz="3200" dirty="0" smtClean="0">
                <a:latin typeface="Arial" panose="020B0604020202020204" pitchFamily="34" charset="0"/>
                <a:cs typeface="Arial" panose="020B0604020202020204" pitchFamily="34" charset="0"/>
              </a:rPr>
              <a:t> Dasar-dasar Rekayasa Trafik</a:t>
            </a:r>
            <a:endParaRPr lang="id-ID"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872545" y="1454508"/>
            <a:ext cx="7617854" cy="485775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Tx/>
              <a:buNone/>
            </a:pPr>
            <a:r>
              <a:rPr lang="id-ID" sz="2800" dirty="0" smtClean="0">
                <a:solidFill>
                  <a:srgbClr val="0070C0"/>
                </a:solidFill>
              </a:rPr>
              <a:t>Untuk menghasilkan jaringan yang optimum sesuai peruntukannya, maka jaringan harus didesain sesuai  dengan teori trafik yang tepat. </a:t>
            </a:r>
          </a:p>
          <a:p>
            <a:pPr algn="just">
              <a:buFontTx/>
              <a:buNone/>
            </a:pPr>
            <a:endParaRPr lang="en-US" sz="2800" dirty="0" smtClean="0">
              <a:solidFill>
                <a:srgbClr val="0070C0"/>
              </a:solidFill>
            </a:endParaRPr>
          </a:p>
          <a:p>
            <a:pPr algn="just">
              <a:buFontTx/>
              <a:buNone/>
            </a:pPr>
            <a:r>
              <a:rPr lang="id-ID" sz="2800" dirty="0" smtClean="0"/>
              <a:t>Teori trafik yang akan diimplementasikan dalam perencanaan jaringan, sangat tergantung pada jenis trafik di jaringan tersebut. </a:t>
            </a:r>
          </a:p>
          <a:p>
            <a:pPr algn="just">
              <a:buFontTx/>
              <a:buNone/>
            </a:pPr>
            <a:endParaRPr lang="en-US" sz="2800" dirty="0" smtClean="0"/>
          </a:p>
          <a:p>
            <a:pPr algn="just">
              <a:buFontTx/>
              <a:buNone/>
            </a:pPr>
            <a:r>
              <a:rPr lang="id-ID" sz="2800" dirty="0" smtClean="0"/>
              <a:t>Oleh karena itu, pada langkah awal biasanya perlu ditetapkan dulu  klasifikasi jaringan telekomunikasi yang direncanakan, apakah merupakan jaringan </a:t>
            </a:r>
            <a:r>
              <a:rPr lang="id-ID" sz="2800" b="1" i="1" dirty="0" smtClean="0"/>
              <a:t>circuit switch</a:t>
            </a:r>
            <a:r>
              <a:rPr lang="id-ID" sz="2800" dirty="0" smtClean="0"/>
              <a:t> atau </a:t>
            </a:r>
            <a:r>
              <a:rPr lang="id-ID" sz="2800" b="1" dirty="0" smtClean="0"/>
              <a:t>paket</a:t>
            </a:r>
            <a:r>
              <a:rPr lang="id-ID" sz="2800" dirty="0" smtClean="0"/>
              <a:t>. Kemudian dianalisa homogenitas trafiknya; termasuk jaringan dengan trafik </a:t>
            </a:r>
            <a:r>
              <a:rPr lang="id-ID" sz="2800" b="1" i="1" dirty="0" smtClean="0">
                <a:solidFill>
                  <a:srgbClr val="002060"/>
                </a:solidFill>
              </a:rPr>
              <a:t>homogen</a:t>
            </a:r>
            <a:r>
              <a:rPr lang="id-ID" sz="2800" dirty="0" smtClean="0"/>
              <a:t> atau </a:t>
            </a:r>
            <a:r>
              <a:rPr lang="id-ID" sz="2800" b="1" i="1" dirty="0" smtClean="0">
                <a:solidFill>
                  <a:srgbClr val="002060"/>
                </a:solidFill>
              </a:rPr>
              <a:t>heterogen</a:t>
            </a:r>
            <a:r>
              <a:rPr lang="id-ID" sz="2800" dirty="0" smtClean="0"/>
              <a:t>.</a:t>
            </a:r>
            <a:endParaRPr lang="en-US" sz="2800" dirty="0" smtClean="0"/>
          </a:p>
          <a:p>
            <a:pPr algn="just">
              <a:buFontTx/>
              <a:buNone/>
            </a:pPr>
            <a:endParaRPr lang="id-ID" dirty="0" smtClean="0"/>
          </a:p>
        </p:txBody>
      </p:sp>
    </p:spTree>
    <p:extLst>
      <p:ext uri="{BB962C8B-B14F-4D97-AF65-F5344CB8AC3E}">
        <p14:creationId xmlns:p14="http://schemas.microsoft.com/office/powerpoint/2010/main" val="256752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2000"/>
                                        <p:tgtEl>
                                          <p:spTgt spid="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Dasar-dasar Rekayasa Trafik</a:t>
            </a:r>
            <a:endParaRPr lang="id-ID" sz="3200"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872544" y="1143000"/>
            <a:ext cx="7666149" cy="5214937"/>
          </a:xfrm>
          <a:prstGeom prst="rect">
            <a:avLst/>
          </a:prstGeom>
          <a:solidFill>
            <a:schemeClr val="accent5">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defRPr/>
            </a:pPr>
            <a:r>
              <a:rPr lang="en-US" b="1" dirty="0" smtClean="0">
                <a:solidFill>
                  <a:srgbClr val="0070C0"/>
                </a:solidFill>
              </a:rPr>
              <a:t>T</a:t>
            </a:r>
            <a:r>
              <a:rPr lang="id-ID" b="1" dirty="0" smtClean="0">
                <a:solidFill>
                  <a:srgbClr val="0070C0"/>
                </a:solidFill>
              </a:rPr>
              <a:t>rafik homogen</a:t>
            </a:r>
            <a:r>
              <a:rPr lang="id-ID" dirty="0" smtClean="0">
                <a:solidFill>
                  <a:srgbClr val="0070C0"/>
                </a:solidFill>
              </a:rPr>
              <a:t> </a:t>
            </a:r>
            <a:r>
              <a:rPr lang="id-ID" dirty="0" smtClean="0"/>
              <a:t>digunakan untuk menjelaskan layanan telekomunikasi klasik berbasis transmisi dan switching </a:t>
            </a:r>
            <a:r>
              <a:rPr lang="en-US" dirty="0" err="1" smtClean="0"/>
              <a:t>untuk</a:t>
            </a:r>
            <a:r>
              <a:rPr lang="en-US" dirty="0" smtClean="0"/>
              <a:t> </a:t>
            </a:r>
            <a:r>
              <a:rPr lang="id-ID" dirty="0" smtClean="0"/>
              <a:t>suara</a:t>
            </a:r>
            <a:r>
              <a:rPr lang="en-US" dirty="0" smtClean="0"/>
              <a:t> (</a:t>
            </a:r>
            <a:r>
              <a:rPr lang="en-US" i="1" dirty="0" smtClean="0"/>
              <a:t>voice</a:t>
            </a:r>
            <a:r>
              <a:rPr lang="en-US" dirty="0" smtClean="0"/>
              <a:t>)</a:t>
            </a:r>
            <a:r>
              <a:rPr lang="id-ID" dirty="0" smtClean="0"/>
              <a:t>. </a:t>
            </a:r>
            <a:endParaRPr lang="en-US" dirty="0" smtClean="0"/>
          </a:p>
          <a:p>
            <a:pPr marL="342900" indent="-342900" algn="just">
              <a:buFont typeface="Wingdings" panose="05000000000000000000" pitchFamily="2" charset="2"/>
              <a:buChar char="§"/>
              <a:defRPr/>
            </a:pPr>
            <a:r>
              <a:rPr lang="en-US" b="1" dirty="0" smtClean="0">
                <a:solidFill>
                  <a:srgbClr val="0070C0"/>
                </a:solidFill>
              </a:rPr>
              <a:t>T</a:t>
            </a:r>
            <a:r>
              <a:rPr lang="id-ID" b="1" dirty="0" smtClean="0">
                <a:solidFill>
                  <a:srgbClr val="0070C0"/>
                </a:solidFill>
              </a:rPr>
              <a:t>rafik heterogen</a:t>
            </a:r>
            <a:r>
              <a:rPr lang="id-ID" dirty="0" smtClean="0">
                <a:solidFill>
                  <a:srgbClr val="0070C0"/>
                </a:solidFill>
              </a:rPr>
              <a:t> </a:t>
            </a:r>
            <a:r>
              <a:rPr lang="id-ID" dirty="0" smtClean="0"/>
              <a:t>merupakan jaringan dengan aliran trafik terintegrasi dari sumber-sumber yang berbeda (</a:t>
            </a:r>
            <a:r>
              <a:rPr lang="id-ID" i="1" dirty="0" smtClean="0"/>
              <a:t>voice, audio, video, </a:t>
            </a:r>
            <a:r>
              <a:rPr lang="en-US" i="1" dirty="0" smtClean="0"/>
              <a:t>&amp; </a:t>
            </a:r>
            <a:r>
              <a:rPr lang="id-ID" i="1" dirty="0" smtClean="0"/>
              <a:t>data</a:t>
            </a:r>
            <a:r>
              <a:rPr lang="id-ID" dirty="0" smtClean="0"/>
              <a:t>) menjadi suatu jaringan tunggal.</a:t>
            </a:r>
            <a:endParaRPr lang="en-US" dirty="0" smtClean="0"/>
          </a:p>
          <a:p>
            <a:pPr marL="285750" indent="-285750" algn="just">
              <a:buFont typeface="Wingdings" panose="05000000000000000000" pitchFamily="2" charset="2"/>
              <a:buChar char="§"/>
              <a:defRPr/>
            </a:pPr>
            <a:endParaRPr lang="en-US" dirty="0" smtClean="0"/>
          </a:p>
          <a:p>
            <a:pPr marL="342900" indent="-342900" algn="just">
              <a:buFont typeface="Wingdings" panose="05000000000000000000" pitchFamily="2" charset="2"/>
              <a:buChar char="§"/>
              <a:defRPr/>
            </a:pPr>
            <a:r>
              <a:rPr lang="id-ID" dirty="0" smtClean="0"/>
              <a:t>Biasanya, klasifikasi jaringan dikaitkan dengan jenis trafiknya dapat dibagi     sebagai berikut :</a:t>
            </a:r>
            <a:endParaRPr lang="en-US" dirty="0" smtClean="0"/>
          </a:p>
          <a:p>
            <a:pPr marL="800100" lvl="1" indent="-342900" algn="just">
              <a:buFont typeface="Arial" panose="020B0604020202020204" pitchFamily="34" charset="0"/>
              <a:buChar char="•"/>
              <a:defRPr/>
            </a:pPr>
            <a:r>
              <a:rPr lang="id-ID" sz="2400" b="1" dirty="0" smtClean="0">
                <a:solidFill>
                  <a:schemeClr val="accent2">
                    <a:lumMod val="50000"/>
                  </a:schemeClr>
                </a:solidFill>
              </a:rPr>
              <a:t>Jaringan </a:t>
            </a:r>
            <a:r>
              <a:rPr lang="id-ID" sz="2400" b="1" i="1" dirty="0" smtClean="0">
                <a:solidFill>
                  <a:schemeClr val="accent2">
                    <a:lumMod val="50000"/>
                  </a:schemeClr>
                </a:solidFill>
              </a:rPr>
              <a:t>circuit-switch</a:t>
            </a:r>
            <a:r>
              <a:rPr lang="id-ID" sz="2400" b="1" dirty="0" smtClean="0">
                <a:solidFill>
                  <a:schemeClr val="accent2">
                    <a:lumMod val="50000"/>
                  </a:schemeClr>
                </a:solidFill>
              </a:rPr>
              <a:t> dengan trafik homogen</a:t>
            </a:r>
            <a:endParaRPr lang="en-US" sz="2400" b="1" dirty="0" smtClean="0">
              <a:solidFill>
                <a:schemeClr val="accent2">
                  <a:lumMod val="50000"/>
                </a:schemeClr>
              </a:solidFill>
            </a:endParaRPr>
          </a:p>
          <a:p>
            <a:pPr marL="800100" lvl="1" indent="-342900" algn="just">
              <a:buFont typeface="Arial" panose="020B0604020202020204" pitchFamily="34" charset="0"/>
              <a:buChar char="•"/>
              <a:defRPr/>
            </a:pPr>
            <a:r>
              <a:rPr lang="id-ID" sz="2400" b="1" dirty="0" smtClean="0">
                <a:solidFill>
                  <a:schemeClr val="accent2">
                    <a:lumMod val="50000"/>
                  </a:schemeClr>
                </a:solidFill>
              </a:rPr>
              <a:t>Jaringan </a:t>
            </a:r>
            <a:r>
              <a:rPr lang="id-ID" sz="2400" b="1" i="1" dirty="0" smtClean="0">
                <a:solidFill>
                  <a:schemeClr val="accent2">
                    <a:lumMod val="50000"/>
                  </a:schemeClr>
                </a:solidFill>
              </a:rPr>
              <a:t>circuit-switch</a:t>
            </a:r>
            <a:r>
              <a:rPr lang="id-ID" sz="2400" b="1" dirty="0" smtClean="0">
                <a:solidFill>
                  <a:schemeClr val="accent2">
                    <a:lumMod val="50000"/>
                  </a:schemeClr>
                </a:solidFill>
              </a:rPr>
              <a:t> dengan trafik heterogen</a:t>
            </a:r>
            <a:endParaRPr lang="en-US" sz="2400" b="1" dirty="0" smtClean="0">
              <a:solidFill>
                <a:schemeClr val="accent2">
                  <a:lumMod val="50000"/>
                </a:schemeClr>
              </a:solidFill>
            </a:endParaRPr>
          </a:p>
          <a:p>
            <a:pPr marL="800100" lvl="1" indent="-342900" algn="just">
              <a:buFont typeface="Arial" panose="020B0604020202020204" pitchFamily="34" charset="0"/>
              <a:buChar char="•"/>
              <a:defRPr/>
            </a:pPr>
            <a:r>
              <a:rPr lang="id-ID" sz="2400" b="1" dirty="0" smtClean="0">
                <a:solidFill>
                  <a:schemeClr val="accent2">
                    <a:lumMod val="50000"/>
                  </a:schemeClr>
                </a:solidFill>
              </a:rPr>
              <a:t>Jaringan paket dengan trafik homogen</a:t>
            </a:r>
            <a:endParaRPr lang="en-US" sz="2400" b="1" dirty="0" smtClean="0">
              <a:solidFill>
                <a:schemeClr val="accent2">
                  <a:lumMod val="50000"/>
                </a:schemeClr>
              </a:solidFill>
            </a:endParaRPr>
          </a:p>
          <a:p>
            <a:pPr marL="800100" lvl="1" indent="-342900" algn="just">
              <a:buFont typeface="Arial" panose="020B0604020202020204" pitchFamily="34" charset="0"/>
              <a:buChar char="•"/>
              <a:defRPr/>
            </a:pPr>
            <a:r>
              <a:rPr lang="id-ID" sz="2400" b="1" dirty="0" smtClean="0">
                <a:solidFill>
                  <a:schemeClr val="accent2">
                    <a:lumMod val="50000"/>
                  </a:schemeClr>
                </a:solidFill>
              </a:rPr>
              <a:t>Jaringan paket dengan trafik heterogen</a:t>
            </a:r>
            <a:endParaRPr lang="en-US" sz="2400" b="1" dirty="0" smtClean="0">
              <a:solidFill>
                <a:schemeClr val="accent2">
                  <a:lumMod val="50000"/>
                </a:schemeClr>
              </a:solidFill>
            </a:endParaRPr>
          </a:p>
          <a:p>
            <a:pPr algn="just">
              <a:buFontTx/>
              <a:buNone/>
              <a:defRPr/>
            </a:pPr>
            <a:endParaRPr lang="id-ID" b="1" dirty="0" smtClean="0">
              <a:solidFill>
                <a:schemeClr val="accent2">
                  <a:lumMod val="50000"/>
                </a:schemeClr>
              </a:solidFill>
            </a:endParaRPr>
          </a:p>
        </p:txBody>
      </p:sp>
    </p:spTree>
    <p:extLst>
      <p:ext uri="{BB962C8B-B14F-4D97-AF65-F5344CB8AC3E}">
        <p14:creationId xmlns:p14="http://schemas.microsoft.com/office/powerpoint/2010/main" val="4198073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685800" y="914400"/>
            <a:ext cx="8153400" cy="5638800"/>
          </a:xfrm>
          <a:solidFill>
            <a:schemeClr val="accent6">
              <a:lumMod val="60000"/>
              <a:lumOff val="40000"/>
            </a:schemeClr>
          </a:solidFill>
        </p:spPr>
        <p:txBody>
          <a:bodyPr>
            <a:normAutofit fontScale="77500" lnSpcReduction="20000"/>
          </a:bodyPr>
          <a:lstStyle/>
          <a:p>
            <a:pPr marL="342900" indent="-342900" algn="just">
              <a:buFont typeface="Wingdings" panose="05000000000000000000" pitchFamily="2" charset="2"/>
              <a:buChar char="§"/>
            </a:pPr>
            <a:r>
              <a:rPr lang="id-ID" sz="3100" b="1" dirty="0">
                <a:solidFill>
                  <a:schemeClr val="tx1"/>
                </a:solidFill>
                <a:latin typeface="Arial" panose="020B0604020202020204" pitchFamily="34" charset="0"/>
                <a:cs typeface="Arial" panose="020B0604020202020204" pitchFamily="34" charset="0"/>
              </a:rPr>
              <a:t>Trafik </a:t>
            </a:r>
            <a:r>
              <a:rPr lang="id-ID" sz="3100" dirty="0">
                <a:solidFill>
                  <a:schemeClr val="tx1"/>
                </a:solidFill>
                <a:latin typeface="Arial" panose="020B0604020202020204" pitchFamily="34" charset="0"/>
                <a:cs typeface="Arial" panose="020B0604020202020204" pitchFamily="34" charset="0"/>
              </a:rPr>
              <a:t> didefinisikan sebagai jumlah dari data atau banyaknya pesan (</a:t>
            </a:r>
            <a:r>
              <a:rPr lang="id-ID" sz="3100" i="1" dirty="0">
                <a:solidFill>
                  <a:schemeClr val="tx1"/>
                </a:solidFill>
                <a:latin typeface="Arial" panose="020B0604020202020204" pitchFamily="34" charset="0"/>
                <a:cs typeface="Arial" panose="020B0604020202020204" pitchFamily="34" charset="0"/>
              </a:rPr>
              <a:t>messages</a:t>
            </a:r>
            <a:r>
              <a:rPr lang="id-ID" sz="3100" dirty="0">
                <a:solidFill>
                  <a:schemeClr val="tx1"/>
                </a:solidFill>
                <a:latin typeface="Arial" panose="020B0604020202020204" pitchFamily="34" charset="0"/>
                <a:cs typeface="Arial" panose="020B0604020202020204" pitchFamily="34" charset="0"/>
              </a:rPr>
              <a:t>) pada suatu sirkit selama suatu periode waktu tertentu</a:t>
            </a:r>
            <a:r>
              <a:rPr lang="id-ID" sz="3100" dirty="0">
                <a:latin typeface="Arial" panose="020B0604020202020204" pitchFamily="34" charset="0"/>
                <a:cs typeface="Arial" panose="020B0604020202020204" pitchFamily="34" charset="0"/>
              </a:rPr>
              <a:t>.  </a:t>
            </a:r>
            <a:r>
              <a:rPr lang="id-ID" sz="3100" dirty="0">
                <a:solidFill>
                  <a:schemeClr val="tx1"/>
                </a:solidFill>
                <a:latin typeface="Arial" panose="020B0604020202020204" pitchFamily="34" charset="0"/>
                <a:cs typeface="Arial" panose="020B0604020202020204" pitchFamily="34" charset="0"/>
              </a:rPr>
              <a:t>Pengertian trafik disini termasuk hubungan antara kedatangan panggilan (</a:t>
            </a:r>
            <a:r>
              <a:rPr lang="id-ID" sz="3100" i="1" dirty="0">
                <a:solidFill>
                  <a:schemeClr val="tx1"/>
                </a:solidFill>
                <a:latin typeface="Arial" panose="020B0604020202020204" pitchFamily="34" charset="0"/>
                <a:cs typeface="Arial" panose="020B0604020202020204" pitchFamily="34" charset="0"/>
              </a:rPr>
              <a:t>call</a:t>
            </a:r>
            <a:r>
              <a:rPr lang="id-ID" sz="3100" dirty="0">
                <a:solidFill>
                  <a:schemeClr val="tx1"/>
                </a:solidFill>
                <a:latin typeface="Arial" panose="020B0604020202020204" pitchFamily="34" charset="0"/>
                <a:cs typeface="Arial" panose="020B0604020202020204" pitchFamily="34" charset="0"/>
              </a:rPr>
              <a:t>) ke perangkat telekomunikasi dengan kecepatan perangkat tersebut memproses panggilan sampai berakhir</a:t>
            </a:r>
            <a:r>
              <a:rPr lang="id-ID" sz="3100" dirty="0" smtClean="0">
                <a:solidFill>
                  <a:schemeClr val="tx1"/>
                </a:solidFill>
                <a:latin typeface="Arial" panose="020B0604020202020204" pitchFamily="34" charset="0"/>
                <a:cs typeface="Arial" panose="020B0604020202020204" pitchFamily="34" charset="0"/>
              </a:rPr>
              <a:t>.</a:t>
            </a:r>
          </a:p>
          <a:p>
            <a:pPr marL="342900" indent="-342900" algn="just" eaLnBrk="1" hangingPunct="1">
              <a:buFont typeface="Wingdings" panose="05000000000000000000" pitchFamily="2" charset="2"/>
              <a:buChar char="§"/>
            </a:pPr>
            <a:r>
              <a:rPr lang="id-ID" sz="2400" b="1" dirty="0" smtClean="0">
                <a:solidFill>
                  <a:schemeClr val="tx2">
                    <a:lumMod val="50000"/>
                  </a:schemeClr>
                </a:solidFill>
                <a:latin typeface="Arial" panose="020B0604020202020204" pitchFamily="34" charset="0"/>
                <a:cs typeface="Arial" panose="020B0604020202020204" pitchFamily="34" charset="0"/>
              </a:rPr>
              <a:t>Kata trafik (traffic) yang biasa digunakan di dalam teori teletraffic mengacu kepada apa yang disebut intensitas trafik</a:t>
            </a:r>
            <a:r>
              <a:rPr lang="id-ID" sz="2400" b="1" i="1" dirty="0" smtClean="0">
                <a:solidFill>
                  <a:schemeClr val="tx2">
                    <a:lumMod val="50000"/>
                  </a:schemeClr>
                </a:solidFill>
                <a:latin typeface="Arial" panose="020B0604020202020204" pitchFamily="34" charset="0"/>
                <a:cs typeface="Arial" panose="020B0604020202020204" pitchFamily="34" charset="0"/>
              </a:rPr>
              <a:t> </a:t>
            </a:r>
            <a:r>
              <a:rPr lang="id-ID" sz="2400" b="1" dirty="0" smtClean="0">
                <a:solidFill>
                  <a:schemeClr val="tx2">
                    <a:lumMod val="50000"/>
                  </a:schemeClr>
                </a:solidFill>
                <a:latin typeface="Arial" panose="020B0604020202020204" pitchFamily="34" charset="0"/>
                <a:cs typeface="Arial" panose="020B0604020202020204" pitchFamily="34" charset="0"/>
              </a:rPr>
              <a:t>(</a:t>
            </a:r>
            <a:r>
              <a:rPr lang="id-ID" sz="2400" b="1" i="1" dirty="0" smtClean="0">
                <a:solidFill>
                  <a:schemeClr val="tx2">
                    <a:lumMod val="50000"/>
                  </a:schemeClr>
                </a:solidFill>
                <a:latin typeface="Arial" panose="020B0604020202020204" pitchFamily="34" charset="0"/>
                <a:cs typeface="Arial" panose="020B0604020202020204" pitchFamily="34" charset="0"/>
              </a:rPr>
              <a:t>traffic intensity</a:t>
            </a:r>
            <a:r>
              <a:rPr lang="id-ID" sz="2400" b="1" dirty="0" smtClean="0">
                <a:solidFill>
                  <a:schemeClr val="tx2">
                    <a:lumMod val="50000"/>
                  </a:schemeClr>
                </a:solidFill>
                <a:latin typeface="Arial" panose="020B0604020202020204" pitchFamily="34" charset="0"/>
                <a:cs typeface="Arial" panose="020B0604020202020204" pitchFamily="34" charset="0"/>
              </a:rPr>
              <a:t>) yaitu trafik per satuan waktu</a:t>
            </a:r>
          </a:p>
          <a:p>
            <a:pPr marL="342900" indent="-342900" algn="just" eaLnBrk="1" hangingPunct="1">
              <a:buFont typeface="Wingdings" panose="05000000000000000000" pitchFamily="2" charset="2"/>
              <a:buChar char="§"/>
            </a:pPr>
            <a:r>
              <a:rPr lang="id-ID" sz="2400" b="1" dirty="0" smtClean="0">
                <a:solidFill>
                  <a:schemeClr val="tx2">
                    <a:lumMod val="50000"/>
                  </a:schemeClr>
                </a:solidFill>
                <a:latin typeface="Arial" panose="020B0604020202020204" pitchFamily="34" charset="0"/>
                <a:cs typeface="Arial" panose="020B0604020202020204" pitchFamily="34" charset="0"/>
              </a:rPr>
              <a:t>Rekomendasi ITU-T </a:t>
            </a:r>
            <a:r>
              <a:rPr lang="en-US" sz="2400" b="1" dirty="0" smtClean="0">
                <a:solidFill>
                  <a:schemeClr val="tx2">
                    <a:lumMod val="50000"/>
                  </a:schemeClr>
                </a:solidFill>
                <a:latin typeface="Arial" panose="020B0604020202020204" pitchFamily="34" charset="0"/>
                <a:cs typeface="Arial" panose="020B0604020202020204" pitchFamily="34" charset="0"/>
              </a:rPr>
              <a:t>B.18</a:t>
            </a:r>
            <a:r>
              <a:rPr lang="id-ID" sz="2400" b="1" dirty="0" smtClean="0">
                <a:solidFill>
                  <a:schemeClr val="tx2">
                    <a:lumMod val="50000"/>
                  </a:schemeClr>
                </a:solidFill>
                <a:latin typeface="Arial" panose="020B0604020202020204" pitchFamily="34" charset="0"/>
                <a:cs typeface="Arial" panose="020B0604020202020204" pitchFamily="34" charset="0"/>
              </a:rPr>
              <a:t> mendefinisikan intensitas trafik sbb:</a:t>
            </a:r>
          </a:p>
          <a:p>
            <a:pPr lvl="1" algn="just"/>
            <a:r>
              <a:rPr lang="id-ID" b="1" dirty="0" smtClean="0">
                <a:solidFill>
                  <a:schemeClr val="tx2">
                    <a:lumMod val="50000"/>
                  </a:schemeClr>
                </a:solidFill>
              </a:rPr>
              <a:t>“</a:t>
            </a:r>
            <a:r>
              <a:rPr lang="en-US" b="1" dirty="0" smtClean="0">
                <a:solidFill>
                  <a:schemeClr val="tx2">
                    <a:lumMod val="50000"/>
                  </a:schemeClr>
                </a:solidFill>
              </a:rPr>
              <a:t>The instantaneous traffic intensity in a pool of resources is the number of busy resources at a given instant of time</a:t>
            </a:r>
            <a:r>
              <a:rPr lang="id-ID" b="1" dirty="0" smtClean="0">
                <a:solidFill>
                  <a:schemeClr val="tx2">
                    <a:lumMod val="50000"/>
                  </a:schemeClr>
                </a:solidFill>
              </a:rPr>
              <a:t>”</a:t>
            </a:r>
            <a:endParaRPr lang="en-US" b="1" dirty="0" smtClean="0">
              <a:solidFill>
                <a:schemeClr val="tx2">
                  <a:lumMod val="50000"/>
                </a:schemeClr>
              </a:solidFill>
            </a:endParaRPr>
          </a:p>
          <a:p>
            <a:pPr lvl="1" algn="just"/>
            <a:r>
              <a:rPr lang="en-US" b="1" i="1" dirty="0" err="1" smtClean="0">
                <a:solidFill>
                  <a:schemeClr val="tx2">
                    <a:lumMod val="50000"/>
                  </a:schemeClr>
                </a:solidFill>
              </a:rPr>
              <a:t>Intensitas</a:t>
            </a:r>
            <a:r>
              <a:rPr lang="en-US" b="1" i="1" dirty="0" smtClean="0">
                <a:solidFill>
                  <a:schemeClr val="tx2">
                    <a:lumMod val="50000"/>
                  </a:schemeClr>
                </a:solidFill>
              </a:rPr>
              <a:t> </a:t>
            </a:r>
            <a:r>
              <a:rPr lang="en-US" b="1" i="1" dirty="0" err="1" smtClean="0">
                <a:solidFill>
                  <a:schemeClr val="tx2">
                    <a:lumMod val="50000"/>
                  </a:schemeClr>
                </a:solidFill>
              </a:rPr>
              <a:t>trafik</a:t>
            </a:r>
            <a:r>
              <a:rPr lang="en-US" b="1" i="1" dirty="0" smtClean="0">
                <a:solidFill>
                  <a:schemeClr val="tx2">
                    <a:lumMod val="50000"/>
                  </a:schemeClr>
                </a:solidFill>
              </a:rPr>
              <a:t> </a:t>
            </a:r>
            <a:r>
              <a:rPr lang="id-ID" b="1" i="1" dirty="0" smtClean="0">
                <a:solidFill>
                  <a:schemeClr val="tx2">
                    <a:lumMod val="50000"/>
                  </a:schemeClr>
                </a:solidFill>
              </a:rPr>
              <a:t>sesaat </a:t>
            </a:r>
            <a:r>
              <a:rPr lang="en-US" b="1" i="1" dirty="0" err="1" smtClean="0">
                <a:solidFill>
                  <a:schemeClr val="tx2">
                    <a:lumMod val="50000"/>
                  </a:schemeClr>
                </a:solidFill>
              </a:rPr>
              <a:t>dalam</a:t>
            </a:r>
            <a:r>
              <a:rPr lang="en-US" b="1" i="1" dirty="0" smtClean="0">
                <a:solidFill>
                  <a:schemeClr val="tx2">
                    <a:lumMod val="50000"/>
                  </a:schemeClr>
                </a:solidFill>
              </a:rPr>
              <a:t> </a:t>
            </a:r>
            <a:r>
              <a:rPr lang="en-US" b="1" i="1" dirty="0" err="1" smtClean="0">
                <a:solidFill>
                  <a:schemeClr val="tx2">
                    <a:lumMod val="50000"/>
                  </a:schemeClr>
                </a:solidFill>
              </a:rPr>
              <a:t>sekumpulan</a:t>
            </a:r>
            <a:r>
              <a:rPr lang="en-US" b="1" i="1" dirty="0" smtClean="0">
                <a:solidFill>
                  <a:schemeClr val="tx2">
                    <a:lumMod val="50000"/>
                  </a:schemeClr>
                </a:solidFill>
              </a:rPr>
              <a:t> </a:t>
            </a:r>
            <a:r>
              <a:rPr lang="en-US" b="1" i="1" dirty="0" err="1" smtClean="0">
                <a:solidFill>
                  <a:schemeClr val="tx2">
                    <a:lumMod val="50000"/>
                  </a:schemeClr>
                </a:solidFill>
              </a:rPr>
              <a:t>sumber</a:t>
            </a:r>
            <a:r>
              <a:rPr lang="en-US" b="1" i="1" dirty="0" smtClean="0">
                <a:solidFill>
                  <a:schemeClr val="tx2">
                    <a:lumMod val="50000"/>
                  </a:schemeClr>
                </a:solidFill>
              </a:rPr>
              <a:t> </a:t>
            </a:r>
            <a:r>
              <a:rPr lang="en-US" b="1" i="1" dirty="0" err="1" smtClean="0">
                <a:solidFill>
                  <a:schemeClr val="tx2">
                    <a:lumMod val="50000"/>
                  </a:schemeClr>
                </a:solidFill>
              </a:rPr>
              <a:t>daya</a:t>
            </a:r>
            <a:r>
              <a:rPr lang="en-US" b="1" i="1" dirty="0" smtClean="0">
                <a:solidFill>
                  <a:schemeClr val="tx2">
                    <a:lumMod val="50000"/>
                  </a:schemeClr>
                </a:solidFill>
              </a:rPr>
              <a:t> </a:t>
            </a:r>
            <a:r>
              <a:rPr lang="en-US" b="1" i="1" dirty="0" err="1" smtClean="0">
                <a:solidFill>
                  <a:schemeClr val="tx2">
                    <a:lumMod val="50000"/>
                  </a:schemeClr>
                </a:solidFill>
              </a:rPr>
              <a:t>adalah</a:t>
            </a:r>
            <a:r>
              <a:rPr lang="en-US" b="1" i="1" dirty="0" smtClean="0">
                <a:solidFill>
                  <a:schemeClr val="tx2">
                    <a:lumMod val="50000"/>
                  </a:schemeClr>
                </a:solidFill>
              </a:rPr>
              <a:t> </a:t>
            </a:r>
            <a:r>
              <a:rPr lang="en-US" b="1" i="1" dirty="0" err="1" smtClean="0">
                <a:solidFill>
                  <a:schemeClr val="tx2">
                    <a:lumMod val="50000"/>
                  </a:schemeClr>
                </a:solidFill>
              </a:rPr>
              <a:t>jumlah</a:t>
            </a:r>
            <a:r>
              <a:rPr lang="en-US" b="1" i="1" dirty="0" smtClean="0">
                <a:solidFill>
                  <a:schemeClr val="tx2">
                    <a:lumMod val="50000"/>
                  </a:schemeClr>
                </a:solidFill>
              </a:rPr>
              <a:t> </a:t>
            </a:r>
            <a:r>
              <a:rPr lang="en-US" b="1" i="1" dirty="0" err="1" smtClean="0">
                <a:solidFill>
                  <a:schemeClr val="tx2">
                    <a:lumMod val="50000"/>
                  </a:schemeClr>
                </a:solidFill>
              </a:rPr>
              <a:t>sumber</a:t>
            </a:r>
            <a:r>
              <a:rPr lang="en-US" b="1" i="1" dirty="0" smtClean="0">
                <a:solidFill>
                  <a:schemeClr val="tx2">
                    <a:lumMod val="50000"/>
                  </a:schemeClr>
                </a:solidFill>
              </a:rPr>
              <a:t> </a:t>
            </a:r>
            <a:r>
              <a:rPr lang="en-US" b="1" i="1" dirty="0" err="1" smtClean="0">
                <a:solidFill>
                  <a:schemeClr val="tx2">
                    <a:lumMod val="50000"/>
                  </a:schemeClr>
                </a:solidFill>
              </a:rPr>
              <a:t>daya</a:t>
            </a:r>
            <a:r>
              <a:rPr lang="en-US" b="1" i="1" dirty="0" smtClean="0">
                <a:solidFill>
                  <a:schemeClr val="tx2">
                    <a:lumMod val="50000"/>
                  </a:schemeClr>
                </a:solidFill>
              </a:rPr>
              <a:t> yang </a:t>
            </a:r>
            <a:r>
              <a:rPr lang="en-US" b="1" i="1" dirty="0" err="1" smtClean="0">
                <a:solidFill>
                  <a:schemeClr val="tx2">
                    <a:lumMod val="50000"/>
                  </a:schemeClr>
                </a:solidFill>
              </a:rPr>
              <a:t>sibuk</a:t>
            </a:r>
            <a:r>
              <a:rPr lang="en-US" b="1" i="1" dirty="0" smtClean="0">
                <a:solidFill>
                  <a:schemeClr val="tx2">
                    <a:lumMod val="50000"/>
                  </a:schemeClr>
                </a:solidFill>
              </a:rPr>
              <a:t> </a:t>
            </a:r>
            <a:r>
              <a:rPr lang="en-US" b="1" i="1" dirty="0" err="1" smtClean="0">
                <a:solidFill>
                  <a:schemeClr val="tx2">
                    <a:lumMod val="50000"/>
                  </a:schemeClr>
                </a:solidFill>
              </a:rPr>
              <a:t>dalam</a:t>
            </a:r>
            <a:r>
              <a:rPr lang="en-US" b="1" i="1" dirty="0" smtClean="0">
                <a:solidFill>
                  <a:schemeClr val="tx2">
                    <a:lumMod val="50000"/>
                  </a:schemeClr>
                </a:solidFill>
              </a:rPr>
              <a:t> </a:t>
            </a:r>
            <a:r>
              <a:rPr lang="en-US" b="1" i="1" dirty="0" err="1" smtClean="0">
                <a:solidFill>
                  <a:schemeClr val="tx2">
                    <a:lumMod val="50000"/>
                  </a:schemeClr>
                </a:solidFill>
              </a:rPr>
              <a:t>suatu</a:t>
            </a:r>
            <a:r>
              <a:rPr lang="en-US" b="1" i="1" dirty="0" smtClean="0">
                <a:solidFill>
                  <a:schemeClr val="tx2">
                    <a:lumMod val="50000"/>
                  </a:schemeClr>
                </a:solidFill>
              </a:rPr>
              <a:t> </a:t>
            </a:r>
            <a:r>
              <a:rPr lang="en-US" b="1" i="1" dirty="0" err="1" smtClean="0">
                <a:solidFill>
                  <a:schemeClr val="tx2">
                    <a:lumMod val="50000"/>
                  </a:schemeClr>
                </a:solidFill>
              </a:rPr>
              <a:t>saat</a:t>
            </a:r>
            <a:r>
              <a:rPr lang="en-US" b="1" i="1" dirty="0" smtClean="0">
                <a:solidFill>
                  <a:schemeClr val="tx2">
                    <a:lumMod val="50000"/>
                  </a:schemeClr>
                </a:solidFill>
              </a:rPr>
              <a:t> </a:t>
            </a:r>
            <a:r>
              <a:rPr lang="en-US" b="1" i="1" dirty="0" err="1" smtClean="0">
                <a:solidFill>
                  <a:schemeClr val="tx2">
                    <a:lumMod val="50000"/>
                  </a:schemeClr>
                </a:solidFill>
              </a:rPr>
              <a:t>tertentu</a:t>
            </a:r>
            <a:endParaRPr lang="en-US" b="1" i="1" dirty="0" smtClean="0">
              <a:solidFill>
                <a:schemeClr val="tx2">
                  <a:lumMod val="50000"/>
                </a:schemeClr>
              </a:solidFill>
            </a:endParaRPr>
          </a:p>
          <a:p>
            <a:pPr marL="342900" indent="-342900" algn="just">
              <a:buFont typeface="Wingdings" panose="05000000000000000000" pitchFamily="2" charset="2"/>
              <a:buChar char="§"/>
            </a:pPr>
            <a:r>
              <a:rPr lang="id-ID" sz="2800" i="1" dirty="0">
                <a:solidFill>
                  <a:schemeClr val="tx1"/>
                </a:solidFill>
                <a:latin typeface="Arial" panose="020B0604020202020204" pitchFamily="34" charset="0"/>
                <a:cs typeface="Arial" panose="020B0604020202020204" pitchFamily="34" charset="0"/>
              </a:rPr>
              <a:t>Resource pool </a:t>
            </a:r>
            <a:r>
              <a:rPr lang="id-ID" sz="2800" dirty="0">
                <a:solidFill>
                  <a:schemeClr val="tx1"/>
                </a:solidFill>
                <a:latin typeface="Arial" panose="020B0604020202020204" pitchFamily="34" charset="0"/>
                <a:cs typeface="Arial" panose="020B0604020202020204" pitchFamily="34" charset="0"/>
              </a:rPr>
              <a:t>dapat berupa berkas saluran trunk antar sentral, jumlah kanal di dalam suatu sel GSM, jumlah timeslot dsb.</a:t>
            </a:r>
            <a:endParaRPr lang="en-US" sz="2800" i="1" dirty="0">
              <a:solidFill>
                <a:schemeClr val="tx1"/>
              </a:solidFill>
              <a:latin typeface="Arial" panose="020B0604020202020204" pitchFamily="34" charset="0"/>
              <a:cs typeface="Arial" panose="020B0604020202020204" pitchFamily="34" charset="0"/>
            </a:endParaRPr>
          </a:p>
          <a:p>
            <a:pPr eaLnBrk="1" hangingPunct="1"/>
            <a:endParaRPr lang="id-ID" sz="2400" dirty="0" smtClean="0">
              <a:latin typeface="Arial" panose="020B0604020202020204" pitchFamily="34" charset="0"/>
              <a:cs typeface="Arial" panose="020B0604020202020204" pitchFamily="34" charset="0"/>
            </a:endParaRPr>
          </a:p>
          <a:p>
            <a:pPr algn="just" eaLnBrk="1" hangingPunct="1"/>
            <a:endParaRPr lang="en-US" sz="2400" dirty="0" smtClean="0">
              <a:latin typeface="Arial" panose="020B0604020202020204" pitchFamily="34" charset="0"/>
              <a:cs typeface="Arial" panose="020B0604020202020204" pitchFamily="34" charset="0"/>
            </a:endParaRPr>
          </a:p>
        </p:txBody>
      </p:sp>
      <p:sp>
        <p:nvSpPr>
          <p:cNvPr id="6" name="Title 5"/>
          <p:cNvSpPr>
            <a:spLocks noGrp="1"/>
          </p:cNvSpPr>
          <p:nvPr>
            <p:ph type="ctrTitle"/>
          </p:nvPr>
        </p:nvSpPr>
        <p:spPr>
          <a:xfrm>
            <a:off x="872544" y="152400"/>
            <a:ext cx="6858000" cy="725486"/>
          </a:xfrm>
          <a:solidFill>
            <a:schemeClr val="accent3"/>
          </a:solidFill>
        </p:spPr>
        <p:txBody>
          <a:bodyPr>
            <a:normAutofit/>
          </a:bodyPr>
          <a:lstStyle/>
          <a:p>
            <a:pPr algn="just"/>
            <a:r>
              <a:rPr lang="en-US" sz="3200" dirty="0" err="1" smtClean="0">
                <a:latin typeface="Arial" panose="020B0604020202020204" pitchFamily="34" charset="0"/>
                <a:cs typeface="Arial" panose="020B0604020202020204" pitchFamily="34" charset="0"/>
              </a:rPr>
              <a:t>Pengertian</a:t>
            </a:r>
            <a:r>
              <a:rPr lang="en-US" sz="3200" dirty="0" smtClean="0">
                <a:latin typeface="Arial" panose="020B0604020202020204" pitchFamily="34" charset="0"/>
                <a:cs typeface="Arial" panose="020B0604020202020204" pitchFamily="34" charset="0"/>
              </a:rPr>
              <a:t> </a:t>
            </a:r>
            <a:r>
              <a:rPr lang="id-ID" sz="3200" dirty="0" smtClean="0">
                <a:latin typeface="Arial" panose="020B0604020202020204" pitchFamily="34" charset="0"/>
                <a:cs typeface="Arial" panose="020B0604020202020204" pitchFamily="34" charset="0"/>
              </a:rPr>
              <a:t>Trafik</a:t>
            </a: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3800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872544" y="914400"/>
            <a:ext cx="7646831" cy="5692462"/>
          </a:xfrm>
          <a:solidFill>
            <a:schemeClr val="accent3"/>
          </a:solidFill>
        </p:spPr>
        <p:txBody>
          <a:bodyPr>
            <a:normAutofit fontScale="62500" lnSpcReduction="20000"/>
          </a:bodyPr>
          <a:lstStyle/>
          <a:p>
            <a:pPr marL="342900" indent="-342900" algn="just">
              <a:buFont typeface="Wingdings" panose="05000000000000000000" pitchFamily="2" charset="2"/>
              <a:buChar char="§"/>
            </a:pPr>
            <a:r>
              <a:rPr lang="id-ID" sz="3400" b="1" dirty="0">
                <a:solidFill>
                  <a:schemeClr val="tx2">
                    <a:lumMod val="50000"/>
                  </a:schemeClr>
                </a:solidFill>
                <a:latin typeface="Arial" panose="020B0604020202020204" pitchFamily="34" charset="0"/>
                <a:cs typeface="Arial" panose="020B0604020202020204" pitchFamily="34" charset="0"/>
              </a:rPr>
              <a:t>Rekayasa </a:t>
            </a:r>
            <a:r>
              <a:rPr lang="en-US" sz="3400" b="1" dirty="0">
                <a:solidFill>
                  <a:schemeClr val="tx2">
                    <a:lumMod val="50000"/>
                  </a:schemeClr>
                </a:solidFill>
                <a:latin typeface="Arial" panose="020B0604020202020204" pitchFamily="34" charset="0"/>
                <a:cs typeface="Arial" panose="020B0604020202020204" pitchFamily="34" charset="0"/>
              </a:rPr>
              <a:t>T</a:t>
            </a:r>
            <a:r>
              <a:rPr lang="id-ID" sz="3400" b="1" dirty="0">
                <a:solidFill>
                  <a:schemeClr val="tx2">
                    <a:lumMod val="50000"/>
                  </a:schemeClr>
                </a:solidFill>
                <a:latin typeface="Arial" panose="020B0604020202020204" pitchFamily="34" charset="0"/>
                <a:cs typeface="Arial" panose="020B0604020202020204" pitchFamily="34" charset="0"/>
              </a:rPr>
              <a:t>rafik</a:t>
            </a:r>
            <a:r>
              <a:rPr lang="id-ID" sz="3400" dirty="0">
                <a:solidFill>
                  <a:schemeClr val="tx2">
                    <a:lumMod val="50000"/>
                  </a:schemeClr>
                </a:solidFill>
                <a:latin typeface="Arial" panose="020B0604020202020204" pitchFamily="34" charset="0"/>
                <a:cs typeface="Arial" panose="020B0604020202020204" pitchFamily="34" charset="0"/>
              </a:rPr>
              <a:t> (</a:t>
            </a:r>
            <a:r>
              <a:rPr lang="id-ID" sz="3400" i="1" dirty="0">
                <a:solidFill>
                  <a:schemeClr val="tx2">
                    <a:lumMod val="50000"/>
                  </a:schemeClr>
                </a:solidFill>
                <a:latin typeface="Arial" panose="020B0604020202020204" pitchFamily="34" charset="0"/>
                <a:cs typeface="Arial" panose="020B0604020202020204" pitchFamily="34" charset="0"/>
              </a:rPr>
              <a:t>traffic engineering</a:t>
            </a:r>
            <a:r>
              <a:rPr lang="id-ID" sz="3400" dirty="0">
                <a:solidFill>
                  <a:schemeClr val="tx2">
                    <a:lumMod val="50000"/>
                  </a:schemeClr>
                </a:solidFill>
                <a:latin typeface="Arial" panose="020B0604020202020204" pitchFamily="34" charset="0"/>
                <a:cs typeface="Arial" panose="020B0604020202020204" pitchFamily="34" charset="0"/>
              </a:rPr>
              <a:t>) ditujukan untuk mengakomodasi isu peningkatan layanan dengan cara mendefinisikan suatu derajat pelayanan (</a:t>
            </a:r>
            <a:r>
              <a:rPr lang="id-ID" sz="3400" i="1" dirty="0">
                <a:solidFill>
                  <a:schemeClr val="tx2">
                    <a:lumMod val="50000"/>
                  </a:schemeClr>
                </a:solidFill>
                <a:latin typeface="Arial" panose="020B0604020202020204" pitchFamily="34" charset="0"/>
                <a:cs typeface="Arial" panose="020B0604020202020204" pitchFamily="34" charset="0"/>
              </a:rPr>
              <a:t>grade of service</a:t>
            </a:r>
            <a:r>
              <a:rPr lang="id-ID" sz="3400" dirty="0">
                <a:solidFill>
                  <a:schemeClr val="tx2">
                    <a:lumMod val="50000"/>
                  </a:schemeClr>
                </a:solidFill>
                <a:latin typeface="Arial" panose="020B0604020202020204" pitchFamily="34" charset="0"/>
                <a:cs typeface="Arial" panose="020B0604020202020204" pitchFamily="34" charset="0"/>
              </a:rPr>
              <a:t>), faktor </a:t>
            </a:r>
            <a:r>
              <a:rPr lang="id-ID" sz="3400" i="1" dirty="0">
                <a:solidFill>
                  <a:schemeClr val="tx2">
                    <a:lumMod val="50000"/>
                  </a:schemeClr>
                </a:solidFill>
                <a:latin typeface="Arial" panose="020B0604020202020204" pitchFamily="34" charset="0"/>
                <a:cs typeface="Arial" panose="020B0604020202020204" pitchFamily="34" charset="0"/>
              </a:rPr>
              <a:t>blocking </a:t>
            </a:r>
            <a:r>
              <a:rPr lang="id-ID" sz="3400" dirty="0">
                <a:solidFill>
                  <a:schemeClr val="tx2">
                    <a:lumMod val="50000"/>
                  </a:schemeClr>
                </a:solidFill>
                <a:latin typeface="Arial" panose="020B0604020202020204" pitchFamily="34" charset="0"/>
                <a:cs typeface="Arial" panose="020B0604020202020204" pitchFamily="34" charset="0"/>
              </a:rPr>
              <a:t>dan</a:t>
            </a:r>
            <a:r>
              <a:rPr lang="id-ID" sz="3400" i="1" dirty="0">
                <a:solidFill>
                  <a:schemeClr val="tx2">
                    <a:lumMod val="50000"/>
                  </a:schemeClr>
                </a:solidFill>
                <a:latin typeface="Arial" panose="020B0604020202020204" pitchFamily="34" charset="0"/>
                <a:cs typeface="Arial" panose="020B0604020202020204" pitchFamily="34" charset="0"/>
              </a:rPr>
              <a:t> Quality of Service (QoS)</a:t>
            </a:r>
            <a:r>
              <a:rPr lang="id-ID" sz="3400" dirty="0">
                <a:solidFill>
                  <a:schemeClr val="tx2">
                    <a:lumMod val="50000"/>
                  </a:schemeClr>
                </a:solidFill>
                <a:latin typeface="Arial" panose="020B0604020202020204" pitchFamily="34" charset="0"/>
                <a:cs typeface="Arial" panose="020B0604020202020204" pitchFamily="34" charset="0"/>
              </a:rPr>
              <a:t>. </a:t>
            </a:r>
            <a:endParaRPr lang="id-ID" sz="3400" dirty="0" smtClean="0">
              <a:solidFill>
                <a:schemeClr val="tx2">
                  <a:lumMod val="50000"/>
                </a:schemeClr>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id-ID" sz="3100" dirty="0" smtClean="0">
              <a:solidFill>
                <a:schemeClr val="tx2">
                  <a:lumMod val="50000"/>
                </a:schemeClr>
              </a:solidFill>
              <a:latin typeface="Arial" panose="020B0604020202020204" pitchFamily="34" charset="0"/>
              <a:cs typeface="Arial" panose="020B0604020202020204" pitchFamily="34" charset="0"/>
            </a:endParaRPr>
          </a:p>
          <a:p>
            <a:pPr algn="just"/>
            <a:r>
              <a:rPr lang="id-ID" sz="3100" dirty="0" smtClean="0">
                <a:solidFill>
                  <a:schemeClr val="tx2">
                    <a:lumMod val="50000"/>
                  </a:schemeClr>
                </a:solidFill>
                <a:latin typeface="Arial" panose="020B0604020202020204" pitchFamily="34" charset="0"/>
                <a:cs typeface="Arial" panose="020B0604020202020204" pitchFamily="34" charset="0"/>
              </a:rPr>
              <a:t>Dengan melakukan </a:t>
            </a:r>
            <a:r>
              <a:rPr lang="id-ID" sz="3100" dirty="0">
                <a:solidFill>
                  <a:schemeClr val="tx2">
                    <a:lumMod val="50000"/>
                  </a:schemeClr>
                </a:solidFill>
                <a:latin typeface="Arial" panose="020B0604020202020204" pitchFamily="34" charset="0"/>
                <a:cs typeface="Arial" panose="020B0604020202020204" pitchFamily="34" charset="0"/>
              </a:rPr>
              <a:t>analisa trafik, para insinyur dapat menentukan </a:t>
            </a:r>
            <a:r>
              <a:rPr lang="id-ID" sz="3100" i="1" dirty="0">
                <a:solidFill>
                  <a:schemeClr val="tx2">
                    <a:lumMod val="50000"/>
                  </a:schemeClr>
                </a:solidFill>
                <a:latin typeface="Arial" panose="020B0604020202020204" pitchFamily="34" charset="0"/>
                <a:cs typeface="Arial" panose="020B0604020202020204" pitchFamily="34" charset="0"/>
              </a:rPr>
              <a:t>dimensioning</a:t>
            </a:r>
            <a:r>
              <a:rPr lang="id-ID" sz="3100" dirty="0">
                <a:solidFill>
                  <a:schemeClr val="tx2">
                    <a:lumMod val="50000"/>
                  </a:schemeClr>
                </a:solidFill>
                <a:latin typeface="Arial" panose="020B0604020202020204" pitchFamily="34" charset="0"/>
                <a:cs typeface="Arial" panose="020B0604020202020204" pitchFamily="34" charset="0"/>
              </a:rPr>
              <a:t> dari sirkit (jumlah kanal/saluran atau server)  dan besarnya </a:t>
            </a:r>
            <a:r>
              <a:rPr lang="id-ID" sz="3100" i="1" dirty="0">
                <a:solidFill>
                  <a:schemeClr val="tx2">
                    <a:lumMod val="50000"/>
                  </a:schemeClr>
                </a:solidFill>
                <a:latin typeface="Arial" panose="020B0604020202020204" pitchFamily="34" charset="0"/>
                <a:cs typeface="Arial" panose="020B0604020202020204" pitchFamily="34" charset="0"/>
              </a:rPr>
              <a:t>bandwidth</a:t>
            </a:r>
            <a:r>
              <a:rPr lang="id-ID" sz="3100" dirty="0">
                <a:solidFill>
                  <a:schemeClr val="tx2">
                    <a:lumMod val="50000"/>
                  </a:schemeClr>
                </a:solidFill>
                <a:latin typeface="Arial" panose="020B0604020202020204" pitchFamily="34" charset="0"/>
                <a:cs typeface="Arial" panose="020B0604020202020204" pitchFamily="34" charset="0"/>
              </a:rPr>
              <a:t> yang diperlukan pada sirkit tersebut, baik untuk panggilan/komunikasi suara mau pun data</a:t>
            </a:r>
            <a:r>
              <a:rPr lang="id-ID" sz="3100" dirty="0" smtClean="0">
                <a:solidFill>
                  <a:schemeClr val="tx2">
                    <a:lumMod val="50000"/>
                  </a:schemeClr>
                </a:solidFill>
                <a:latin typeface="Arial" panose="020B0604020202020204" pitchFamily="34" charset="0"/>
                <a:cs typeface="Arial" panose="020B0604020202020204" pitchFamily="34" charset="0"/>
              </a:rPr>
              <a:t>.</a:t>
            </a:r>
          </a:p>
          <a:p>
            <a:pPr algn="just"/>
            <a:endParaRPr lang="id-ID" sz="3100" dirty="0" smtClean="0">
              <a:solidFill>
                <a:schemeClr val="tx2">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id-ID" sz="3400" dirty="0">
                <a:solidFill>
                  <a:schemeClr val="tx2">
                    <a:lumMod val="50000"/>
                  </a:schemeClr>
                </a:solidFill>
                <a:latin typeface="Arial" panose="020B0604020202020204" pitchFamily="34" charset="0"/>
                <a:cs typeface="Arial" panose="020B0604020202020204" pitchFamily="34" charset="0"/>
              </a:rPr>
              <a:t>Rekayasa trafik biasanya dilakukan dengan menggunakan teknik statistik seperti teori antrian dan lain-lainnya untuk memprediksi dan merekayasa kejadian-kejadian pada jaringan telekomunikasi, baik pada jaringan telepon atau Internet.  </a:t>
            </a:r>
            <a:endParaRPr lang="en-US" sz="3400" dirty="0">
              <a:solidFill>
                <a:schemeClr val="tx2">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endParaRPr lang="en-US" sz="3100" dirty="0">
              <a:solidFill>
                <a:schemeClr val="tx2">
                  <a:lumMod val="50000"/>
                </a:schemeClr>
              </a:solidFill>
              <a:latin typeface="Arial" panose="020B0604020202020204" pitchFamily="34" charset="0"/>
              <a:cs typeface="Arial" panose="020B0604020202020204" pitchFamily="34" charset="0"/>
            </a:endParaRPr>
          </a:p>
          <a:p>
            <a:pPr algn="just"/>
            <a:r>
              <a:rPr lang="id-ID" sz="3100" dirty="0">
                <a:solidFill>
                  <a:schemeClr val="tx2">
                    <a:lumMod val="50000"/>
                  </a:schemeClr>
                </a:solidFill>
                <a:latin typeface="Arial" panose="020B0604020202020204" pitchFamily="34" charset="0"/>
                <a:cs typeface="Arial" panose="020B0604020202020204" pitchFamily="34" charset="0"/>
              </a:rPr>
              <a:t>Suatu jaringan yang direncanakan dengan rekayasa trafik, umumnya akan mempunyai tingkat </a:t>
            </a:r>
            <a:r>
              <a:rPr lang="id-ID" sz="3100" i="1" dirty="0">
                <a:solidFill>
                  <a:schemeClr val="tx2">
                    <a:lumMod val="50000"/>
                  </a:schemeClr>
                </a:solidFill>
                <a:latin typeface="Arial" panose="020B0604020202020204" pitchFamily="34" charset="0"/>
                <a:cs typeface="Arial" panose="020B0604020202020204" pitchFamily="34" charset="0"/>
              </a:rPr>
              <a:t>blocking</a:t>
            </a:r>
            <a:r>
              <a:rPr lang="id-ID" sz="3100" dirty="0">
                <a:solidFill>
                  <a:schemeClr val="tx2">
                    <a:lumMod val="50000"/>
                  </a:schemeClr>
                </a:solidFill>
                <a:latin typeface="Arial" panose="020B0604020202020204" pitchFamily="34" charset="0"/>
                <a:cs typeface="Arial" panose="020B0604020202020204" pitchFamily="34" charset="0"/>
              </a:rPr>
              <a:t> yang rendah dan utilisasi sirkit yang tinggi, yang pada akhirnya dimaksudkan sebagai peningkatan layanan dan pengurangan biaya investasi dan operasi.  </a:t>
            </a:r>
            <a:endParaRPr lang="en-US" sz="3100" dirty="0">
              <a:solidFill>
                <a:schemeClr val="tx2">
                  <a:lumMod val="50000"/>
                </a:schemeClr>
              </a:solidFill>
              <a:latin typeface="Arial" panose="020B0604020202020204" pitchFamily="34" charset="0"/>
              <a:cs typeface="Arial" panose="020B0604020202020204" pitchFamily="34" charset="0"/>
            </a:endParaRPr>
          </a:p>
          <a:p>
            <a:pPr marL="457200" indent="-457200" algn="just">
              <a:buFont typeface="+mj-lt"/>
              <a:buAutoNum type="arabicPeriod"/>
            </a:pPr>
            <a:endParaRPr lang="id-ID" dirty="0">
              <a:solidFill>
                <a:schemeClr val="tx2">
                  <a:lumMod val="50000"/>
                </a:schemeClr>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eaLnBrk="1" hangingPunct="1"/>
            <a:endParaRPr lang="en-US" sz="2400" dirty="0" smtClean="0">
              <a:latin typeface="Arial" panose="020B0604020202020204" pitchFamily="34" charset="0"/>
              <a:cs typeface="Arial" panose="020B0604020202020204" pitchFamily="34" charset="0"/>
            </a:endParaRPr>
          </a:p>
        </p:txBody>
      </p:sp>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Dasar-dasar Rekayasa Trafik</a:t>
            </a: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369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2975020"/>
            <a:ext cx="6858000" cy="2282780"/>
          </a:xfrm>
        </p:spPr>
        <p:txBody>
          <a:bodyPr>
            <a:normAutofit lnSpcReduction="10000"/>
          </a:bodyPr>
          <a:lstStyle/>
          <a:p>
            <a:r>
              <a:rPr lang="id-ID"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 </a:t>
            </a:r>
            <a:r>
              <a:rPr lang="en-US"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DASAR-DASAR </a:t>
            </a:r>
            <a:r>
              <a:rPr lang="en-US" sz="3600" b="1" dirty="0">
                <a:solidFill>
                  <a:srgbClr val="C00000"/>
                </a:solidFill>
                <a:effectLst>
                  <a:outerShdw blurRad="38100" dist="38100" dir="2700000" algn="tl">
                    <a:srgbClr val="000000">
                      <a:alpha val="43137"/>
                    </a:srgbClr>
                  </a:outerShdw>
                </a:effectLst>
                <a:latin typeface="Arial Rounded MT Bold" panose="020F0704030504030204" pitchFamily="34" charset="0"/>
              </a:rPr>
              <a:t>REKAYASA </a:t>
            </a:r>
            <a:r>
              <a:rPr lang="en-US"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TRAFIK</a:t>
            </a:r>
            <a:endParaRPr lang="id-ID"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endParaRPr>
          </a:p>
          <a:p>
            <a:endParaRPr lang="id-ID" sz="3600" b="1" dirty="0">
              <a:solidFill>
                <a:srgbClr val="C00000"/>
              </a:solidFill>
              <a:effectLst>
                <a:outerShdw blurRad="38100" dist="38100" dir="2700000" algn="tl">
                  <a:srgbClr val="000000">
                    <a:alpha val="43137"/>
                  </a:srgbClr>
                </a:outerShdw>
              </a:effectLst>
              <a:latin typeface="Arial Rounded MT Bold" panose="020F0704030504030204" pitchFamily="34" charset="0"/>
            </a:endParaRPr>
          </a:p>
          <a:p>
            <a:r>
              <a:rPr lang="id-ID"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2.</a:t>
            </a:r>
            <a:r>
              <a:rPr lang="en-US"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2. BESARAN </a:t>
            </a:r>
            <a:r>
              <a:rPr lang="id-ID"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TRAFIK</a:t>
            </a:r>
            <a:endParaRPr lang="id-ID" sz="2800" dirty="0">
              <a:latin typeface="Arial Rounded MT Bold" panose="020F0704030504030204" pitchFamily="34" charset="0"/>
            </a:endParaRPr>
          </a:p>
        </p:txBody>
      </p:sp>
      <p:sp>
        <p:nvSpPr>
          <p:cNvPr id="8" name="5-Point Star 7"/>
          <p:cNvSpPr/>
          <p:nvPr/>
        </p:nvSpPr>
        <p:spPr>
          <a:xfrm>
            <a:off x="4229100" y="1596175"/>
            <a:ext cx="6858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Tree>
    <p:extLst>
      <p:ext uri="{BB962C8B-B14F-4D97-AF65-F5344CB8AC3E}">
        <p14:creationId xmlns:p14="http://schemas.microsoft.com/office/powerpoint/2010/main" val="3719600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3850" y="476250"/>
            <a:ext cx="6778625" cy="504825"/>
          </a:xfrm>
        </p:spPr>
        <p:txBody>
          <a:bodyPr rtlCol="0">
            <a:normAutofit fontScale="90000"/>
          </a:bodyPr>
          <a:lstStyle/>
          <a:p>
            <a:pPr eaLnBrk="1" fontAlgn="auto" hangingPunct="1">
              <a:spcAft>
                <a:spcPts val="0"/>
              </a:spcAft>
              <a:defRPr/>
            </a:pPr>
            <a:r>
              <a:rPr lang="id-ID" sz="3600" b="1" dirty="0" smtClean="0"/>
              <a:t>Besaran Trafik</a:t>
            </a:r>
            <a:r>
              <a:rPr lang="id-ID" sz="4000" b="1" dirty="0" smtClean="0"/>
              <a:t> </a:t>
            </a:r>
            <a:r>
              <a:rPr lang="id-ID" sz="4000" dirty="0" smtClean="0"/>
              <a:t/>
            </a:r>
            <a:br>
              <a:rPr lang="id-ID" sz="4000" dirty="0" smtClean="0"/>
            </a:br>
            <a:endParaRPr lang="id-ID" sz="4000" dirty="0" smtClean="0"/>
          </a:p>
        </p:txBody>
      </p:sp>
      <p:sp>
        <p:nvSpPr>
          <p:cNvPr id="23555" name="Rectangle 3"/>
          <p:cNvSpPr>
            <a:spLocks noGrp="1" noChangeArrowheads="1"/>
          </p:cNvSpPr>
          <p:nvPr>
            <p:ph type="body" sz="half" idx="1"/>
          </p:nvPr>
        </p:nvSpPr>
        <p:spPr>
          <a:xfrm>
            <a:off x="323850" y="836613"/>
            <a:ext cx="8569325" cy="5038725"/>
          </a:xfrm>
        </p:spPr>
        <p:txBody>
          <a:bodyPr/>
          <a:lstStyle/>
          <a:p>
            <a:pPr eaLnBrk="1" hangingPunct="1">
              <a:lnSpc>
                <a:spcPct val="80000"/>
              </a:lnSpc>
            </a:pPr>
            <a:r>
              <a:rPr lang="id-ID" sz="2400" u="sng" smtClean="0">
                <a:solidFill>
                  <a:schemeClr val="accent2"/>
                </a:solidFill>
              </a:rPr>
              <a:t>Volume Trafik,</a:t>
            </a:r>
            <a:r>
              <a:rPr lang="id-ID" sz="2400" smtClean="0"/>
              <a:t> didefinisikan sebagai jumlah total waku pendudukan</a:t>
            </a:r>
            <a:r>
              <a:rPr lang="en-US" sz="2400" smtClean="0"/>
              <a:t> pada suatu perangkat telekomunikasi</a:t>
            </a:r>
          </a:p>
          <a:p>
            <a:pPr eaLnBrk="1" hangingPunct="1">
              <a:lnSpc>
                <a:spcPct val="80000"/>
              </a:lnSpc>
              <a:buFontTx/>
              <a:buNone/>
            </a:pPr>
            <a:r>
              <a:rPr lang="en-US" sz="2400" smtClean="0"/>
              <a:t>	</a:t>
            </a:r>
            <a:r>
              <a:rPr lang="id-ID" sz="2400" smtClean="0"/>
              <a:t>Volume Trafik</a:t>
            </a:r>
            <a:endParaRPr lang="en-US" sz="2400" smtClean="0"/>
          </a:p>
          <a:p>
            <a:pPr eaLnBrk="1" hangingPunct="1">
              <a:lnSpc>
                <a:spcPct val="80000"/>
              </a:lnSpc>
              <a:buFontTx/>
              <a:buNone/>
            </a:pPr>
            <a:endParaRPr lang="en-US" sz="2400" smtClean="0"/>
          </a:p>
          <a:p>
            <a:pPr eaLnBrk="1" hangingPunct="1">
              <a:lnSpc>
                <a:spcPct val="80000"/>
              </a:lnSpc>
              <a:buFontTx/>
              <a:buNone/>
            </a:pPr>
            <a:endParaRPr lang="en-US" sz="2400" smtClean="0"/>
          </a:p>
          <a:p>
            <a:pPr eaLnBrk="1" hangingPunct="1">
              <a:lnSpc>
                <a:spcPct val="80000"/>
              </a:lnSpc>
              <a:buFontTx/>
              <a:buNone/>
            </a:pPr>
            <a:r>
              <a:rPr lang="en-US" sz="2400" smtClean="0"/>
              <a:t>	</a:t>
            </a:r>
            <a:r>
              <a:rPr lang="id-ID" sz="2400" smtClean="0"/>
              <a:t>Dimana :</a:t>
            </a:r>
          </a:p>
          <a:p>
            <a:pPr eaLnBrk="1" hangingPunct="1">
              <a:lnSpc>
                <a:spcPct val="80000"/>
              </a:lnSpc>
              <a:buFontTx/>
              <a:buNone/>
            </a:pPr>
            <a:r>
              <a:rPr lang="en-US" sz="2400" smtClean="0"/>
              <a:t>	</a:t>
            </a:r>
            <a:r>
              <a:rPr lang="id-ID" sz="2400" smtClean="0"/>
              <a:t>T    = periode waktu pengamatan</a:t>
            </a:r>
          </a:p>
          <a:p>
            <a:pPr eaLnBrk="1" hangingPunct="1">
              <a:lnSpc>
                <a:spcPct val="80000"/>
              </a:lnSpc>
              <a:buFontTx/>
              <a:buNone/>
            </a:pPr>
            <a:r>
              <a:rPr lang="en-US" sz="2400" smtClean="0"/>
              <a:t>	</a:t>
            </a:r>
            <a:r>
              <a:rPr lang="id-ID" sz="2400" smtClean="0"/>
              <a:t>J(t) = jumlah kanal yang diduduki saat t</a:t>
            </a:r>
            <a:endParaRPr lang="en-US" sz="2400" smtClean="0"/>
          </a:p>
          <a:p>
            <a:pPr eaLnBrk="1" hangingPunct="1">
              <a:lnSpc>
                <a:spcPct val="80000"/>
              </a:lnSpc>
              <a:buFontTx/>
              <a:buNone/>
            </a:pPr>
            <a:endParaRPr lang="id-ID" sz="2400" smtClean="0"/>
          </a:p>
          <a:p>
            <a:pPr eaLnBrk="1" hangingPunct="1">
              <a:lnSpc>
                <a:spcPct val="80000"/>
              </a:lnSpc>
            </a:pPr>
            <a:r>
              <a:rPr lang="id-ID" sz="2400" u="sng" smtClean="0">
                <a:solidFill>
                  <a:schemeClr val="accent2"/>
                </a:solidFill>
              </a:rPr>
              <a:t>Intensitas Trafik</a:t>
            </a:r>
            <a:r>
              <a:rPr lang="id-ID" sz="2400" smtClean="0"/>
              <a:t> didefinisikan sebagai jumlah total waktu pendudukan </a:t>
            </a:r>
            <a:r>
              <a:rPr lang="en-US" sz="2400" smtClean="0"/>
              <a:t>rata-rata </a:t>
            </a:r>
            <a:r>
              <a:rPr lang="id-ID" sz="2400" smtClean="0"/>
              <a:t>dalam suatu selang pengamatan tertentu (per satuan waktu).</a:t>
            </a:r>
          </a:p>
          <a:p>
            <a:pPr eaLnBrk="1" hangingPunct="1">
              <a:lnSpc>
                <a:spcPct val="80000"/>
              </a:lnSpc>
              <a:buFontTx/>
              <a:buNone/>
            </a:pPr>
            <a:endParaRPr lang="en-US" sz="2400" smtClean="0"/>
          </a:p>
          <a:p>
            <a:pPr eaLnBrk="1" hangingPunct="1">
              <a:lnSpc>
                <a:spcPct val="80000"/>
              </a:lnSpc>
              <a:buFontTx/>
              <a:buNone/>
            </a:pPr>
            <a:r>
              <a:rPr lang="en-US" sz="2400" smtClean="0"/>
              <a:t>	</a:t>
            </a:r>
            <a:r>
              <a:rPr lang="id-ID" sz="2400" smtClean="0"/>
              <a:t>Intensitas trafik =  </a:t>
            </a:r>
          </a:p>
        </p:txBody>
      </p:sp>
      <p:graphicFrame>
        <p:nvGraphicFramePr>
          <p:cNvPr id="23556" name="Object 7"/>
          <p:cNvGraphicFramePr>
            <a:graphicFrameLocks noGrp="1" noChangeAspect="1"/>
          </p:cNvGraphicFramePr>
          <p:nvPr>
            <p:ph sz="quarter" idx="2"/>
          </p:nvPr>
        </p:nvGraphicFramePr>
        <p:xfrm>
          <a:off x="3276600" y="1412875"/>
          <a:ext cx="1728788" cy="1042988"/>
        </p:xfrm>
        <a:graphic>
          <a:graphicData uri="http://schemas.openxmlformats.org/presentationml/2006/ole">
            <mc:AlternateContent xmlns:mc="http://schemas.openxmlformats.org/markup-compatibility/2006">
              <mc:Choice xmlns:v="urn:schemas-microsoft-com:vml" Requires="v">
                <p:oleObj spid="_x0000_s11270" name="Equation" r:id="rId3" imgW="799753" imgH="482391" progId="Equation.3">
                  <p:embed/>
                </p:oleObj>
              </mc:Choice>
              <mc:Fallback>
                <p:oleObj name="Equation" r:id="rId3" imgW="799753" imgH="482391"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412875"/>
                        <a:ext cx="1728788"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557" name="Picture 5"/>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3203575" y="5229225"/>
            <a:ext cx="2520950" cy="863600"/>
          </a:xfrm>
          <a:noFill/>
        </p:spPr>
      </p:pic>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2335599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533775" y="4933950"/>
            <a:ext cx="2160588" cy="1309688"/>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8" name="Rectangle 7"/>
          <p:cNvSpPr/>
          <p:nvPr/>
        </p:nvSpPr>
        <p:spPr>
          <a:xfrm>
            <a:off x="1854200" y="2978150"/>
            <a:ext cx="5327650" cy="1223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24580" name="Title 1"/>
          <p:cNvSpPr>
            <a:spLocks noGrp="1"/>
          </p:cNvSpPr>
          <p:nvPr>
            <p:ph type="title"/>
          </p:nvPr>
        </p:nvSpPr>
        <p:spPr>
          <a:xfrm>
            <a:off x="457200" y="44450"/>
            <a:ext cx="8229600" cy="1143000"/>
          </a:xfrm>
        </p:spPr>
        <p:txBody>
          <a:bodyPr/>
          <a:lstStyle/>
          <a:p>
            <a:pPr eaLnBrk="1" hangingPunct="1"/>
            <a:r>
              <a:rPr lang="en-US" sz="3600" smtClean="0"/>
              <a:t>Besaran Traffik (2)</a:t>
            </a:r>
            <a:endParaRPr lang="id-ID" sz="3600" smtClean="0"/>
          </a:p>
        </p:txBody>
      </p:sp>
      <p:sp>
        <p:nvSpPr>
          <p:cNvPr id="6" name="Footer Placeholder 5"/>
          <p:cNvSpPr>
            <a:spLocks noGrp="1"/>
          </p:cNvSpPr>
          <p:nvPr>
            <p:ph type="ftr" sz="quarter" idx="11"/>
          </p:nvPr>
        </p:nvSpPr>
        <p:spPr/>
        <p:txBody>
          <a:bodyPr/>
          <a:lstStyle/>
          <a:p>
            <a:pPr>
              <a:defRPr/>
            </a:pPr>
            <a:r>
              <a:rPr lang="en-US" smtClean="0"/>
              <a:t>ASRI FILE</a:t>
            </a:r>
            <a:endParaRPr lang="en-US"/>
          </a:p>
        </p:txBody>
      </p:sp>
      <p:sp>
        <p:nvSpPr>
          <p:cNvPr id="7" name="TextBox 6"/>
          <p:cNvSpPr txBox="1">
            <a:spLocks noRot="1" noChangeAspect="1" noMove="1" noResize="1" noEditPoints="1" noAdjustHandles="1" noChangeArrowheads="1" noChangeShapeType="1" noTextEdit="1"/>
          </p:cNvSpPr>
          <p:nvPr/>
        </p:nvSpPr>
        <p:spPr>
          <a:xfrm>
            <a:off x="107504" y="985629"/>
            <a:ext cx="8892480" cy="5971763"/>
          </a:xfrm>
          <a:prstGeom prst="rect">
            <a:avLst/>
          </a:prstGeom>
          <a:blipFill rotWithShape="1">
            <a:blip r:embed="rId2"/>
            <a:stretch>
              <a:fillRect l="-1097" t="-715" r="-686"/>
            </a:stretch>
          </a:blipFill>
        </p:spPr>
        <p:txBody>
          <a:bodyPr/>
          <a:lstStyle/>
          <a:p>
            <a:pPr>
              <a:defRPr/>
            </a:pPr>
            <a:r>
              <a:rPr lang="id-ID">
                <a:noFill/>
              </a:rPr>
              <a:t> </a:t>
            </a:r>
          </a:p>
        </p:txBody>
      </p:sp>
    </p:spTree>
    <p:extLst>
      <p:ext uri="{BB962C8B-B14F-4D97-AF65-F5344CB8AC3E}">
        <p14:creationId xmlns:p14="http://schemas.microsoft.com/office/powerpoint/2010/main" val="3709766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872544" y="1341606"/>
            <a:ext cx="7530921" cy="312261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defRPr/>
            </a:pPr>
            <a:r>
              <a:rPr lang="id-ID" b="1" dirty="0" smtClean="0">
                <a:solidFill>
                  <a:srgbClr val="0070C0"/>
                </a:solidFill>
                <a:latin typeface="Arial" panose="020B0604020202020204" pitchFamily="34" charset="0"/>
                <a:cs typeface="Arial" panose="020B0604020202020204" pitchFamily="34" charset="0"/>
              </a:rPr>
              <a:t>Intensitas trafik</a:t>
            </a:r>
            <a:r>
              <a:rPr lang="id-ID" dirty="0" smtClean="0">
                <a:latin typeface="Arial" panose="020B0604020202020204" pitchFamily="34" charset="0"/>
                <a:cs typeface="Arial" panose="020B0604020202020204" pitchFamily="34" charset="0"/>
              </a:rPr>
              <a:t>, didefinisikan sebagai </a:t>
            </a:r>
            <a:r>
              <a:rPr lang="id-ID" b="1" dirty="0" smtClean="0">
                <a:solidFill>
                  <a:srgbClr val="0070C0"/>
                </a:solidFill>
                <a:latin typeface="Arial" panose="020B0604020202020204" pitchFamily="34" charset="0"/>
                <a:cs typeface="Arial" panose="020B0604020202020204" pitchFamily="34" charset="0"/>
              </a:rPr>
              <a:t>jumlah rata-rata panggilan dalam proses</a:t>
            </a:r>
            <a:r>
              <a:rPr lang="id-ID" dirty="0" smtClean="0">
                <a:latin typeface="Arial" panose="020B0604020202020204" pitchFamily="34" charset="0"/>
                <a:cs typeface="Arial" panose="020B0604020202020204" pitchFamily="34" charset="0"/>
              </a:rPr>
              <a:t>, sehingga dianggap sebagai suatu besaran yang merupakan ukuran dari kepadatan trafik. </a:t>
            </a:r>
            <a:endParaRPr lang="en-US"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defRPr/>
            </a:pPr>
            <a:r>
              <a:rPr lang="id-ID" dirty="0" smtClean="0">
                <a:latin typeface="Arial" panose="020B0604020202020204" pitchFamily="34" charset="0"/>
                <a:cs typeface="Arial" panose="020B0604020202020204" pitchFamily="34" charset="0"/>
              </a:rPr>
              <a:t>Biasanya juga didefinisikan sebagai</a:t>
            </a:r>
            <a:r>
              <a:rPr lang="id-ID" b="1" dirty="0" smtClean="0">
                <a:latin typeface="Arial" panose="020B0604020202020204" pitchFamily="34" charset="0"/>
                <a:cs typeface="Arial" panose="020B0604020202020204" pitchFamily="34" charset="0"/>
              </a:rPr>
              <a:t> </a:t>
            </a:r>
            <a:r>
              <a:rPr lang="id-ID" dirty="0" smtClean="0">
                <a:solidFill>
                  <a:srgbClr val="0070C0"/>
                </a:solidFill>
                <a:latin typeface="Arial" panose="020B0604020202020204" pitchFamily="34" charset="0"/>
                <a:cs typeface="Arial" panose="020B0604020202020204" pitchFamily="34" charset="0"/>
              </a:rPr>
              <a:t>perbandingan antara lamanya waktu pendudukan rata-rata panggilan dengan interval atau periode waktu pengamatan</a:t>
            </a:r>
            <a:r>
              <a:rPr lang="id-ID" dirty="0" smtClean="0">
                <a:latin typeface="Arial" panose="020B0604020202020204" pitchFamily="34" charset="0"/>
                <a:cs typeface="Arial" panose="020B0604020202020204" pitchFamily="34" charset="0"/>
              </a:rPr>
              <a:t>, dimana waktu pengamatan umumnya dilakukan selama </a:t>
            </a:r>
            <a:r>
              <a:rPr lang="id-ID" dirty="0" smtClean="0">
                <a:solidFill>
                  <a:srgbClr val="0070C0"/>
                </a:solidFill>
                <a:latin typeface="Arial" panose="020B0604020202020204" pitchFamily="34" charset="0"/>
                <a:cs typeface="Arial" panose="020B0604020202020204" pitchFamily="34" charset="0"/>
              </a:rPr>
              <a:t>60 menit</a:t>
            </a:r>
            <a:r>
              <a:rPr lang="id-ID" dirty="0" smtClean="0">
                <a:latin typeface="Arial" panose="020B0604020202020204" pitchFamily="34" charset="0"/>
                <a:cs typeface="Arial" panose="020B0604020202020204" pitchFamily="34" charset="0"/>
              </a:rPr>
              <a:t>. </a:t>
            </a:r>
            <a:r>
              <a:rPr lang="en-US" dirty="0" smtClean="0"/>
              <a:t>	</a:t>
            </a:r>
            <a:endParaRPr lang="id-ID" sz="2800" dirty="0" smtClean="0"/>
          </a:p>
        </p:txBody>
      </p:sp>
    </p:spTree>
    <p:extLst>
      <p:ext uri="{BB962C8B-B14F-4D97-AF65-F5344CB8AC3E}">
        <p14:creationId xmlns:p14="http://schemas.microsoft.com/office/powerpoint/2010/main" val="1416141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777875"/>
          </a:xfrm>
        </p:spPr>
        <p:txBody>
          <a:bodyPr/>
          <a:lstStyle/>
          <a:p>
            <a:r>
              <a:rPr lang="en-US" sz="3600" b="1" smtClean="0"/>
              <a:t>Besaran Traffik (3)</a:t>
            </a:r>
            <a:endParaRPr lang="id-ID" sz="3600" b="1" smtClean="0"/>
          </a:p>
        </p:txBody>
      </p:sp>
      <p:sp>
        <p:nvSpPr>
          <p:cNvPr id="6" name="Footer Placeholder 5"/>
          <p:cNvSpPr>
            <a:spLocks noGrp="1"/>
          </p:cNvSpPr>
          <p:nvPr>
            <p:ph type="ftr" sz="quarter" idx="11"/>
          </p:nvPr>
        </p:nvSpPr>
        <p:spPr/>
        <p:txBody>
          <a:bodyPr/>
          <a:lstStyle/>
          <a:p>
            <a:pPr>
              <a:defRPr/>
            </a:pPr>
            <a:r>
              <a:rPr lang="en-US" smtClean="0"/>
              <a:t>ASRI FILE</a:t>
            </a:r>
            <a:endParaRPr lang="en-US"/>
          </a:p>
        </p:txBody>
      </p:sp>
      <p:sp>
        <p:nvSpPr>
          <p:cNvPr id="7" name="Rectangle 6"/>
          <p:cNvSpPr>
            <a:spLocks noRot="1" noChangeAspect="1" noMove="1" noResize="1" noEditPoints="1" noAdjustHandles="1" noChangeArrowheads="1" noChangeShapeType="1" noTextEdit="1"/>
          </p:cNvSpPr>
          <p:nvPr/>
        </p:nvSpPr>
        <p:spPr>
          <a:xfrm>
            <a:off x="3982895" y="1628800"/>
            <a:ext cx="1128066" cy="400110"/>
          </a:xfrm>
          <a:prstGeom prst="rect">
            <a:avLst/>
          </a:prstGeom>
          <a:blipFill rotWithShape="1">
            <a:blip r:embed="rId2"/>
            <a:stretch>
              <a:fillRect/>
            </a:stretch>
          </a:blipFill>
        </p:spPr>
        <p:txBody>
          <a:bodyPr/>
          <a:lstStyle/>
          <a:p>
            <a:pPr>
              <a:defRPr/>
            </a:pPr>
            <a:r>
              <a:rPr lang="id-ID">
                <a:noFill/>
              </a:rPr>
              <a:t> </a:t>
            </a:r>
          </a:p>
        </p:txBody>
      </p:sp>
      <p:sp>
        <p:nvSpPr>
          <p:cNvPr id="25605" name="TextBox 7"/>
          <p:cNvSpPr txBox="1">
            <a:spLocks noChangeArrowheads="1"/>
          </p:cNvSpPr>
          <p:nvPr/>
        </p:nvSpPr>
        <p:spPr bwMode="auto">
          <a:xfrm>
            <a:off x="395288" y="1196975"/>
            <a:ext cx="8208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pPr>
            <a:r>
              <a:rPr lang="en-US" sz="2000"/>
              <a:t>Nilai intensitas trafik bisa juga dinyatakan seperti pada rumus berikut :</a:t>
            </a:r>
            <a:endParaRPr lang="id-ID" sz="2000"/>
          </a:p>
        </p:txBody>
      </p:sp>
      <p:sp>
        <p:nvSpPr>
          <p:cNvPr id="9" name="TextBox 8"/>
          <p:cNvSpPr txBox="1">
            <a:spLocks noRot="1" noChangeAspect="1" noMove="1" noResize="1" noEditPoints="1" noAdjustHandles="1" noChangeArrowheads="1" noChangeShapeType="1" noTextEdit="1"/>
          </p:cNvSpPr>
          <p:nvPr/>
        </p:nvSpPr>
        <p:spPr>
          <a:xfrm>
            <a:off x="899592" y="2060848"/>
            <a:ext cx="7704856" cy="1708160"/>
          </a:xfrm>
          <a:prstGeom prst="rect">
            <a:avLst/>
          </a:prstGeom>
          <a:blipFill rotWithShape="1">
            <a:blip r:embed="rId3"/>
            <a:stretch>
              <a:fillRect l="-871" t="-1429"/>
            </a:stretch>
          </a:blipFill>
        </p:spPr>
        <p:txBody>
          <a:bodyPr/>
          <a:lstStyle/>
          <a:p>
            <a:pPr>
              <a:defRPr/>
            </a:pPr>
            <a:r>
              <a:rPr lang="id-ID">
                <a:noFill/>
              </a:rPr>
              <a:t> </a:t>
            </a:r>
          </a:p>
        </p:txBody>
      </p:sp>
      <p:sp>
        <p:nvSpPr>
          <p:cNvPr id="25607" name="TextBox 9"/>
          <p:cNvSpPr txBox="1">
            <a:spLocks noChangeArrowheads="1"/>
          </p:cNvSpPr>
          <p:nvPr/>
        </p:nvSpPr>
        <p:spPr bwMode="auto">
          <a:xfrm>
            <a:off x="900113" y="3454400"/>
            <a:ext cx="44640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Contoh : C = 3600 panggilan/ jam</a:t>
            </a:r>
          </a:p>
          <a:p>
            <a:pPr eaLnBrk="1" hangingPunct="1"/>
            <a:r>
              <a:rPr lang="en-US" sz="2000"/>
              <a:t>                   = 60 panggilan/ menit</a:t>
            </a:r>
          </a:p>
          <a:p>
            <a:pPr eaLnBrk="1" hangingPunct="1"/>
            <a:r>
              <a:rPr lang="en-US" sz="2000"/>
              <a:t>                   = 1 panggilan/ detik</a:t>
            </a:r>
          </a:p>
          <a:p>
            <a:pPr eaLnBrk="1" hangingPunct="1"/>
            <a:endParaRPr lang="en-US" sz="2000"/>
          </a:p>
          <a:p>
            <a:pPr eaLnBrk="1" hangingPunct="1"/>
            <a:endParaRPr lang="id-ID" sz="2000"/>
          </a:p>
        </p:txBody>
      </p:sp>
      <p:sp>
        <p:nvSpPr>
          <p:cNvPr id="11" name="TextBox 10"/>
          <p:cNvSpPr txBox="1">
            <a:spLocks noRot="1" noChangeAspect="1" noMove="1" noResize="1" noEditPoints="1" noAdjustHandles="1" noChangeArrowheads="1" noChangeShapeType="1" noTextEdit="1"/>
          </p:cNvSpPr>
          <p:nvPr/>
        </p:nvSpPr>
        <p:spPr>
          <a:xfrm>
            <a:off x="5580112" y="3493457"/>
            <a:ext cx="2880320" cy="1015663"/>
          </a:xfrm>
          <a:prstGeom prst="rect">
            <a:avLst/>
          </a:prstGeom>
          <a:blipFill rotWithShape="1">
            <a:blip r:embed="rId4"/>
            <a:stretch>
              <a:fillRect t="-2395" b="-10180"/>
            </a:stretch>
          </a:blipFill>
        </p:spPr>
        <p:txBody>
          <a:bodyPr/>
          <a:lstStyle/>
          <a:p>
            <a:pPr>
              <a:defRPr/>
            </a:pPr>
            <a:r>
              <a:rPr lang="id-ID">
                <a:noFill/>
              </a:rPr>
              <a:t> </a:t>
            </a:r>
          </a:p>
        </p:txBody>
      </p:sp>
      <p:sp>
        <p:nvSpPr>
          <p:cNvPr id="12" name="TextBox 11"/>
          <p:cNvSpPr txBox="1"/>
          <p:nvPr/>
        </p:nvSpPr>
        <p:spPr>
          <a:xfrm>
            <a:off x="1476375" y="4652963"/>
            <a:ext cx="6191250" cy="1631950"/>
          </a:xfrm>
          <a:prstGeom prst="rect">
            <a:avLst/>
          </a:prstGeom>
          <a:solidFill>
            <a:schemeClr val="accent1">
              <a:lumMod val="20000"/>
              <a:lumOff val="80000"/>
            </a:schemeClr>
          </a:solidFill>
          <a:ln>
            <a:solidFill>
              <a:schemeClr val="tx1"/>
            </a:solidFill>
          </a:ln>
        </p:spPr>
        <p:txBody>
          <a:bodyPr>
            <a:spAutoFit/>
          </a:bodyPr>
          <a:lstStyle/>
          <a:p>
            <a:pPr algn="ctr">
              <a:defRPr/>
            </a:pPr>
            <a:r>
              <a:rPr lang="en-US" sz="2000" dirty="0"/>
              <a:t>A = 3600 x (1/60) = 60 jam/ jam</a:t>
            </a:r>
          </a:p>
          <a:p>
            <a:pPr algn="ctr">
              <a:defRPr/>
            </a:pPr>
            <a:r>
              <a:rPr lang="en-US" sz="2000" dirty="0"/>
              <a:t>   = 60 x 1 = 60 </a:t>
            </a:r>
            <a:r>
              <a:rPr lang="en-US" sz="2000" dirty="0" err="1"/>
              <a:t>menit</a:t>
            </a:r>
            <a:r>
              <a:rPr lang="en-US" sz="2000" dirty="0"/>
              <a:t>/</a:t>
            </a:r>
            <a:r>
              <a:rPr lang="en-US" sz="2000" dirty="0" err="1"/>
              <a:t>menit</a:t>
            </a:r>
            <a:endParaRPr lang="en-US" sz="2000" dirty="0"/>
          </a:p>
          <a:p>
            <a:pPr algn="ctr">
              <a:defRPr/>
            </a:pPr>
            <a:r>
              <a:rPr lang="en-US" sz="2000" dirty="0"/>
              <a:t>   = 1 x 60 = 60 </a:t>
            </a:r>
            <a:r>
              <a:rPr lang="en-US" sz="2000" dirty="0" err="1"/>
              <a:t>detik</a:t>
            </a:r>
            <a:r>
              <a:rPr lang="en-US" sz="2000" dirty="0"/>
              <a:t>/ </a:t>
            </a:r>
            <a:r>
              <a:rPr lang="en-US" sz="2000" dirty="0" err="1"/>
              <a:t>detik</a:t>
            </a:r>
            <a:endParaRPr lang="en-US" sz="2000" dirty="0"/>
          </a:p>
          <a:p>
            <a:pPr algn="ctr">
              <a:defRPr/>
            </a:pPr>
            <a:endParaRPr lang="en-US" sz="2000" dirty="0"/>
          </a:p>
          <a:p>
            <a:pPr algn="ctr">
              <a:defRPr/>
            </a:pPr>
            <a:r>
              <a:rPr lang="en-US" sz="2000" dirty="0" err="1"/>
              <a:t>Satuan</a:t>
            </a:r>
            <a:r>
              <a:rPr lang="en-US" sz="2000" dirty="0"/>
              <a:t> </a:t>
            </a:r>
            <a:r>
              <a:rPr lang="en-US" sz="2000" dirty="0" err="1"/>
              <a:t>atau</a:t>
            </a:r>
            <a:r>
              <a:rPr lang="en-US" sz="2000" dirty="0"/>
              <a:t> unit </a:t>
            </a:r>
            <a:r>
              <a:rPr lang="en-US" sz="2000" dirty="0" err="1"/>
              <a:t>trafik</a:t>
            </a:r>
            <a:r>
              <a:rPr lang="en-US" sz="2000" dirty="0"/>
              <a:t> :” </a:t>
            </a:r>
            <a:r>
              <a:rPr lang="en-US" sz="2000" dirty="0" err="1"/>
              <a:t>Erlang</a:t>
            </a:r>
            <a:r>
              <a:rPr lang="en-US" sz="2000" dirty="0"/>
              <a:t>”</a:t>
            </a:r>
            <a:endParaRPr lang="id-ID" sz="2000" dirty="0"/>
          </a:p>
        </p:txBody>
      </p:sp>
    </p:spTree>
    <p:extLst>
      <p:ext uri="{BB962C8B-B14F-4D97-AF65-F5344CB8AC3E}">
        <p14:creationId xmlns:p14="http://schemas.microsoft.com/office/powerpoint/2010/main" val="964876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1500" y="333375"/>
            <a:ext cx="8229600" cy="1143000"/>
          </a:xfrm>
        </p:spPr>
        <p:txBody>
          <a:bodyPr/>
          <a:lstStyle/>
          <a:p>
            <a:pPr eaLnBrk="1" hangingPunct="1"/>
            <a:r>
              <a:rPr lang="en-US" smtClean="0"/>
              <a:t>Contoh Volume Trafik</a:t>
            </a:r>
          </a:p>
        </p:txBody>
      </p:sp>
      <p:sp>
        <p:nvSpPr>
          <p:cNvPr id="26627" name="Line 3"/>
          <p:cNvSpPr>
            <a:spLocks noChangeShapeType="1"/>
          </p:cNvSpPr>
          <p:nvPr/>
        </p:nvSpPr>
        <p:spPr bwMode="auto">
          <a:xfrm>
            <a:off x="1219200" y="2133600"/>
            <a:ext cx="0" cy="419100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6628" name="Line 4"/>
          <p:cNvSpPr>
            <a:spLocks noChangeShapeType="1"/>
          </p:cNvSpPr>
          <p:nvPr/>
        </p:nvSpPr>
        <p:spPr bwMode="auto">
          <a:xfrm>
            <a:off x="1219200" y="6324600"/>
            <a:ext cx="7162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29" name="Line 5"/>
          <p:cNvSpPr>
            <a:spLocks noChangeShapeType="1"/>
          </p:cNvSpPr>
          <p:nvPr/>
        </p:nvSpPr>
        <p:spPr bwMode="auto">
          <a:xfrm flipV="1">
            <a:off x="1752600" y="5791200"/>
            <a:ext cx="0" cy="5334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0" name="Line 6"/>
          <p:cNvSpPr>
            <a:spLocks noChangeShapeType="1"/>
          </p:cNvSpPr>
          <p:nvPr/>
        </p:nvSpPr>
        <p:spPr bwMode="auto">
          <a:xfrm>
            <a:off x="1752600" y="5791200"/>
            <a:ext cx="76200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1" name="Line 7"/>
          <p:cNvSpPr>
            <a:spLocks noChangeShapeType="1"/>
          </p:cNvSpPr>
          <p:nvPr/>
        </p:nvSpPr>
        <p:spPr bwMode="auto">
          <a:xfrm flipV="1">
            <a:off x="2514600" y="5105400"/>
            <a:ext cx="0" cy="6858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2" name="Line 8"/>
          <p:cNvSpPr>
            <a:spLocks noChangeShapeType="1"/>
          </p:cNvSpPr>
          <p:nvPr/>
        </p:nvSpPr>
        <p:spPr bwMode="auto">
          <a:xfrm>
            <a:off x="2514600" y="5105400"/>
            <a:ext cx="83820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3" name="Line 9"/>
          <p:cNvSpPr>
            <a:spLocks noChangeShapeType="1"/>
          </p:cNvSpPr>
          <p:nvPr/>
        </p:nvSpPr>
        <p:spPr bwMode="auto">
          <a:xfrm flipV="1">
            <a:off x="3352800" y="4495800"/>
            <a:ext cx="0" cy="6096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4" name="Line 10"/>
          <p:cNvSpPr>
            <a:spLocks noChangeShapeType="1"/>
          </p:cNvSpPr>
          <p:nvPr/>
        </p:nvSpPr>
        <p:spPr bwMode="auto">
          <a:xfrm>
            <a:off x="3352800" y="4495800"/>
            <a:ext cx="152400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5" name="Line 11"/>
          <p:cNvSpPr>
            <a:spLocks noChangeShapeType="1"/>
          </p:cNvSpPr>
          <p:nvPr/>
        </p:nvSpPr>
        <p:spPr bwMode="auto">
          <a:xfrm flipV="1">
            <a:off x="4876800" y="3810000"/>
            <a:ext cx="0" cy="6858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6" name="Line 12"/>
          <p:cNvSpPr>
            <a:spLocks noChangeShapeType="1"/>
          </p:cNvSpPr>
          <p:nvPr/>
        </p:nvSpPr>
        <p:spPr bwMode="auto">
          <a:xfrm>
            <a:off x="4876800" y="3810000"/>
            <a:ext cx="167640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7" name="Line 13"/>
          <p:cNvSpPr>
            <a:spLocks noChangeShapeType="1"/>
          </p:cNvSpPr>
          <p:nvPr/>
        </p:nvSpPr>
        <p:spPr bwMode="auto">
          <a:xfrm flipV="1">
            <a:off x="6553200" y="3124200"/>
            <a:ext cx="0" cy="68580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8" name="Line 14"/>
          <p:cNvSpPr>
            <a:spLocks noChangeShapeType="1"/>
          </p:cNvSpPr>
          <p:nvPr/>
        </p:nvSpPr>
        <p:spPr bwMode="auto">
          <a:xfrm>
            <a:off x="6553200" y="3124200"/>
            <a:ext cx="914400" cy="0"/>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9" name="Line 15"/>
          <p:cNvSpPr>
            <a:spLocks noChangeShapeType="1"/>
          </p:cNvSpPr>
          <p:nvPr/>
        </p:nvSpPr>
        <p:spPr bwMode="auto">
          <a:xfrm flipV="1">
            <a:off x="3048000" y="5562600"/>
            <a:ext cx="0" cy="762000"/>
          </a:xfrm>
          <a:prstGeom prst="line">
            <a:avLst/>
          </a:prstGeom>
          <a:noFill/>
          <a:ln w="952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0" name="Line 16"/>
          <p:cNvSpPr>
            <a:spLocks noChangeShapeType="1"/>
          </p:cNvSpPr>
          <p:nvPr/>
        </p:nvSpPr>
        <p:spPr bwMode="auto">
          <a:xfrm>
            <a:off x="3048000" y="5562600"/>
            <a:ext cx="2438400" cy="0"/>
          </a:xfrm>
          <a:prstGeom prst="line">
            <a:avLst/>
          </a:prstGeom>
          <a:noFill/>
          <a:ln w="952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1" name="Line 17"/>
          <p:cNvSpPr>
            <a:spLocks noChangeShapeType="1"/>
          </p:cNvSpPr>
          <p:nvPr/>
        </p:nvSpPr>
        <p:spPr bwMode="auto">
          <a:xfrm flipV="1">
            <a:off x="5486400" y="4343400"/>
            <a:ext cx="0" cy="1219200"/>
          </a:xfrm>
          <a:prstGeom prst="line">
            <a:avLst/>
          </a:prstGeom>
          <a:noFill/>
          <a:ln w="952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2" name="Line 18"/>
          <p:cNvSpPr>
            <a:spLocks noChangeShapeType="1"/>
          </p:cNvSpPr>
          <p:nvPr/>
        </p:nvSpPr>
        <p:spPr bwMode="auto">
          <a:xfrm>
            <a:off x="5486400" y="4343400"/>
            <a:ext cx="1066800" cy="0"/>
          </a:xfrm>
          <a:prstGeom prst="line">
            <a:avLst/>
          </a:prstGeom>
          <a:noFill/>
          <a:ln w="952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3" name="Line 19"/>
          <p:cNvSpPr>
            <a:spLocks noChangeShapeType="1"/>
          </p:cNvSpPr>
          <p:nvPr/>
        </p:nvSpPr>
        <p:spPr bwMode="auto">
          <a:xfrm flipV="1">
            <a:off x="6553200" y="3810000"/>
            <a:ext cx="0" cy="533400"/>
          </a:xfrm>
          <a:prstGeom prst="line">
            <a:avLst/>
          </a:prstGeom>
          <a:noFill/>
          <a:ln w="952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4" name="Line 20"/>
          <p:cNvSpPr>
            <a:spLocks noChangeShapeType="1"/>
          </p:cNvSpPr>
          <p:nvPr/>
        </p:nvSpPr>
        <p:spPr bwMode="auto">
          <a:xfrm>
            <a:off x="6553200" y="3810000"/>
            <a:ext cx="914400" cy="0"/>
          </a:xfrm>
          <a:prstGeom prst="line">
            <a:avLst/>
          </a:prstGeom>
          <a:noFill/>
          <a:ln w="952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5" name="Text Box 21"/>
          <p:cNvSpPr txBox="1">
            <a:spLocks noChangeArrowheads="1"/>
          </p:cNvSpPr>
          <p:nvPr/>
        </p:nvSpPr>
        <p:spPr bwMode="auto">
          <a:xfrm>
            <a:off x="1431925" y="1938338"/>
            <a:ext cx="329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Jumlah pendudukan</a:t>
            </a:r>
          </a:p>
        </p:txBody>
      </p:sp>
      <p:sp>
        <p:nvSpPr>
          <p:cNvPr id="26646" name="Text Box 22"/>
          <p:cNvSpPr txBox="1">
            <a:spLocks noChangeArrowheads="1"/>
          </p:cNvSpPr>
          <p:nvPr/>
        </p:nvSpPr>
        <p:spPr bwMode="auto">
          <a:xfrm>
            <a:off x="7985125" y="58245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t</a:t>
            </a:r>
          </a:p>
        </p:txBody>
      </p:sp>
      <p:sp>
        <p:nvSpPr>
          <p:cNvPr id="26647" name="Text Box 23"/>
          <p:cNvSpPr txBox="1">
            <a:spLocks noChangeArrowheads="1"/>
          </p:cNvSpPr>
          <p:nvPr/>
        </p:nvSpPr>
        <p:spPr bwMode="auto">
          <a:xfrm>
            <a:off x="974725" y="544353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1</a:t>
            </a:r>
          </a:p>
        </p:txBody>
      </p:sp>
      <p:sp>
        <p:nvSpPr>
          <p:cNvPr id="26648" name="Text Box 24"/>
          <p:cNvSpPr txBox="1">
            <a:spLocks noChangeArrowheads="1"/>
          </p:cNvSpPr>
          <p:nvPr/>
        </p:nvSpPr>
        <p:spPr bwMode="auto">
          <a:xfrm>
            <a:off x="914400" y="47244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2</a:t>
            </a:r>
          </a:p>
        </p:txBody>
      </p:sp>
      <p:sp>
        <p:nvSpPr>
          <p:cNvPr id="26649" name="Text Box 25"/>
          <p:cNvSpPr txBox="1">
            <a:spLocks noChangeArrowheads="1"/>
          </p:cNvSpPr>
          <p:nvPr/>
        </p:nvSpPr>
        <p:spPr bwMode="auto">
          <a:xfrm>
            <a:off x="898525" y="399573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3</a:t>
            </a:r>
          </a:p>
        </p:txBody>
      </p:sp>
      <p:sp>
        <p:nvSpPr>
          <p:cNvPr id="26650" name="Text Box 26"/>
          <p:cNvSpPr txBox="1">
            <a:spLocks noChangeArrowheads="1"/>
          </p:cNvSpPr>
          <p:nvPr/>
        </p:nvSpPr>
        <p:spPr bwMode="auto">
          <a:xfrm>
            <a:off x="914400" y="3276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4</a:t>
            </a:r>
          </a:p>
        </p:txBody>
      </p:sp>
      <p:sp>
        <p:nvSpPr>
          <p:cNvPr id="26651" name="Text Box 27"/>
          <p:cNvSpPr txBox="1">
            <a:spLocks noChangeArrowheads="1"/>
          </p:cNvSpPr>
          <p:nvPr/>
        </p:nvSpPr>
        <p:spPr bwMode="auto">
          <a:xfrm>
            <a:off x="914400" y="25908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5</a:t>
            </a:r>
          </a:p>
        </p:txBody>
      </p:sp>
      <p:sp>
        <p:nvSpPr>
          <p:cNvPr id="26652" name="Text Box 28"/>
          <p:cNvSpPr txBox="1">
            <a:spLocks noChangeArrowheads="1"/>
          </p:cNvSpPr>
          <p:nvPr/>
        </p:nvSpPr>
        <p:spPr bwMode="auto">
          <a:xfrm>
            <a:off x="1676400" y="6400800"/>
            <a:ext cx="45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t1</a:t>
            </a:r>
          </a:p>
        </p:txBody>
      </p:sp>
      <p:sp>
        <p:nvSpPr>
          <p:cNvPr id="26653" name="Text Box 29"/>
          <p:cNvSpPr txBox="1">
            <a:spLocks noChangeArrowheads="1"/>
          </p:cNvSpPr>
          <p:nvPr/>
        </p:nvSpPr>
        <p:spPr bwMode="auto">
          <a:xfrm>
            <a:off x="2514600" y="6400800"/>
            <a:ext cx="45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t2</a:t>
            </a:r>
          </a:p>
        </p:txBody>
      </p:sp>
      <p:sp>
        <p:nvSpPr>
          <p:cNvPr id="26654" name="Text Box 30"/>
          <p:cNvSpPr txBox="1">
            <a:spLocks noChangeArrowheads="1"/>
          </p:cNvSpPr>
          <p:nvPr/>
        </p:nvSpPr>
        <p:spPr bwMode="auto">
          <a:xfrm>
            <a:off x="7696200" y="64008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T</a:t>
            </a:r>
          </a:p>
        </p:txBody>
      </p:sp>
      <p:sp>
        <p:nvSpPr>
          <p:cNvPr id="26655" name="Text Box 31"/>
          <p:cNvSpPr txBox="1">
            <a:spLocks noChangeArrowheads="1"/>
          </p:cNvSpPr>
          <p:nvPr/>
        </p:nvSpPr>
        <p:spPr bwMode="auto">
          <a:xfrm>
            <a:off x="1676400" y="2819400"/>
            <a:ext cx="457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D(t):Jumlah panggilan yang telah datang sampai saat t</a:t>
            </a:r>
          </a:p>
        </p:txBody>
      </p:sp>
      <p:sp>
        <p:nvSpPr>
          <p:cNvPr id="26656" name="Line 32"/>
          <p:cNvSpPr>
            <a:spLocks noChangeShapeType="1"/>
          </p:cNvSpPr>
          <p:nvPr/>
        </p:nvSpPr>
        <p:spPr bwMode="auto">
          <a:xfrm>
            <a:off x="3276600" y="3657600"/>
            <a:ext cx="990600" cy="685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7" name="Text Box 33"/>
          <p:cNvSpPr txBox="1">
            <a:spLocks noChangeArrowheads="1"/>
          </p:cNvSpPr>
          <p:nvPr/>
        </p:nvSpPr>
        <p:spPr bwMode="auto">
          <a:xfrm>
            <a:off x="5715000" y="4572000"/>
            <a:ext cx="3124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B(t):Jumlah pendudukan yang telah berakhir</a:t>
            </a:r>
          </a:p>
        </p:txBody>
      </p:sp>
      <p:sp>
        <p:nvSpPr>
          <p:cNvPr id="26658" name="Line 34"/>
          <p:cNvSpPr>
            <a:spLocks noChangeShapeType="1"/>
          </p:cNvSpPr>
          <p:nvPr/>
        </p:nvSpPr>
        <p:spPr bwMode="auto">
          <a:xfrm flipH="1" flipV="1">
            <a:off x="6629400" y="4419600"/>
            <a:ext cx="533400" cy="304800"/>
          </a:xfrm>
          <a:prstGeom prst="line">
            <a:avLst/>
          </a:prstGeom>
          <a:noFill/>
          <a:ln w="9525">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9" name="Line 35"/>
          <p:cNvSpPr>
            <a:spLocks noChangeShapeType="1"/>
          </p:cNvSpPr>
          <p:nvPr/>
        </p:nvSpPr>
        <p:spPr bwMode="auto">
          <a:xfrm>
            <a:off x="3581400" y="4572000"/>
            <a:ext cx="0" cy="8382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60" name="Text Box 36"/>
          <p:cNvSpPr txBox="1">
            <a:spLocks noChangeArrowheads="1"/>
          </p:cNvSpPr>
          <p:nvPr/>
        </p:nvSpPr>
        <p:spPr bwMode="auto">
          <a:xfrm>
            <a:off x="3962400" y="475773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d-ID" sz="2400">
              <a:latin typeface="Tahoma" pitchFamily="34" charset="0"/>
            </a:endParaRPr>
          </a:p>
        </p:txBody>
      </p:sp>
      <p:sp>
        <p:nvSpPr>
          <p:cNvPr id="26661" name="Text Box 37"/>
          <p:cNvSpPr txBox="1">
            <a:spLocks noChangeArrowheads="1"/>
          </p:cNvSpPr>
          <p:nvPr/>
        </p:nvSpPr>
        <p:spPr bwMode="auto">
          <a:xfrm>
            <a:off x="3810000" y="4800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d-ID" sz="2400">
              <a:latin typeface="Tahoma" pitchFamily="34" charset="0"/>
            </a:endParaRPr>
          </a:p>
        </p:txBody>
      </p:sp>
      <p:sp>
        <p:nvSpPr>
          <p:cNvPr id="26662" name="Text Box 38"/>
          <p:cNvSpPr txBox="1">
            <a:spLocks noChangeArrowheads="1"/>
          </p:cNvSpPr>
          <p:nvPr/>
        </p:nvSpPr>
        <p:spPr bwMode="auto">
          <a:xfrm>
            <a:off x="3962400" y="47244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d-ID" sz="2400">
              <a:latin typeface="Tahoma" pitchFamily="34" charset="0"/>
            </a:endParaRPr>
          </a:p>
        </p:txBody>
      </p:sp>
      <p:sp>
        <p:nvSpPr>
          <p:cNvPr id="26663" name="Text Box 39"/>
          <p:cNvSpPr txBox="1">
            <a:spLocks noChangeArrowheads="1"/>
          </p:cNvSpPr>
          <p:nvPr/>
        </p:nvSpPr>
        <p:spPr bwMode="auto">
          <a:xfrm>
            <a:off x="3505200" y="4876800"/>
            <a:ext cx="203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Tahoma" pitchFamily="34" charset="0"/>
              </a:rPr>
              <a:t>J(t)=D(t)-B(t)</a:t>
            </a:r>
          </a:p>
        </p:txBody>
      </p:sp>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2242284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2975020"/>
            <a:ext cx="6858000" cy="2282780"/>
          </a:xfrm>
        </p:spPr>
        <p:txBody>
          <a:bodyPr>
            <a:normAutofit fontScale="92500" lnSpcReduction="20000"/>
          </a:bodyPr>
          <a:lstStyle/>
          <a:p>
            <a:r>
              <a:rPr lang="id-ID"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 </a:t>
            </a:r>
            <a:r>
              <a:rPr lang="en-US"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DASAR-DASAR </a:t>
            </a:r>
            <a:r>
              <a:rPr lang="en-US" sz="3600" b="1" dirty="0">
                <a:solidFill>
                  <a:srgbClr val="C00000"/>
                </a:solidFill>
                <a:effectLst>
                  <a:outerShdw blurRad="38100" dist="38100" dir="2700000" algn="tl">
                    <a:srgbClr val="000000">
                      <a:alpha val="43137"/>
                    </a:srgbClr>
                  </a:outerShdw>
                </a:effectLst>
                <a:latin typeface="Arial Rounded MT Bold" panose="020F0704030504030204" pitchFamily="34" charset="0"/>
              </a:rPr>
              <a:t>REKAYASA </a:t>
            </a:r>
            <a:r>
              <a:rPr lang="en-US"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TRAFIK</a:t>
            </a:r>
            <a:endParaRPr lang="id-ID"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endParaRPr>
          </a:p>
          <a:p>
            <a:endParaRPr lang="id-ID" sz="3600" b="1" dirty="0">
              <a:solidFill>
                <a:srgbClr val="C00000"/>
              </a:solidFill>
              <a:effectLst>
                <a:outerShdw blurRad="38100" dist="38100" dir="2700000" algn="tl">
                  <a:srgbClr val="000000">
                    <a:alpha val="43137"/>
                  </a:srgbClr>
                </a:outerShdw>
              </a:effectLst>
              <a:latin typeface="Arial Rounded MT Bold" panose="020F0704030504030204" pitchFamily="34" charset="0"/>
            </a:endParaRPr>
          </a:p>
          <a:p>
            <a:r>
              <a:rPr lang="id-ID"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2.1  PENGERTIAN  </a:t>
            </a:r>
          </a:p>
          <a:p>
            <a:r>
              <a:rPr lang="id-ID"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TRAFIK  &amp;  REKAYASA TRAFIK</a:t>
            </a:r>
            <a:endParaRPr lang="id-ID" sz="2800" dirty="0">
              <a:latin typeface="Arial Rounded MT Bold" panose="020F0704030504030204" pitchFamily="34" charset="0"/>
            </a:endParaRPr>
          </a:p>
        </p:txBody>
      </p:sp>
      <p:sp>
        <p:nvSpPr>
          <p:cNvPr id="8" name="5-Point Star 7"/>
          <p:cNvSpPr/>
          <p:nvPr/>
        </p:nvSpPr>
        <p:spPr>
          <a:xfrm>
            <a:off x="4229100" y="1596175"/>
            <a:ext cx="6858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Tree>
    <p:extLst>
      <p:ext uri="{BB962C8B-B14F-4D97-AF65-F5344CB8AC3E}">
        <p14:creationId xmlns:p14="http://schemas.microsoft.com/office/powerpoint/2010/main" val="2636420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Pengertian Intensitas trafik dalam Erlang</a:t>
            </a:r>
          </a:p>
        </p:txBody>
      </p:sp>
      <p:sp>
        <p:nvSpPr>
          <p:cNvPr id="27651" name="Rectangle 3"/>
          <p:cNvSpPr>
            <a:spLocks noGrp="1" noChangeArrowheads="1"/>
          </p:cNvSpPr>
          <p:nvPr>
            <p:ph idx="1"/>
          </p:nvPr>
        </p:nvSpPr>
        <p:spPr/>
        <p:txBody>
          <a:bodyPr/>
          <a:lstStyle/>
          <a:p>
            <a:pPr marL="609600" indent="-609600" eaLnBrk="1" hangingPunct="1">
              <a:buFont typeface="Wingdings" pitchFamily="2" charset="2"/>
              <a:buAutoNum type="arabicPeriod"/>
            </a:pPr>
            <a:r>
              <a:rPr lang="en-US" smtClean="0"/>
              <a:t>Rata-rata banyaknya percakapan terjadi bersamaan selama satu jam</a:t>
            </a:r>
          </a:p>
          <a:p>
            <a:pPr marL="609600" indent="-609600" eaLnBrk="1" hangingPunct="1">
              <a:buFont typeface="Wingdings" pitchFamily="2" charset="2"/>
              <a:buAutoNum type="arabicPeriod"/>
            </a:pPr>
            <a:r>
              <a:rPr lang="en-US" smtClean="0"/>
              <a:t>Rata-rata banyaknya percakapan yang terjadi dalam waktu yang sama dengan waktu pendudukan rata-rata</a:t>
            </a:r>
          </a:p>
          <a:p>
            <a:pPr marL="609600" indent="-609600" eaLnBrk="1" hangingPunct="1">
              <a:buFont typeface="Wingdings" pitchFamily="2" charset="2"/>
              <a:buAutoNum type="arabicPeriod"/>
            </a:pPr>
            <a:r>
              <a:rPr lang="en-US" smtClean="0"/>
              <a:t>Waktu keseluruhan dalam jam untuk membawa percakapan</a:t>
            </a:r>
          </a:p>
        </p:txBody>
      </p:sp>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1283132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Contoh </a:t>
            </a:r>
            <a:r>
              <a:rPr lang="id-ID" smtClean="0"/>
              <a:t>Intensitas Trafik</a:t>
            </a:r>
            <a:r>
              <a:rPr lang="en-US" smtClean="0"/>
              <a:t> :</a:t>
            </a:r>
          </a:p>
        </p:txBody>
      </p:sp>
      <p:sp>
        <p:nvSpPr>
          <p:cNvPr id="28675" name="Rectangle 3"/>
          <p:cNvSpPr>
            <a:spLocks noGrp="1" noChangeArrowheads="1"/>
          </p:cNvSpPr>
          <p:nvPr>
            <p:ph idx="1"/>
          </p:nvPr>
        </p:nvSpPr>
        <p:spPr/>
        <p:txBody>
          <a:bodyPr/>
          <a:lstStyle/>
          <a:p>
            <a:pPr eaLnBrk="1" hangingPunct="1"/>
            <a:r>
              <a:rPr lang="en-US" sz="2800" smtClean="0"/>
              <a:t>Suatu berkas saluran terdiri dari 4 saluran. Dalam satu jam (jam sibuk) terjadi:</a:t>
            </a:r>
          </a:p>
          <a:p>
            <a:pPr eaLnBrk="1" hangingPunct="1">
              <a:buFontTx/>
              <a:buNone/>
            </a:pPr>
            <a:r>
              <a:rPr lang="en-US" sz="2800" smtClean="0"/>
              <a:t>	sal 1 : diduduki seluruhnya 0,25 jam</a:t>
            </a:r>
          </a:p>
          <a:p>
            <a:pPr eaLnBrk="1" hangingPunct="1">
              <a:buFontTx/>
              <a:buNone/>
            </a:pPr>
            <a:r>
              <a:rPr lang="en-US" sz="2800" smtClean="0"/>
              <a:t>	sal 2 : diduduki seluruhnya 0,5 jam</a:t>
            </a:r>
          </a:p>
          <a:p>
            <a:pPr eaLnBrk="1" hangingPunct="1">
              <a:buFontTx/>
              <a:buNone/>
            </a:pPr>
            <a:r>
              <a:rPr lang="en-US" sz="2800" smtClean="0"/>
              <a:t>	sal 3 : diduduki seluruhnya 0,25 jam</a:t>
            </a:r>
          </a:p>
          <a:p>
            <a:pPr eaLnBrk="1" hangingPunct="1">
              <a:buFontTx/>
              <a:buNone/>
            </a:pPr>
            <a:r>
              <a:rPr lang="en-US" sz="2800" smtClean="0"/>
              <a:t>	sal 4  : diduduki seluruhnya 0,5 jam</a:t>
            </a:r>
          </a:p>
          <a:p>
            <a:pPr eaLnBrk="1" hangingPunct="1">
              <a:buFontTx/>
              <a:buNone/>
            </a:pPr>
            <a:r>
              <a:rPr lang="en-US" sz="2800" smtClean="0"/>
              <a:t>Maka A = 1/1jam (0,25+0,5+0,25+0,5)</a:t>
            </a:r>
          </a:p>
          <a:p>
            <a:pPr eaLnBrk="1" hangingPunct="1">
              <a:buFontTx/>
              <a:buNone/>
            </a:pPr>
            <a:r>
              <a:rPr lang="en-US" sz="2800" smtClean="0"/>
              <a:t>		   =1,5jam/jam</a:t>
            </a:r>
          </a:p>
        </p:txBody>
      </p:sp>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1185146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1"/>
          </p:nvPr>
        </p:nvSpPr>
        <p:spPr>
          <a:xfrm>
            <a:off x="872728" y="685800"/>
            <a:ext cx="7966471" cy="5716589"/>
          </a:xfrm>
          <a:solidFill>
            <a:schemeClr val="accent6">
              <a:lumMod val="40000"/>
              <a:lumOff val="60000"/>
            </a:schemeClr>
          </a:solidFill>
        </p:spPr>
        <p:txBody>
          <a:bodyPr>
            <a:normAutofit/>
          </a:bodyPr>
          <a:lstStyle/>
          <a:p>
            <a:pPr marL="342900" indent="-342900" algn="just" eaLnBrk="1" hangingPunct="1">
              <a:buFont typeface="Wingdings" panose="05000000000000000000" pitchFamily="2" charset="2"/>
              <a:buChar char="§"/>
            </a:pPr>
            <a:r>
              <a:rPr lang="id-ID" sz="2400" dirty="0" smtClean="0">
                <a:solidFill>
                  <a:schemeClr val="tx2">
                    <a:lumMod val="75000"/>
                  </a:schemeClr>
                </a:solidFill>
              </a:rPr>
              <a:t>Nilai intensitas trafik yang kita gunakan di dalam analisa teletraffic adalah intensitas trafik rata-rata</a:t>
            </a:r>
          </a:p>
          <a:p>
            <a:pPr marL="342900" indent="-342900" algn="just" eaLnBrk="1" hangingPunct="1">
              <a:buFont typeface="Wingdings" panose="05000000000000000000" pitchFamily="2" charset="2"/>
              <a:buChar char="§"/>
            </a:pPr>
            <a:r>
              <a:rPr lang="id-ID" sz="2400" dirty="0" smtClean="0">
                <a:solidFill>
                  <a:schemeClr val="tx2">
                    <a:lumMod val="75000"/>
                  </a:schemeClr>
                </a:solidFill>
              </a:rPr>
              <a:t>Intensitas trafik rata-rata dapat diperoleh dengan merata-ratakan intensitas trafik pada selang waktu (perioda) T, yaitu:</a:t>
            </a:r>
          </a:p>
          <a:p>
            <a:pPr algn="just" eaLnBrk="1" hangingPunct="1"/>
            <a:endParaRPr lang="id-ID" sz="2400" dirty="0" smtClean="0">
              <a:solidFill>
                <a:schemeClr val="tx2">
                  <a:lumMod val="75000"/>
                </a:schemeClr>
              </a:solidFill>
            </a:endParaRPr>
          </a:p>
          <a:p>
            <a:pPr algn="just" eaLnBrk="1" hangingPunct="1"/>
            <a:endParaRPr lang="id-ID" sz="2400" dirty="0" smtClean="0">
              <a:solidFill>
                <a:schemeClr val="tx2">
                  <a:lumMod val="75000"/>
                </a:schemeClr>
              </a:solidFill>
            </a:endParaRPr>
          </a:p>
          <a:p>
            <a:pPr algn="just" eaLnBrk="1" hangingPunct="1"/>
            <a:endParaRPr lang="id-ID" sz="2400" dirty="0" smtClean="0">
              <a:solidFill>
                <a:schemeClr val="tx2">
                  <a:lumMod val="75000"/>
                </a:schemeClr>
              </a:solidFill>
            </a:endParaRPr>
          </a:p>
          <a:p>
            <a:pPr lvl="1" algn="just" eaLnBrk="1" hangingPunct="1"/>
            <a:r>
              <a:rPr lang="id-ID" sz="2000" dirty="0" smtClean="0">
                <a:solidFill>
                  <a:schemeClr val="tx2">
                    <a:lumMod val="75000"/>
                  </a:schemeClr>
                </a:solidFill>
              </a:rPr>
              <a:t>Y(T</a:t>
            </a:r>
            <a:r>
              <a:rPr lang="id-ID" sz="2400" dirty="0" smtClean="0">
                <a:solidFill>
                  <a:schemeClr val="tx2">
                    <a:lumMod val="75000"/>
                  </a:schemeClr>
                </a:solidFill>
              </a:rPr>
              <a:t>): intensitas trafik rata-rata</a:t>
            </a:r>
          </a:p>
          <a:p>
            <a:pPr lvl="1" algn="just" eaLnBrk="1" hangingPunct="1"/>
            <a:r>
              <a:rPr lang="id-ID" sz="2400" dirty="0" smtClean="0">
                <a:solidFill>
                  <a:schemeClr val="tx2">
                    <a:lumMod val="75000"/>
                  </a:schemeClr>
                </a:solidFill>
              </a:rPr>
              <a:t>n(t) : jumlah resources yang diduduki pada waktu t</a:t>
            </a:r>
          </a:p>
          <a:p>
            <a:pPr algn="just" eaLnBrk="1" hangingPunct="1"/>
            <a:r>
              <a:rPr lang="id-ID" dirty="0">
                <a:solidFill>
                  <a:schemeClr val="tx2">
                    <a:lumMod val="75000"/>
                  </a:schemeClr>
                </a:solidFill>
              </a:rPr>
              <a:t> </a:t>
            </a:r>
            <a:r>
              <a:rPr lang="id-ID" dirty="0" smtClean="0">
                <a:solidFill>
                  <a:schemeClr val="tx2">
                    <a:lumMod val="75000"/>
                  </a:schemeClr>
                </a:solidFill>
              </a:rPr>
              <a:t>     </a:t>
            </a:r>
            <a:r>
              <a:rPr lang="id-ID" sz="2400" dirty="0" smtClean="0">
                <a:solidFill>
                  <a:schemeClr val="tx2">
                    <a:lumMod val="75000"/>
                  </a:schemeClr>
                </a:solidFill>
              </a:rPr>
              <a:t>Note: intensitas trafik biasa disebut juga sebagai </a:t>
            </a:r>
            <a:r>
              <a:rPr lang="id-ID" sz="2400" i="1" dirty="0" smtClean="0">
                <a:solidFill>
                  <a:schemeClr val="tx2">
                    <a:lumMod val="75000"/>
                  </a:schemeClr>
                </a:solidFill>
              </a:rPr>
              <a:t>traffic load </a:t>
            </a:r>
            <a:r>
              <a:rPr lang="id-ID" sz="2400" dirty="0" smtClean="0">
                <a:solidFill>
                  <a:schemeClr val="tx2">
                    <a:lumMod val="75000"/>
                  </a:schemeClr>
                </a:solidFill>
              </a:rPr>
              <a:t>(beban trafik)</a:t>
            </a:r>
            <a:endParaRPr lang="en-US" sz="2400" dirty="0" smtClean="0">
              <a:solidFill>
                <a:schemeClr val="tx2">
                  <a:lumMod val="75000"/>
                </a:schemeClr>
              </a:solidFill>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119514772"/>
              </p:ext>
            </p:extLst>
          </p:nvPr>
        </p:nvGraphicFramePr>
        <p:xfrm>
          <a:off x="1262063" y="2743200"/>
          <a:ext cx="1727597" cy="1004888"/>
        </p:xfrm>
        <a:graphic>
          <a:graphicData uri="http://schemas.openxmlformats.org/presentationml/2006/ole">
            <mc:AlternateContent xmlns:mc="http://schemas.openxmlformats.org/markup-compatibility/2006">
              <mc:Choice xmlns:v="urn:schemas-microsoft-com:vml" Requires="v">
                <p:oleObj spid="_x0000_s9232" name="Equation" r:id="rId3" imgW="1104900" imgH="482600" progId="Equation.3">
                  <p:embed/>
                </p:oleObj>
              </mc:Choice>
              <mc:Fallback>
                <p:oleObj name="Equation" r:id="rId3" imgW="11049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2743200"/>
                        <a:ext cx="1727597" cy="100488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7443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0" y="476250"/>
            <a:ext cx="9144000" cy="5761038"/>
          </a:xfrm>
        </p:spPr>
        <p:txBody>
          <a:bodyPr rtlCol="0">
            <a:normAutofit fontScale="92500" lnSpcReduction="10000"/>
          </a:bodyPr>
          <a:lstStyle/>
          <a:p>
            <a:pPr marL="609600" indent="-609600" algn="ctr" eaLnBrk="1" fontAlgn="auto" hangingPunct="1">
              <a:lnSpc>
                <a:spcPct val="80000"/>
              </a:lnSpc>
              <a:spcAft>
                <a:spcPts val="0"/>
              </a:spcAft>
              <a:buFontTx/>
              <a:buNone/>
              <a:defRPr/>
            </a:pPr>
            <a:r>
              <a:rPr lang="id-ID" sz="3000" b="1" dirty="0" smtClean="0"/>
              <a:t>Macam-macam Trafik</a:t>
            </a:r>
            <a:endParaRPr lang="id-ID" sz="3000" dirty="0" smtClean="0"/>
          </a:p>
          <a:p>
            <a:pPr marL="609600" indent="-609600" eaLnBrk="1" fontAlgn="auto" hangingPunct="1">
              <a:lnSpc>
                <a:spcPct val="80000"/>
              </a:lnSpc>
              <a:spcAft>
                <a:spcPts val="0"/>
              </a:spcAft>
              <a:buFontTx/>
              <a:buNone/>
              <a:defRPr/>
            </a:pPr>
            <a:r>
              <a:rPr lang="en-US" sz="2800" i="1" dirty="0" smtClean="0"/>
              <a:t>1. </a:t>
            </a:r>
            <a:r>
              <a:rPr lang="id-ID" sz="2800" b="1" i="1" dirty="0" smtClean="0"/>
              <a:t>Offered Traffic</a:t>
            </a:r>
            <a:r>
              <a:rPr lang="id-ID" sz="2800" b="1" dirty="0" smtClean="0"/>
              <a:t> (A)</a:t>
            </a:r>
          </a:p>
          <a:p>
            <a:pPr marL="609600" indent="-609600" eaLnBrk="1" fontAlgn="auto" hangingPunct="1">
              <a:lnSpc>
                <a:spcPct val="80000"/>
              </a:lnSpc>
              <a:spcAft>
                <a:spcPts val="0"/>
              </a:spcAft>
              <a:buFontTx/>
              <a:buNone/>
              <a:defRPr/>
            </a:pPr>
            <a:r>
              <a:rPr lang="en-US" sz="2400" dirty="0" smtClean="0"/>
              <a:t>     T</a:t>
            </a:r>
            <a:r>
              <a:rPr lang="id-ID" sz="2400" dirty="0" smtClean="0"/>
              <a:t>rafik yang ditawarkan atau yang mau masuk ke jaringan.</a:t>
            </a:r>
          </a:p>
          <a:p>
            <a:pPr marL="609600" indent="-609600" eaLnBrk="1" fontAlgn="auto" hangingPunct="1">
              <a:lnSpc>
                <a:spcPct val="80000"/>
              </a:lnSpc>
              <a:spcAft>
                <a:spcPts val="0"/>
              </a:spcAft>
              <a:buFontTx/>
              <a:buNone/>
              <a:defRPr/>
            </a:pPr>
            <a:r>
              <a:rPr lang="en-US" sz="2800" i="1" dirty="0" smtClean="0"/>
              <a:t>2. </a:t>
            </a:r>
            <a:r>
              <a:rPr lang="id-ID" sz="2800" b="1" i="1" dirty="0" smtClean="0"/>
              <a:t>Carried Traffic</a:t>
            </a:r>
            <a:r>
              <a:rPr lang="id-ID" sz="2800" b="1" dirty="0" smtClean="0"/>
              <a:t> (Y)</a:t>
            </a:r>
          </a:p>
          <a:p>
            <a:pPr marL="609600" indent="-609600" eaLnBrk="1" fontAlgn="auto" hangingPunct="1">
              <a:lnSpc>
                <a:spcPct val="80000"/>
              </a:lnSpc>
              <a:spcAft>
                <a:spcPts val="0"/>
              </a:spcAft>
              <a:buFontTx/>
              <a:buNone/>
              <a:defRPr/>
            </a:pPr>
            <a:r>
              <a:rPr lang="en-US" sz="2800" dirty="0" smtClean="0"/>
              <a:t>    T</a:t>
            </a:r>
            <a:r>
              <a:rPr lang="id-ID" sz="2800" dirty="0" smtClean="0"/>
              <a:t>rafik yang dimuat atau yang mendapat saluran.</a:t>
            </a:r>
          </a:p>
          <a:p>
            <a:pPr marL="609600" indent="-609600" eaLnBrk="1" fontAlgn="auto" hangingPunct="1">
              <a:lnSpc>
                <a:spcPct val="80000"/>
              </a:lnSpc>
              <a:spcAft>
                <a:spcPts val="0"/>
              </a:spcAft>
              <a:buFontTx/>
              <a:buNone/>
              <a:defRPr/>
            </a:pPr>
            <a:r>
              <a:rPr lang="en-US" sz="2800" i="1" dirty="0" smtClean="0"/>
              <a:t>3. </a:t>
            </a:r>
            <a:r>
              <a:rPr lang="id-ID" sz="2800" b="1" i="1" dirty="0" smtClean="0"/>
              <a:t>Lost Traffic</a:t>
            </a:r>
            <a:r>
              <a:rPr lang="id-ID" sz="2800" b="1" dirty="0" smtClean="0"/>
              <a:t> (R)</a:t>
            </a:r>
          </a:p>
          <a:p>
            <a:pPr marL="609600" indent="-609600" eaLnBrk="1" fontAlgn="auto" hangingPunct="1">
              <a:lnSpc>
                <a:spcPct val="80000"/>
              </a:lnSpc>
              <a:spcAft>
                <a:spcPts val="0"/>
              </a:spcAft>
              <a:buFontTx/>
              <a:buNone/>
              <a:defRPr/>
            </a:pPr>
            <a:r>
              <a:rPr lang="en-US" sz="2800" dirty="0" smtClean="0"/>
              <a:t>    T</a:t>
            </a:r>
            <a:r>
              <a:rPr lang="id-ID" sz="2800" dirty="0" smtClean="0"/>
              <a:t>rafik yang hilang atau yang tidak mendapat saluran. </a:t>
            </a:r>
            <a:endParaRPr lang="en-US" sz="2800" dirty="0" smtClean="0"/>
          </a:p>
          <a:p>
            <a:pPr marL="609600" indent="-609600" eaLnBrk="1" fontAlgn="auto" hangingPunct="1">
              <a:lnSpc>
                <a:spcPct val="80000"/>
              </a:lnSpc>
              <a:spcAft>
                <a:spcPts val="0"/>
              </a:spcAft>
              <a:buFont typeface="Arial" pitchFamily="34" charset="0"/>
              <a:buChar char="•"/>
              <a:defRPr/>
            </a:pPr>
            <a:endParaRPr lang="en-US" sz="2800" dirty="0" smtClean="0"/>
          </a:p>
          <a:p>
            <a:pPr marL="609600" indent="-609600" eaLnBrk="1" fontAlgn="auto" hangingPunct="1">
              <a:lnSpc>
                <a:spcPct val="80000"/>
              </a:lnSpc>
              <a:spcAft>
                <a:spcPts val="0"/>
              </a:spcAft>
              <a:buFont typeface="Arial" pitchFamily="34" charset="0"/>
              <a:buChar char="•"/>
              <a:defRPr/>
            </a:pPr>
            <a:endParaRPr lang="en-US" sz="2800" dirty="0" smtClean="0"/>
          </a:p>
          <a:p>
            <a:pPr marL="609600" indent="-609600" eaLnBrk="1" fontAlgn="auto" hangingPunct="1">
              <a:lnSpc>
                <a:spcPct val="80000"/>
              </a:lnSpc>
              <a:spcAft>
                <a:spcPts val="0"/>
              </a:spcAft>
              <a:buFont typeface="Arial" pitchFamily="34" charset="0"/>
              <a:buChar char="•"/>
              <a:defRPr/>
            </a:pPr>
            <a:endParaRPr lang="en-US" sz="2800" dirty="0" smtClean="0"/>
          </a:p>
          <a:p>
            <a:pPr marL="609600" indent="-609600" eaLnBrk="1" fontAlgn="auto" hangingPunct="1">
              <a:lnSpc>
                <a:spcPct val="80000"/>
              </a:lnSpc>
              <a:spcAft>
                <a:spcPts val="0"/>
              </a:spcAft>
              <a:buFont typeface="Arial" pitchFamily="34" charset="0"/>
              <a:buChar char="•"/>
              <a:defRPr/>
            </a:pPr>
            <a:endParaRPr lang="en-US" sz="2800" dirty="0" smtClean="0"/>
          </a:p>
          <a:p>
            <a:pPr marL="609600" indent="-609600" eaLnBrk="1" fontAlgn="auto" hangingPunct="1">
              <a:lnSpc>
                <a:spcPct val="80000"/>
              </a:lnSpc>
              <a:spcAft>
                <a:spcPts val="0"/>
              </a:spcAft>
              <a:buFontTx/>
              <a:buNone/>
              <a:defRPr/>
            </a:pPr>
            <a:endParaRPr lang="en-US" sz="2800" dirty="0" smtClean="0"/>
          </a:p>
          <a:p>
            <a:pPr marL="609600" indent="-609600" eaLnBrk="1" fontAlgn="auto" hangingPunct="1">
              <a:lnSpc>
                <a:spcPct val="80000"/>
              </a:lnSpc>
              <a:spcAft>
                <a:spcPts val="0"/>
              </a:spcAft>
              <a:buFontTx/>
              <a:buNone/>
              <a:defRPr/>
            </a:pPr>
            <a:endParaRPr lang="en-US" sz="2800" dirty="0" smtClean="0"/>
          </a:p>
          <a:p>
            <a:pPr marL="609600" indent="-609600" eaLnBrk="1" fontAlgn="auto" hangingPunct="1">
              <a:lnSpc>
                <a:spcPct val="80000"/>
              </a:lnSpc>
              <a:spcAft>
                <a:spcPts val="0"/>
              </a:spcAft>
              <a:buFontTx/>
              <a:buNone/>
              <a:defRPr/>
            </a:pPr>
            <a:r>
              <a:rPr lang="en-US" sz="2800" dirty="0" err="1" smtClean="0"/>
              <a:t>Terdapat</a:t>
            </a:r>
            <a:r>
              <a:rPr lang="en-US" sz="2800" dirty="0" smtClean="0"/>
              <a:t> </a:t>
            </a:r>
            <a:r>
              <a:rPr lang="en-US" sz="2800" dirty="0" err="1" smtClean="0"/>
              <a:t>relasi</a:t>
            </a:r>
            <a:r>
              <a:rPr lang="en-US" sz="2800" dirty="0" smtClean="0"/>
              <a:t> :  A = Y + R</a:t>
            </a:r>
          </a:p>
          <a:p>
            <a:pPr marL="609600" indent="-609600" eaLnBrk="1" fontAlgn="auto" hangingPunct="1">
              <a:lnSpc>
                <a:spcPct val="80000"/>
              </a:lnSpc>
              <a:spcAft>
                <a:spcPts val="0"/>
              </a:spcAft>
              <a:buFontTx/>
              <a:buNone/>
              <a:defRPr/>
            </a:pPr>
            <a:r>
              <a:rPr lang="id-ID" sz="2800" dirty="0" smtClean="0"/>
              <a:t>G = elemen gandeng (switching network)</a:t>
            </a:r>
          </a:p>
          <a:p>
            <a:pPr marL="609600" indent="-609600" algn="just" eaLnBrk="1" fontAlgn="auto" hangingPunct="1">
              <a:lnSpc>
                <a:spcPct val="80000"/>
              </a:lnSpc>
              <a:spcAft>
                <a:spcPts val="0"/>
              </a:spcAft>
              <a:buFontTx/>
              <a:buNone/>
              <a:defRPr/>
            </a:pPr>
            <a:r>
              <a:rPr lang="id-ID" sz="2800" dirty="0" smtClean="0"/>
              <a:t> </a:t>
            </a:r>
          </a:p>
        </p:txBody>
      </p:sp>
      <p:sp>
        <p:nvSpPr>
          <p:cNvPr id="2969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29700" name="Object 4"/>
          <p:cNvGraphicFramePr>
            <a:graphicFrameLocks noChangeAspect="1"/>
          </p:cNvGraphicFramePr>
          <p:nvPr/>
        </p:nvGraphicFramePr>
        <p:xfrm>
          <a:off x="684213" y="2927350"/>
          <a:ext cx="6408737" cy="2157413"/>
        </p:xfrm>
        <a:graphic>
          <a:graphicData uri="http://schemas.openxmlformats.org/presentationml/2006/ole">
            <mc:AlternateContent xmlns:mc="http://schemas.openxmlformats.org/markup-compatibility/2006">
              <mc:Choice xmlns:v="urn:schemas-microsoft-com:vml" Requires="v">
                <p:oleObj spid="_x0000_s12294" r:id="rId3" imgW="2793187" imgH="1006450" progId="Visio.Drawing.6">
                  <p:embed/>
                </p:oleObj>
              </mc:Choice>
              <mc:Fallback>
                <p:oleObj r:id="rId3" imgW="2793187" imgH="100645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7350"/>
                        <a:ext cx="6408737" cy="2157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1822000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457200" y="476250"/>
            <a:ext cx="8578850" cy="2376488"/>
          </a:xfrm>
        </p:spPr>
        <p:txBody>
          <a:bodyPr/>
          <a:lstStyle/>
          <a:p>
            <a:pPr marL="0" indent="0">
              <a:buFont typeface="Arial" charset="0"/>
              <a:buNone/>
            </a:pPr>
            <a:r>
              <a:rPr lang="en-US" sz="2400" smtClean="0"/>
              <a:t>Dapat dijelaskan sebagai berikut :</a:t>
            </a:r>
          </a:p>
          <a:p>
            <a:pPr marL="0" indent="0">
              <a:buFont typeface="Arial" charset="0"/>
              <a:buNone/>
            </a:pPr>
            <a:r>
              <a:rPr lang="en-US" sz="2400" smtClean="0"/>
              <a:t>Misalkan dalam selang waktu satu jam (jam tersibuk), </a:t>
            </a:r>
            <a:r>
              <a:rPr lang="en-US" sz="2400" b="1" smtClean="0"/>
              <a:t>terdapat p panggilan yang berusaha memakai saluran</a:t>
            </a:r>
            <a:r>
              <a:rPr lang="en-US" sz="2400" smtClean="0"/>
              <a:t> dari suatu berkas saluran tertentu dan </a:t>
            </a:r>
            <a:r>
              <a:rPr lang="en-US" sz="2400" b="1" smtClean="0"/>
              <a:t>hanya b panggilan yang berhasil menduduki saluran, </a:t>
            </a:r>
            <a:r>
              <a:rPr lang="en-US" sz="2400" smtClean="0"/>
              <a:t>maka :</a:t>
            </a:r>
            <a:endParaRPr lang="id-ID" sz="2400" smtClean="0"/>
          </a:p>
        </p:txBody>
      </p:sp>
      <p:sp>
        <p:nvSpPr>
          <p:cNvPr id="4" name="Footer Placeholder 3"/>
          <p:cNvSpPr>
            <a:spLocks noGrp="1"/>
          </p:cNvSpPr>
          <p:nvPr>
            <p:ph type="ftr" sz="quarter" idx="11"/>
          </p:nvPr>
        </p:nvSpPr>
        <p:spPr/>
        <p:txBody>
          <a:bodyPr/>
          <a:lstStyle/>
          <a:p>
            <a:pPr>
              <a:defRPr/>
            </a:pPr>
            <a:r>
              <a:rPr lang="en-US" smtClean="0"/>
              <a:t>ASRI FILE</a:t>
            </a:r>
            <a:endParaRPr lang="en-US"/>
          </a:p>
        </p:txBody>
      </p:sp>
      <p:sp>
        <p:nvSpPr>
          <p:cNvPr id="2" name="TextBox 1"/>
          <p:cNvSpPr txBox="1"/>
          <p:nvPr/>
        </p:nvSpPr>
        <p:spPr>
          <a:xfrm>
            <a:off x="1835150" y="2997200"/>
            <a:ext cx="6318250" cy="2554545"/>
          </a:xfrm>
          <a:prstGeom prst="rect">
            <a:avLst/>
          </a:prstGeom>
          <a:solidFill>
            <a:schemeClr val="accent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spcAft>
                <a:spcPts val="600"/>
              </a:spcAft>
              <a:defRPr/>
            </a:pPr>
            <a:r>
              <a:rPr lang="en-US" sz="2800" dirty="0" err="1">
                <a:solidFill>
                  <a:schemeClr val="accent2">
                    <a:lumMod val="50000"/>
                  </a:schemeClr>
                </a:solidFill>
              </a:rPr>
              <a:t>Traffik</a:t>
            </a:r>
            <a:r>
              <a:rPr lang="en-US" sz="2800" dirty="0">
                <a:solidFill>
                  <a:schemeClr val="accent2">
                    <a:lumMod val="50000"/>
                  </a:schemeClr>
                </a:solidFill>
              </a:rPr>
              <a:t> yang </a:t>
            </a:r>
            <a:r>
              <a:rPr lang="en-US" sz="2800" dirty="0" err="1">
                <a:solidFill>
                  <a:schemeClr val="accent2">
                    <a:lumMod val="50000"/>
                  </a:schemeClr>
                </a:solidFill>
              </a:rPr>
              <a:t>ditawarkan</a:t>
            </a:r>
            <a:r>
              <a:rPr lang="en-US" sz="2800" dirty="0">
                <a:solidFill>
                  <a:schemeClr val="accent2">
                    <a:lumMod val="50000"/>
                  </a:schemeClr>
                </a:solidFill>
              </a:rPr>
              <a:t> : A = p. </a:t>
            </a:r>
            <a:r>
              <a:rPr lang="en-US" sz="2800" dirty="0" err="1">
                <a:solidFill>
                  <a:schemeClr val="accent2">
                    <a:lumMod val="50000"/>
                  </a:schemeClr>
                </a:solidFill>
              </a:rPr>
              <a:t>tr</a:t>
            </a:r>
            <a:endParaRPr lang="en-US" sz="2800" dirty="0">
              <a:solidFill>
                <a:schemeClr val="accent2">
                  <a:lumMod val="50000"/>
                </a:schemeClr>
              </a:solidFill>
            </a:endParaRPr>
          </a:p>
          <a:p>
            <a:pPr>
              <a:spcAft>
                <a:spcPts val="600"/>
              </a:spcAft>
              <a:defRPr/>
            </a:pPr>
            <a:r>
              <a:rPr lang="en-US" sz="2800" dirty="0" err="1">
                <a:solidFill>
                  <a:schemeClr val="accent2">
                    <a:lumMod val="50000"/>
                  </a:schemeClr>
                </a:solidFill>
              </a:rPr>
              <a:t>Traffik</a:t>
            </a:r>
            <a:r>
              <a:rPr lang="en-US" sz="2800" dirty="0">
                <a:solidFill>
                  <a:schemeClr val="accent2">
                    <a:lumMod val="50000"/>
                  </a:schemeClr>
                </a:solidFill>
              </a:rPr>
              <a:t> yang </a:t>
            </a:r>
            <a:r>
              <a:rPr lang="en-US" sz="2800" dirty="0" err="1">
                <a:solidFill>
                  <a:schemeClr val="accent2">
                    <a:lumMod val="50000"/>
                  </a:schemeClr>
                </a:solidFill>
              </a:rPr>
              <a:t>dimuat</a:t>
            </a:r>
            <a:r>
              <a:rPr lang="en-US" sz="2800" dirty="0">
                <a:solidFill>
                  <a:schemeClr val="accent2">
                    <a:lumMod val="50000"/>
                  </a:schemeClr>
                </a:solidFill>
              </a:rPr>
              <a:t> : Y = b. </a:t>
            </a:r>
            <a:r>
              <a:rPr lang="en-US" sz="2800" dirty="0" err="1">
                <a:solidFill>
                  <a:schemeClr val="accent2">
                    <a:lumMod val="50000"/>
                  </a:schemeClr>
                </a:solidFill>
              </a:rPr>
              <a:t>tr</a:t>
            </a:r>
            <a:endParaRPr lang="en-US" sz="2800" dirty="0">
              <a:solidFill>
                <a:schemeClr val="accent2">
                  <a:lumMod val="50000"/>
                </a:schemeClr>
              </a:solidFill>
            </a:endParaRPr>
          </a:p>
          <a:p>
            <a:pPr>
              <a:spcAft>
                <a:spcPts val="600"/>
              </a:spcAft>
              <a:defRPr/>
            </a:pPr>
            <a:r>
              <a:rPr lang="en-US" sz="2800" dirty="0" err="1">
                <a:solidFill>
                  <a:schemeClr val="accent2">
                    <a:lumMod val="50000"/>
                  </a:schemeClr>
                </a:solidFill>
              </a:rPr>
              <a:t>Traffik</a:t>
            </a:r>
            <a:r>
              <a:rPr lang="en-US" sz="2800" dirty="0">
                <a:solidFill>
                  <a:schemeClr val="accent2">
                    <a:lumMod val="50000"/>
                  </a:schemeClr>
                </a:solidFill>
              </a:rPr>
              <a:t> yang </a:t>
            </a:r>
            <a:r>
              <a:rPr lang="en-US" sz="2800" dirty="0" err="1">
                <a:solidFill>
                  <a:schemeClr val="accent2">
                    <a:lumMod val="50000"/>
                  </a:schemeClr>
                </a:solidFill>
              </a:rPr>
              <a:t>hilang</a:t>
            </a:r>
            <a:r>
              <a:rPr lang="en-US" sz="2800" dirty="0">
                <a:solidFill>
                  <a:schemeClr val="accent2">
                    <a:lumMod val="50000"/>
                  </a:schemeClr>
                </a:solidFill>
              </a:rPr>
              <a:t> : R = (p – b) . </a:t>
            </a:r>
            <a:r>
              <a:rPr lang="en-US" sz="2800" dirty="0" err="1">
                <a:solidFill>
                  <a:schemeClr val="accent2">
                    <a:lumMod val="50000"/>
                  </a:schemeClr>
                </a:solidFill>
              </a:rPr>
              <a:t>tr</a:t>
            </a:r>
            <a:endParaRPr lang="en-US" sz="2800" dirty="0">
              <a:solidFill>
                <a:schemeClr val="accent2">
                  <a:lumMod val="50000"/>
                </a:schemeClr>
              </a:solidFill>
            </a:endParaRPr>
          </a:p>
          <a:p>
            <a:pPr>
              <a:spcAft>
                <a:spcPts val="600"/>
              </a:spcAft>
              <a:defRPr/>
            </a:pPr>
            <a:endParaRPr lang="en-US" sz="2800" dirty="0">
              <a:solidFill>
                <a:schemeClr val="accent2">
                  <a:lumMod val="50000"/>
                </a:schemeClr>
              </a:solidFill>
            </a:endParaRPr>
          </a:p>
          <a:p>
            <a:pPr>
              <a:spcAft>
                <a:spcPts val="600"/>
              </a:spcAft>
              <a:defRPr/>
            </a:pPr>
            <a:r>
              <a:rPr lang="en-US" sz="2800" dirty="0" err="1">
                <a:solidFill>
                  <a:schemeClr val="accent2">
                    <a:lumMod val="50000"/>
                  </a:schemeClr>
                </a:solidFill>
              </a:rPr>
              <a:t>Dimana</a:t>
            </a:r>
            <a:r>
              <a:rPr lang="en-US" sz="2800" dirty="0">
                <a:solidFill>
                  <a:schemeClr val="accent2">
                    <a:lumMod val="50000"/>
                  </a:schemeClr>
                </a:solidFill>
              </a:rPr>
              <a:t> </a:t>
            </a:r>
            <a:r>
              <a:rPr lang="en-US" sz="2800" dirty="0" err="1">
                <a:solidFill>
                  <a:schemeClr val="accent2">
                    <a:lumMod val="50000"/>
                  </a:schemeClr>
                </a:solidFill>
              </a:rPr>
              <a:t>tr</a:t>
            </a:r>
            <a:r>
              <a:rPr lang="en-US" sz="2800" dirty="0">
                <a:solidFill>
                  <a:schemeClr val="accent2">
                    <a:lumMod val="50000"/>
                  </a:schemeClr>
                </a:solidFill>
              </a:rPr>
              <a:t> : </a:t>
            </a:r>
            <a:r>
              <a:rPr lang="en-US" sz="2800" dirty="0" err="1">
                <a:solidFill>
                  <a:schemeClr val="accent2">
                    <a:lumMod val="50000"/>
                  </a:schemeClr>
                </a:solidFill>
              </a:rPr>
              <a:t>waktu</a:t>
            </a:r>
            <a:r>
              <a:rPr lang="en-US" sz="2800" dirty="0">
                <a:solidFill>
                  <a:schemeClr val="accent2">
                    <a:lumMod val="50000"/>
                  </a:schemeClr>
                </a:solidFill>
              </a:rPr>
              <a:t> </a:t>
            </a:r>
            <a:r>
              <a:rPr lang="en-US" sz="2800" dirty="0" err="1">
                <a:solidFill>
                  <a:schemeClr val="accent2">
                    <a:lumMod val="50000"/>
                  </a:schemeClr>
                </a:solidFill>
              </a:rPr>
              <a:t>pendudukan</a:t>
            </a:r>
            <a:r>
              <a:rPr lang="en-US" sz="2800" dirty="0">
                <a:solidFill>
                  <a:schemeClr val="accent2">
                    <a:lumMod val="50000"/>
                  </a:schemeClr>
                </a:solidFill>
              </a:rPr>
              <a:t> rata-rata</a:t>
            </a:r>
            <a:endParaRPr lang="id-ID" sz="2800" dirty="0">
              <a:solidFill>
                <a:schemeClr val="accent2">
                  <a:lumMod val="50000"/>
                </a:schemeClr>
              </a:solidFill>
            </a:endParaRPr>
          </a:p>
        </p:txBody>
      </p:sp>
    </p:spTree>
    <p:extLst>
      <p:ext uri="{BB962C8B-B14F-4D97-AF65-F5344CB8AC3E}">
        <p14:creationId xmlns:p14="http://schemas.microsoft.com/office/powerpoint/2010/main" val="3961794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07950" y="981075"/>
            <a:ext cx="8928100" cy="5084763"/>
          </a:xfrm>
        </p:spPr>
        <p:txBody>
          <a:bodyPr rtlCol="0">
            <a:normAutofit/>
          </a:bodyPr>
          <a:lstStyle/>
          <a:p>
            <a:pPr marL="0" indent="0" eaLnBrk="1" fontAlgn="auto" hangingPunct="1">
              <a:spcAft>
                <a:spcPts val="0"/>
              </a:spcAft>
              <a:buFontTx/>
              <a:buNone/>
              <a:defRPr/>
            </a:pPr>
            <a:r>
              <a:rPr lang="id-ID" sz="2800" dirty="0" smtClean="0"/>
              <a:t>Yang tak tersalur </a:t>
            </a:r>
            <a:r>
              <a:rPr lang="en-US" sz="2800" dirty="0" err="1" smtClean="0"/>
              <a:t>pada</a:t>
            </a:r>
            <a:r>
              <a:rPr lang="en-US" sz="2800" dirty="0" smtClean="0"/>
              <a:t> </a:t>
            </a:r>
            <a:r>
              <a:rPr lang="en-US" sz="2800" dirty="0" err="1" smtClean="0"/>
              <a:t>saluran</a:t>
            </a:r>
            <a:r>
              <a:rPr lang="en-US" sz="2800" dirty="0" smtClean="0"/>
              <a:t> </a:t>
            </a:r>
            <a:r>
              <a:rPr lang="en-US" sz="2800" dirty="0" err="1" smtClean="0"/>
              <a:t>telekomunikasi</a:t>
            </a:r>
            <a:r>
              <a:rPr lang="en-US" sz="2800" dirty="0"/>
              <a:t> </a:t>
            </a:r>
            <a:r>
              <a:rPr lang="id-ID" sz="2800" dirty="0" smtClean="0"/>
              <a:t>dapat diperlakukan dengan berbagai macam cara</a:t>
            </a:r>
            <a:r>
              <a:rPr lang="en-US" sz="2800" dirty="0" smtClean="0"/>
              <a:t> </a:t>
            </a:r>
            <a:r>
              <a:rPr lang="en-US" sz="2800" dirty="0" err="1" smtClean="0"/>
              <a:t>sbb</a:t>
            </a:r>
            <a:r>
              <a:rPr lang="en-US" sz="2800" dirty="0" smtClean="0"/>
              <a:t> :</a:t>
            </a:r>
            <a:endParaRPr lang="id-ID" sz="2800" dirty="0" smtClean="0"/>
          </a:p>
          <a:p>
            <a:pPr marL="609600" indent="-609600" eaLnBrk="1" fontAlgn="auto" hangingPunct="1">
              <a:spcAft>
                <a:spcPts val="0"/>
              </a:spcAft>
              <a:buFont typeface="Arial" pitchFamily="34" charset="0"/>
              <a:buChar char="•"/>
              <a:defRPr/>
            </a:pPr>
            <a:r>
              <a:rPr lang="en-US" sz="2800" dirty="0" smtClean="0"/>
              <a:t>D</a:t>
            </a:r>
            <a:r>
              <a:rPr lang="id-ID" sz="2800" dirty="0" smtClean="0"/>
              <a:t>ibuang saja </a:t>
            </a:r>
            <a:r>
              <a:rPr lang="id-ID" sz="2800" i="1" dirty="0" smtClean="0"/>
              <a:t>( loss call </a:t>
            </a:r>
            <a:r>
              <a:rPr lang="id-ID" sz="2800" dirty="0" smtClean="0"/>
              <a:t>) </a:t>
            </a:r>
            <a:r>
              <a:rPr lang="en-US" sz="2800" dirty="0" smtClean="0"/>
              <a:t> : “busy tone” </a:t>
            </a:r>
            <a:r>
              <a:rPr lang="en-US" sz="2800" dirty="0" err="1" smtClean="0"/>
              <a:t>saat</a:t>
            </a:r>
            <a:r>
              <a:rPr lang="en-US" sz="2800" dirty="0" smtClean="0"/>
              <a:t> </a:t>
            </a:r>
            <a:r>
              <a:rPr lang="en-US" sz="2800" dirty="0" err="1" smtClean="0"/>
              <a:t>dihubungi</a:t>
            </a:r>
            <a:endParaRPr lang="id-ID" sz="2800" dirty="0" smtClean="0"/>
          </a:p>
          <a:p>
            <a:pPr marL="609600" indent="-609600" eaLnBrk="1" fontAlgn="auto" hangingPunct="1">
              <a:spcAft>
                <a:spcPts val="0"/>
              </a:spcAft>
              <a:buFont typeface="Arial" pitchFamily="34" charset="0"/>
              <a:buChar char="•"/>
              <a:defRPr/>
            </a:pPr>
            <a:r>
              <a:rPr lang="en-US" sz="2800" dirty="0" smtClean="0"/>
              <a:t>D</a:t>
            </a:r>
            <a:r>
              <a:rPr lang="id-ID" sz="2800" dirty="0" smtClean="0"/>
              <a:t>itunda dan baru disambungkan jika jalur sudah kosong ( sistem antr</a:t>
            </a:r>
            <a:r>
              <a:rPr lang="en-US" sz="2800" dirty="0" err="1" smtClean="0"/>
              <a:t>ian</a:t>
            </a:r>
            <a:r>
              <a:rPr lang="id-ID" sz="2800" dirty="0" smtClean="0"/>
              <a:t> ) . Waktu tunggu harus ditentukan mis</a:t>
            </a:r>
            <a:r>
              <a:rPr lang="en-US" sz="2800" dirty="0" err="1" smtClean="0"/>
              <a:t>alkan</a:t>
            </a:r>
            <a:r>
              <a:rPr lang="id-ID" sz="2800" dirty="0" smtClean="0"/>
              <a:t> beberapa mili sekon. Jika dalam waktu </a:t>
            </a:r>
            <a:r>
              <a:rPr lang="en-US" sz="2800" dirty="0" err="1" smtClean="0"/>
              <a:t>tunggu</a:t>
            </a:r>
            <a:r>
              <a:rPr lang="en-US" sz="2800" dirty="0" smtClean="0"/>
              <a:t> </a:t>
            </a:r>
            <a:r>
              <a:rPr lang="id-ID" sz="2800" dirty="0" smtClean="0"/>
              <a:t>tersebut juga tidak ada jalur yang kosong maka call tersebut akan dibuang. </a:t>
            </a:r>
            <a:endParaRPr lang="id-ID" sz="2800" b="1" dirty="0" smtClean="0"/>
          </a:p>
          <a:p>
            <a:pPr marL="609600" indent="-609600" eaLnBrk="1" fontAlgn="auto" hangingPunct="1">
              <a:spcAft>
                <a:spcPts val="0"/>
              </a:spcAft>
              <a:buFont typeface="Arial" pitchFamily="34" charset="0"/>
              <a:buChar char="•"/>
              <a:defRPr/>
            </a:pPr>
            <a:r>
              <a:rPr lang="id-ID" sz="2800" dirty="0" smtClean="0"/>
              <a:t>Dalam antree ini maka yang berlaku adalah FIFO </a:t>
            </a:r>
            <a:r>
              <a:rPr lang="en-US" sz="2800" dirty="0" smtClean="0"/>
              <a:t>     </a:t>
            </a:r>
            <a:r>
              <a:rPr lang="id-ID" sz="2800" dirty="0" smtClean="0"/>
              <a:t>( </a:t>
            </a:r>
            <a:r>
              <a:rPr lang="id-ID" sz="2800" i="1" dirty="0" smtClean="0"/>
              <a:t>first in first out </a:t>
            </a:r>
            <a:r>
              <a:rPr lang="id-ID" sz="2800" dirty="0" smtClean="0"/>
              <a:t>) atau LIFO (</a:t>
            </a:r>
            <a:r>
              <a:rPr lang="id-ID" sz="2800" i="1" dirty="0" smtClean="0"/>
              <a:t>Last in First Out </a:t>
            </a:r>
            <a:r>
              <a:rPr lang="id-ID" sz="2800" dirty="0" smtClean="0"/>
              <a:t>),  dapat pula dilakukan secara random tidak usah antr</a:t>
            </a:r>
            <a:r>
              <a:rPr lang="en-US" sz="2800" dirty="0" smtClean="0"/>
              <a:t>i.</a:t>
            </a:r>
            <a:endParaRPr lang="id-ID" sz="2800" dirty="0" smtClean="0"/>
          </a:p>
        </p:txBody>
      </p:sp>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4050407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8" y="188913"/>
            <a:ext cx="8229600" cy="777875"/>
          </a:xfrm>
        </p:spPr>
        <p:txBody>
          <a:bodyPr/>
          <a:lstStyle/>
          <a:p>
            <a:pPr eaLnBrk="1" hangingPunct="1"/>
            <a:r>
              <a:rPr lang="en-US" sz="4000" b="1" dirty="0" err="1" smtClean="0"/>
              <a:t>Satuan</a:t>
            </a:r>
            <a:r>
              <a:rPr lang="en-US" sz="4000" b="1" dirty="0" smtClean="0"/>
              <a:t> </a:t>
            </a:r>
            <a:r>
              <a:rPr lang="en-US" sz="4000" b="1" dirty="0" err="1" smtClean="0"/>
              <a:t>Trafik</a:t>
            </a:r>
            <a:endParaRPr lang="id-ID" sz="4000" b="1" dirty="0" smtClean="0"/>
          </a:p>
        </p:txBody>
      </p:sp>
      <p:sp>
        <p:nvSpPr>
          <p:cNvPr id="32771" name="Rectangle 3"/>
          <p:cNvSpPr>
            <a:spLocks noGrp="1" noChangeArrowheads="1"/>
          </p:cNvSpPr>
          <p:nvPr>
            <p:ph idx="1"/>
          </p:nvPr>
        </p:nvSpPr>
        <p:spPr>
          <a:xfrm>
            <a:off x="0" y="1052513"/>
            <a:ext cx="9144000" cy="5329237"/>
          </a:xfrm>
          <a:solidFill>
            <a:schemeClr val="accent4">
              <a:lumMod val="20000"/>
              <a:lumOff val="80000"/>
            </a:schemeClr>
          </a:solidFill>
          <a:ln>
            <a:solidFill>
              <a:schemeClr val="tx2"/>
            </a:solidFill>
          </a:ln>
        </p:spPr>
        <p:txBody>
          <a:bodyPr/>
          <a:lstStyle/>
          <a:p>
            <a:pPr eaLnBrk="1" hangingPunct="1"/>
            <a:r>
              <a:rPr lang="id-ID" sz="2800" dirty="0" smtClean="0"/>
              <a:t>1 Erlang = 1 TU (Traffic Unit)</a:t>
            </a:r>
          </a:p>
          <a:p>
            <a:pPr eaLnBrk="1" hangingPunct="1">
              <a:buFontTx/>
              <a:buNone/>
            </a:pPr>
            <a:r>
              <a:rPr lang="en-US" sz="2800" dirty="0" smtClean="0"/>
              <a:t>		        </a:t>
            </a:r>
            <a:r>
              <a:rPr lang="id-ID" sz="2800" dirty="0" smtClean="0"/>
              <a:t>= 36 CCS (Cent Call Seconds)</a:t>
            </a:r>
          </a:p>
          <a:p>
            <a:pPr eaLnBrk="1" hangingPunct="1">
              <a:buFontTx/>
              <a:buNone/>
            </a:pPr>
            <a:r>
              <a:rPr lang="en-US" sz="2800" dirty="0" smtClean="0"/>
              <a:t>                 </a:t>
            </a:r>
            <a:r>
              <a:rPr lang="id-ID" sz="2800" dirty="0" smtClean="0"/>
              <a:t>= 36 HCS (Hundred Call Seconds)</a:t>
            </a:r>
          </a:p>
          <a:p>
            <a:pPr eaLnBrk="1" hangingPunct="1">
              <a:buFontTx/>
              <a:buNone/>
            </a:pPr>
            <a:r>
              <a:rPr lang="en-US" sz="2800" dirty="0" smtClean="0"/>
              <a:t>                 </a:t>
            </a:r>
            <a:r>
              <a:rPr lang="id-ID" sz="2800" dirty="0" smtClean="0"/>
              <a:t>= 36 UC (Unit Calls)</a:t>
            </a:r>
          </a:p>
          <a:p>
            <a:pPr eaLnBrk="1" hangingPunct="1">
              <a:buFontTx/>
              <a:buNone/>
            </a:pPr>
            <a:r>
              <a:rPr lang="en-US" sz="2800" dirty="0" smtClean="0"/>
              <a:t>                 </a:t>
            </a:r>
            <a:r>
              <a:rPr lang="id-ID" sz="2800" dirty="0" smtClean="0"/>
              <a:t>= 30 EBHC (Equated Busy Hour Call)</a:t>
            </a:r>
            <a:endParaRPr lang="en-US" sz="2800" dirty="0" smtClean="0"/>
          </a:p>
          <a:p>
            <a:pPr eaLnBrk="1" hangingPunct="1">
              <a:buFontTx/>
              <a:buNone/>
            </a:pPr>
            <a:r>
              <a:rPr lang="en-US" sz="2800" dirty="0" smtClean="0"/>
              <a:t> </a:t>
            </a:r>
            <a:r>
              <a:rPr lang="id-ID" sz="2800" dirty="0" smtClean="0"/>
              <a:t>Untuk menggambarkan ukuran kesibukan digunakan</a:t>
            </a:r>
            <a:endParaRPr lang="en-US" sz="2800" dirty="0" smtClean="0"/>
          </a:p>
          <a:p>
            <a:pPr eaLnBrk="1" hangingPunct="1">
              <a:buFontTx/>
              <a:buNone/>
            </a:pPr>
            <a:r>
              <a:rPr lang="en-US" sz="2800" dirty="0" smtClean="0"/>
              <a:t> </a:t>
            </a:r>
            <a:r>
              <a:rPr lang="id-ID" sz="2800" dirty="0" smtClean="0"/>
              <a:t>istilah “ </a:t>
            </a:r>
            <a:r>
              <a:rPr lang="id-ID" sz="2800" b="1" i="1" dirty="0" smtClean="0"/>
              <a:t>Erlang</a:t>
            </a:r>
            <a:r>
              <a:rPr lang="id-ID" sz="2800" dirty="0" smtClean="0"/>
              <a:t> “.  </a:t>
            </a:r>
            <a:endParaRPr lang="en-US" sz="2800" dirty="0" smtClean="0"/>
          </a:p>
          <a:p>
            <a:pPr eaLnBrk="1" hangingPunct="1">
              <a:buFontTx/>
              <a:buNone/>
            </a:pPr>
            <a:r>
              <a:rPr lang="en-US" sz="2800" dirty="0" smtClean="0"/>
              <a:t>	</a:t>
            </a:r>
            <a:r>
              <a:rPr lang="en-US" sz="2800" dirty="0" err="1" smtClean="0"/>
              <a:t>Pengertian</a:t>
            </a:r>
            <a:r>
              <a:rPr lang="en-US" sz="2800" dirty="0" smtClean="0"/>
              <a:t> </a:t>
            </a:r>
            <a:r>
              <a:rPr lang="id-ID" sz="2800" b="1" dirty="0" smtClean="0"/>
              <a:t>1 </a:t>
            </a:r>
            <a:r>
              <a:rPr lang="en-US" sz="2800" b="1" dirty="0" smtClean="0"/>
              <a:t>E</a:t>
            </a:r>
            <a:r>
              <a:rPr lang="id-ID" sz="2800" b="1" dirty="0" smtClean="0"/>
              <a:t>rlang</a:t>
            </a:r>
            <a:r>
              <a:rPr lang="id-ID" sz="2800" dirty="0" smtClean="0"/>
              <a:t> adalah </a:t>
            </a:r>
            <a:r>
              <a:rPr lang="en-US" sz="2800" dirty="0" err="1" smtClean="0"/>
              <a:t>sebuah</a:t>
            </a:r>
            <a:r>
              <a:rPr lang="en-US" sz="2800" dirty="0" smtClean="0"/>
              <a:t> </a:t>
            </a:r>
            <a:r>
              <a:rPr lang="en-US" sz="2800" dirty="0" err="1" smtClean="0"/>
              <a:t>saluran</a:t>
            </a:r>
            <a:r>
              <a:rPr lang="en-US" sz="2800" dirty="0" smtClean="0"/>
              <a:t> yang </a:t>
            </a:r>
            <a:r>
              <a:rPr lang="en-US" sz="2800" dirty="0" err="1" smtClean="0"/>
              <a:t>diduduki</a:t>
            </a:r>
            <a:r>
              <a:rPr lang="en-US" sz="2800" dirty="0" smtClean="0"/>
              <a:t> </a:t>
            </a:r>
            <a:r>
              <a:rPr lang="en-US" sz="2800" dirty="0" err="1" smtClean="0"/>
              <a:t>secara</a:t>
            </a:r>
            <a:r>
              <a:rPr lang="en-US" sz="2800" dirty="0" smtClean="0"/>
              <a:t> </a:t>
            </a:r>
            <a:r>
              <a:rPr lang="en-US" sz="2800" dirty="0" err="1" smtClean="0"/>
              <a:t>terus</a:t>
            </a:r>
            <a:r>
              <a:rPr lang="en-US" sz="2800" dirty="0" smtClean="0"/>
              <a:t> </a:t>
            </a:r>
            <a:r>
              <a:rPr lang="en-US" sz="2800" dirty="0" err="1" smtClean="0"/>
              <a:t>menerus</a:t>
            </a:r>
            <a:r>
              <a:rPr lang="en-US" sz="2800" dirty="0" smtClean="0"/>
              <a:t> </a:t>
            </a:r>
            <a:r>
              <a:rPr lang="en-US" sz="2800" dirty="0" err="1" smtClean="0"/>
              <a:t>selama</a:t>
            </a:r>
            <a:r>
              <a:rPr lang="id-ID" sz="2800" dirty="0" smtClean="0"/>
              <a:t> satu jam. </a:t>
            </a:r>
          </a:p>
        </p:txBody>
      </p:sp>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467464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514600" y="228600"/>
            <a:ext cx="4987344" cy="725486"/>
          </a:xfrm>
          <a:solidFill>
            <a:schemeClr val="accent1">
              <a:lumMod val="40000"/>
              <a:lumOff val="60000"/>
            </a:schemeClr>
          </a:solidFill>
        </p:spPr>
        <p:txBody>
          <a:bodyPr>
            <a:normAutofit/>
          </a:bodyPr>
          <a:lstStyle/>
          <a:p>
            <a:r>
              <a:rPr lang="en-US" sz="3200" dirty="0" err="1" smtClean="0">
                <a:latin typeface="Arial" panose="020B0604020202020204" pitchFamily="34" charset="0"/>
                <a:cs typeface="Arial" panose="020B0604020202020204" pitchFamily="34" charset="0"/>
              </a:rPr>
              <a:t>Offred</a:t>
            </a:r>
            <a:r>
              <a:rPr lang="en-US" sz="3200" dirty="0" smtClean="0">
                <a:latin typeface="Arial" panose="020B0604020202020204" pitchFamily="34" charset="0"/>
                <a:cs typeface="Arial" panose="020B0604020202020204" pitchFamily="34" charset="0"/>
              </a:rPr>
              <a:t> </a:t>
            </a:r>
            <a:r>
              <a:rPr lang="id-ID" sz="3200" dirty="0" smtClean="0">
                <a:latin typeface="Arial" panose="020B0604020202020204" pitchFamily="34" charset="0"/>
                <a:cs typeface="Arial" panose="020B0604020202020204" pitchFamily="34" charset="0"/>
              </a:rPr>
              <a:t>Trafik</a:t>
            </a:r>
            <a:endParaRPr lang="id-ID"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3"/>
              <p:cNvSpPr>
                <a:spLocks noGrp="1" noChangeArrowheads="1"/>
              </p:cNvSpPr>
              <p:nvPr>
                <p:ph type="subTitle" idx="1"/>
              </p:nvPr>
            </p:nvSpPr>
            <p:spPr>
              <a:xfrm>
                <a:off x="872729" y="1220789"/>
                <a:ext cx="7585471" cy="4084637"/>
              </a:xfrm>
            </p:spPr>
            <p:txBody>
              <a:bodyPr>
                <a:normAutofit fontScale="92500" lnSpcReduction="10000"/>
              </a:bodyPr>
              <a:lstStyle/>
              <a:p>
                <a:pPr algn="just" eaLnBrk="1" hangingPunct="1"/>
                <a:r>
                  <a:rPr lang="id-ID" sz="2800" i="1" dirty="0" smtClean="0">
                    <a:solidFill>
                      <a:srgbClr val="FF0000"/>
                    </a:solidFill>
                    <a:latin typeface="Arial" panose="020B0604020202020204" pitchFamily="34" charset="0"/>
                    <a:cs typeface="Arial" panose="020B0604020202020204" pitchFamily="34" charset="0"/>
                  </a:rPr>
                  <a:t>Offered traffic </a:t>
                </a:r>
                <a:r>
                  <a:rPr lang="id-ID" sz="2800" dirty="0" smtClean="0">
                    <a:solidFill>
                      <a:srgbClr val="FF0000"/>
                    </a:solidFill>
                    <a:latin typeface="Arial" panose="020B0604020202020204" pitchFamily="34" charset="0"/>
                    <a:cs typeface="Arial" panose="020B0604020202020204" pitchFamily="34" charset="0"/>
                  </a:rPr>
                  <a:t>(A)</a:t>
                </a:r>
                <a:r>
                  <a:rPr lang="id-ID" dirty="0" smtClean="0">
                    <a:latin typeface="Arial" panose="020B0604020202020204" pitchFamily="34" charset="0"/>
                    <a:cs typeface="Arial" panose="020B0604020202020204" pitchFamily="34" charset="0"/>
                  </a:rPr>
                  <a:t> </a:t>
                </a:r>
                <a:r>
                  <a:rPr lang="id-ID" dirty="0" smtClean="0">
                    <a:solidFill>
                      <a:schemeClr val="tx2">
                        <a:lumMod val="75000"/>
                      </a:schemeClr>
                    </a:solidFill>
                    <a:latin typeface="Arial" panose="020B0604020202020204" pitchFamily="34" charset="0"/>
                    <a:cs typeface="Arial" panose="020B0604020202020204" pitchFamily="34" charset="0"/>
                  </a:rPr>
                  <a:t>dapat dihitung menggunakan persamaan berikut:</a:t>
                </a:r>
              </a:p>
              <a:p>
                <a:pPr algn="just" eaLnBrk="1" hangingPunct="1">
                  <a:buFontTx/>
                  <a:buNone/>
                </a:pPr>
                <a:r>
                  <a:rPr lang="id-ID" dirty="0" smtClean="0">
                    <a:solidFill>
                      <a:schemeClr val="tx2">
                        <a:lumMod val="75000"/>
                      </a:schemeClr>
                    </a:solidFill>
                    <a:latin typeface="Arial" panose="020B0604020202020204" pitchFamily="34" charset="0"/>
                    <a:cs typeface="Arial" panose="020B0604020202020204" pitchFamily="34" charset="0"/>
                  </a:rPr>
                  <a:t>	A = </a:t>
                </a:r>
                <a14:m>
                  <m:oMath xmlns:m="http://schemas.openxmlformats.org/officeDocument/2006/math">
                    <m:r>
                      <a:rPr lang="id-ID" i="1" dirty="0" smtClean="0">
                        <a:solidFill>
                          <a:schemeClr val="tx2">
                            <a:lumMod val="75000"/>
                          </a:schemeClr>
                        </a:solidFill>
                        <a:latin typeface="Cambria Math" panose="02040503050406030204" pitchFamily="18" charset="0"/>
                        <a:cs typeface="Arial" panose="020B0604020202020204" pitchFamily="34" charset="0"/>
                      </a:rPr>
                      <m:t>𝛌</m:t>
                    </m:r>
                  </m:oMath>
                </a14:m>
                <a:r>
                  <a:rPr lang="id-ID" dirty="0" smtClean="0">
                    <a:solidFill>
                      <a:schemeClr val="tx2">
                        <a:lumMod val="75000"/>
                      </a:schemeClr>
                    </a:solidFill>
                    <a:latin typeface="Arial" panose="020B0604020202020204" pitchFamily="34" charset="0"/>
                    <a:cs typeface="Arial" panose="020B0604020202020204" pitchFamily="34" charset="0"/>
                  </a:rPr>
                  <a:t>.h</a:t>
                </a:r>
              </a:p>
              <a:p>
                <a:pPr lvl="1" algn="just" eaLnBrk="1" hangingPunct="1"/>
                <a:r>
                  <a:rPr lang="id-ID" sz="2400" dirty="0" smtClean="0">
                    <a:solidFill>
                      <a:schemeClr val="tx2">
                        <a:lumMod val="75000"/>
                      </a:schemeClr>
                    </a:solidFill>
                    <a:latin typeface="Arial" panose="020B0604020202020204" pitchFamily="34" charset="0"/>
                    <a:cs typeface="Arial" panose="020B0604020202020204" pitchFamily="34" charset="0"/>
                  </a:rPr>
                  <a:t>Dimana :</a:t>
                </a:r>
              </a:p>
              <a:p>
                <a:pPr marL="1257300" lvl="2" indent="-342900" algn="just">
                  <a:buFont typeface="Arial" panose="020B0604020202020204" pitchFamily="34" charset="0"/>
                  <a:buChar char="•"/>
                </a:pPr>
                <a14:m>
                  <m:oMath xmlns:m="http://schemas.openxmlformats.org/officeDocument/2006/math">
                    <m:r>
                      <a:rPr lang="id-ID" sz="2400" i="1" dirty="0">
                        <a:solidFill>
                          <a:schemeClr val="tx2">
                            <a:lumMod val="75000"/>
                          </a:schemeClr>
                        </a:solidFill>
                        <a:latin typeface="Cambria Math" panose="02040503050406030204" pitchFamily="18" charset="0"/>
                        <a:cs typeface="Arial" panose="020B0604020202020204" pitchFamily="34" charset="0"/>
                      </a:rPr>
                      <m:t>𝛌</m:t>
                    </m:r>
                    <m:r>
                      <a:rPr lang="id-ID" sz="2400" i="1" dirty="0">
                        <a:solidFill>
                          <a:schemeClr val="tx2">
                            <a:lumMod val="75000"/>
                          </a:schemeClr>
                        </a:solidFill>
                        <a:latin typeface="Cambria Math" panose="02040503050406030204" pitchFamily="18" charset="0"/>
                        <a:cs typeface="Arial" panose="020B0604020202020204" pitchFamily="34" charset="0"/>
                      </a:rPr>
                      <m:t> </m:t>
                    </m:r>
                  </m:oMath>
                </a14:m>
                <a:r>
                  <a:rPr lang="id-ID" sz="2400" dirty="0" smtClean="0">
                    <a:solidFill>
                      <a:schemeClr val="tx2">
                        <a:lumMod val="75000"/>
                      </a:schemeClr>
                    </a:solidFill>
                    <a:latin typeface="Arial" panose="020B0604020202020204" pitchFamily="34" charset="0"/>
                    <a:cs typeface="Arial" panose="020B0604020202020204" pitchFamily="34" charset="0"/>
                  </a:rPr>
                  <a:t>= intensitas panggilan yang ditunjukkan oleh jumlah panggilan yang datang per satuan waktu [call/satuan waktu]. Ini merupakan jumlah </a:t>
                </a:r>
                <a:r>
                  <a:rPr lang="id-ID" sz="2400" i="1" dirty="0" smtClean="0">
                    <a:solidFill>
                      <a:schemeClr val="tx2">
                        <a:lumMod val="75000"/>
                      </a:schemeClr>
                    </a:solidFill>
                    <a:latin typeface="Arial" panose="020B0604020202020204" pitchFamily="34" charset="0"/>
                    <a:cs typeface="Arial" panose="020B0604020202020204" pitchFamily="34" charset="0"/>
                  </a:rPr>
                  <a:t>call attempt </a:t>
                </a:r>
                <a:r>
                  <a:rPr lang="id-ID" sz="2400" dirty="0" smtClean="0">
                    <a:solidFill>
                      <a:schemeClr val="tx2">
                        <a:lumMod val="75000"/>
                      </a:schemeClr>
                    </a:solidFill>
                    <a:latin typeface="Arial" panose="020B0604020202020204" pitchFamily="34" charset="0"/>
                    <a:cs typeface="Arial" panose="020B0604020202020204" pitchFamily="34" charset="0"/>
                  </a:rPr>
                  <a:t>per satuan waktu</a:t>
                </a:r>
              </a:p>
              <a:p>
                <a:pPr marL="1257300" lvl="2" indent="-342900" algn="just" eaLnBrk="1" hangingPunct="1">
                  <a:buFont typeface="Arial" panose="020B0604020202020204" pitchFamily="34" charset="0"/>
                  <a:buChar char="•"/>
                </a:pPr>
                <a:r>
                  <a:rPr lang="id-ID" sz="2400" dirty="0" smtClean="0">
                    <a:solidFill>
                      <a:schemeClr val="tx2">
                        <a:lumMod val="75000"/>
                      </a:schemeClr>
                    </a:solidFill>
                    <a:latin typeface="Arial" panose="020B0604020202020204" pitchFamily="34" charset="0"/>
                    <a:cs typeface="Arial" panose="020B0604020202020204" pitchFamily="34" charset="0"/>
                  </a:rPr>
                  <a:t>h = waktu pendudukan rata-rata = rata-rata holding time = rata-rata waktu pelayanan (service time)</a:t>
                </a:r>
                <a:endParaRPr lang="en-US" sz="2400" dirty="0" smtClean="0">
                  <a:solidFill>
                    <a:schemeClr val="tx2">
                      <a:lumMod val="75000"/>
                    </a:schemeClr>
                  </a:solidFill>
                  <a:latin typeface="Arial" panose="020B0604020202020204" pitchFamily="34" charset="0"/>
                  <a:cs typeface="Arial" panose="020B0604020202020204" pitchFamily="34" charset="0"/>
                </a:endParaRPr>
              </a:p>
            </p:txBody>
          </p:sp>
        </mc:Choice>
        <mc:Fallback xmlns="">
          <p:sp>
            <p:nvSpPr>
              <p:cNvPr id="7" name="Rectangle 3"/>
              <p:cNvSpPr>
                <a:spLocks noGrp="1" noRot="1" noChangeAspect="1" noMove="1" noResize="1" noEditPoints="1" noAdjustHandles="1" noChangeArrowheads="1" noChangeShapeType="1" noTextEdit="1"/>
              </p:cNvSpPr>
              <p:nvPr>
                <p:ph type="subTitle" idx="1"/>
              </p:nvPr>
            </p:nvSpPr>
            <p:spPr>
              <a:xfrm>
                <a:off x="872729" y="1220789"/>
                <a:ext cx="7585471" cy="4084637"/>
              </a:xfrm>
              <a:blipFill rotWithShape="1">
                <a:blip r:embed="rId2"/>
                <a:stretch>
                  <a:fillRect l="-1847" t="-3134" r="-1847" b="-1791"/>
                </a:stretch>
              </a:blipFill>
            </p:spPr>
            <p:txBody>
              <a:bodyPr/>
              <a:lstStyle/>
              <a:p>
                <a:r>
                  <a:rPr lang="en-US">
                    <a:noFill/>
                  </a:rPr>
                  <a:t> </a:t>
                </a:r>
              </a:p>
            </p:txBody>
          </p:sp>
        </mc:Fallback>
      </mc:AlternateContent>
    </p:spTree>
    <p:extLst>
      <p:ext uri="{BB962C8B-B14F-4D97-AF65-F5344CB8AC3E}">
        <p14:creationId xmlns:p14="http://schemas.microsoft.com/office/powerpoint/2010/main" val="2117720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47800" y="274638"/>
            <a:ext cx="7239000" cy="1143000"/>
          </a:xfrm>
          <a:solidFill>
            <a:schemeClr val="accent1">
              <a:lumMod val="40000"/>
              <a:lumOff val="60000"/>
            </a:schemeClr>
          </a:solidFill>
        </p:spPr>
        <p:txBody>
          <a:bodyPr/>
          <a:lstStyle/>
          <a:p>
            <a:pPr eaLnBrk="1" hangingPunct="1"/>
            <a:r>
              <a:rPr lang="en-US" sz="4000" b="1" dirty="0" err="1" smtClean="0"/>
              <a:t>Perhitungan</a:t>
            </a:r>
            <a:r>
              <a:rPr lang="en-US" sz="4000" b="1" dirty="0" smtClean="0"/>
              <a:t> </a:t>
            </a:r>
            <a:r>
              <a:rPr lang="id-ID" sz="4000" b="1" dirty="0" smtClean="0"/>
              <a:t>Offered Traffic (A)</a:t>
            </a:r>
            <a:endParaRPr lang="en-US" sz="4000" b="1" dirty="0" smtClean="0"/>
          </a:p>
        </p:txBody>
      </p:sp>
      <p:sp>
        <p:nvSpPr>
          <p:cNvPr id="33795" name="Rectangle 3"/>
          <p:cNvSpPr>
            <a:spLocks noGrp="1" noChangeArrowheads="1"/>
          </p:cNvSpPr>
          <p:nvPr>
            <p:ph type="body" idx="1"/>
          </p:nvPr>
        </p:nvSpPr>
        <p:spPr/>
        <p:txBody>
          <a:bodyPr/>
          <a:lstStyle/>
          <a:p>
            <a:pPr eaLnBrk="1" hangingPunct="1">
              <a:lnSpc>
                <a:spcPct val="90000"/>
              </a:lnSpc>
              <a:buFontTx/>
              <a:buNone/>
              <a:defRPr/>
            </a:pPr>
            <a:r>
              <a:rPr lang="en-US" sz="2800" dirty="0" smtClean="0"/>
              <a:t>A= </a:t>
            </a:r>
            <a:r>
              <a:rPr lang="en-US" sz="2800" dirty="0" err="1" smtClean="0"/>
              <a:t>I.h</a:t>
            </a:r>
            <a:r>
              <a:rPr lang="en-US" sz="2800" dirty="0" smtClean="0"/>
              <a:t>/T    di </a:t>
            </a:r>
            <a:r>
              <a:rPr lang="en-US" sz="2800" dirty="0" err="1" smtClean="0"/>
              <a:t>mana</a:t>
            </a:r>
            <a:r>
              <a:rPr lang="en-US" sz="2800" dirty="0" smtClean="0"/>
              <a:t>,</a:t>
            </a:r>
          </a:p>
          <a:p>
            <a:pPr eaLnBrk="1" hangingPunct="1">
              <a:lnSpc>
                <a:spcPct val="90000"/>
              </a:lnSpc>
              <a:buFontTx/>
              <a:buNone/>
              <a:defRPr/>
            </a:pPr>
            <a:r>
              <a:rPr lang="en-US" sz="2800" dirty="0" smtClean="0"/>
              <a:t>A = </a:t>
            </a:r>
            <a:r>
              <a:rPr lang="en-US" sz="2800" dirty="0" err="1" smtClean="0"/>
              <a:t>Intensitas</a:t>
            </a:r>
            <a:r>
              <a:rPr lang="en-US" sz="2800" dirty="0" smtClean="0"/>
              <a:t> </a:t>
            </a:r>
            <a:r>
              <a:rPr lang="en-US" sz="2800" dirty="0" err="1" smtClean="0"/>
              <a:t>Trafik</a:t>
            </a:r>
            <a:r>
              <a:rPr lang="en-US" sz="2800" dirty="0" smtClean="0"/>
              <a:t> </a:t>
            </a:r>
            <a:r>
              <a:rPr lang="en-US" sz="2800" dirty="0" err="1" smtClean="0"/>
              <a:t>dalam</a:t>
            </a:r>
            <a:r>
              <a:rPr lang="en-US" sz="2800" dirty="0" smtClean="0"/>
              <a:t> </a:t>
            </a:r>
            <a:r>
              <a:rPr lang="en-US" sz="2800" dirty="0" err="1" smtClean="0"/>
              <a:t>Erlang</a:t>
            </a:r>
            <a:endParaRPr lang="en-US" sz="2800" dirty="0" smtClean="0"/>
          </a:p>
          <a:p>
            <a:pPr marL="530225" indent="-530225" eaLnBrk="1" hangingPunct="1">
              <a:lnSpc>
                <a:spcPct val="90000"/>
              </a:lnSpc>
              <a:buFontTx/>
              <a:buNone/>
              <a:defRPr/>
            </a:pPr>
            <a:r>
              <a:rPr lang="en-US" sz="2800" dirty="0" smtClean="0"/>
              <a:t>I  = Rata-rata </a:t>
            </a:r>
            <a:r>
              <a:rPr lang="en-US" sz="2800" dirty="0" err="1" smtClean="0"/>
              <a:t>banyaknya</a:t>
            </a:r>
            <a:r>
              <a:rPr lang="en-US" sz="2800" dirty="0" smtClean="0"/>
              <a:t> </a:t>
            </a:r>
            <a:r>
              <a:rPr lang="en-US" sz="2800" dirty="0" err="1" smtClean="0"/>
              <a:t>panggilan</a:t>
            </a:r>
            <a:r>
              <a:rPr lang="en-US" sz="2800" dirty="0" smtClean="0"/>
              <a:t> </a:t>
            </a:r>
            <a:r>
              <a:rPr lang="en-US" sz="2800" dirty="0" err="1" smtClean="0"/>
              <a:t>datang</a:t>
            </a:r>
            <a:r>
              <a:rPr lang="en-US" sz="2800" dirty="0" smtClean="0"/>
              <a:t> </a:t>
            </a:r>
            <a:r>
              <a:rPr lang="en-US" sz="2800" dirty="0" err="1" smtClean="0"/>
              <a:t>dalam</a:t>
            </a:r>
            <a:r>
              <a:rPr lang="en-US" sz="2800" dirty="0" smtClean="0"/>
              <a:t>    </a:t>
            </a:r>
            <a:r>
              <a:rPr lang="en-US" sz="2800" dirty="0" err="1" smtClean="0"/>
              <a:t>waktu</a:t>
            </a:r>
            <a:r>
              <a:rPr lang="en-US" sz="2800" dirty="0" smtClean="0"/>
              <a:t> T</a:t>
            </a:r>
          </a:p>
          <a:p>
            <a:pPr eaLnBrk="1" hangingPunct="1">
              <a:lnSpc>
                <a:spcPct val="90000"/>
              </a:lnSpc>
              <a:buFontTx/>
              <a:buNone/>
              <a:defRPr/>
            </a:pPr>
            <a:r>
              <a:rPr lang="en-US" sz="2800" dirty="0" smtClean="0"/>
              <a:t>h = </a:t>
            </a:r>
            <a:r>
              <a:rPr lang="en-US" sz="2800" dirty="0" err="1" smtClean="0"/>
              <a:t>Waktu</a:t>
            </a:r>
            <a:r>
              <a:rPr lang="en-US" sz="2800" dirty="0" smtClean="0"/>
              <a:t> </a:t>
            </a:r>
            <a:r>
              <a:rPr lang="en-US" sz="2800" dirty="0" err="1" smtClean="0"/>
              <a:t>pendudukan</a:t>
            </a:r>
            <a:r>
              <a:rPr lang="en-US" sz="2800" dirty="0" smtClean="0"/>
              <a:t> rata-rata</a:t>
            </a:r>
          </a:p>
          <a:p>
            <a:pPr eaLnBrk="1" hangingPunct="1">
              <a:lnSpc>
                <a:spcPct val="90000"/>
              </a:lnSpc>
              <a:buFontTx/>
              <a:buNone/>
              <a:defRPr/>
            </a:pPr>
            <a:endParaRPr lang="en-US" sz="2800" dirty="0" smtClean="0"/>
          </a:p>
          <a:p>
            <a:pPr eaLnBrk="1" hangingPunct="1">
              <a:lnSpc>
                <a:spcPct val="90000"/>
              </a:lnSpc>
              <a:buFontTx/>
              <a:buNone/>
              <a:defRPr/>
            </a:pPr>
            <a:r>
              <a:rPr lang="id-ID" sz="2800" dirty="0" smtClean="0"/>
              <a:t>Rumus diatas jika ditinjau dari satuan :</a:t>
            </a:r>
            <a:endParaRPr lang="id-ID" sz="2800" i="1" dirty="0" smtClean="0"/>
          </a:p>
          <a:p>
            <a:pPr algn="ctr" eaLnBrk="1" hangingPunct="1">
              <a:lnSpc>
                <a:spcPct val="90000"/>
              </a:lnSpc>
              <a:buFontTx/>
              <a:buNone/>
              <a:defRPr/>
            </a:pPr>
            <a:r>
              <a:rPr lang="id-ID" sz="2800" i="1" dirty="0" smtClean="0"/>
              <a:t>Erlang = (Call/jam ) x Jam</a:t>
            </a:r>
          </a:p>
        </p:txBody>
      </p:sp>
    </p:spTree>
    <p:extLst>
      <p:ext uri="{BB962C8B-B14F-4D97-AF65-F5344CB8AC3E}">
        <p14:creationId xmlns:p14="http://schemas.microsoft.com/office/powerpoint/2010/main" val="1818369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62200" y="76200"/>
            <a:ext cx="5368344" cy="725486"/>
          </a:xfrm>
          <a:solidFill>
            <a:schemeClr val="accent1">
              <a:lumMod val="40000"/>
              <a:lumOff val="60000"/>
            </a:schemeClr>
          </a:solidFill>
        </p:spPr>
        <p:txBody>
          <a:bodyPr>
            <a:normAutofit/>
          </a:bodyPr>
          <a:lstStyle/>
          <a:p>
            <a:r>
              <a:rPr lang="en-US" sz="3200" dirty="0" smtClean="0">
                <a:latin typeface="Arial" panose="020B0604020202020204" pitchFamily="34" charset="0"/>
                <a:cs typeface="Arial" panose="020B0604020202020204" pitchFamily="34" charset="0"/>
              </a:rPr>
              <a:t>Offered </a:t>
            </a:r>
            <a:r>
              <a:rPr lang="id-ID" sz="3200" dirty="0" smtClean="0">
                <a:latin typeface="Arial" panose="020B0604020202020204" pitchFamily="34" charset="0"/>
                <a:cs typeface="Arial" panose="020B0604020202020204" pitchFamily="34" charset="0"/>
              </a:rPr>
              <a:t>Trafik</a:t>
            </a:r>
            <a:endParaRPr lang="id-ID" sz="3200" dirty="0">
              <a:latin typeface="Arial" panose="020B0604020202020204" pitchFamily="34" charset="0"/>
              <a:cs typeface="Arial" panose="020B0604020202020204" pitchFamily="34" charset="0"/>
            </a:endParaRPr>
          </a:p>
        </p:txBody>
      </p:sp>
      <p:sp>
        <p:nvSpPr>
          <p:cNvPr id="4" name="Rectangle 3"/>
          <p:cNvSpPr>
            <a:spLocks noGrp="1" noChangeArrowheads="1"/>
          </p:cNvSpPr>
          <p:nvPr>
            <p:ph type="subTitle" idx="1"/>
          </p:nvPr>
        </p:nvSpPr>
        <p:spPr>
          <a:xfrm>
            <a:off x="381000" y="838200"/>
            <a:ext cx="8534399" cy="4084637"/>
          </a:xfrm>
        </p:spPr>
        <p:txBody>
          <a:bodyPr>
            <a:noAutofit/>
          </a:bodyPr>
          <a:lstStyle/>
          <a:p>
            <a:pPr algn="just" eaLnBrk="1" hangingPunct="1"/>
            <a:r>
              <a:rPr lang="id-ID" sz="2800" dirty="0" smtClean="0">
                <a:solidFill>
                  <a:schemeClr val="tx2">
                    <a:lumMod val="75000"/>
                  </a:schemeClr>
                </a:solidFill>
              </a:rPr>
              <a:t>Contoh</a:t>
            </a:r>
          </a:p>
          <a:p>
            <a:pPr marL="800100" lvl="1" indent="-342900" algn="just" eaLnBrk="1" hangingPunct="1">
              <a:buFont typeface="Wingdings" panose="05000000000000000000" pitchFamily="2" charset="2"/>
              <a:buChar char="§"/>
            </a:pPr>
            <a:r>
              <a:rPr lang="sv-SE" dirty="0" smtClean="0">
                <a:solidFill>
                  <a:schemeClr val="tx2">
                    <a:lumMod val="75000"/>
                  </a:schemeClr>
                </a:solidFill>
              </a:rPr>
              <a:t>Misalkan suatu sentral</a:t>
            </a:r>
            <a:r>
              <a:rPr lang="id-ID" dirty="0" smtClean="0">
                <a:solidFill>
                  <a:schemeClr val="tx2">
                    <a:lumMod val="75000"/>
                  </a:schemeClr>
                </a:solidFill>
              </a:rPr>
              <a:t> menerima rata-rata </a:t>
            </a:r>
            <a:r>
              <a:rPr lang="sv-SE" dirty="0" smtClean="0">
                <a:solidFill>
                  <a:schemeClr val="tx2">
                    <a:lumMod val="75000"/>
                  </a:schemeClr>
                </a:solidFill>
              </a:rPr>
              <a:t>1800 panggilan baru </a:t>
            </a:r>
            <a:r>
              <a:rPr lang="id-ID" dirty="0" smtClean="0">
                <a:solidFill>
                  <a:schemeClr val="tx2">
                    <a:lumMod val="75000"/>
                  </a:schemeClr>
                </a:solidFill>
              </a:rPr>
              <a:t>di </a:t>
            </a:r>
            <a:r>
              <a:rPr lang="sv-SE" dirty="0" smtClean="0">
                <a:solidFill>
                  <a:schemeClr val="tx2">
                    <a:lumMod val="75000"/>
                  </a:schemeClr>
                </a:solidFill>
              </a:rPr>
              <a:t>dalam </a:t>
            </a:r>
            <a:r>
              <a:rPr lang="id-ID" dirty="0" smtClean="0">
                <a:solidFill>
                  <a:schemeClr val="tx2">
                    <a:lumMod val="75000"/>
                  </a:schemeClr>
                </a:solidFill>
              </a:rPr>
              <a:t>selang waktu </a:t>
            </a:r>
            <a:r>
              <a:rPr lang="sv-SE" dirty="0" smtClean="0">
                <a:solidFill>
                  <a:schemeClr val="tx2">
                    <a:lumMod val="75000"/>
                  </a:schemeClr>
                </a:solidFill>
              </a:rPr>
              <a:t>1 jam, dan</a:t>
            </a:r>
            <a:r>
              <a:rPr lang="id-ID" dirty="0" smtClean="0">
                <a:solidFill>
                  <a:schemeClr val="tx2">
                    <a:lumMod val="75000"/>
                  </a:schemeClr>
                </a:solidFill>
              </a:rPr>
              <a:t> r</a:t>
            </a:r>
            <a:r>
              <a:rPr lang="sv-SE" dirty="0" smtClean="0">
                <a:solidFill>
                  <a:schemeClr val="tx2">
                    <a:lumMod val="75000"/>
                  </a:schemeClr>
                </a:solidFill>
              </a:rPr>
              <a:t>ata-rata waktu</a:t>
            </a:r>
            <a:r>
              <a:rPr lang="id-ID" dirty="0" smtClean="0">
                <a:solidFill>
                  <a:schemeClr val="tx2">
                    <a:lumMod val="75000"/>
                  </a:schemeClr>
                </a:solidFill>
              </a:rPr>
              <a:t> </a:t>
            </a:r>
            <a:r>
              <a:rPr lang="sv-SE" dirty="0" smtClean="0">
                <a:solidFill>
                  <a:schemeClr val="tx2">
                    <a:lumMod val="75000"/>
                  </a:schemeClr>
                </a:solidFill>
              </a:rPr>
              <a:t>pendudukan adalah 3 menit</a:t>
            </a:r>
            <a:r>
              <a:rPr lang="id-ID" dirty="0" smtClean="0">
                <a:solidFill>
                  <a:schemeClr val="tx2">
                    <a:lumMod val="75000"/>
                  </a:schemeClr>
                </a:solidFill>
              </a:rPr>
              <a:t>. Hitung </a:t>
            </a:r>
            <a:r>
              <a:rPr lang="id-ID" i="1" dirty="0" smtClean="0">
                <a:solidFill>
                  <a:schemeClr val="tx2">
                    <a:lumMod val="75000"/>
                  </a:schemeClr>
                </a:solidFill>
              </a:rPr>
              <a:t>offered traffic</a:t>
            </a:r>
            <a:r>
              <a:rPr lang="id-ID" dirty="0" smtClean="0">
                <a:solidFill>
                  <a:schemeClr val="tx2">
                    <a:lumMod val="75000"/>
                  </a:schemeClr>
                </a:solidFill>
              </a:rPr>
              <a:t> !</a:t>
            </a:r>
          </a:p>
          <a:p>
            <a:pPr marL="800100" lvl="1" indent="-342900" algn="just" eaLnBrk="1" hangingPunct="1">
              <a:buFont typeface="Wingdings" panose="05000000000000000000" pitchFamily="2" charset="2"/>
              <a:buChar char="§"/>
            </a:pPr>
            <a:r>
              <a:rPr lang="id-ID" dirty="0" smtClean="0">
                <a:solidFill>
                  <a:schemeClr val="tx2">
                    <a:lumMod val="75000"/>
                  </a:schemeClr>
                </a:solidFill>
              </a:rPr>
              <a:t>Jawab :</a:t>
            </a:r>
          </a:p>
          <a:p>
            <a:pPr marL="1257300" lvl="2" indent="-342900" algn="just" eaLnBrk="1" hangingPunct="1">
              <a:buFont typeface="Arial" panose="020B0604020202020204" pitchFamily="34" charset="0"/>
              <a:buChar char="•"/>
            </a:pPr>
            <a:r>
              <a:rPr lang="id-ID" sz="2800" dirty="0" smtClean="0">
                <a:solidFill>
                  <a:schemeClr val="tx2">
                    <a:lumMod val="75000"/>
                  </a:schemeClr>
                </a:solidFill>
              </a:rPr>
              <a:t>Dari soal di atas dapat diperoleh data </a:t>
            </a:r>
            <a:r>
              <a:rPr lang="id-ID" sz="2800" dirty="0" smtClean="0">
                <a:solidFill>
                  <a:schemeClr val="tx2">
                    <a:lumMod val="75000"/>
                  </a:schemeClr>
                </a:solidFill>
                <a:latin typeface="Symbol" panose="05050102010706020507" pitchFamily="18" charset="2"/>
              </a:rPr>
              <a:t>l</a:t>
            </a:r>
            <a:r>
              <a:rPr lang="id-ID" sz="2800" dirty="0" smtClean="0">
                <a:solidFill>
                  <a:schemeClr val="tx2">
                    <a:lumMod val="75000"/>
                  </a:schemeClr>
                </a:solidFill>
              </a:rPr>
              <a:t> = 1800 call/jam = 1800 call/60 menit dan h = 3 menit</a:t>
            </a:r>
          </a:p>
          <a:p>
            <a:pPr marL="1257300" lvl="2" indent="-342900" algn="just" eaLnBrk="1" hangingPunct="1">
              <a:buFont typeface="Arial" panose="020B0604020202020204" pitchFamily="34" charset="0"/>
              <a:buChar char="•"/>
            </a:pPr>
            <a:r>
              <a:rPr lang="id-ID" sz="2800" dirty="0" smtClean="0">
                <a:solidFill>
                  <a:schemeClr val="tx2">
                    <a:lumMod val="75000"/>
                  </a:schemeClr>
                </a:solidFill>
              </a:rPr>
              <a:t>Maka offered traffic = A</a:t>
            </a:r>
            <a:r>
              <a:rPr lang="sv-SE" sz="2800" dirty="0" smtClean="0">
                <a:solidFill>
                  <a:schemeClr val="tx2">
                    <a:lumMod val="75000"/>
                  </a:schemeClr>
                </a:solidFill>
              </a:rPr>
              <a:t> = </a:t>
            </a:r>
            <a:r>
              <a:rPr lang="id-ID" sz="2800" dirty="0" smtClean="0">
                <a:solidFill>
                  <a:schemeClr val="tx2">
                    <a:lumMod val="75000"/>
                  </a:schemeClr>
                </a:solidFill>
                <a:latin typeface="Symbol" panose="05050102010706020507" pitchFamily="18" charset="2"/>
              </a:rPr>
              <a:t>l</a:t>
            </a:r>
            <a:r>
              <a:rPr lang="id-ID" sz="2800" dirty="0" smtClean="0">
                <a:solidFill>
                  <a:schemeClr val="tx2">
                    <a:lumMod val="75000"/>
                  </a:schemeClr>
                </a:solidFill>
              </a:rPr>
              <a:t> . h = </a:t>
            </a:r>
            <a:r>
              <a:rPr lang="sv-SE" sz="2800" dirty="0" smtClean="0">
                <a:solidFill>
                  <a:schemeClr val="tx2">
                    <a:lumMod val="75000"/>
                  </a:schemeClr>
                </a:solidFill>
              </a:rPr>
              <a:t>1800x3/60 = 90 Erlang</a:t>
            </a:r>
            <a:endParaRPr lang="id-ID" sz="2800" dirty="0" smtClean="0">
              <a:solidFill>
                <a:schemeClr val="tx2">
                  <a:lumMod val="75000"/>
                </a:schemeClr>
              </a:solidFill>
            </a:endParaRPr>
          </a:p>
          <a:p>
            <a:pPr marL="1257300" lvl="2" indent="-342900" algn="just" eaLnBrk="1" hangingPunct="1">
              <a:buFont typeface="Arial" panose="020B0604020202020204" pitchFamily="34" charset="0"/>
              <a:buChar char="•"/>
            </a:pPr>
            <a:r>
              <a:rPr lang="id-ID" sz="2800" dirty="0" smtClean="0">
                <a:solidFill>
                  <a:schemeClr val="tx2">
                    <a:lumMod val="75000"/>
                  </a:schemeClr>
                </a:solidFill>
              </a:rPr>
              <a:t>Perhatikan: </a:t>
            </a:r>
            <a:r>
              <a:rPr lang="id-ID" sz="2800" b="1" u="sng" dirty="0" smtClean="0">
                <a:solidFill>
                  <a:srgbClr val="FF0000"/>
                </a:solidFill>
              </a:rPr>
              <a:t>satuan waktu pada intensitas panggilan dengan satuan waktu holding time harus disamakan dulu</a:t>
            </a:r>
            <a:endParaRPr lang="en-US" sz="2800" b="1" u="sng" dirty="0" smtClean="0">
              <a:solidFill>
                <a:srgbClr val="FF0000"/>
              </a:solidFill>
            </a:endParaRPr>
          </a:p>
        </p:txBody>
      </p:sp>
    </p:spTree>
    <p:extLst>
      <p:ext uri="{BB962C8B-B14F-4D97-AF65-F5344CB8AC3E}">
        <p14:creationId xmlns:p14="http://schemas.microsoft.com/office/powerpoint/2010/main" val="873298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idx="1"/>
          </p:nvPr>
        </p:nvSpPr>
        <p:spPr>
          <a:xfrm>
            <a:off x="684213" y="260350"/>
            <a:ext cx="7772400" cy="431800"/>
          </a:xfrm>
        </p:spPr>
        <p:txBody>
          <a:bodyPr/>
          <a:lstStyle/>
          <a:p>
            <a:pPr eaLnBrk="1" hangingPunct="1">
              <a:lnSpc>
                <a:spcPct val="80000"/>
              </a:lnSpc>
              <a:buFontTx/>
              <a:buNone/>
            </a:pPr>
            <a:r>
              <a:rPr lang="en-US" sz="2000" smtClean="0">
                <a:latin typeface="Verdana" pitchFamily="34" charset="0"/>
              </a:rPr>
              <a:t>Gambaran berikut ini sering terjadi dalam kehidupan kita</a:t>
            </a:r>
          </a:p>
        </p:txBody>
      </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836613"/>
            <a:ext cx="221138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h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908050"/>
            <a:ext cx="1865312"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circ3500.wav">
            <a:hlinkClick r:id="" action="ppaction://media"/>
          </p:cNvPr>
          <p:cNvPicPr>
            <a:picLocks noRot="1" noChangeAspect="1" noChangeArrowheads="1"/>
          </p:cNvPicPr>
          <p:nvPr>
            <a:wavAudioFile r:embed="rId1" name="circuitsbusy.wav"/>
          </p:nvPr>
        </p:nvPicPr>
        <p:blipFill>
          <a:blip r:embed="rId5">
            <a:extLst>
              <a:ext uri="{28A0092B-C50C-407E-A947-70E740481C1C}">
                <a14:useLocalDpi xmlns:a14="http://schemas.microsoft.com/office/drawing/2010/main" val="0"/>
              </a:ext>
            </a:extLst>
          </a:blip>
          <a:srcRect/>
          <a:stretch>
            <a:fillRect/>
          </a:stretch>
        </p:blipFill>
        <p:spPr bwMode="auto">
          <a:xfrm>
            <a:off x="1403350" y="35004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5544473" y="1123951"/>
            <a:ext cx="3636962" cy="1916112"/>
            <a:chOff x="249" y="2931"/>
            <a:chExt cx="2291" cy="1207"/>
          </a:xfrm>
        </p:grpSpPr>
        <p:sp>
          <p:nvSpPr>
            <p:cNvPr id="4105" name="AutoShape 12"/>
            <p:cNvSpPr>
              <a:spLocks noChangeArrowheads="1"/>
            </p:cNvSpPr>
            <p:nvPr/>
          </p:nvSpPr>
          <p:spPr bwMode="auto">
            <a:xfrm>
              <a:off x="748" y="2931"/>
              <a:ext cx="1792" cy="1207"/>
            </a:xfrm>
            <a:prstGeom prst="irregularSeal2">
              <a:avLst/>
            </a:prstGeom>
            <a:solidFill>
              <a:srgbClr val="FF3300"/>
            </a:solidFill>
            <a:ln w="9525">
              <a:solidFill>
                <a:schemeClr val="tx1"/>
              </a:solidFill>
              <a:miter lim="800000"/>
              <a:headEnd/>
              <a:tailEnd/>
            </a:ln>
          </p:spPr>
          <p:txBody>
            <a:bodyPr wrap="none" anchor="ctr"/>
            <a:lstStyle/>
            <a:p>
              <a:endParaRPr lang="id-ID"/>
            </a:p>
          </p:txBody>
        </p:sp>
        <p:pic>
          <p:nvPicPr>
            <p:cNvPr id="4106"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2976"/>
              <a:ext cx="817"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Text Box 14"/>
            <p:cNvSpPr txBox="1">
              <a:spLocks noChangeArrowheads="1"/>
            </p:cNvSpPr>
            <p:nvPr/>
          </p:nvSpPr>
          <p:spPr bwMode="auto">
            <a:xfrm>
              <a:off x="886" y="3385"/>
              <a:ext cx="13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b="1">
                  <a:solidFill>
                    <a:schemeClr val="bg1"/>
                  </a:solidFill>
                </a:rPr>
                <a:t>Bila sering terjadi</a:t>
              </a:r>
            </a:p>
            <a:p>
              <a:pPr eaLnBrk="1" hangingPunct="1"/>
              <a:r>
                <a:rPr lang="id-ID" b="1">
                  <a:solidFill>
                    <a:schemeClr val="bg1"/>
                  </a:solidFill>
                </a:rPr>
                <a:t>It’s DANGEROUS</a:t>
              </a:r>
              <a:endParaRPr lang="en-US" b="1">
                <a:solidFill>
                  <a:schemeClr val="bg1"/>
                </a:solidFill>
              </a:endParaRPr>
            </a:p>
          </p:txBody>
        </p:sp>
      </p:grpSp>
      <p:sp>
        <p:nvSpPr>
          <p:cNvPr id="4103" name="Rectangle 15"/>
          <p:cNvSpPr>
            <a:spLocks noChangeArrowheads="1"/>
          </p:cNvSpPr>
          <p:nvPr/>
        </p:nvSpPr>
        <p:spPr bwMode="auto">
          <a:xfrm>
            <a:off x="539750" y="4076700"/>
            <a:ext cx="7777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Yang terjadi : </a:t>
            </a:r>
          </a:p>
          <a:p>
            <a:r>
              <a:rPr lang="en-US" sz="2400"/>
              <a:t>Pelanggan bisa pindah </a:t>
            </a:r>
          </a:p>
          <a:p>
            <a:endParaRPr lang="en-US" sz="2400"/>
          </a:p>
          <a:p>
            <a:r>
              <a:rPr lang="en-US" sz="2400"/>
              <a:t>Ini di perlukan analisa trafik </a:t>
            </a:r>
            <a:r>
              <a:rPr lang="en-US" sz="2400">
                <a:sym typeface="Wingdings" pitchFamily="2" charset="2"/>
              </a:rPr>
              <a:t> sehingga urusan semua jadi lancar</a:t>
            </a:r>
            <a:endParaRPr lang="en-US" sz="2400"/>
          </a:p>
          <a:p>
            <a:endParaRPr lang="en-US" sz="2400"/>
          </a:p>
        </p:txBody>
      </p:sp>
      <p:sp>
        <p:nvSpPr>
          <p:cNvPr id="3" name="Footer Placeholder 2"/>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4028353544"/>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dissolve">
                                      <p:cBhvr>
                                        <p:cTn id="7" dur="500"/>
                                        <p:tgtEl>
                                          <p:spTgt spid="30723"/>
                                        </p:tgtEl>
                                      </p:cBhvr>
                                    </p:animEffect>
                                  </p:childTnLst>
                                </p:cTn>
                              </p:par>
                            </p:childTnLst>
                          </p:cTn>
                        </p:par>
                        <p:par>
                          <p:cTn id="8" fill="hold" nodeType="afterGroup">
                            <p:stCondLst>
                              <p:cond delay="500"/>
                            </p:stCondLst>
                            <p:childTnLst>
                              <p:par>
                                <p:cTn id="9" presetID="1" presetClass="mediacall" presetSubtype="0" fill="hold" nodeType="afterEffect">
                                  <p:stCondLst>
                                    <p:cond delay="0"/>
                                  </p:stCondLst>
                                  <p:childTnLst>
                                    <p:cmd type="call" cmd="playFrom(0.0)">
                                      <p:cBhvr>
                                        <p:cTn id="10" dur="2551" fill="hold"/>
                                        <p:tgtEl>
                                          <p:spTgt spid="30730"/>
                                        </p:tgtEl>
                                      </p:cBhvr>
                                    </p:cmd>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dissolve">
                                      <p:cBhvr>
                                        <p:cTn id="15" dur="500"/>
                                        <p:tgtEl>
                                          <p:spTgt spid="307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1" presetClass="entr" presetSubtype="0" fill="hold" nodeType="clickEffect">
                                  <p:stCondLst>
                                    <p:cond delay="0"/>
                                  </p:stCondLst>
                                  <p:iterate type="lt">
                                    <p:tmPct val="5000"/>
                                  </p:iterate>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24" fill="hold" display="0">
                  <p:stCondLst>
                    <p:cond delay="indefinite"/>
                  </p:stCondLst>
                  <p:endCondLst>
                    <p:cond evt="onNext" delay="0">
                      <p:tgtEl>
                        <p:sldTgt/>
                      </p:tgtEl>
                    </p:cond>
                    <p:cond evt="onPrev" delay="0">
                      <p:tgtEl>
                        <p:sldTgt/>
                      </p:tgtEl>
                    </p:cond>
                    <p:cond evt="onStopAudio" delay="0">
                      <p:tgtEl>
                        <p:sldTgt/>
                      </p:tgtEl>
                    </p:cond>
                  </p:endCondLst>
                </p:cTn>
                <p:tgtEl>
                  <p:spTgt spid="30730"/>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872544" y="1055688"/>
            <a:ext cx="7646194" cy="2982912"/>
          </a:xfrm>
        </p:spPr>
        <p:txBody>
          <a:bodyPr>
            <a:noAutofit/>
          </a:bodyPr>
          <a:lstStyle/>
          <a:p>
            <a:pPr algn="just" eaLnBrk="1" hangingPunct="1">
              <a:buFontTx/>
              <a:buNone/>
            </a:pPr>
            <a:r>
              <a:rPr lang="id-ID" sz="2800" b="1" i="1" dirty="0" smtClean="0">
                <a:solidFill>
                  <a:schemeClr val="tx2">
                    <a:lumMod val="75000"/>
                  </a:schemeClr>
                </a:solidFill>
              </a:rPr>
              <a:t>Pengertian carried traffic</a:t>
            </a:r>
            <a:r>
              <a:rPr lang="id-ID" sz="2800" i="1" dirty="0" smtClean="0">
                <a:solidFill>
                  <a:schemeClr val="tx2">
                    <a:lumMod val="75000"/>
                  </a:schemeClr>
                </a:solidFill>
              </a:rPr>
              <a:t> (Y(T)=A</a:t>
            </a:r>
            <a:r>
              <a:rPr lang="id-ID" sz="2800" i="1" baseline="-25000" dirty="0" smtClean="0">
                <a:solidFill>
                  <a:schemeClr val="tx2">
                    <a:lumMod val="75000"/>
                  </a:schemeClr>
                </a:solidFill>
              </a:rPr>
              <a:t>c</a:t>
            </a:r>
            <a:r>
              <a:rPr lang="en-US" sz="2800" i="1" dirty="0">
                <a:solidFill>
                  <a:schemeClr val="tx2">
                    <a:lumMod val="75000"/>
                  </a:schemeClr>
                </a:solidFill>
              </a:rPr>
              <a:t> </a:t>
            </a:r>
            <a:r>
              <a:rPr lang="en-US" sz="2800" i="1" dirty="0" smtClean="0">
                <a:solidFill>
                  <a:schemeClr val="tx2">
                    <a:lumMod val="75000"/>
                  </a:schemeClr>
                </a:solidFill>
              </a:rPr>
              <a:t>)</a:t>
            </a:r>
            <a:endParaRPr lang="id-ID" sz="2800" i="1" dirty="0" smtClean="0">
              <a:solidFill>
                <a:schemeClr val="tx2">
                  <a:lumMod val="75000"/>
                </a:schemeClr>
              </a:solidFill>
            </a:endParaRPr>
          </a:p>
          <a:p>
            <a:pPr lvl="1" algn="just" eaLnBrk="1" hangingPunct="1"/>
            <a:r>
              <a:rPr lang="en-US" i="1" dirty="0" err="1" smtClean="0">
                <a:solidFill>
                  <a:schemeClr val="tx2">
                    <a:lumMod val="75000"/>
                  </a:schemeClr>
                </a:solidFill>
                <a:latin typeface="Arial" panose="020B0604020202020204" pitchFamily="34" charset="0"/>
                <a:cs typeface="Arial" panose="020B0604020202020204" pitchFamily="34" charset="0"/>
              </a:rPr>
              <a:t>Dimana</a:t>
            </a:r>
            <a:r>
              <a:rPr lang="en-US" i="1" dirty="0" smtClean="0">
                <a:solidFill>
                  <a:schemeClr val="tx2">
                    <a:lumMod val="75000"/>
                  </a:schemeClr>
                </a:solidFill>
                <a:latin typeface="Arial" panose="020B0604020202020204" pitchFamily="34" charset="0"/>
                <a:cs typeface="Arial" panose="020B0604020202020204" pitchFamily="34" charset="0"/>
              </a:rPr>
              <a:t> </a:t>
            </a:r>
            <a:r>
              <a:rPr lang="id-ID" i="1" dirty="0" smtClean="0">
                <a:solidFill>
                  <a:schemeClr val="tx2">
                    <a:lumMod val="75000"/>
                  </a:schemeClr>
                </a:solidFill>
                <a:latin typeface="Arial" panose="020B0604020202020204" pitchFamily="34" charset="0"/>
                <a:cs typeface="Arial" panose="020B0604020202020204" pitchFamily="34" charset="0"/>
              </a:rPr>
              <a:t>: Intensitas trafik biasanya dilambangkan dengan huruf A atau a</a:t>
            </a:r>
          </a:p>
          <a:p>
            <a:pPr marL="342900" indent="-342900" algn="just" eaLnBrk="1" hangingPunct="1">
              <a:buFont typeface="Wingdings" panose="05000000000000000000" pitchFamily="2" charset="2"/>
              <a:buChar char="§"/>
            </a:pPr>
            <a:r>
              <a:rPr lang="id-ID" sz="2800" i="1" dirty="0" smtClean="0">
                <a:solidFill>
                  <a:schemeClr val="tx2">
                    <a:lumMod val="75000"/>
                  </a:schemeClr>
                </a:solidFill>
                <a:latin typeface="Arial" panose="020B0604020202020204" pitchFamily="34" charset="0"/>
                <a:cs typeface="Arial" panose="020B0604020202020204" pitchFamily="34" charset="0"/>
              </a:rPr>
              <a:t>Carried traffic </a:t>
            </a:r>
            <a:r>
              <a:rPr lang="id-ID" sz="2800" dirty="0" smtClean="0">
                <a:solidFill>
                  <a:schemeClr val="tx2">
                    <a:lumMod val="75000"/>
                  </a:schemeClr>
                </a:solidFill>
                <a:latin typeface="Arial" panose="020B0604020202020204" pitchFamily="34" charset="0"/>
                <a:cs typeface="Arial" panose="020B0604020202020204" pitchFamily="34" charset="0"/>
              </a:rPr>
              <a:t>adalah intensitas trafik rata-rata yang dapat diolah (menduduki) sejumlah </a:t>
            </a:r>
            <a:r>
              <a:rPr lang="id-ID" sz="2800" i="1" dirty="0" smtClean="0">
                <a:solidFill>
                  <a:schemeClr val="tx2">
                    <a:lumMod val="75000"/>
                  </a:schemeClr>
                </a:solidFill>
                <a:latin typeface="Arial" panose="020B0604020202020204" pitchFamily="34" charset="0"/>
                <a:cs typeface="Arial" panose="020B0604020202020204" pitchFamily="34" charset="0"/>
              </a:rPr>
              <a:t>resources</a:t>
            </a:r>
            <a:r>
              <a:rPr lang="id-ID" sz="2800" dirty="0" smtClean="0">
                <a:solidFill>
                  <a:schemeClr val="tx2">
                    <a:lumMod val="75000"/>
                  </a:schemeClr>
                </a:solidFill>
                <a:latin typeface="Arial" panose="020B0604020202020204" pitchFamily="34" charset="0"/>
                <a:cs typeface="Arial" panose="020B0604020202020204" pitchFamily="34" charset="0"/>
              </a:rPr>
              <a:t> di dalam selang waktu T</a:t>
            </a:r>
          </a:p>
          <a:p>
            <a:pPr marL="342900" indent="-342900" algn="just" eaLnBrk="1" hangingPunct="1">
              <a:buFont typeface="Wingdings" panose="05000000000000000000" pitchFamily="2" charset="2"/>
              <a:buChar char="§"/>
            </a:pPr>
            <a:r>
              <a:rPr lang="id-ID" sz="2800" dirty="0" smtClean="0">
                <a:solidFill>
                  <a:schemeClr val="tx2">
                    <a:lumMod val="75000"/>
                  </a:schemeClr>
                </a:solidFill>
                <a:latin typeface="Arial" panose="020B0604020202020204" pitchFamily="34" charset="0"/>
                <a:cs typeface="Arial" panose="020B0604020202020204" pitchFamily="34" charset="0"/>
              </a:rPr>
              <a:t>Gambar di bawah ini mengilustrasikan </a:t>
            </a:r>
            <a:r>
              <a:rPr lang="id-ID" sz="2800" i="1" dirty="0" smtClean="0">
                <a:solidFill>
                  <a:schemeClr val="tx2">
                    <a:lumMod val="75000"/>
                  </a:schemeClr>
                </a:solidFill>
                <a:latin typeface="Arial" panose="020B0604020202020204" pitchFamily="34" charset="0"/>
                <a:cs typeface="Arial" panose="020B0604020202020204" pitchFamily="34" charset="0"/>
              </a:rPr>
              <a:t>carried traffic</a:t>
            </a:r>
            <a:r>
              <a:rPr lang="id-ID" sz="2800" dirty="0" smtClean="0">
                <a:solidFill>
                  <a:schemeClr val="tx2">
                    <a:lumMod val="75000"/>
                  </a:schemeClr>
                </a:solidFill>
                <a:latin typeface="Arial" panose="020B0604020202020204" pitchFamily="34" charset="0"/>
                <a:cs typeface="Arial" panose="020B0604020202020204" pitchFamily="34" charset="0"/>
              </a:rPr>
              <a:t> yang ditunjukkan oleh jumlah kanal rata-rata (mean) yang diduduki (</a:t>
            </a:r>
            <a:r>
              <a:rPr lang="id-ID" sz="2800" i="1" dirty="0" smtClean="0">
                <a:solidFill>
                  <a:schemeClr val="tx2">
                    <a:lumMod val="75000"/>
                  </a:schemeClr>
                </a:solidFill>
                <a:latin typeface="Arial" panose="020B0604020202020204" pitchFamily="34" charset="0"/>
                <a:cs typeface="Arial" panose="020B0604020202020204" pitchFamily="34" charset="0"/>
              </a:rPr>
              <a:t>busy channels</a:t>
            </a:r>
            <a:r>
              <a:rPr lang="id-ID" sz="2800" dirty="0" smtClean="0">
                <a:solidFill>
                  <a:schemeClr val="tx2">
                    <a:lumMod val="75000"/>
                  </a:schemeClr>
                </a:solidFill>
                <a:latin typeface="Arial" panose="020B0604020202020204" pitchFamily="34" charset="0"/>
                <a:cs typeface="Arial" panose="020B0604020202020204" pitchFamily="34" charset="0"/>
              </a:rPr>
              <a:t>) selama selang waktu T</a:t>
            </a:r>
            <a:endParaRPr lang="en-US" sz="2800" i="1" dirty="0" smtClean="0">
              <a:solidFill>
                <a:schemeClr val="tx2">
                  <a:lumMod val="75000"/>
                </a:schemeClr>
              </a:solidFill>
              <a:latin typeface="Arial" panose="020B0604020202020204" pitchFamily="34" charset="0"/>
              <a:cs typeface="Arial" panose="020B0604020202020204" pitchFamily="34" charset="0"/>
            </a:endParaRPr>
          </a:p>
        </p:txBody>
      </p:sp>
      <p:sp>
        <p:nvSpPr>
          <p:cNvPr id="7" name="Title 5"/>
          <p:cNvSpPr>
            <a:spLocks noGrp="1"/>
          </p:cNvSpPr>
          <p:nvPr>
            <p:ph type="ctrTitle"/>
          </p:nvPr>
        </p:nvSpPr>
        <p:spPr>
          <a:xfrm>
            <a:off x="2286000" y="76200"/>
            <a:ext cx="5444544" cy="725486"/>
          </a:xfrm>
          <a:solidFill>
            <a:schemeClr val="accent3">
              <a:lumMod val="60000"/>
              <a:lumOff val="40000"/>
            </a:schemeClr>
          </a:solidFill>
        </p:spPr>
        <p:txBody>
          <a:bodyPr>
            <a:normAutofit/>
          </a:bodyPr>
          <a:lstStyle/>
          <a:p>
            <a:r>
              <a:rPr lang="en-US" sz="3200" dirty="0" smtClean="0">
                <a:latin typeface="Arial" panose="020B0604020202020204" pitchFamily="34" charset="0"/>
                <a:cs typeface="Arial" panose="020B0604020202020204" pitchFamily="34" charset="0"/>
              </a:rPr>
              <a:t>Carried </a:t>
            </a:r>
            <a:r>
              <a:rPr lang="id-ID" sz="3200" dirty="0" smtClean="0">
                <a:latin typeface="Arial" panose="020B0604020202020204" pitchFamily="34" charset="0"/>
                <a:cs typeface="Arial" panose="020B0604020202020204" pitchFamily="34" charset="0"/>
              </a:rPr>
              <a:t>Trafik</a:t>
            </a:r>
            <a:r>
              <a:rPr lang="en-US" sz="3200" dirty="0" smtClean="0">
                <a:latin typeface="Arial" panose="020B0604020202020204" pitchFamily="34" charset="0"/>
                <a:cs typeface="Arial" panose="020B0604020202020204" pitchFamily="34" charset="0"/>
              </a:rPr>
              <a:t> (1)</a:t>
            </a: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7754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5867400" cy="1143000"/>
          </a:xfrm>
          <a:solidFill>
            <a:schemeClr val="accent3">
              <a:lumMod val="60000"/>
              <a:lumOff val="40000"/>
            </a:schemeClr>
          </a:solidFill>
        </p:spPr>
        <p:txBody>
          <a:bodyPr/>
          <a:lstStyle/>
          <a:p>
            <a:r>
              <a:rPr lang="en-US" dirty="0" smtClean="0"/>
              <a:t>Carried </a:t>
            </a:r>
            <a:r>
              <a:rPr lang="en-US" dirty="0" err="1" smtClean="0"/>
              <a:t>Traffik</a:t>
            </a:r>
            <a:r>
              <a:rPr lang="en-US" dirty="0" smtClean="0"/>
              <a:t> (2)</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2203" y="1600200"/>
            <a:ext cx="729959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318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381000" y="914400"/>
            <a:ext cx="8458200" cy="3535362"/>
          </a:xfrm>
        </p:spPr>
        <p:txBody>
          <a:bodyPr>
            <a:noAutofit/>
          </a:bodyPr>
          <a:lstStyle/>
          <a:p>
            <a:pPr algn="just" eaLnBrk="1" hangingPunct="1">
              <a:buFontTx/>
              <a:buNone/>
            </a:pPr>
            <a:r>
              <a:rPr lang="id-ID" sz="2400" i="1" dirty="0" smtClean="0">
                <a:solidFill>
                  <a:srgbClr val="C00000"/>
                </a:solidFill>
                <a:latin typeface="Arial" panose="020B0604020202020204" pitchFamily="34" charset="0"/>
                <a:cs typeface="Arial" panose="020B0604020202020204" pitchFamily="34" charset="0"/>
              </a:rPr>
              <a:t>Pendekatan lain untuk menghitung carried traffic</a:t>
            </a:r>
          </a:p>
          <a:p>
            <a:pPr algn="just" eaLnBrk="1" hangingPunct="1">
              <a:buFontTx/>
              <a:buNone/>
            </a:pPr>
            <a:endParaRPr lang="id-ID" sz="2400" i="1" dirty="0">
              <a:solidFill>
                <a:srgbClr val="009900"/>
              </a:solidFill>
              <a:latin typeface="Arial" panose="020B0604020202020204" pitchFamily="34" charset="0"/>
              <a:cs typeface="Arial" panose="020B0604020202020204" pitchFamily="34" charset="0"/>
            </a:endParaRPr>
          </a:p>
          <a:p>
            <a:pPr marL="457200" indent="-457200" algn="just" eaLnBrk="1" hangingPunct="1">
              <a:buFont typeface="Wingdings" panose="05000000000000000000" pitchFamily="2" charset="2"/>
              <a:buChar char="§"/>
            </a:pPr>
            <a:r>
              <a:rPr lang="id-ID" sz="2400" i="1" dirty="0" smtClean="0">
                <a:solidFill>
                  <a:schemeClr val="tx2">
                    <a:lumMod val="75000"/>
                  </a:schemeClr>
                </a:solidFill>
                <a:latin typeface="Arial" panose="020B0604020202020204" pitchFamily="34" charset="0"/>
                <a:cs typeface="Arial" panose="020B0604020202020204" pitchFamily="34" charset="0"/>
              </a:rPr>
              <a:t>Carried traffic </a:t>
            </a:r>
            <a:r>
              <a:rPr lang="id-ID" sz="2400" dirty="0" smtClean="0">
                <a:solidFill>
                  <a:schemeClr val="tx2">
                    <a:lumMod val="75000"/>
                  </a:schemeClr>
                </a:solidFill>
                <a:latin typeface="Arial" panose="020B0604020202020204" pitchFamily="34" charset="0"/>
                <a:cs typeface="Arial" panose="020B0604020202020204" pitchFamily="34" charset="0"/>
              </a:rPr>
              <a:t>dapat didefinisikan juga sebagai waktu pendudukan total (</a:t>
            </a:r>
            <a:r>
              <a:rPr lang="id-ID" sz="2400" b="1" dirty="0" smtClean="0">
                <a:solidFill>
                  <a:schemeClr val="tx2">
                    <a:lumMod val="75000"/>
                  </a:schemeClr>
                </a:solidFill>
                <a:latin typeface="Arial" panose="020B0604020202020204" pitchFamily="34" charset="0"/>
                <a:cs typeface="Arial" panose="020B0604020202020204" pitchFamily="34" charset="0"/>
              </a:rPr>
              <a:t>total </a:t>
            </a:r>
            <a:r>
              <a:rPr lang="id-ID" sz="2400" b="1" i="1" dirty="0" smtClean="0">
                <a:solidFill>
                  <a:schemeClr val="tx2">
                    <a:lumMod val="75000"/>
                  </a:schemeClr>
                </a:solidFill>
                <a:latin typeface="Arial" panose="020B0604020202020204" pitchFamily="34" charset="0"/>
                <a:cs typeface="Arial" panose="020B0604020202020204" pitchFamily="34" charset="0"/>
              </a:rPr>
              <a:t>holding</a:t>
            </a:r>
            <a:r>
              <a:rPr lang="id-ID" sz="2400" b="1" dirty="0" smtClean="0">
                <a:solidFill>
                  <a:schemeClr val="tx2">
                    <a:lumMod val="75000"/>
                  </a:schemeClr>
                </a:solidFill>
                <a:latin typeface="Arial" panose="020B0604020202020204" pitchFamily="34" charset="0"/>
                <a:cs typeface="Arial" panose="020B0604020202020204" pitchFamily="34" charset="0"/>
              </a:rPr>
              <a:t> time</a:t>
            </a:r>
            <a:r>
              <a:rPr lang="id-ID" sz="2400" dirty="0" smtClean="0">
                <a:solidFill>
                  <a:schemeClr val="tx2">
                    <a:lumMod val="75000"/>
                  </a:schemeClr>
                </a:solidFill>
                <a:latin typeface="Arial" panose="020B0604020202020204" pitchFamily="34" charset="0"/>
                <a:cs typeface="Arial" panose="020B0604020202020204" pitchFamily="34" charset="0"/>
              </a:rPr>
              <a:t>) dari sejumlah panggilan per satuan waktu</a:t>
            </a:r>
            <a:endParaRPr lang="en-US" sz="2400" dirty="0" smtClean="0">
              <a:solidFill>
                <a:schemeClr val="tx2">
                  <a:lumMod val="75000"/>
                </a:schemeClr>
              </a:solidFill>
              <a:latin typeface="Arial" panose="020B0604020202020204" pitchFamily="34" charset="0"/>
              <a:cs typeface="Arial" panose="020B0604020202020204" pitchFamily="34" charset="0"/>
            </a:endParaRPr>
          </a:p>
          <a:p>
            <a:pPr marL="457200" indent="-457200" algn="just" eaLnBrk="1" hangingPunct="1">
              <a:buFont typeface="Wingdings" panose="05000000000000000000" pitchFamily="2" charset="2"/>
              <a:buChar char="§"/>
            </a:pPr>
            <a:r>
              <a:rPr lang="id-ID" sz="2400" dirty="0" smtClean="0">
                <a:solidFill>
                  <a:schemeClr val="tx2">
                    <a:lumMod val="75000"/>
                  </a:schemeClr>
                </a:solidFill>
                <a:latin typeface="Arial" panose="020B0604020202020204" pitchFamily="34" charset="0"/>
                <a:cs typeface="Arial" panose="020B0604020202020204" pitchFamily="34" charset="0"/>
              </a:rPr>
              <a:t>Contoh:</a:t>
            </a:r>
          </a:p>
          <a:p>
            <a:pPr lvl="2" algn="just" eaLnBrk="1" hangingPunct="1"/>
            <a:r>
              <a:rPr lang="id-ID" i="1" dirty="0" smtClean="0">
                <a:solidFill>
                  <a:schemeClr val="tx2">
                    <a:lumMod val="75000"/>
                  </a:schemeClr>
                </a:solidFill>
                <a:latin typeface="Arial" panose="020B0604020202020204" pitchFamily="34" charset="0"/>
                <a:cs typeface="Arial" panose="020B0604020202020204" pitchFamily="34" charset="0"/>
              </a:rPr>
              <a:t>Misalkan di dalam selang waktu 1 jam terdapat 3 panggilan telepon dengan waktu pendudukan masing-masing adalah 5, 10, dan 15 menit, maka carried traffic adalah sebesar: </a:t>
            </a:r>
            <a:r>
              <a:rPr lang="id-ID" b="1" i="1" dirty="0" smtClean="0">
                <a:solidFill>
                  <a:schemeClr val="tx2">
                    <a:lumMod val="75000"/>
                  </a:schemeClr>
                </a:solidFill>
                <a:latin typeface="Arial" panose="020B0604020202020204" pitchFamily="34" charset="0"/>
                <a:cs typeface="Arial" panose="020B0604020202020204" pitchFamily="34" charset="0"/>
              </a:rPr>
              <a:t>A</a:t>
            </a:r>
            <a:r>
              <a:rPr lang="id-ID" b="1" i="1" baseline="-25000" dirty="0" smtClean="0">
                <a:solidFill>
                  <a:schemeClr val="tx2">
                    <a:lumMod val="75000"/>
                  </a:schemeClr>
                </a:solidFill>
                <a:latin typeface="Arial" panose="020B0604020202020204" pitchFamily="34" charset="0"/>
                <a:cs typeface="Arial" panose="020B0604020202020204" pitchFamily="34" charset="0"/>
              </a:rPr>
              <a:t>c</a:t>
            </a:r>
            <a:r>
              <a:rPr lang="id-ID" b="1" i="1" dirty="0" smtClean="0">
                <a:solidFill>
                  <a:schemeClr val="tx2">
                    <a:lumMod val="75000"/>
                  </a:schemeClr>
                </a:solidFill>
                <a:latin typeface="Arial" panose="020B0604020202020204" pitchFamily="34" charset="0"/>
                <a:cs typeface="Arial" panose="020B0604020202020204" pitchFamily="34" charset="0"/>
              </a:rPr>
              <a:t>= (5+10+15) menit/60 menit = 0,5</a:t>
            </a:r>
            <a:r>
              <a:rPr lang="id-ID" dirty="0" smtClean="0">
                <a:solidFill>
                  <a:schemeClr val="tx2">
                    <a:lumMod val="75000"/>
                  </a:schemeClr>
                </a:solidFill>
                <a:latin typeface="Arial" panose="020B0604020202020204" pitchFamily="34" charset="0"/>
                <a:cs typeface="Arial" panose="020B0604020202020204" pitchFamily="34" charset="0"/>
              </a:rPr>
              <a:t> </a:t>
            </a:r>
          </a:p>
          <a:p>
            <a:pPr lvl="2" algn="just" eaLnBrk="1" hangingPunct="1"/>
            <a:r>
              <a:rPr lang="id-ID" dirty="0" smtClean="0">
                <a:solidFill>
                  <a:schemeClr val="tx2">
                    <a:lumMod val="75000"/>
                  </a:schemeClr>
                </a:solidFill>
                <a:latin typeface="Arial" panose="020B0604020202020204" pitchFamily="34" charset="0"/>
                <a:cs typeface="Arial" panose="020B0604020202020204" pitchFamily="34" charset="0"/>
              </a:rPr>
              <a:t>Perhatikan bahwa trafik tidak memiliki satuan (dimensionless), tetapi untuk menghormati jasa Agner Krarup Erlang, maka trafik diberi satuan </a:t>
            </a:r>
            <a:r>
              <a:rPr lang="id-ID" i="1" dirty="0" smtClean="0">
                <a:solidFill>
                  <a:schemeClr val="tx2">
                    <a:lumMod val="75000"/>
                  </a:schemeClr>
                </a:solidFill>
                <a:latin typeface="Arial" panose="020B0604020202020204" pitchFamily="34" charset="0"/>
                <a:cs typeface="Arial" panose="020B0604020202020204" pitchFamily="34" charset="0"/>
              </a:rPr>
              <a:t>Erlang (biasa disingkat erl atau E)</a:t>
            </a:r>
            <a:endParaRPr lang="en-US" i="1" dirty="0" smtClean="0">
              <a:solidFill>
                <a:schemeClr val="tx2">
                  <a:lumMod val="75000"/>
                </a:schemeClr>
              </a:solidFill>
              <a:latin typeface="Arial" panose="020B0604020202020204" pitchFamily="34" charset="0"/>
              <a:cs typeface="Arial" panose="020B0604020202020204" pitchFamily="34" charset="0"/>
            </a:endParaRPr>
          </a:p>
        </p:txBody>
      </p:sp>
      <p:sp>
        <p:nvSpPr>
          <p:cNvPr id="5" name="Title 5"/>
          <p:cNvSpPr>
            <a:spLocks noGrp="1"/>
          </p:cNvSpPr>
          <p:nvPr>
            <p:ph type="ctrTitle"/>
          </p:nvPr>
        </p:nvSpPr>
        <p:spPr>
          <a:xfrm>
            <a:off x="2590800" y="152400"/>
            <a:ext cx="4606344" cy="725486"/>
          </a:xfrm>
          <a:solidFill>
            <a:schemeClr val="accent3">
              <a:lumMod val="60000"/>
              <a:lumOff val="40000"/>
            </a:schemeClr>
          </a:solidFill>
        </p:spPr>
        <p:txBody>
          <a:bodyPr>
            <a:normAutofit/>
          </a:bodyPr>
          <a:lstStyle/>
          <a:p>
            <a:r>
              <a:rPr lang="en-US" sz="3200" dirty="0" smtClean="0">
                <a:latin typeface="Arial" panose="020B0604020202020204" pitchFamily="34" charset="0"/>
                <a:cs typeface="Arial" panose="020B0604020202020204" pitchFamily="34" charset="0"/>
              </a:rPr>
              <a:t>Carried </a:t>
            </a:r>
            <a:r>
              <a:rPr lang="id-ID" sz="3200" dirty="0" smtClean="0">
                <a:latin typeface="Arial" panose="020B0604020202020204" pitchFamily="34" charset="0"/>
                <a:cs typeface="Arial" panose="020B0604020202020204" pitchFamily="34" charset="0"/>
              </a:rPr>
              <a:t>Trafik</a:t>
            </a: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551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subTitle" idx="1"/>
          </p:nvPr>
        </p:nvSpPr>
        <p:spPr>
          <a:xfrm>
            <a:off x="533400" y="1198563"/>
            <a:ext cx="7985523" cy="3840162"/>
          </a:xfrm>
        </p:spPr>
        <p:txBody>
          <a:bodyPr>
            <a:noAutofit/>
          </a:bodyPr>
          <a:lstStyle/>
          <a:p>
            <a:pPr algn="just" eaLnBrk="1" hangingPunct="1">
              <a:lnSpc>
                <a:spcPct val="90000"/>
              </a:lnSpc>
            </a:pPr>
            <a:r>
              <a:rPr lang="id-ID" sz="2400" i="1" dirty="0" smtClean="0">
                <a:solidFill>
                  <a:schemeClr val="tx2">
                    <a:lumMod val="50000"/>
                  </a:schemeClr>
                </a:solidFill>
                <a:latin typeface="Arial" panose="020B0604020202020204" pitchFamily="34" charset="0"/>
                <a:cs typeface="Arial" panose="020B0604020202020204" pitchFamily="34" charset="0"/>
              </a:rPr>
              <a:t>Contoh lain:</a:t>
            </a:r>
          </a:p>
          <a:p>
            <a:pPr algn="just" eaLnBrk="1" hangingPunct="1">
              <a:lnSpc>
                <a:spcPct val="90000"/>
              </a:lnSpc>
              <a:buFontTx/>
              <a:buNone/>
            </a:pPr>
            <a:r>
              <a:rPr lang="id-ID"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Suatu</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berkas</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saluran</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terdiri</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dari</a:t>
            </a:r>
            <a:r>
              <a:rPr lang="en-US" sz="2400" i="1" dirty="0" smtClean="0">
                <a:solidFill>
                  <a:schemeClr val="tx2">
                    <a:lumMod val="50000"/>
                  </a:schemeClr>
                </a:solidFill>
                <a:latin typeface="Arial" panose="020B0604020202020204" pitchFamily="34" charset="0"/>
                <a:cs typeface="Arial" panose="020B0604020202020204" pitchFamily="34" charset="0"/>
              </a:rPr>
              <a:t> 4 </a:t>
            </a:r>
            <a:r>
              <a:rPr lang="en-US" sz="2400" i="1" dirty="0" err="1" smtClean="0">
                <a:solidFill>
                  <a:schemeClr val="tx2">
                    <a:lumMod val="50000"/>
                  </a:schemeClr>
                </a:solidFill>
                <a:latin typeface="Arial" panose="020B0604020202020204" pitchFamily="34" charset="0"/>
                <a:cs typeface="Arial" panose="020B0604020202020204" pitchFamily="34" charset="0"/>
              </a:rPr>
              <a:t>saluran</a:t>
            </a:r>
            <a:r>
              <a:rPr lang="en-US" sz="2400" i="1" dirty="0" smtClean="0">
                <a:solidFill>
                  <a:schemeClr val="tx2">
                    <a:lumMod val="50000"/>
                  </a:schemeClr>
                </a:solidFill>
                <a:latin typeface="Arial" panose="020B0604020202020204" pitchFamily="34" charset="0"/>
                <a:cs typeface="Arial" panose="020B0604020202020204" pitchFamily="34" charset="0"/>
              </a:rPr>
              <a:t>. Di </a:t>
            </a:r>
            <a:r>
              <a:rPr lang="en-US" sz="2400" i="1" dirty="0" err="1" smtClean="0">
                <a:solidFill>
                  <a:schemeClr val="tx2">
                    <a:lumMod val="50000"/>
                  </a:schemeClr>
                </a:solidFill>
                <a:latin typeface="Arial" panose="020B0604020202020204" pitchFamily="34" charset="0"/>
                <a:cs typeface="Arial" panose="020B0604020202020204" pitchFamily="34" charset="0"/>
              </a:rPr>
              <a:t>dalam</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id-ID" sz="2400" i="1" dirty="0" smtClean="0">
                <a:solidFill>
                  <a:schemeClr val="tx2">
                    <a:lumMod val="50000"/>
                  </a:schemeClr>
                </a:solidFill>
                <a:latin typeface="Arial" panose="020B0604020202020204" pitchFamily="34" charset="0"/>
                <a:cs typeface="Arial" panose="020B0604020202020204" pitchFamily="34" charset="0"/>
              </a:rPr>
              <a:t>selang waktu </a:t>
            </a:r>
            <a:r>
              <a:rPr lang="en-US" sz="2400" i="1" dirty="0" err="1" smtClean="0">
                <a:solidFill>
                  <a:schemeClr val="tx2">
                    <a:lumMod val="50000"/>
                  </a:schemeClr>
                </a:solidFill>
                <a:latin typeface="Arial" panose="020B0604020202020204" pitchFamily="34" charset="0"/>
                <a:cs typeface="Arial" panose="020B0604020202020204" pitchFamily="34" charset="0"/>
              </a:rPr>
              <a:t>satu</a:t>
            </a:r>
            <a:r>
              <a:rPr lang="en-US" sz="2400" i="1" dirty="0" smtClean="0">
                <a:solidFill>
                  <a:schemeClr val="tx2">
                    <a:lumMod val="50000"/>
                  </a:schemeClr>
                </a:solidFill>
                <a:latin typeface="Arial" panose="020B0604020202020204" pitchFamily="34" charset="0"/>
                <a:cs typeface="Arial" panose="020B0604020202020204" pitchFamily="34" charset="0"/>
              </a:rPr>
              <a:t> jam </a:t>
            </a:r>
            <a:r>
              <a:rPr lang="en-US" sz="2400" i="1" dirty="0" err="1" smtClean="0">
                <a:solidFill>
                  <a:schemeClr val="tx2">
                    <a:lumMod val="50000"/>
                  </a:schemeClr>
                </a:solidFill>
                <a:latin typeface="Arial" panose="020B0604020202020204" pitchFamily="34" charset="0"/>
                <a:cs typeface="Arial" panose="020B0604020202020204" pitchFamily="34" charset="0"/>
              </a:rPr>
              <a:t>misalnya</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diketahui</a:t>
            </a:r>
            <a:r>
              <a:rPr lang="id-ID" sz="2400" i="1" dirty="0" smtClean="0">
                <a:solidFill>
                  <a:schemeClr val="tx2">
                    <a:lumMod val="50000"/>
                  </a:schemeClr>
                </a:solidFill>
                <a:latin typeface="Arial" panose="020B0604020202020204" pitchFamily="34" charset="0"/>
                <a:cs typeface="Arial" panose="020B0604020202020204" pitchFamily="34" charset="0"/>
              </a:rPr>
              <a:t> data sebagai berikut:</a:t>
            </a:r>
            <a:endParaRPr lang="en-US" sz="2400" i="1" dirty="0" smtClean="0">
              <a:solidFill>
                <a:schemeClr val="tx2">
                  <a:lumMod val="50000"/>
                </a:schemeClr>
              </a:solidFill>
              <a:latin typeface="Arial" panose="020B0604020202020204" pitchFamily="34" charset="0"/>
              <a:cs typeface="Arial" panose="020B0604020202020204" pitchFamily="34" charset="0"/>
            </a:endParaRPr>
          </a:p>
          <a:p>
            <a:pPr lvl="1" algn="just" eaLnBrk="1" hangingPunct="1">
              <a:lnSpc>
                <a:spcPct val="90000"/>
              </a:lnSpc>
            </a:pPr>
            <a:r>
              <a:rPr lang="en-US" sz="2400" i="1" dirty="0" err="1" smtClean="0">
                <a:solidFill>
                  <a:schemeClr val="tx2">
                    <a:lumMod val="50000"/>
                  </a:schemeClr>
                </a:solidFill>
                <a:latin typeface="Arial" panose="020B0604020202020204" pitchFamily="34" charset="0"/>
                <a:cs typeface="Arial" panose="020B0604020202020204" pitchFamily="34" charset="0"/>
              </a:rPr>
              <a:t>Saluran</a:t>
            </a:r>
            <a:r>
              <a:rPr lang="en-US" sz="2400" i="1" dirty="0" smtClean="0">
                <a:solidFill>
                  <a:schemeClr val="tx2">
                    <a:lumMod val="50000"/>
                  </a:schemeClr>
                </a:solidFill>
                <a:latin typeface="Arial" panose="020B0604020202020204" pitchFamily="34" charset="0"/>
                <a:cs typeface="Arial" panose="020B0604020202020204" pitchFamily="34" charset="0"/>
              </a:rPr>
              <a:t> 1 </a:t>
            </a:r>
            <a:r>
              <a:rPr lang="en-US" sz="2400" i="1" dirty="0" err="1" smtClean="0">
                <a:solidFill>
                  <a:schemeClr val="tx2">
                    <a:lumMod val="50000"/>
                  </a:schemeClr>
                </a:solidFill>
                <a:latin typeface="Arial" panose="020B0604020202020204" pitchFamily="34" charset="0"/>
                <a:cs typeface="Arial" panose="020B0604020202020204" pitchFamily="34" charset="0"/>
              </a:rPr>
              <a:t>diduduki</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selama</a:t>
            </a:r>
            <a:r>
              <a:rPr lang="en-US" sz="2400" i="1" dirty="0" smtClean="0">
                <a:solidFill>
                  <a:schemeClr val="tx2">
                    <a:lumMod val="50000"/>
                  </a:schemeClr>
                </a:solidFill>
                <a:latin typeface="Arial" panose="020B0604020202020204" pitchFamily="34" charset="0"/>
                <a:cs typeface="Arial" panose="020B0604020202020204" pitchFamily="34" charset="0"/>
              </a:rPr>
              <a:t> total 0,25 jam</a:t>
            </a:r>
          </a:p>
          <a:p>
            <a:pPr lvl="1" algn="just" eaLnBrk="1" hangingPunct="1">
              <a:lnSpc>
                <a:spcPct val="90000"/>
              </a:lnSpc>
            </a:pPr>
            <a:r>
              <a:rPr lang="en-US" sz="2400" i="1" dirty="0" err="1" smtClean="0">
                <a:solidFill>
                  <a:schemeClr val="tx2">
                    <a:lumMod val="50000"/>
                  </a:schemeClr>
                </a:solidFill>
                <a:latin typeface="Arial" panose="020B0604020202020204" pitchFamily="34" charset="0"/>
                <a:cs typeface="Arial" panose="020B0604020202020204" pitchFamily="34" charset="0"/>
              </a:rPr>
              <a:t>Saluran</a:t>
            </a:r>
            <a:r>
              <a:rPr lang="en-US" sz="2400" i="1" dirty="0" smtClean="0">
                <a:solidFill>
                  <a:schemeClr val="tx2">
                    <a:lumMod val="50000"/>
                  </a:schemeClr>
                </a:solidFill>
                <a:latin typeface="Arial" panose="020B0604020202020204" pitchFamily="34" charset="0"/>
                <a:cs typeface="Arial" panose="020B0604020202020204" pitchFamily="34" charset="0"/>
              </a:rPr>
              <a:t> 2 </a:t>
            </a:r>
            <a:r>
              <a:rPr lang="en-US" sz="2400" i="1" dirty="0" err="1" smtClean="0">
                <a:solidFill>
                  <a:schemeClr val="tx2">
                    <a:lumMod val="50000"/>
                  </a:schemeClr>
                </a:solidFill>
                <a:latin typeface="Arial" panose="020B0604020202020204" pitchFamily="34" charset="0"/>
                <a:cs typeface="Arial" panose="020B0604020202020204" pitchFamily="34" charset="0"/>
              </a:rPr>
              <a:t>diduduki</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selama</a:t>
            </a:r>
            <a:r>
              <a:rPr lang="en-US" sz="2400" i="1" dirty="0" smtClean="0">
                <a:solidFill>
                  <a:schemeClr val="tx2">
                    <a:lumMod val="50000"/>
                  </a:schemeClr>
                </a:solidFill>
                <a:latin typeface="Arial" panose="020B0604020202020204" pitchFamily="34" charset="0"/>
                <a:cs typeface="Arial" panose="020B0604020202020204" pitchFamily="34" charset="0"/>
              </a:rPr>
              <a:t> total 0, 5 jam</a:t>
            </a:r>
          </a:p>
          <a:p>
            <a:pPr lvl="1" algn="just" eaLnBrk="1" hangingPunct="1">
              <a:lnSpc>
                <a:spcPct val="90000"/>
              </a:lnSpc>
            </a:pPr>
            <a:r>
              <a:rPr lang="en-US" sz="2400" i="1" dirty="0" err="1" smtClean="0">
                <a:solidFill>
                  <a:schemeClr val="tx2">
                    <a:lumMod val="50000"/>
                  </a:schemeClr>
                </a:solidFill>
                <a:latin typeface="Arial" panose="020B0604020202020204" pitchFamily="34" charset="0"/>
                <a:cs typeface="Arial" panose="020B0604020202020204" pitchFamily="34" charset="0"/>
              </a:rPr>
              <a:t>Saluran</a:t>
            </a:r>
            <a:r>
              <a:rPr lang="en-US" sz="2400" i="1" dirty="0" smtClean="0">
                <a:solidFill>
                  <a:schemeClr val="tx2">
                    <a:lumMod val="50000"/>
                  </a:schemeClr>
                </a:solidFill>
                <a:latin typeface="Arial" panose="020B0604020202020204" pitchFamily="34" charset="0"/>
                <a:cs typeface="Arial" panose="020B0604020202020204" pitchFamily="34" charset="0"/>
              </a:rPr>
              <a:t> 3 </a:t>
            </a:r>
            <a:r>
              <a:rPr lang="en-US" sz="2400" i="1" dirty="0" err="1" smtClean="0">
                <a:solidFill>
                  <a:schemeClr val="tx2">
                    <a:lumMod val="50000"/>
                  </a:schemeClr>
                </a:solidFill>
                <a:latin typeface="Arial" panose="020B0604020202020204" pitchFamily="34" charset="0"/>
                <a:cs typeface="Arial" panose="020B0604020202020204" pitchFamily="34" charset="0"/>
              </a:rPr>
              <a:t>diduduki</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selama</a:t>
            </a:r>
            <a:r>
              <a:rPr lang="en-US" sz="2400" i="1" dirty="0" smtClean="0">
                <a:solidFill>
                  <a:schemeClr val="tx2">
                    <a:lumMod val="50000"/>
                  </a:schemeClr>
                </a:solidFill>
                <a:latin typeface="Arial" panose="020B0604020202020204" pitchFamily="34" charset="0"/>
                <a:cs typeface="Arial" panose="020B0604020202020204" pitchFamily="34" charset="0"/>
              </a:rPr>
              <a:t> total 0,25 jam</a:t>
            </a:r>
          </a:p>
          <a:p>
            <a:pPr lvl="1" algn="just" eaLnBrk="1" hangingPunct="1">
              <a:lnSpc>
                <a:spcPct val="90000"/>
              </a:lnSpc>
            </a:pPr>
            <a:r>
              <a:rPr lang="en-US" sz="2400" i="1" dirty="0" err="1" smtClean="0">
                <a:solidFill>
                  <a:schemeClr val="tx2">
                    <a:lumMod val="50000"/>
                  </a:schemeClr>
                </a:solidFill>
                <a:latin typeface="Arial" panose="020B0604020202020204" pitchFamily="34" charset="0"/>
                <a:cs typeface="Arial" panose="020B0604020202020204" pitchFamily="34" charset="0"/>
              </a:rPr>
              <a:t>Saluran</a:t>
            </a:r>
            <a:r>
              <a:rPr lang="en-US" sz="2400" i="1" dirty="0" smtClean="0">
                <a:solidFill>
                  <a:schemeClr val="tx2">
                    <a:lumMod val="50000"/>
                  </a:schemeClr>
                </a:solidFill>
                <a:latin typeface="Arial" panose="020B0604020202020204" pitchFamily="34" charset="0"/>
                <a:cs typeface="Arial" panose="020B0604020202020204" pitchFamily="34" charset="0"/>
              </a:rPr>
              <a:t> 4 </a:t>
            </a:r>
            <a:r>
              <a:rPr lang="en-US" sz="2400" i="1" dirty="0" err="1" smtClean="0">
                <a:solidFill>
                  <a:schemeClr val="tx2">
                    <a:lumMod val="50000"/>
                  </a:schemeClr>
                </a:solidFill>
                <a:latin typeface="Arial" panose="020B0604020202020204" pitchFamily="34" charset="0"/>
                <a:cs typeface="Arial" panose="020B0604020202020204" pitchFamily="34" charset="0"/>
              </a:rPr>
              <a:t>diduduki</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en-US" sz="2400" i="1" dirty="0" err="1" smtClean="0">
                <a:solidFill>
                  <a:schemeClr val="tx2">
                    <a:lumMod val="50000"/>
                  </a:schemeClr>
                </a:solidFill>
                <a:latin typeface="Arial" panose="020B0604020202020204" pitchFamily="34" charset="0"/>
                <a:cs typeface="Arial" panose="020B0604020202020204" pitchFamily="34" charset="0"/>
              </a:rPr>
              <a:t>selama</a:t>
            </a:r>
            <a:r>
              <a:rPr lang="en-US" sz="2400" i="1" dirty="0" smtClean="0">
                <a:solidFill>
                  <a:schemeClr val="tx2">
                    <a:lumMod val="50000"/>
                  </a:schemeClr>
                </a:solidFill>
                <a:latin typeface="Arial" panose="020B0604020202020204" pitchFamily="34" charset="0"/>
                <a:cs typeface="Arial" panose="020B0604020202020204" pitchFamily="34" charset="0"/>
              </a:rPr>
              <a:t> total 0, 5 jam</a:t>
            </a:r>
          </a:p>
          <a:p>
            <a:pPr algn="just" eaLnBrk="1" hangingPunct="1">
              <a:lnSpc>
                <a:spcPct val="90000"/>
              </a:lnSpc>
              <a:buFontTx/>
              <a:buNone/>
            </a:pPr>
            <a:r>
              <a:rPr lang="id-ID" sz="2400" i="1" dirty="0" smtClean="0">
                <a:solidFill>
                  <a:schemeClr val="tx2">
                    <a:lumMod val="50000"/>
                  </a:schemeClr>
                </a:solidFill>
                <a:latin typeface="Arial" panose="020B0604020202020204" pitchFamily="34" charset="0"/>
                <a:cs typeface="Arial" panose="020B0604020202020204" pitchFamily="34" charset="0"/>
              </a:rPr>
              <a:t>	Maka A</a:t>
            </a:r>
            <a:r>
              <a:rPr lang="id-ID" sz="2400" i="1" baseline="-25000" dirty="0" smtClean="0">
                <a:solidFill>
                  <a:schemeClr val="tx2">
                    <a:lumMod val="50000"/>
                  </a:schemeClr>
                </a:solidFill>
                <a:latin typeface="Arial" panose="020B0604020202020204" pitchFamily="34" charset="0"/>
                <a:cs typeface="Arial" panose="020B0604020202020204" pitchFamily="34" charset="0"/>
              </a:rPr>
              <a:t>c</a:t>
            </a:r>
            <a:r>
              <a:rPr lang="id-ID" sz="2400" i="1" dirty="0" smtClean="0">
                <a:solidFill>
                  <a:schemeClr val="tx2">
                    <a:lumMod val="50000"/>
                  </a:schemeClr>
                </a:solidFill>
                <a:latin typeface="Arial" panose="020B0604020202020204" pitchFamily="34" charset="0"/>
                <a:cs typeface="Arial" panose="020B0604020202020204" pitchFamily="34" charset="0"/>
              </a:rPr>
              <a:t>=</a:t>
            </a:r>
            <a:r>
              <a:rPr lang="en-US" sz="2400" i="1" dirty="0" smtClean="0">
                <a:solidFill>
                  <a:schemeClr val="tx2">
                    <a:lumMod val="50000"/>
                  </a:schemeClr>
                </a:solidFill>
                <a:latin typeface="Arial" panose="020B0604020202020204" pitchFamily="34" charset="0"/>
                <a:cs typeface="Arial" panose="020B0604020202020204" pitchFamily="34" charset="0"/>
              </a:rPr>
              <a:t> (0,25+0,5+0,25+0,5)jam/1 jam = 1,5 </a:t>
            </a:r>
            <a:r>
              <a:rPr lang="id-ID" sz="2400" i="1" dirty="0" smtClean="0">
                <a:solidFill>
                  <a:schemeClr val="tx2">
                    <a:lumMod val="50000"/>
                  </a:schemeClr>
                </a:solidFill>
                <a:latin typeface="Arial" panose="020B0604020202020204" pitchFamily="34" charset="0"/>
                <a:cs typeface="Arial" panose="020B0604020202020204" pitchFamily="34" charset="0"/>
              </a:rPr>
              <a:t>erl</a:t>
            </a:r>
          </a:p>
          <a:p>
            <a:pPr algn="just" eaLnBrk="1" hangingPunct="1">
              <a:lnSpc>
                <a:spcPct val="90000"/>
              </a:lnSpc>
              <a:buFontTx/>
              <a:buNone/>
            </a:pPr>
            <a:endParaRPr lang="id-ID" sz="2400" i="1" dirty="0" smtClean="0">
              <a:solidFill>
                <a:schemeClr val="tx2">
                  <a:lumMod val="50000"/>
                </a:schemeClr>
              </a:solidFill>
              <a:latin typeface="Arial" panose="020B0604020202020204" pitchFamily="34" charset="0"/>
              <a:cs typeface="Arial" panose="020B0604020202020204" pitchFamily="34" charset="0"/>
            </a:endParaRPr>
          </a:p>
          <a:p>
            <a:pPr algn="just" eaLnBrk="1" hangingPunct="1">
              <a:lnSpc>
                <a:spcPct val="90000"/>
              </a:lnSpc>
              <a:buFontTx/>
              <a:buNone/>
            </a:pPr>
            <a:r>
              <a:rPr lang="id-ID" sz="2400" b="1" i="1" dirty="0" smtClean="0">
                <a:solidFill>
                  <a:schemeClr val="tx2">
                    <a:lumMod val="50000"/>
                  </a:schemeClr>
                </a:solidFill>
                <a:latin typeface="Arial" panose="020B0604020202020204" pitchFamily="34" charset="0"/>
                <a:cs typeface="Arial" panose="020B0604020202020204" pitchFamily="34" charset="0"/>
              </a:rPr>
              <a:t>Don’t forget: nilai A</a:t>
            </a:r>
            <a:r>
              <a:rPr lang="id-ID" sz="2400" b="1" i="1" baseline="-25000" dirty="0" smtClean="0">
                <a:solidFill>
                  <a:schemeClr val="tx2">
                    <a:lumMod val="50000"/>
                  </a:schemeClr>
                </a:solidFill>
                <a:latin typeface="Arial" panose="020B0604020202020204" pitchFamily="34" charset="0"/>
                <a:cs typeface="Arial" panose="020B0604020202020204" pitchFamily="34" charset="0"/>
              </a:rPr>
              <a:t>c</a:t>
            </a:r>
            <a:r>
              <a:rPr lang="id-ID" sz="2400" b="1" i="1" dirty="0" smtClean="0">
                <a:solidFill>
                  <a:schemeClr val="tx2">
                    <a:lumMod val="50000"/>
                  </a:schemeClr>
                </a:solidFill>
                <a:latin typeface="Arial" panose="020B0604020202020204" pitchFamily="34" charset="0"/>
                <a:cs typeface="Arial" panose="020B0604020202020204" pitchFamily="34" charset="0"/>
              </a:rPr>
              <a:t> di atas memiliki arti bahwa jumlah saluran rata-rata yang diduduki selama 1 jam adalah sebanyak 1,5 (ingat definisi intensitas trafik menurut ITU-T Rekomendasi B.18)</a:t>
            </a:r>
            <a:endParaRPr lang="en-US" sz="2400" b="1" i="1" dirty="0" smtClean="0">
              <a:solidFill>
                <a:schemeClr val="tx2">
                  <a:lumMod val="50000"/>
                </a:schemeClr>
              </a:solidFill>
              <a:latin typeface="Arial" panose="020B0604020202020204" pitchFamily="34" charset="0"/>
              <a:cs typeface="Arial" panose="020B0604020202020204" pitchFamily="34" charset="0"/>
            </a:endParaRPr>
          </a:p>
        </p:txBody>
      </p:sp>
      <p:sp>
        <p:nvSpPr>
          <p:cNvPr id="5" name="Title 5"/>
          <p:cNvSpPr>
            <a:spLocks noGrp="1"/>
          </p:cNvSpPr>
          <p:nvPr>
            <p:ph type="ctrTitle"/>
          </p:nvPr>
        </p:nvSpPr>
        <p:spPr>
          <a:xfrm>
            <a:off x="2209800" y="304800"/>
            <a:ext cx="5105400" cy="725486"/>
          </a:xfrm>
          <a:solidFill>
            <a:schemeClr val="accent3">
              <a:lumMod val="60000"/>
              <a:lumOff val="40000"/>
            </a:schemeClr>
          </a:solidFill>
        </p:spPr>
        <p:txBody>
          <a:bodyPr>
            <a:normAutofit/>
          </a:bodyPr>
          <a:lstStyle/>
          <a:p>
            <a:r>
              <a:rPr lang="en-US" sz="3200" dirty="0" smtClean="0">
                <a:latin typeface="Arial" panose="020B0604020202020204" pitchFamily="34" charset="0"/>
                <a:cs typeface="Arial" panose="020B0604020202020204" pitchFamily="34" charset="0"/>
              </a:rPr>
              <a:t>Carried </a:t>
            </a:r>
            <a:r>
              <a:rPr lang="id-ID" sz="3200" dirty="0" smtClean="0">
                <a:latin typeface="Arial" panose="020B0604020202020204" pitchFamily="34" charset="0"/>
                <a:cs typeface="Arial" panose="020B0604020202020204" pitchFamily="34" charset="0"/>
              </a:rPr>
              <a:t>Trafik</a:t>
            </a: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97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1"/>
          </p:nvPr>
        </p:nvSpPr>
        <p:spPr>
          <a:xfrm>
            <a:off x="304800" y="655638"/>
            <a:ext cx="8534399" cy="3840162"/>
          </a:xfrm>
        </p:spPr>
        <p:txBody>
          <a:bodyPr>
            <a:noAutofit/>
          </a:bodyPr>
          <a:lstStyle/>
          <a:p>
            <a:pPr marL="342900" indent="-342900" algn="just" eaLnBrk="1" hangingPunct="1">
              <a:lnSpc>
                <a:spcPct val="80000"/>
              </a:lnSpc>
              <a:buFont typeface="Wingdings" panose="05000000000000000000" pitchFamily="2" charset="2"/>
              <a:buChar char="§"/>
            </a:pPr>
            <a:r>
              <a:rPr lang="id-ID" sz="2400" i="1" dirty="0" smtClean="0">
                <a:solidFill>
                  <a:schemeClr val="tx2">
                    <a:lumMod val="75000"/>
                  </a:schemeClr>
                </a:solidFill>
                <a:latin typeface="Arial" panose="020B0604020202020204" pitchFamily="34" charset="0"/>
                <a:cs typeface="Arial" panose="020B0604020202020204" pitchFamily="34" charset="0"/>
              </a:rPr>
              <a:t>Carried traffic </a:t>
            </a:r>
            <a:r>
              <a:rPr lang="id-ID" sz="2400" dirty="0" smtClean="0">
                <a:solidFill>
                  <a:schemeClr val="tx2">
                    <a:lumMod val="75000"/>
                  </a:schemeClr>
                </a:solidFill>
                <a:latin typeface="Arial" panose="020B0604020202020204" pitchFamily="34" charset="0"/>
                <a:cs typeface="Arial" panose="020B0604020202020204" pitchFamily="34" charset="0"/>
              </a:rPr>
              <a:t>adalah intensitas trafik yang dapat diukur</a:t>
            </a:r>
          </a:p>
          <a:p>
            <a:pPr marL="342900" indent="-342900" algn="just" eaLnBrk="1" hangingPunct="1">
              <a:lnSpc>
                <a:spcPct val="80000"/>
              </a:lnSpc>
              <a:buFont typeface="Wingdings" panose="05000000000000000000" pitchFamily="2" charset="2"/>
              <a:buChar char="§"/>
            </a:pPr>
            <a:r>
              <a:rPr lang="id-ID" sz="2400" dirty="0" smtClean="0">
                <a:solidFill>
                  <a:schemeClr val="tx2">
                    <a:lumMod val="75000"/>
                  </a:schemeClr>
                </a:solidFill>
                <a:latin typeface="Arial" panose="020B0604020202020204" pitchFamily="34" charset="0"/>
                <a:cs typeface="Arial" panose="020B0604020202020204" pitchFamily="34" charset="0"/>
              </a:rPr>
              <a:t>Angka </a:t>
            </a:r>
            <a:r>
              <a:rPr lang="id-ID" sz="2400" i="1" dirty="0" smtClean="0">
                <a:solidFill>
                  <a:schemeClr val="tx2">
                    <a:lumMod val="75000"/>
                  </a:schemeClr>
                </a:solidFill>
                <a:latin typeface="Arial" panose="020B0604020202020204" pitchFamily="34" charset="0"/>
                <a:cs typeface="Arial" panose="020B0604020202020204" pitchFamily="34" charset="0"/>
              </a:rPr>
              <a:t>carried traffic </a:t>
            </a:r>
            <a:r>
              <a:rPr lang="id-ID" sz="2400" dirty="0" smtClean="0">
                <a:solidFill>
                  <a:schemeClr val="tx2">
                    <a:lumMod val="75000"/>
                  </a:schemeClr>
                </a:solidFill>
                <a:latin typeface="Arial" panose="020B0604020202020204" pitchFamily="34" charset="0"/>
                <a:cs typeface="Arial" panose="020B0604020202020204" pitchFamily="34" charset="0"/>
              </a:rPr>
              <a:t>tidak dapat melebihi jumlah kanal (saluran dsb.)</a:t>
            </a:r>
          </a:p>
          <a:p>
            <a:pPr lvl="1" algn="just" eaLnBrk="1" hangingPunct="1">
              <a:lnSpc>
                <a:spcPct val="80000"/>
              </a:lnSpc>
            </a:pPr>
            <a:r>
              <a:rPr lang="id-ID" sz="2400" i="1" dirty="0" smtClean="0">
                <a:solidFill>
                  <a:schemeClr val="tx2">
                    <a:lumMod val="75000"/>
                  </a:schemeClr>
                </a:solidFill>
                <a:latin typeface="Arial" panose="020B0604020202020204" pitchFamily="34" charset="0"/>
                <a:cs typeface="Arial" panose="020B0604020202020204" pitchFamily="34" charset="0"/>
              </a:rPr>
              <a:t>Satu kanal maksimum hanya dapat mengolah 1 erlang</a:t>
            </a:r>
          </a:p>
          <a:p>
            <a:pPr lvl="1" algn="just" eaLnBrk="1" hangingPunct="1">
              <a:lnSpc>
                <a:spcPct val="80000"/>
              </a:lnSpc>
            </a:pPr>
            <a:r>
              <a:rPr lang="id-ID" sz="2400" i="1" dirty="0" smtClean="0">
                <a:solidFill>
                  <a:schemeClr val="tx2">
                    <a:lumMod val="75000"/>
                  </a:schemeClr>
                </a:solidFill>
                <a:latin typeface="Arial" panose="020B0604020202020204" pitchFamily="34" charset="0"/>
                <a:cs typeface="Arial" panose="020B0604020202020204" pitchFamily="34" charset="0"/>
              </a:rPr>
              <a:t>Intensitas trafik yang menduduki satu kanal ekivalen dengan peluang (bagian dari waktu) dimana kanal itu digunakan (busy) </a:t>
            </a:r>
          </a:p>
          <a:p>
            <a:pPr marL="342900" indent="-342900" algn="just" eaLnBrk="1" hangingPunct="1">
              <a:lnSpc>
                <a:spcPct val="80000"/>
              </a:lnSpc>
              <a:buFont typeface="Wingdings" panose="05000000000000000000" pitchFamily="2" charset="2"/>
              <a:buChar char="§"/>
            </a:pPr>
            <a:r>
              <a:rPr lang="id-ID" sz="2400" dirty="0" smtClean="0">
                <a:solidFill>
                  <a:schemeClr val="tx2">
                    <a:lumMod val="75000"/>
                  </a:schemeClr>
                </a:solidFill>
                <a:latin typeface="Arial" panose="020B0604020202020204" pitchFamily="34" charset="0"/>
                <a:cs typeface="Arial" panose="020B0604020202020204" pitchFamily="34" charset="0"/>
              </a:rPr>
              <a:t>Notasi carried traffic yang sering digunakan juga adalah Y</a:t>
            </a:r>
          </a:p>
          <a:p>
            <a:pPr marL="342900" indent="-342900" algn="just" eaLnBrk="1" hangingPunct="1">
              <a:lnSpc>
                <a:spcPct val="80000"/>
              </a:lnSpc>
              <a:buFont typeface="Wingdings" panose="05000000000000000000" pitchFamily="2" charset="2"/>
              <a:buChar char="§"/>
            </a:pPr>
            <a:r>
              <a:rPr lang="id-ID" sz="2400" dirty="0" smtClean="0">
                <a:solidFill>
                  <a:schemeClr val="tx2">
                    <a:lumMod val="75000"/>
                  </a:schemeClr>
                </a:solidFill>
                <a:latin typeface="Arial" panose="020B0604020202020204" pitchFamily="34" charset="0"/>
                <a:cs typeface="Arial" panose="020B0604020202020204" pitchFamily="34" charset="0"/>
              </a:rPr>
              <a:t>Total trafik yang dapat diolah (carried) selama perioda T disebut volume trafik</a:t>
            </a:r>
          </a:p>
          <a:p>
            <a:pPr marL="742950" lvl="1" indent="-285750" algn="just" eaLnBrk="1" hangingPunct="1">
              <a:lnSpc>
                <a:spcPct val="80000"/>
              </a:lnSpc>
              <a:buFont typeface="Arial" panose="020B0604020202020204" pitchFamily="34" charset="0"/>
              <a:buChar char="•"/>
            </a:pPr>
            <a:r>
              <a:rPr lang="id-ID" sz="2400" dirty="0" smtClean="0">
                <a:solidFill>
                  <a:schemeClr val="tx2">
                    <a:lumMod val="75000"/>
                  </a:schemeClr>
                </a:solidFill>
                <a:latin typeface="Arial" panose="020B0604020202020204" pitchFamily="34" charset="0"/>
                <a:cs typeface="Arial" panose="020B0604020202020204" pitchFamily="34" charset="0"/>
              </a:rPr>
              <a:t>Volume trafik = V = A</a:t>
            </a:r>
            <a:r>
              <a:rPr lang="id-ID" sz="2400" baseline="-25000" dirty="0" smtClean="0">
                <a:solidFill>
                  <a:schemeClr val="tx2">
                    <a:lumMod val="75000"/>
                  </a:schemeClr>
                </a:solidFill>
                <a:latin typeface="Arial" panose="020B0604020202020204" pitchFamily="34" charset="0"/>
                <a:cs typeface="Arial" panose="020B0604020202020204" pitchFamily="34" charset="0"/>
              </a:rPr>
              <a:t>c</a:t>
            </a:r>
            <a:r>
              <a:rPr lang="id-ID" sz="2400" dirty="0" smtClean="0">
                <a:solidFill>
                  <a:schemeClr val="tx2">
                    <a:lumMod val="75000"/>
                  </a:schemeClr>
                </a:solidFill>
                <a:latin typeface="Arial" panose="020B0604020202020204" pitchFamily="34" charset="0"/>
                <a:cs typeface="Arial" panose="020B0604020202020204" pitchFamily="34" charset="0"/>
              </a:rPr>
              <a:t>.T [Erlang-hours]</a:t>
            </a:r>
          </a:p>
          <a:p>
            <a:pPr lvl="2" algn="just" eaLnBrk="1" hangingPunct="1">
              <a:lnSpc>
                <a:spcPct val="80000"/>
              </a:lnSpc>
            </a:pPr>
            <a:r>
              <a:rPr lang="id-ID" dirty="0" smtClean="0">
                <a:solidFill>
                  <a:schemeClr val="tx2">
                    <a:lumMod val="75000"/>
                  </a:schemeClr>
                </a:solidFill>
                <a:latin typeface="Arial" panose="020B0604020202020204" pitchFamily="34" charset="0"/>
                <a:cs typeface="Arial" panose="020B0604020202020204" pitchFamily="34" charset="0"/>
              </a:rPr>
              <a:t>Sama dengan </a:t>
            </a:r>
            <a:r>
              <a:rPr lang="id-ID" i="1" dirty="0" smtClean="0">
                <a:solidFill>
                  <a:schemeClr val="tx2">
                    <a:lumMod val="75000"/>
                  </a:schemeClr>
                </a:solidFill>
                <a:latin typeface="Arial" panose="020B0604020202020204" pitchFamily="34" charset="0"/>
                <a:cs typeface="Arial" panose="020B0604020202020204" pitchFamily="34" charset="0"/>
              </a:rPr>
              <a:t>total holding time</a:t>
            </a:r>
            <a:r>
              <a:rPr lang="id-ID" dirty="0" smtClean="0">
                <a:solidFill>
                  <a:schemeClr val="tx2">
                    <a:lumMod val="75000"/>
                  </a:schemeClr>
                </a:solidFill>
                <a:latin typeface="Arial" panose="020B0604020202020204" pitchFamily="34" charset="0"/>
                <a:cs typeface="Arial" panose="020B0604020202020204" pitchFamily="34" charset="0"/>
              </a:rPr>
              <a:t> di dalam selang waktu T</a:t>
            </a:r>
          </a:p>
          <a:p>
            <a:pPr marL="742950" lvl="1" indent="-285750" algn="just" eaLnBrk="1" hangingPunct="1">
              <a:lnSpc>
                <a:spcPct val="80000"/>
              </a:lnSpc>
              <a:buFont typeface="Arial" panose="020B0604020202020204" pitchFamily="34" charset="0"/>
              <a:buChar char="•"/>
            </a:pPr>
            <a:r>
              <a:rPr lang="id-ID" sz="2400" dirty="0" smtClean="0">
                <a:solidFill>
                  <a:schemeClr val="tx2">
                    <a:lumMod val="75000"/>
                  </a:schemeClr>
                </a:solidFill>
                <a:latin typeface="Arial" panose="020B0604020202020204" pitchFamily="34" charset="0"/>
                <a:cs typeface="Arial" panose="020B0604020202020204" pitchFamily="34" charset="0"/>
              </a:rPr>
              <a:t>Contoh (yang sebelumnya sudah kita bahas):</a:t>
            </a:r>
          </a:p>
          <a:p>
            <a:pPr lvl="2" algn="just" eaLnBrk="1" hangingPunct="1">
              <a:lnSpc>
                <a:spcPct val="80000"/>
              </a:lnSpc>
            </a:pPr>
            <a:r>
              <a:rPr lang="en-US" dirty="0">
                <a:solidFill>
                  <a:schemeClr val="tx2">
                    <a:lumMod val="75000"/>
                  </a:schemeClr>
                </a:solidFill>
                <a:latin typeface="Arial" panose="020B0604020202020204" pitchFamily="34" charset="0"/>
                <a:cs typeface="Arial" panose="020B0604020202020204" pitchFamily="34" charset="0"/>
              </a:rPr>
              <a:t> </a:t>
            </a:r>
            <a:r>
              <a:rPr lang="en-US" dirty="0" smtClean="0">
                <a:solidFill>
                  <a:schemeClr val="tx2">
                    <a:lumMod val="75000"/>
                  </a:schemeClr>
                </a:solidFill>
                <a:latin typeface="Arial" panose="020B0604020202020204" pitchFamily="34" charset="0"/>
                <a:cs typeface="Arial" panose="020B0604020202020204" pitchFamily="34" charset="0"/>
              </a:rPr>
              <a:t>   A</a:t>
            </a:r>
            <a:r>
              <a:rPr lang="en-US" baseline="-25000" dirty="0" smtClean="0">
                <a:solidFill>
                  <a:schemeClr val="tx2">
                    <a:lumMod val="75000"/>
                  </a:schemeClr>
                </a:solidFill>
                <a:latin typeface="Arial" panose="020B0604020202020204" pitchFamily="34" charset="0"/>
                <a:cs typeface="Arial" panose="020B0604020202020204" pitchFamily="34" charset="0"/>
              </a:rPr>
              <a:t>c</a:t>
            </a:r>
            <a:r>
              <a:rPr lang="en-US" dirty="0" smtClean="0">
                <a:solidFill>
                  <a:schemeClr val="tx2">
                    <a:lumMod val="75000"/>
                  </a:schemeClr>
                </a:solidFill>
                <a:latin typeface="Arial" panose="020B0604020202020204" pitchFamily="34" charset="0"/>
                <a:cs typeface="Arial" panose="020B0604020202020204" pitchFamily="34" charset="0"/>
              </a:rPr>
              <a:t>= (0,25+0,5+0,25+0,5)jam/1 jam = 1,5 </a:t>
            </a:r>
            <a:r>
              <a:rPr lang="en-US" dirty="0" err="1" smtClean="0">
                <a:solidFill>
                  <a:schemeClr val="tx2">
                    <a:lumMod val="75000"/>
                  </a:schemeClr>
                </a:solidFill>
                <a:latin typeface="Arial" panose="020B0604020202020204" pitchFamily="34" charset="0"/>
                <a:cs typeface="Arial" panose="020B0604020202020204" pitchFamily="34" charset="0"/>
              </a:rPr>
              <a:t>erl</a:t>
            </a:r>
            <a:endParaRPr lang="id-ID" dirty="0" smtClean="0">
              <a:solidFill>
                <a:schemeClr val="tx2">
                  <a:lumMod val="75000"/>
                </a:schemeClr>
              </a:solidFill>
              <a:latin typeface="Arial" panose="020B0604020202020204" pitchFamily="34" charset="0"/>
              <a:cs typeface="Arial" panose="020B0604020202020204" pitchFamily="34" charset="0"/>
            </a:endParaRPr>
          </a:p>
          <a:p>
            <a:pPr lvl="2" algn="just" eaLnBrk="1" hangingPunct="1">
              <a:lnSpc>
                <a:spcPct val="80000"/>
              </a:lnSpc>
            </a:pPr>
            <a:r>
              <a:rPr lang="id-ID" dirty="0" smtClean="0">
                <a:solidFill>
                  <a:schemeClr val="tx2">
                    <a:lumMod val="75000"/>
                  </a:schemeClr>
                </a:solidFill>
                <a:latin typeface="Arial" panose="020B0604020202020204" pitchFamily="34" charset="0"/>
                <a:cs typeface="Arial" panose="020B0604020202020204" pitchFamily="34" charset="0"/>
              </a:rPr>
              <a:t>Dengan demikian V = A</a:t>
            </a:r>
            <a:r>
              <a:rPr lang="id-ID" baseline="-25000" dirty="0" smtClean="0">
                <a:solidFill>
                  <a:schemeClr val="tx2">
                    <a:lumMod val="75000"/>
                  </a:schemeClr>
                </a:solidFill>
                <a:latin typeface="Arial" panose="020B0604020202020204" pitchFamily="34" charset="0"/>
                <a:cs typeface="Arial" panose="020B0604020202020204" pitchFamily="34" charset="0"/>
              </a:rPr>
              <a:t>c</a:t>
            </a:r>
            <a:r>
              <a:rPr lang="id-ID" dirty="0" smtClean="0">
                <a:solidFill>
                  <a:schemeClr val="tx2">
                    <a:lumMod val="75000"/>
                  </a:schemeClr>
                </a:solidFill>
                <a:latin typeface="Arial" panose="020B0604020202020204" pitchFamily="34" charset="0"/>
                <a:cs typeface="Arial" panose="020B0604020202020204" pitchFamily="34" charset="0"/>
              </a:rPr>
              <a:t>.T = 1,5 erlang. 1 jam = 1,5 erl-jam</a:t>
            </a:r>
            <a:r>
              <a:rPr lang="en-US" dirty="0" smtClean="0">
                <a:solidFill>
                  <a:schemeClr val="tx2">
                    <a:lumMod val="75000"/>
                  </a:schemeClr>
                </a:solidFill>
                <a:latin typeface="Arial" panose="020B0604020202020204" pitchFamily="34" charset="0"/>
                <a:cs typeface="Arial" panose="020B0604020202020204" pitchFamily="34" charset="0"/>
              </a:rPr>
              <a:t>, </a:t>
            </a:r>
            <a:r>
              <a:rPr lang="en-US" dirty="0" err="1" smtClean="0">
                <a:solidFill>
                  <a:schemeClr val="tx2">
                    <a:lumMod val="75000"/>
                  </a:schemeClr>
                </a:solidFill>
                <a:latin typeface="Arial" panose="020B0604020202020204" pitchFamily="34" charset="0"/>
                <a:cs typeface="Arial" panose="020B0604020202020204" pitchFamily="34" charset="0"/>
              </a:rPr>
              <a:t>dimana</a:t>
            </a:r>
            <a:r>
              <a:rPr lang="en-US" dirty="0" smtClean="0">
                <a:solidFill>
                  <a:schemeClr val="tx2">
                    <a:lumMod val="75000"/>
                  </a:schemeClr>
                </a:solidFill>
                <a:latin typeface="Arial" panose="020B0604020202020204" pitchFamily="34" charset="0"/>
                <a:cs typeface="Arial" panose="020B0604020202020204" pitchFamily="34" charset="0"/>
              </a:rPr>
              <a:t> </a:t>
            </a:r>
            <a:r>
              <a:rPr lang="en-US" sz="2400" dirty="0" err="1" smtClean="0">
                <a:solidFill>
                  <a:srgbClr val="C00000"/>
                </a:solidFill>
                <a:latin typeface="Arial" panose="020B0604020202020204" pitchFamily="34" charset="0"/>
                <a:cs typeface="Arial" panose="020B0604020202020204" pitchFamily="34" charset="0"/>
              </a:rPr>
              <a:t>Nilai</a:t>
            </a:r>
            <a:r>
              <a:rPr lang="en-US" sz="2400" dirty="0" smtClean="0">
                <a:solidFill>
                  <a:srgbClr val="C00000"/>
                </a:solidFill>
                <a:latin typeface="Arial" panose="020B0604020202020204" pitchFamily="34" charset="0"/>
                <a:cs typeface="Arial" panose="020B0604020202020204" pitchFamily="34" charset="0"/>
              </a:rPr>
              <a:t> </a:t>
            </a:r>
            <a:r>
              <a:rPr lang="en-US" sz="2400" dirty="0" err="1" smtClean="0">
                <a:solidFill>
                  <a:srgbClr val="C00000"/>
                </a:solidFill>
                <a:latin typeface="Arial" panose="020B0604020202020204" pitchFamily="34" charset="0"/>
                <a:cs typeface="Arial" panose="020B0604020202020204" pitchFamily="34" charset="0"/>
              </a:rPr>
              <a:t>ini</a:t>
            </a:r>
            <a:r>
              <a:rPr lang="id-ID" sz="2400" dirty="0" smtClean="0">
                <a:solidFill>
                  <a:srgbClr val="C00000"/>
                </a:solidFill>
                <a:latin typeface="Arial" panose="020B0604020202020204" pitchFamily="34" charset="0"/>
                <a:cs typeface="Arial" panose="020B0604020202020204" pitchFamily="34" charset="0"/>
              </a:rPr>
              <a:t> sama dengan </a:t>
            </a:r>
            <a:r>
              <a:rPr lang="en-US" sz="2400" dirty="0" smtClean="0">
                <a:solidFill>
                  <a:srgbClr val="C00000"/>
                </a:solidFill>
                <a:latin typeface="Arial" panose="020B0604020202020204" pitchFamily="34" charset="0"/>
                <a:cs typeface="Arial" panose="020B0604020202020204" pitchFamily="34" charset="0"/>
              </a:rPr>
              <a:t>“</a:t>
            </a:r>
            <a:r>
              <a:rPr lang="id-ID" sz="2400" i="1" dirty="0" smtClean="0">
                <a:solidFill>
                  <a:srgbClr val="C00000"/>
                </a:solidFill>
                <a:latin typeface="Arial" panose="020B0604020202020204" pitchFamily="34" charset="0"/>
                <a:cs typeface="Arial" panose="020B0604020202020204" pitchFamily="34" charset="0"/>
              </a:rPr>
              <a:t>total holding time</a:t>
            </a:r>
            <a:r>
              <a:rPr lang="en-US" sz="2400" i="1" dirty="0" smtClean="0">
                <a:solidFill>
                  <a:srgbClr val="C00000"/>
                </a:solidFill>
                <a:latin typeface="Arial" panose="020B0604020202020204" pitchFamily="34" charset="0"/>
                <a:cs typeface="Arial" panose="020B0604020202020204" pitchFamily="34" charset="0"/>
              </a:rPr>
              <a:t>”</a:t>
            </a:r>
          </a:p>
        </p:txBody>
      </p:sp>
      <p:sp>
        <p:nvSpPr>
          <p:cNvPr id="3" name="Title 5"/>
          <p:cNvSpPr>
            <a:spLocks noGrp="1"/>
          </p:cNvSpPr>
          <p:nvPr>
            <p:ph type="ctrTitle"/>
          </p:nvPr>
        </p:nvSpPr>
        <p:spPr>
          <a:xfrm>
            <a:off x="2143368" y="17208"/>
            <a:ext cx="5019432" cy="592392"/>
          </a:xfrm>
          <a:solidFill>
            <a:schemeClr val="accent3">
              <a:lumMod val="60000"/>
              <a:lumOff val="40000"/>
            </a:schemeClr>
          </a:solidFill>
        </p:spPr>
        <p:txBody>
          <a:bodyPr>
            <a:normAutofit/>
          </a:bodyPr>
          <a:lstStyle/>
          <a:p>
            <a:r>
              <a:rPr lang="en-US" sz="3200" dirty="0" smtClean="0">
                <a:latin typeface="Arial" panose="020B0604020202020204" pitchFamily="34" charset="0"/>
                <a:cs typeface="Arial" panose="020B0604020202020204" pitchFamily="34" charset="0"/>
              </a:rPr>
              <a:t>Carried </a:t>
            </a:r>
            <a:r>
              <a:rPr lang="id-ID" sz="3200" dirty="0" smtClean="0">
                <a:latin typeface="Arial" panose="020B0604020202020204" pitchFamily="34" charset="0"/>
                <a:cs typeface="Arial" panose="020B0604020202020204" pitchFamily="34" charset="0"/>
              </a:rPr>
              <a:t>Trafik</a:t>
            </a:r>
            <a:endParaRPr lang="id-ID"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849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a:solidFill>
            <a:schemeClr val="accent2">
              <a:lumMod val="20000"/>
              <a:lumOff val="80000"/>
            </a:schemeClr>
          </a:solidFill>
        </p:spPr>
        <p:txBody>
          <a:bodyPr>
            <a:normAutofit/>
          </a:bodyPr>
          <a:lstStyle/>
          <a:p>
            <a:r>
              <a:rPr lang="en-US" sz="3200" dirty="0" smtClean="0">
                <a:latin typeface="Arial" panose="020B0604020202020204" pitchFamily="34" charset="0"/>
                <a:cs typeface="Arial" panose="020B0604020202020204" pitchFamily="34" charset="0"/>
              </a:rPr>
              <a:t>Loss </a:t>
            </a:r>
            <a:r>
              <a:rPr lang="en-US" sz="3200" dirty="0" err="1" smtClean="0">
                <a:latin typeface="Arial" panose="020B0604020202020204" pitchFamily="34" charset="0"/>
                <a:cs typeface="Arial" panose="020B0604020202020204" pitchFamily="34" charset="0"/>
              </a:rPr>
              <a:t>atau</a:t>
            </a:r>
            <a:r>
              <a:rPr lang="en-US" sz="3200" dirty="0" smtClean="0">
                <a:latin typeface="Arial" panose="020B0604020202020204" pitchFamily="34" charset="0"/>
                <a:cs typeface="Arial" panose="020B0604020202020204" pitchFamily="34" charset="0"/>
              </a:rPr>
              <a:t> Rejected </a:t>
            </a:r>
            <a:r>
              <a:rPr lang="id-ID" sz="3200" dirty="0" smtClean="0">
                <a:latin typeface="Arial" panose="020B0604020202020204" pitchFamily="34" charset="0"/>
                <a:cs typeface="Arial" panose="020B0604020202020204" pitchFamily="34" charset="0"/>
              </a:rPr>
              <a:t>Trafik</a:t>
            </a:r>
            <a:endParaRPr lang="id-ID" sz="3200" dirty="0">
              <a:latin typeface="Arial" panose="020B0604020202020204" pitchFamily="34" charset="0"/>
              <a:cs typeface="Arial" panose="020B0604020202020204" pitchFamily="34" charset="0"/>
            </a:endParaRPr>
          </a:p>
        </p:txBody>
      </p:sp>
      <p:sp>
        <p:nvSpPr>
          <p:cNvPr id="5" name="Rectangle 3"/>
          <p:cNvSpPr>
            <a:spLocks noGrp="1" noChangeArrowheads="1"/>
          </p:cNvSpPr>
          <p:nvPr>
            <p:ph type="subTitle" idx="1"/>
          </p:nvPr>
        </p:nvSpPr>
        <p:spPr>
          <a:xfrm>
            <a:off x="872729" y="1220789"/>
            <a:ext cx="6978253" cy="4084637"/>
          </a:xfrm>
        </p:spPr>
        <p:txBody>
          <a:bodyPr>
            <a:normAutofit fontScale="92500" lnSpcReduction="20000"/>
          </a:bodyPr>
          <a:lstStyle/>
          <a:p>
            <a:pPr algn="just" eaLnBrk="1" hangingPunct="1">
              <a:buFontTx/>
              <a:buNone/>
            </a:pPr>
            <a:r>
              <a:rPr lang="id-ID" sz="2800" b="1" i="1" dirty="0" smtClean="0">
                <a:solidFill>
                  <a:srgbClr val="FF0000"/>
                </a:solidFill>
                <a:latin typeface="Arial" panose="020B0604020202020204" pitchFamily="34" charset="0"/>
                <a:cs typeface="Arial" panose="020B0604020202020204" pitchFamily="34" charset="0"/>
              </a:rPr>
              <a:t>Pengertian Loss atau Rejected Traffic (Y(T) = A</a:t>
            </a:r>
            <a:r>
              <a:rPr lang="id-ID" sz="2800" b="1" i="1" baseline="-25000" dirty="0" smtClean="0">
                <a:solidFill>
                  <a:srgbClr val="FF0000"/>
                </a:solidFill>
                <a:latin typeface="Arial" panose="020B0604020202020204" pitchFamily="34" charset="0"/>
                <a:cs typeface="Arial" panose="020B0604020202020204" pitchFamily="34" charset="0"/>
              </a:rPr>
              <a:t>l</a:t>
            </a:r>
            <a:r>
              <a:rPr lang="id-ID" sz="2800" b="1" i="1" dirty="0" smtClean="0">
                <a:solidFill>
                  <a:srgbClr val="FF0000"/>
                </a:solidFill>
                <a:latin typeface="Arial" panose="020B0604020202020204" pitchFamily="34" charset="0"/>
                <a:cs typeface="Arial" panose="020B0604020202020204" pitchFamily="34" charset="0"/>
              </a:rPr>
              <a:t> = R)</a:t>
            </a:r>
          </a:p>
          <a:p>
            <a:pPr marL="342900" indent="-342900" algn="just" eaLnBrk="1" hangingPunct="1">
              <a:buFont typeface="Wingdings" panose="05000000000000000000" pitchFamily="2" charset="2"/>
              <a:buChar char="§"/>
            </a:pPr>
            <a:r>
              <a:rPr lang="id-ID" i="1" dirty="0" smtClean="0">
                <a:solidFill>
                  <a:schemeClr val="tx2">
                    <a:lumMod val="50000"/>
                  </a:schemeClr>
                </a:solidFill>
                <a:latin typeface="Arial" panose="020B0604020202020204" pitchFamily="34" charset="0"/>
                <a:cs typeface="Arial" panose="020B0604020202020204" pitchFamily="34" charset="0"/>
              </a:rPr>
              <a:t>Loss traffic </a:t>
            </a:r>
            <a:r>
              <a:rPr lang="id-ID" dirty="0" smtClean="0">
                <a:solidFill>
                  <a:schemeClr val="tx2">
                    <a:lumMod val="50000"/>
                  </a:schemeClr>
                </a:solidFill>
                <a:latin typeface="Arial" panose="020B0604020202020204" pitchFamily="34" charset="0"/>
                <a:cs typeface="Arial" panose="020B0604020202020204" pitchFamily="34" charset="0"/>
              </a:rPr>
              <a:t>merupakan selisih antara </a:t>
            </a:r>
            <a:r>
              <a:rPr lang="id-ID" i="1" dirty="0" smtClean="0">
                <a:solidFill>
                  <a:schemeClr val="tx2">
                    <a:lumMod val="50000"/>
                  </a:schemeClr>
                </a:solidFill>
                <a:latin typeface="Arial" panose="020B0604020202020204" pitchFamily="34" charset="0"/>
                <a:cs typeface="Arial" panose="020B0604020202020204" pitchFamily="34" charset="0"/>
              </a:rPr>
              <a:t>offered traffic</a:t>
            </a:r>
            <a:r>
              <a:rPr lang="id-ID" dirty="0" smtClean="0">
                <a:solidFill>
                  <a:schemeClr val="tx2">
                    <a:lumMod val="50000"/>
                  </a:schemeClr>
                </a:solidFill>
                <a:latin typeface="Arial" panose="020B0604020202020204" pitchFamily="34" charset="0"/>
                <a:cs typeface="Arial" panose="020B0604020202020204" pitchFamily="34" charset="0"/>
              </a:rPr>
              <a:t> dengan </a:t>
            </a:r>
            <a:r>
              <a:rPr lang="id-ID" i="1" dirty="0" smtClean="0">
                <a:solidFill>
                  <a:schemeClr val="tx2">
                    <a:lumMod val="50000"/>
                  </a:schemeClr>
                </a:solidFill>
                <a:latin typeface="Arial" panose="020B0604020202020204" pitchFamily="34" charset="0"/>
                <a:cs typeface="Arial" panose="020B0604020202020204" pitchFamily="34" charset="0"/>
              </a:rPr>
              <a:t>carried traffic </a:t>
            </a:r>
          </a:p>
          <a:p>
            <a:pPr marL="800100" lvl="1" indent="-342900" algn="just" eaLnBrk="1" hangingPunct="1">
              <a:buFont typeface="Arial" panose="020B0604020202020204" pitchFamily="34" charset="0"/>
              <a:buChar char="•"/>
            </a:pPr>
            <a:r>
              <a:rPr lang="id-ID" sz="2400" i="1" dirty="0" smtClean="0">
                <a:solidFill>
                  <a:schemeClr val="tx2">
                    <a:lumMod val="50000"/>
                  </a:schemeClr>
                </a:solidFill>
                <a:latin typeface="Arial" panose="020B0604020202020204" pitchFamily="34" charset="0"/>
                <a:cs typeface="Arial" panose="020B0604020202020204" pitchFamily="34" charset="0"/>
              </a:rPr>
              <a:t>Loss traffic</a:t>
            </a:r>
            <a:r>
              <a:rPr lang="en-US" sz="2400" i="1" dirty="0" smtClean="0">
                <a:solidFill>
                  <a:schemeClr val="tx2">
                    <a:lumMod val="50000"/>
                  </a:schemeClr>
                </a:solidFill>
                <a:latin typeface="Arial" panose="020B0604020202020204" pitchFamily="34" charset="0"/>
                <a:cs typeface="Arial" panose="020B0604020202020204" pitchFamily="34" charset="0"/>
              </a:rPr>
              <a:t> </a:t>
            </a:r>
            <a:r>
              <a:rPr lang="id-ID" sz="2400" dirty="0" smtClean="0">
                <a:solidFill>
                  <a:schemeClr val="tx2">
                    <a:lumMod val="50000"/>
                  </a:schemeClr>
                </a:solidFill>
                <a:latin typeface="Arial" panose="020B0604020202020204" pitchFamily="34" charset="0"/>
                <a:cs typeface="Arial" panose="020B0604020202020204" pitchFamily="34" charset="0"/>
              </a:rPr>
              <a:t>dapat dikurangi dengan menaikkan kapasitas sistem</a:t>
            </a:r>
          </a:p>
          <a:p>
            <a:pPr marL="342900" indent="-342900" algn="just" eaLnBrk="1" hangingPunct="1">
              <a:buFont typeface="Wingdings" panose="05000000000000000000" pitchFamily="2" charset="2"/>
              <a:buChar char="§"/>
            </a:pPr>
            <a:r>
              <a:rPr lang="id-ID" dirty="0" smtClean="0">
                <a:solidFill>
                  <a:schemeClr val="tx2">
                    <a:lumMod val="50000"/>
                  </a:schemeClr>
                </a:solidFill>
                <a:latin typeface="Arial" panose="020B0604020202020204" pitchFamily="34" charset="0"/>
                <a:cs typeface="Arial" panose="020B0604020202020204" pitchFamily="34" charset="0"/>
              </a:rPr>
              <a:t>Jadi relasi antara carried traffic (Y), </a:t>
            </a:r>
            <a:r>
              <a:rPr lang="id-ID" i="1" dirty="0" smtClean="0">
                <a:solidFill>
                  <a:schemeClr val="tx2">
                    <a:lumMod val="50000"/>
                  </a:schemeClr>
                </a:solidFill>
                <a:latin typeface="Arial" panose="020B0604020202020204" pitchFamily="34" charset="0"/>
                <a:cs typeface="Arial" panose="020B0604020202020204" pitchFamily="34" charset="0"/>
              </a:rPr>
              <a:t>offered traffic</a:t>
            </a:r>
            <a:r>
              <a:rPr lang="id-ID" dirty="0" smtClean="0">
                <a:solidFill>
                  <a:schemeClr val="tx2">
                    <a:lumMod val="50000"/>
                  </a:schemeClr>
                </a:solidFill>
                <a:latin typeface="Arial" panose="020B0604020202020204" pitchFamily="34" charset="0"/>
                <a:cs typeface="Arial" panose="020B0604020202020204" pitchFamily="34" charset="0"/>
              </a:rPr>
              <a:t> (A), dan </a:t>
            </a:r>
            <a:r>
              <a:rPr lang="id-ID" i="1" dirty="0" smtClean="0">
                <a:solidFill>
                  <a:schemeClr val="tx2">
                    <a:lumMod val="50000"/>
                  </a:schemeClr>
                </a:solidFill>
                <a:latin typeface="Arial" panose="020B0604020202020204" pitchFamily="34" charset="0"/>
                <a:cs typeface="Arial" panose="020B0604020202020204" pitchFamily="34" charset="0"/>
              </a:rPr>
              <a:t>loss traffic </a:t>
            </a:r>
            <a:r>
              <a:rPr lang="id-ID" dirty="0" smtClean="0">
                <a:solidFill>
                  <a:schemeClr val="tx2">
                    <a:lumMod val="50000"/>
                  </a:schemeClr>
                </a:solidFill>
                <a:latin typeface="Arial" panose="020B0604020202020204" pitchFamily="34" charset="0"/>
                <a:cs typeface="Arial" panose="020B0604020202020204" pitchFamily="34" charset="0"/>
              </a:rPr>
              <a:t>(R) adalah sbb:</a:t>
            </a:r>
          </a:p>
          <a:p>
            <a:pPr algn="just" eaLnBrk="1" hangingPunct="1">
              <a:buFontTx/>
              <a:buNone/>
            </a:pPr>
            <a:r>
              <a:rPr lang="id-ID" dirty="0" smtClean="0">
                <a:solidFill>
                  <a:schemeClr val="tx2">
                    <a:lumMod val="50000"/>
                  </a:schemeClr>
                </a:solidFill>
                <a:latin typeface="Arial" panose="020B0604020202020204" pitchFamily="34" charset="0"/>
                <a:cs typeface="Arial" panose="020B0604020202020204" pitchFamily="34" charset="0"/>
              </a:rPr>
              <a:t>	</a:t>
            </a:r>
            <a:r>
              <a:rPr lang="en-US" dirty="0" smtClean="0">
                <a:solidFill>
                  <a:schemeClr val="tx2">
                    <a:lumMod val="50000"/>
                  </a:schemeClr>
                </a:solidFill>
                <a:latin typeface="Arial" panose="020B0604020202020204" pitchFamily="34" charset="0"/>
                <a:cs typeface="Arial" panose="020B0604020202020204" pitchFamily="34" charset="0"/>
              </a:rPr>
              <a:t>A = Y + R</a:t>
            </a:r>
          </a:p>
        </p:txBody>
      </p:sp>
    </p:spTree>
    <p:extLst>
      <p:ext uri="{BB962C8B-B14F-4D97-AF65-F5344CB8AC3E}">
        <p14:creationId xmlns:p14="http://schemas.microsoft.com/office/powerpoint/2010/main" val="2379088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172200" cy="725487"/>
          </a:xfrm>
          <a:solidFill>
            <a:schemeClr val="accent2">
              <a:lumMod val="20000"/>
              <a:lumOff val="80000"/>
            </a:schemeClr>
          </a:solidFill>
        </p:spPr>
        <p:txBody>
          <a:bodyPr>
            <a:normAutofit/>
          </a:bodyPr>
          <a:lstStyle/>
          <a:p>
            <a:pPr>
              <a:defRPr/>
            </a:pPr>
            <a:r>
              <a:rPr lang="en-US" sz="3200" dirty="0" smtClean="0">
                <a:latin typeface="Arial" panose="020B0604020202020204" pitchFamily="34" charset="0"/>
                <a:cs typeface="Arial" panose="020B0604020202020204" pitchFamily="34" charset="0"/>
              </a:rPr>
              <a:t>Loss </a:t>
            </a:r>
            <a:r>
              <a:rPr lang="en-US" sz="3200" dirty="0" err="1">
                <a:latin typeface="Arial" panose="020B0604020202020204" pitchFamily="34" charset="0"/>
                <a:cs typeface="Arial" panose="020B0604020202020204" pitchFamily="34" charset="0"/>
              </a:rPr>
              <a:t>atau</a:t>
            </a:r>
            <a:r>
              <a:rPr lang="en-US" sz="3200" dirty="0">
                <a:latin typeface="Arial" panose="020B0604020202020204" pitchFamily="34" charset="0"/>
                <a:cs typeface="Arial" panose="020B0604020202020204" pitchFamily="34" charset="0"/>
              </a:rPr>
              <a:t> Rejected </a:t>
            </a:r>
            <a:r>
              <a:rPr lang="id-ID" sz="3200" dirty="0" smtClean="0">
                <a:latin typeface="Arial" panose="020B0604020202020204" pitchFamily="34" charset="0"/>
                <a:cs typeface="Arial" panose="020B0604020202020204" pitchFamily="34" charset="0"/>
              </a:rPr>
              <a:t>Trafik</a:t>
            </a: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004888"/>
            <a:ext cx="8686800" cy="2500312"/>
          </a:xfrm>
        </p:spPr>
        <p:txBody>
          <a:bodyPr>
            <a:noAutofit/>
          </a:bodyPr>
          <a:lstStyle/>
          <a:p>
            <a:pPr marL="0" indent="0" algn="just">
              <a:buNone/>
              <a:defRPr/>
            </a:pPr>
            <a:r>
              <a:rPr lang="id-ID" sz="2400" dirty="0">
                <a:latin typeface="Arial" panose="020B0604020202020204" pitchFamily="34" charset="0"/>
                <a:cs typeface="Arial" panose="020B0604020202020204" pitchFamily="34" charset="0"/>
              </a:rPr>
              <a:t>Dengan demikian, jika suatu trafik sebesar A Erlang ditawarkan kepada suatu group trunk yang mempunyai derajat pelayanan B, maka trafik yang hilang (</a:t>
            </a:r>
            <a:r>
              <a:rPr lang="id-ID" sz="2400" b="1" dirty="0">
                <a:latin typeface="Arial" panose="020B0604020202020204" pitchFamily="34" charset="0"/>
                <a:cs typeface="Arial" panose="020B0604020202020204" pitchFamily="34" charset="0"/>
              </a:rPr>
              <a:t>R</a:t>
            </a:r>
            <a:r>
              <a:rPr lang="id-ID" sz="2400" dirty="0">
                <a:latin typeface="Arial" panose="020B0604020202020204" pitchFamily="34" charset="0"/>
                <a:cs typeface="Arial" panose="020B0604020202020204" pitchFamily="34" charset="0"/>
              </a:rPr>
              <a:t>)  adalah :</a:t>
            </a:r>
            <a:endParaRPr lang="en-US" sz="2400" dirty="0">
              <a:latin typeface="Arial" panose="020B0604020202020204" pitchFamily="34" charset="0"/>
              <a:cs typeface="Arial" panose="020B0604020202020204" pitchFamily="34" charset="0"/>
            </a:endParaRPr>
          </a:p>
          <a:p>
            <a:pPr>
              <a:buFontTx/>
              <a:buNone/>
              <a:defRPr/>
            </a:pPr>
            <a:endParaRPr lang="en-US" sz="2400" dirty="0">
              <a:latin typeface="Arial" panose="020B0604020202020204" pitchFamily="34" charset="0"/>
              <a:cs typeface="Arial" panose="020B0604020202020204" pitchFamily="34" charset="0"/>
            </a:endParaRPr>
          </a:p>
          <a:p>
            <a:pPr>
              <a:buFontTx/>
              <a:buNone/>
              <a:defRPr/>
            </a:pPr>
            <a:r>
              <a:rPr lang="id-ID" sz="2400" b="1" dirty="0">
                <a:latin typeface="Arial" panose="020B0604020202020204" pitchFamily="34" charset="0"/>
                <a:cs typeface="Arial" panose="020B0604020202020204" pitchFamily="34" charset="0"/>
              </a:rPr>
              <a:t>R = A.B </a:t>
            </a:r>
            <a:endParaRPr lang="en-US" sz="2400" b="1" dirty="0">
              <a:latin typeface="Arial" panose="020B0604020202020204" pitchFamily="34" charset="0"/>
              <a:cs typeface="Arial" panose="020B0604020202020204" pitchFamily="34" charset="0"/>
            </a:endParaRPr>
          </a:p>
          <a:p>
            <a:pPr>
              <a:buFontTx/>
              <a:buNone/>
              <a:defRPr/>
            </a:pPr>
            <a:endParaRPr lang="en-US" sz="2400" dirty="0">
              <a:latin typeface="Arial" panose="020B0604020202020204" pitchFamily="34" charset="0"/>
              <a:cs typeface="Arial" panose="020B0604020202020204" pitchFamily="34" charset="0"/>
            </a:endParaRPr>
          </a:p>
          <a:p>
            <a:pPr>
              <a:buFontTx/>
              <a:buNone/>
              <a:defRPr/>
            </a:pPr>
            <a:r>
              <a:rPr lang="id-ID" sz="2400" dirty="0">
                <a:latin typeface="Arial" panose="020B0604020202020204" pitchFamily="34" charset="0"/>
                <a:cs typeface="Arial" panose="020B0604020202020204" pitchFamily="34" charset="0"/>
              </a:rPr>
              <a:t>Dan trafik yang diolah (Y) :</a:t>
            </a:r>
            <a:r>
              <a:rPr lang="en-US" sz="2400" dirty="0">
                <a:latin typeface="Arial" panose="020B0604020202020204" pitchFamily="34" charset="0"/>
                <a:cs typeface="Arial" panose="020B0604020202020204" pitchFamily="34" charset="0"/>
              </a:rPr>
              <a:t>      </a:t>
            </a:r>
            <a:r>
              <a:rPr lang="id-ID" sz="2400" b="1" dirty="0">
                <a:latin typeface="Arial" panose="020B0604020202020204" pitchFamily="34" charset="0"/>
                <a:cs typeface="Arial" panose="020B0604020202020204" pitchFamily="34" charset="0"/>
              </a:rPr>
              <a:t>Y = A (1-B)</a:t>
            </a:r>
            <a:endParaRPr lang="en-US" sz="2400" b="1" dirty="0">
              <a:latin typeface="Arial" panose="020B0604020202020204" pitchFamily="34" charset="0"/>
              <a:cs typeface="Arial" panose="020B0604020202020204" pitchFamily="34" charset="0"/>
            </a:endParaRPr>
          </a:p>
          <a:p>
            <a:pPr>
              <a:buFontTx/>
              <a:buNone/>
              <a:defRPr/>
            </a:pPr>
            <a:endParaRPr lang="en-US" sz="2400" dirty="0"/>
          </a:p>
        </p:txBody>
      </p:sp>
      <p:sp>
        <p:nvSpPr>
          <p:cNvPr id="16388" name="Rectangle 46"/>
          <p:cNvSpPr>
            <a:spLocks noChangeArrowheads="1"/>
          </p:cNvSpPr>
          <p:nvPr/>
        </p:nvSpPr>
        <p:spPr bwMode="auto">
          <a:xfrm>
            <a:off x="3807619" y="4546602"/>
            <a:ext cx="985838" cy="866775"/>
          </a:xfrm>
          <a:prstGeom prst="rect">
            <a:avLst/>
          </a:prstGeom>
          <a:solidFill>
            <a:srgbClr val="FFFFFF"/>
          </a:solidFill>
          <a:ln w="38100">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cxnSp>
        <p:nvCxnSpPr>
          <p:cNvPr id="16389" name="AutoShape 45"/>
          <p:cNvCxnSpPr>
            <a:cxnSpLocks noChangeShapeType="1"/>
          </p:cNvCxnSpPr>
          <p:nvPr/>
        </p:nvCxnSpPr>
        <p:spPr bwMode="auto">
          <a:xfrm>
            <a:off x="2721769" y="4656138"/>
            <a:ext cx="10858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90" name="AutoShape 44"/>
          <p:cNvCxnSpPr>
            <a:cxnSpLocks noChangeShapeType="1"/>
          </p:cNvCxnSpPr>
          <p:nvPr/>
        </p:nvCxnSpPr>
        <p:spPr bwMode="auto">
          <a:xfrm>
            <a:off x="2721769" y="4760913"/>
            <a:ext cx="10858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91" name="AutoShape 43"/>
          <p:cNvCxnSpPr>
            <a:cxnSpLocks noChangeShapeType="1"/>
          </p:cNvCxnSpPr>
          <p:nvPr/>
        </p:nvCxnSpPr>
        <p:spPr bwMode="auto">
          <a:xfrm flipH="1">
            <a:off x="2721769" y="5302250"/>
            <a:ext cx="10858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92" name="AutoShape 42"/>
          <p:cNvCxnSpPr>
            <a:cxnSpLocks noChangeShapeType="1"/>
          </p:cNvCxnSpPr>
          <p:nvPr/>
        </p:nvCxnSpPr>
        <p:spPr bwMode="auto">
          <a:xfrm>
            <a:off x="3450431" y="4837115"/>
            <a:ext cx="0" cy="39052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6393" name="AutoShape 41"/>
          <p:cNvCxnSpPr>
            <a:cxnSpLocks noChangeShapeType="1"/>
          </p:cNvCxnSpPr>
          <p:nvPr/>
        </p:nvCxnSpPr>
        <p:spPr bwMode="auto">
          <a:xfrm>
            <a:off x="4793458" y="4656138"/>
            <a:ext cx="113585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94" name="AutoShape 40"/>
          <p:cNvCxnSpPr>
            <a:cxnSpLocks noChangeShapeType="1"/>
          </p:cNvCxnSpPr>
          <p:nvPr/>
        </p:nvCxnSpPr>
        <p:spPr bwMode="auto">
          <a:xfrm>
            <a:off x="4793458" y="4760913"/>
            <a:ext cx="113585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95" name="AutoShape 39"/>
          <p:cNvCxnSpPr>
            <a:cxnSpLocks noChangeShapeType="1"/>
          </p:cNvCxnSpPr>
          <p:nvPr/>
        </p:nvCxnSpPr>
        <p:spPr bwMode="auto">
          <a:xfrm>
            <a:off x="4793458" y="5302250"/>
            <a:ext cx="113585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396" name="AutoShape 38"/>
          <p:cNvCxnSpPr>
            <a:cxnSpLocks noChangeShapeType="1"/>
          </p:cNvCxnSpPr>
          <p:nvPr/>
        </p:nvCxnSpPr>
        <p:spPr bwMode="auto">
          <a:xfrm>
            <a:off x="5172075" y="4837115"/>
            <a:ext cx="0" cy="39052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6397" name="Oval 37"/>
          <p:cNvSpPr>
            <a:spLocks noChangeArrowheads="1"/>
          </p:cNvSpPr>
          <p:nvPr/>
        </p:nvSpPr>
        <p:spPr bwMode="auto">
          <a:xfrm>
            <a:off x="2550320" y="4611690"/>
            <a:ext cx="92869" cy="75723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8" name="Oval 36"/>
          <p:cNvSpPr>
            <a:spLocks noChangeArrowheads="1"/>
          </p:cNvSpPr>
          <p:nvPr/>
        </p:nvSpPr>
        <p:spPr bwMode="auto">
          <a:xfrm>
            <a:off x="5979320" y="4606925"/>
            <a:ext cx="92869" cy="75723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cxnSp>
        <p:nvCxnSpPr>
          <p:cNvPr id="16399" name="AutoShape 48"/>
          <p:cNvCxnSpPr>
            <a:cxnSpLocks noChangeShapeType="1"/>
          </p:cNvCxnSpPr>
          <p:nvPr/>
        </p:nvCxnSpPr>
        <p:spPr bwMode="auto">
          <a:xfrm>
            <a:off x="2550319" y="4286250"/>
            <a:ext cx="457200"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00" name="AutoShape 30"/>
          <p:cNvCxnSpPr>
            <a:cxnSpLocks noChangeShapeType="1"/>
          </p:cNvCxnSpPr>
          <p:nvPr/>
        </p:nvCxnSpPr>
        <p:spPr bwMode="auto">
          <a:xfrm>
            <a:off x="5607844" y="4286250"/>
            <a:ext cx="371475"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01" name="AutoShape 35"/>
          <p:cNvCxnSpPr>
            <a:cxnSpLocks noChangeShapeType="1"/>
          </p:cNvCxnSpPr>
          <p:nvPr/>
        </p:nvCxnSpPr>
        <p:spPr bwMode="auto">
          <a:xfrm>
            <a:off x="4299347" y="5419725"/>
            <a:ext cx="0" cy="79533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402" name="Text Box 47"/>
          <p:cNvSpPr txBox="1">
            <a:spLocks noChangeArrowheads="1"/>
          </p:cNvSpPr>
          <p:nvPr/>
        </p:nvSpPr>
        <p:spPr bwMode="auto">
          <a:xfrm>
            <a:off x="3043239" y="4057650"/>
            <a:ext cx="221456"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1600">
                <a:ea typeface="Calibri" panose="020F0502020204030204" pitchFamily="34" charset="0"/>
                <a:cs typeface="Times New Roman" panose="02020603050405020304" pitchFamily="18" charset="0"/>
              </a:rPr>
              <a:t>A</a:t>
            </a:r>
            <a:endParaRPr lang="id-ID">
              <a:ea typeface="Calibri" panose="020F0502020204030204" pitchFamily="34" charset="0"/>
              <a:cs typeface="Times New Roman" panose="02020603050405020304" pitchFamily="18" charset="0"/>
            </a:endParaRPr>
          </a:p>
        </p:txBody>
      </p:sp>
      <p:sp>
        <p:nvSpPr>
          <p:cNvPr id="16403" name="Text Box 29"/>
          <p:cNvSpPr txBox="1">
            <a:spLocks noChangeArrowheads="1"/>
          </p:cNvSpPr>
          <p:nvPr/>
        </p:nvSpPr>
        <p:spPr bwMode="auto">
          <a:xfrm>
            <a:off x="5979319" y="4117975"/>
            <a:ext cx="2000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1600">
                <a:ea typeface="Calibri" panose="020F0502020204030204" pitchFamily="34" charset="0"/>
                <a:cs typeface="Times New Roman" panose="02020603050405020304" pitchFamily="18" charset="0"/>
              </a:rPr>
              <a:t>Y</a:t>
            </a:r>
            <a:endParaRPr lang="id-ID">
              <a:ea typeface="Calibri" panose="020F0502020204030204" pitchFamily="34" charset="0"/>
              <a:cs typeface="Times New Roman" panose="02020603050405020304" pitchFamily="18" charset="0"/>
            </a:endParaRPr>
          </a:p>
        </p:txBody>
      </p:sp>
      <p:sp>
        <p:nvSpPr>
          <p:cNvPr id="16404" name="Text Box 34"/>
          <p:cNvSpPr txBox="1">
            <a:spLocks noChangeArrowheads="1"/>
          </p:cNvSpPr>
          <p:nvPr/>
        </p:nvSpPr>
        <p:spPr bwMode="auto">
          <a:xfrm>
            <a:off x="4304110" y="5857875"/>
            <a:ext cx="371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1600">
                <a:ea typeface="Calibri" panose="020F0502020204030204" pitchFamily="34" charset="0"/>
                <a:cs typeface="Times New Roman" panose="02020603050405020304" pitchFamily="18" charset="0"/>
              </a:rPr>
              <a:t>R</a:t>
            </a:r>
            <a:endParaRPr lang="id-ID">
              <a:ea typeface="Calibri" panose="020F0502020204030204" pitchFamily="34" charset="0"/>
              <a:cs typeface="Times New Roman" panose="02020603050405020304" pitchFamily="18" charset="0"/>
            </a:endParaRPr>
          </a:p>
        </p:txBody>
      </p:sp>
      <p:sp>
        <p:nvSpPr>
          <p:cNvPr id="16405" name="Text Box 33"/>
          <p:cNvSpPr txBox="1">
            <a:spLocks noChangeArrowheads="1"/>
          </p:cNvSpPr>
          <p:nvPr/>
        </p:nvSpPr>
        <p:spPr bwMode="auto">
          <a:xfrm>
            <a:off x="2478881" y="5416552"/>
            <a:ext cx="2428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1100">
                <a:ea typeface="Calibri" panose="020F0502020204030204" pitchFamily="34" charset="0"/>
                <a:cs typeface="Times New Roman" panose="02020603050405020304" pitchFamily="18" charset="0"/>
              </a:rPr>
              <a:t>m</a:t>
            </a:r>
            <a:endParaRPr lang="id-ID">
              <a:ea typeface="Calibri" panose="020F0502020204030204" pitchFamily="34" charset="0"/>
              <a:cs typeface="Times New Roman" panose="02020603050405020304" pitchFamily="18" charset="0"/>
            </a:endParaRPr>
          </a:p>
        </p:txBody>
      </p:sp>
      <p:sp>
        <p:nvSpPr>
          <p:cNvPr id="16406" name="Text Box 32"/>
          <p:cNvSpPr txBox="1">
            <a:spLocks noChangeArrowheads="1"/>
          </p:cNvSpPr>
          <p:nvPr/>
        </p:nvSpPr>
        <p:spPr bwMode="auto">
          <a:xfrm>
            <a:off x="5929313" y="5411790"/>
            <a:ext cx="2000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1100">
                <a:ea typeface="Calibri" panose="020F0502020204030204" pitchFamily="34" charset="0"/>
                <a:cs typeface="Times New Roman" panose="02020603050405020304" pitchFamily="18" charset="0"/>
              </a:rPr>
              <a:t>n</a:t>
            </a:r>
            <a:endParaRPr lang="id-ID">
              <a:ea typeface="Calibri" panose="020F0502020204030204" pitchFamily="34" charset="0"/>
              <a:cs typeface="Times New Roman" panose="02020603050405020304" pitchFamily="18" charset="0"/>
            </a:endParaRPr>
          </a:p>
        </p:txBody>
      </p:sp>
      <p:sp>
        <p:nvSpPr>
          <p:cNvPr id="16407" name="Text Box 31"/>
          <p:cNvSpPr txBox="1">
            <a:spLocks noChangeArrowheads="1"/>
          </p:cNvSpPr>
          <p:nvPr/>
        </p:nvSpPr>
        <p:spPr bwMode="auto">
          <a:xfrm>
            <a:off x="3907631" y="4705352"/>
            <a:ext cx="8001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id-ID" sz="1600">
                <a:ea typeface="Calibri" panose="020F0502020204030204" pitchFamily="34" charset="0"/>
                <a:cs typeface="Times New Roman" panose="02020603050405020304" pitchFamily="18" charset="0"/>
              </a:rPr>
              <a:t>Jaringan switching</a:t>
            </a:r>
          </a:p>
        </p:txBody>
      </p:sp>
      <p:sp>
        <p:nvSpPr>
          <p:cNvPr id="16408" name="Rectangle 49"/>
          <p:cNvSpPr>
            <a:spLocks noChangeArrowheads="1"/>
          </p:cNvSpPr>
          <p:nvPr/>
        </p:nvSpPr>
        <p:spPr bwMode="auto">
          <a:xfrm>
            <a:off x="1143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6409" name="Rectangle 56"/>
          <p:cNvSpPr>
            <a:spLocks noChangeArrowheads="1"/>
          </p:cNvSpPr>
          <p:nvPr/>
        </p:nvSpPr>
        <p:spPr bwMode="auto">
          <a:xfrm>
            <a:off x="1143001" y="272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Tree>
    <p:extLst>
      <p:ext uri="{BB962C8B-B14F-4D97-AF65-F5344CB8AC3E}">
        <p14:creationId xmlns:p14="http://schemas.microsoft.com/office/powerpoint/2010/main" val="108884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Dasar-dasar Rekayasa Trafik</a:t>
            </a:r>
            <a:endParaRPr lang="id-ID"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946597" y="1300766"/>
            <a:ext cx="7215389" cy="512579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CONGESTION</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&amp;</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GRADE OF SERVICE</a:t>
            </a:r>
            <a:endParaRPr lang="id-ID" dirty="0" smtClean="0">
              <a:solidFill>
                <a:srgbClr val="002060"/>
              </a:solidFill>
              <a:latin typeface="Arial" panose="020B0604020202020204" pitchFamily="34" charset="0"/>
              <a:cs typeface="Arial" panose="020B0604020202020204" pitchFamily="34" charset="0"/>
            </a:endParaRPr>
          </a:p>
          <a:p>
            <a:pPr algn="just">
              <a:buFontTx/>
              <a:buNone/>
              <a:defRPr/>
            </a:pPr>
            <a:r>
              <a:rPr lang="id-ID" dirty="0" smtClean="0">
                <a:solidFill>
                  <a:srgbClr val="002060"/>
                </a:solidFill>
                <a:latin typeface="Arial" panose="020B0604020202020204" pitchFamily="34" charset="0"/>
                <a:cs typeface="Arial" panose="020B0604020202020204" pitchFamily="34" charset="0"/>
              </a:rPr>
              <a:t>Pelanggan-pelanggan pada suatu sentral telepon (</a:t>
            </a:r>
            <a:r>
              <a:rPr lang="id-ID" i="1" dirty="0" smtClean="0">
                <a:solidFill>
                  <a:srgbClr val="002060"/>
                </a:solidFill>
                <a:latin typeface="Arial" panose="020B0604020202020204" pitchFamily="34" charset="0"/>
                <a:cs typeface="Arial" panose="020B0604020202020204" pitchFamily="34" charset="0"/>
              </a:rPr>
              <a:t>untuk fixed phone mau pun mobile phone</a:t>
            </a:r>
            <a:r>
              <a:rPr lang="id-ID" dirty="0" smtClean="0">
                <a:solidFill>
                  <a:srgbClr val="002060"/>
                </a:solidFill>
                <a:latin typeface="Arial" panose="020B0604020202020204" pitchFamily="34" charset="0"/>
                <a:cs typeface="Arial" panose="020B0604020202020204" pitchFamily="34" charset="0"/>
              </a:rPr>
              <a:t>)  umumnya tidak melakukan panggilan secara simultan, biasanya hanya sebagiannya saja pada waktu bersamaan akan melakukan panggilan. Karena itu, untuk keekonomisan,  perangkat sentral juga direncanakan hanya untuk mengolah sebagian pelanggan saja yang dapat dilayani secara bersamaan. Dalam hal ini salah satu yang akan menjadi pembatas adalah jumlah trunk yang disediakan. Jumlah trunk biasanya tidak akan sebanyak jumlah pelanggan yang ada atau terhubung pada suatu sentral, oleh karena itu pada suatu kondisi tertentu dimana semua trunk yang tersedia telah habis diduduki (sibuk) maka pada saat itu sentral </a:t>
            </a:r>
            <a:r>
              <a:rPr lang="en-US" dirty="0" smtClean="0">
                <a:solidFill>
                  <a:srgbClr val="002060"/>
                </a:solidFill>
                <a:latin typeface="Arial" panose="020B0604020202020204" pitchFamily="34" charset="0"/>
                <a:cs typeface="Arial" panose="020B0604020202020204" pitchFamily="34" charset="0"/>
              </a:rPr>
              <a:t> </a:t>
            </a:r>
            <a:r>
              <a:rPr lang="id-ID" dirty="0" smtClean="0">
                <a:solidFill>
                  <a:srgbClr val="002060"/>
                </a:solidFill>
                <a:latin typeface="Arial" panose="020B0604020202020204" pitchFamily="34" charset="0"/>
                <a:cs typeface="Arial" panose="020B0604020202020204" pitchFamily="34" charset="0"/>
              </a:rPr>
              <a:t>tidak dapat lagi menerima dan melayani panggilan. </a:t>
            </a:r>
            <a:endParaRPr lang="en-US" dirty="0" smtClean="0">
              <a:solidFill>
                <a:srgbClr val="002060"/>
              </a:solidFill>
              <a:latin typeface="Arial" panose="020B0604020202020204" pitchFamily="34" charset="0"/>
              <a:cs typeface="Arial" panose="020B0604020202020204" pitchFamily="34" charset="0"/>
            </a:endParaRPr>
          </a:p>
          <a:p>
            <a:pPr algn="just">
              <a:buFontTx/>
              <a:buNone/>
              <a:defRPr/>
            </a:pPr>
            <a:r>
              <a:rPr lang="id-ID" sz="2800" dirty="0" smtClean="0">
                <a:solidFill>
                  <a:srgbClr val="C00000"/>
                </a:solidFill>
                <a:latin typeface="Arial" panose="020B0604020202020204" pitchFamily="34" charset="0"/>
                <a:cs typeface="Arial" panose="020B0604020202020204" pitchFamily="34" charset="0"/>
              </a:rPr>
              <a:t>Kondisi ini dikenal dengan istilah </a:t>
            </a:r>
            <a:r>
              <a:rPr lang="id-ID" sz="2800" b="1" i="1" dirty="0" smtClean="0">
                <a:solidFill>
                  <a:srgbClr val="C00000"/>
                </a:solidFill>
                <a:latin typeface="Arial" panose="020B0604020202020204" pitchFamily="34" charset="0"/>
                <a:cs typeface="Arial" panose="020B0604020202020204" pitchFamily="34" charset="0"/>
              </a:rPr>
              <a:t>Congestion</a:t>
            </a:r>
            <a:r>
              <a:rPr lang="id-ID" sz="2800" dirty="0" smtClean="0">
                <a:solidFill>
                  <a:srgbClr val="C00000"/>
                </a:solidFill>
                <a:latin typeface="Arial" panose="020B0604020202020204" pitchFamily="34" charset="0"/>
                <a:cs typeface="Arial" panose="020B0604020202020204" pitchFamily="34" charset="0"/>
              </a:rPr>
              <a:t>.</a:t>
            </a:r>
            <a:endParaRPr lang="en-US" sz="2800" dirty="0" smtClean="0">
              <a:solidFill>
                <a:srgbClr val="C00000"/>
              </a:solidFill>
              <a:latin typeface="Arial" panose="020B0604020202020204" pitchFamily="34" charset="0"/>
              <a:cs typeface="Arial" panose="020B0604020202020204" pitchFamily="34" charset="0"/>
            </a:endParaRPr>
          </a:p>
          <a:p>
            <a:pPr>
              <a:defRPr/>
            </a:pPr>
            <a:endParaRPr lang="en-US" sz="1800" dirty="0"/>
          </a:p>
        </p:txBody>
      </p:sp>
    </p:spTree>
    <p:extLst>
      <p:ext uri="{BB962C8B-B14F-4D97-AF65-F5344CB8AC3E}">
        <p14:creationId xmlns:p14="http://schemas.microsoft.com/office/powerpoint/2010/main" val="2828243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946597" y="1300766"/>
            <a:ext cx="7215389" cy="512579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CONGESTION</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&amp;</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GRADE OF SERVICE</a:t>
            </a:r>
            <a:endParaRPr lang="id-ID" dirty="0" smtClean="0">
              <a:solidFill>
                <a:srgbClr val="002060"/>
              </a:solidFill>
              <a:latin typeface="Arial" panose="020B0604020202020204" pitchFamily="34" charset="0"/>
              <a:cs typeface="Arial" panose="020B0604020202020204" pitchFamily="34" charset="0"/>
            </a:endParaRPr>
          </a:p>
          <a:p>
            <a:pPr algn="just">
              <a:defRPr/>
            </a:pPr>
            <a:r>
              <a:rPr lang="id-ID" dirty="0">
                <a:latin typeface="Arial" panose="020B0604020202020204" pitchFamily="34" charset="0"/>
                <a:cs typeface="Arial" panose="020B0604020202020204" pitchFamily="34" charset="0"/>
              </a:rPr>
              <a:t>Pada sistem rugi, sebagai efek dari terjadinya </a:t>
            </a:r>
            <a:r>
              <a:rPr lang="id-ID" i="1" dirty="0">
                <a:latin typeface="Arial" panose="020B0604020202020204" pitchFamily="34" charset="0"/>
                <a:cs typeface="Arial" panose="020B0604020202020204" pitchFamily="34" charset="0"/>
              </a:rPr>
              <a:t>congestion</a:t>
            </a:r>
            <a:r>
              <a:rPr lang="id-ID" dirty="0">
                <a:latin typeface="Arial" panose="020B0604020202020204" pitchFamily="34" charset="0"/>
                <a:cs typeface="Arial" panose="020B0604020202020204" pitchFamily="34" charset="0"/>
              </a:rPr>
              <a:t> adalah trafik yang benar-benar dapat diolah oleh sistem </a:t>
            </a:r>
            <a:r>
              <a:rPr lang="id-ID" dirty="0" smtClean="0">
                <a:latin typeface="Arial" panose="020B0604020202020204" pitchFamily="34" charset="0"/>
                <a:cs typeface="Arial" panose="020B0604020202020204" pitchFamily="34" charset="0"/>
              </a:rPr>
              <a:t>(</a:t>
            </a:r>
            <a:r>
              <a:rPr lang="id-ID" i="1" dirty="0" smtClean="0">
                <a:latin typeface="Arial" panose="020B0604020202020204" pitchFamily="34" charset="0"/>
                <a:cs typeface="Arial" panose="020B0604020202020204" pitchFamily="34" charset="0"/>
              </a:rPr>
              <a:t>carried traffic</a:t>
            </a:r>
            <a:r>
              <a:rPr lang="id-ID" dirty="0" smtClean="0">
                <a:latin typeface="Arial" panose="020B0604020202020204" pitchFamily="34" charset="0"/>
                <a:cs typeface="Arial" panose="020B0604020202020204" pitchFamily="34" charset="0"/>
              </a:rPr>
              <a:t>) akan </a:t>
            </a:r>
            <a:r>
              <a:rPr lang="id-ID" dirty="0">
                <a:latin typeface="Arial" panose="020B0604020202020204" pitchFamily="34" charset="0"/>
                <a:cs typeface="Arial" panose="020B0604020202020204" pitchFamily="34" charset="0"/>
              </a:rPr>
              <a:t>lebih kecil dari trafik yang ditawarkan (</a:t>
            </a:r>
            <a:r>
              <a:rPr lang="id-ID" i="1" dirty="0">
                <a:latin typeface="Arial" panose="020B0604020202020204" pitchFamily="34" charset="0"/>
                <a:cs typeface="Arial" panose="020B0604020202020204" pitchFamily="34" charset="0"/>
              </a:rPr>
              <a:t>offered traffic</a:t>
            </a:r>
            <a:r>
              <a:rPr lang="id-ID" dirty="0">
                <a:latin typeface="Arial" panose="020B0604020202020204" pitchFamily="34" charset="0"/>
                <a:cs typeface="Arial" panose="020B0604020202020204" pitchFamily="34" charset="0"/>
              </a:rPr>
              <a:t>) ke dalam sistem. Dapat dinyatakan dengan :</a:t>
            </a:r>
            <a:endParaRPr lang="en-US" dirty="0">
              <a:latin typeface="Arial" panose="020B0604020202020204" pitchFamily="34" charset="0"/>
              <a:cs typeface="Arial" panose="020B0604020202020204" pitchFamily="34" charset="0"/>
            </a:endParaRPr>
          </a:p>
          <a:p>
            <a:pPr algn="just">
              <a:defRPr/>
            </a:pPr>
            <a:endParaRPr lang="en-US" dirty="0">
              <a:latin typeface="Arial" panose="020B0604020202020204" pitchFamily="34" charset="0"/>
              <a:cs typeface="Arial" panose="020B0604020202020204" pitchFamily="34" charset="0"/>
            </a:endParaRPr>
          </a:p>
          <a:p>
            <a:pPr algn="just">
              <a:defRPr/>
            </a:pPr>
            <a:r>
              <a:rPr lang="id-ID" b="1" dirty="0">
                <a:solidFill>
                  <a:srgbClr val="002060"/>
                </a:solidFill>
                <a:latin typeface="Arial" panose="020B0604020202020204" pitchFamily="34" charset="0"/>
                <a:cs typeface="Arial" panose="020B0604020202020204" pitchFamily="34" charset="0"/>
              </a:rPr>
              <a:t>Trafik yang diolah = trafik yang ditawarkan – trafik yang hilang</a:t>
            </a:r>
            <a:endParaRPr lang="en-US" b="1" dirty="0">
              <a:solidFill>
                <a:srgbClr val="002060"/>
              </a:solidFill>
              <a:latin typeface="Arial" panose="020B0604020202020204" pitchFamily="34" charset="0"/>
              <a:cs typeface="Arial" panose="020B0604020202020204" pitchFamily="34" charset="0"/>
            </a:endParaRPr>
          </a:p>
          <a:p>
            <a:pPr algn="just">
              <a:defRPr/>
            </a:pPr>
            <a:endParaRPr lang="en-US" dirty="0">
              <a:latin typeface="Arial" panose="020B0604020202020204" pitchFamily="34" charset="0"/>
              <a:cs typeface="Arial" panose="020B0604020202020204" pitchFamily="34" charset="0"/>
            </a:endParaRPr>
          </a:p>
          <a:p>
            <a:pPr algn="just">
              <a:defRPr/>
            </a:pPr>
            <a:r>
              <a:rPr lang="id-ID" dirty="0">
                <a:latin typeface="Arial" panose="020B0604020202020204" pitchFamily="34" charset="0"/>
                <a:cs typeface="Arial" panose="020B0604020202020204" pitchFamily="34" charset="0"/>
              </a:rPr>
              <a:t>Proporsi dari panggilan yang hilang atau mengalami </a:t>
            </a:r>
            <a:r>
              <a:rPr lang="id-ID" i="1" dirty="0">
                <a:latin typeface="Arial" panose="020B0604020202020204" pitchFamily="34" charset="0"/>
                <a:cs typeface="Arial" panose="020B0604020202020204" pitchFamily="34" charset="0"/>
              </a:rPr>
              <a:t>delay</a:t>
            </a:r>
            <a:r>
              <a:rPr lang="id-ID" dirty="0">
                <a:latin typeface="Arial" panose="020B0604020202020204" pitchFamily="34" charset="0"/>
                <a:cs typeface="Arial" panose="020B0604020202020204" pitchFamily="34" charset="0"/>
              </a:rPr>
              <a:t> pada saat terjadinya </a:t>
            </a:r>
            <a:r>
              <a:rPr lang="id-ID" i="1" dirty="0">
                <a:latin typeface="Arial" panose="020B0604020202020204" pitchFamily="34" charset="0"/>
                <a:cs typeface="Arial" panose="020B0604020202020204" pitchFamily="34" charset="0"/>
              </a:rPr>
              <a:t>congestion</a:t>
            </a:r>
            <a:r>
              <a:rPr lang="id-ID" dirty="0">
                <a:latin typeface="Arial" panose="020B0604020202020204" pitchFamily="34" charset="0"/>
                <a:cs typeface="Arial" panose="020B0604020202020204" pitchFamily="34" charset="0"/>
              </a:rPr>
              <a:t> merupakan ukuran dari layanan yang bisa diberikan oleh sistem. </a:t>
            </a:r>
            <a:endParaRPr lang="en-US" dirty="0">
              <a:latin typeface="Arial" panose="020B0604020202020204" pitchFamily="34" charset="0"/>
              <a:cs typeface="Arial" panose="020B0604020202020204" pitchFamily="34" charset="0"/>
            </a:endParaRPr>
          </a:p>
          <a:p>
            <a:pPr algn="just">
              <a:defRPr/>
            </a:pPr>
            <a:r>
              <a:rPr lang="id-ID" dirty="0">
                <a:solidFill>
                  <a:srgbClr val="C00000"/>
                </a:solidFill>
                <a:latin typeface="Arial" panose="020B0604020202020204" pitchFamily="34" charset="0"/>
                <a:cs typeface="Arial" panose="020B0604020202020204" pitchFamily="34" charset="0"/>
              </a:rPr>
              <a:t>Ini disebut sebagai </a:t>
            </a:r>
            <a:r>
              <a:rPr lang="id-ID" b="1" dirty="0">
                <a:solidFill>
                  <a:srgbClr val="C00000"/>
                </a:solidFill>
                <a:latin typeface="Arial" panose="020B0604020202020204" pitchFamily="34" charset="0"/>
                <a:cs typeface="Arial" panose="020B0604020202020204" pitchFamily="34" charset="0"/>
              </a:rPr>
              <a:t>Derajat Pelayanan</a:t>
            </a:r>
            <a:r>
              <a:rPr lang="id-ID" dirty="0">
                <a:solidFill>
                  <a:srgbClr val="C00000"/>
                </a:solidFill>
                <a:latin typeface="Arial" panose="020B0604020202020204" pitchFamily="34" charset="0"/>
                <a:cs typeface="Arial" panose="020B0604020202020204" pitchFamily="34" charset="0"/>
              </a:rPr>
              <a:t> (</a:t>
            </a:r>
            <a:r>
              <a:rPr lang="id-ID" b="1" i="1" dirty="0">
                <a:solidFill>
                  <a:srgbClr val="C00000"/>
                </a:solidFill>
                <a:latin typeface="Arial" panose="020B0604020202020204" pitchFamily="34" charset="0"/>
                <a:cs typeface="Arial" panose="020B0604020202020204" pitchFamily="34" charset="0"/>
              </a:rPr>
              <a:t>Grade of Service = GOS</a:t>
            </a:r>
            <a:r>
              <a:rPr lang="id-ID" dirty="0">
                <a:solidFill>
                  <a:srgbClr val="C00000"/>
                </a:solidFill>
                <a:latin typeface="Arial" panose="020B0604020202020204" pitchFamily="34" charset="0"/>
                <a:cs typeface="Arial" panose="020B0604020202020204" pitchFamily="34" charset="0"/>
              </a:rPr>
              <a:t>).</a:t>
            </a:r>
            <a:endParaRPr lang="en-US" dirty="0">
              <a:solidFill>
                <a:srgbClr val="C00000"/>
              </a:solidFill>
              <a:latin typeface="Arial" panose="020B0604020202020204" pitchFamily="34" charset="0"/>
              <a:cs typeface="Arial" panose="020B0604020202020204" pitchFamily="34" charset="0"/>
            </a:endParaRPr>
          </a:p>
          <a:p>
            <a:pPr algn="just">
              <a:defRPr/>
            </a:pPr>
            <a:endParaRPr lang="en-US" sz="1800" dirty="0"/>
          </a:p>
        </p:txBody>
      </p:sp>
    </p:spTree>
    <p:extLst>
      <p:ext uri="{BB962C8B-B14F-4D97-AF65-F5344CB8AC3E}">
        <p14:creationId xmlns:p14="http://schemas.microsoft.com/office/powerpoint/2010/main" val="1105459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946597" y="1300766"/>
            <a:ext cx="7215389" cy="51257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CONGESTION</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&amp;</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GRADE OF SERVICE</a:t>
            </a:r>
            <a:endParaRPr lang="id-ID" dirty="0" smtClean="0">
              <a:solidFill>
                <a:srgbClr val="002060"/>
              </a:solidFill>
              <a:latin typeface="Arial" panose="020B0604020202020204" pitchFamily="34" charset="0"/>
              <a:cs typeface="Arial" panose="020B0604020202020204" pitchFamily="34" charset="0"/>
            </a:endParaRPr>
          </a:p>
          <a:p>
            <a:pPr algn="just">
              <a:defRPr/>
            </a:pPr>
            <a:endParaRPr lang="en-US" sz="1800" dirty="0"/>
          </a:p>
        </p:txBody>
      </p:sp>
      <p:sp>
        <p:nvSpPr>
          <p:cNvPr id="4" name="Rectangle 5"/>
          <p:cNvSpPr>
            <a:spLocks noChangeArrowheads="1"/>
          </p:cNvSpPr>
          <p:nvPr/>
        </p:nvSpPr>
        <p:spPr bwMode="auto">
          <a:xfrm>
            <a:off x="946597" y="1822160"/>
            <a:ext cx="708982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000" dirty="0">
                <a:cs typeface="Times New Roman" panose="02020603050405020304" pitchFamily="18" charset="0"/>
              </a:rPr>
              <a:t>Untuk suatu sistem rugi, Derajat Pelayanan (diberi notasi “B”) dapat didefinisikan sebagai :</a:t>
            </a:r>
            <a:endParaRPr lang="en-US" sz="2000" dirty="0"/>
          </a:p>
          <a:p>
            <a:endParaRPr lang="en-US" dirty="0"/>
          </a:p>
        </p:txBody>
      </p:sp>
      <p:sp>
        <p:nvSpPr>
          <p:cNvPr id="7" name="Text Box 3"/>
          <p:cNvSpPr txBox="1">
            <a:spLocks noChangeArrowheads="1"/>
          </p:cNvSpPr>
          <p:nvPr/>
        </p:nvSpPr>
        <p:spPr bwMode="auto">
          <a:xfrm>
            <a:off x="1828800" y="2882900"/>
            <a:ext cx="4711554"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000" b="1" u="sng" dirty="0">
                <a:solidFill>
                  <a:srgbClr val="002060"/>
                </a:solidFill>
                <a:ea typeface="Calibri" panose="020F0502020204030204" pitchFamily="34" charset="0"/>
                <a:cs typeface="Arial" panose="020B0604020202020204" pitchFamily="34" charset="0"/>
              </a:rPr>
              <a:t>Jumlah  panggilan yang hilang </a:t>
            </a:r>
            <a:r>
              <a:rPr lang="id-ID" sz="2000" b="1" dirty="0">
                <a:solidFill>
                  <a:srgbClr val="002060"/>
                </a:solidFill>
                <a:ea typeface="Calibri" panose="020F0502020204030204" pitchFamily="34" charset="0"/>
                <a:cs typeface="Arial" panose="020B0604020202020204" pitchFamily="34" charset="0"/>
              </a:rPr>
              <a:t>  </a:t>
            </a:r>
            <a:endParaRPr lang="en-US" sz="2000" b="1" dirty="0">
              <a:solidFill>
                <a:srgbClr val="002060"/>
              </a:solidFill>
              <a:ea typeface="Calibri" panose="020F0502020204030204" pitchFamily="34" charset="0"/>
              <a:cs typeface="Arial" panose="020B0604020202020204" pitchFamily="34" charset="0"/>
            </a:endParaRPr>
          </a:p>
          <a:p>
            <a:r>
              <a:rPr lang="id-ID" sz="2000" b="1" dirty="0">
                <a:solidFill>
                  <a:srgbClr val="002060"/>
                </a:solidFill>
                <a:ea typeface="Calibri" panose="020F0502020204030204" pitchFamily="34" charset="0"/>
                <a:cs typeface="Arial" panose="020B0604020202020204" pitchFamily="34" charset="0"/>
              </a:rPr>
              <a:t>Jumlah panggilan yang ditawarkan</a:t>
            </a:r>
            <a:endParaRPr lang="id-ID" sz="2000" dirty="0">
              <a:solidFill>
                <a:srgbClr val="002060"/>
              </a:solidFill>
              <a:ea typeface="Calibri" panose="020F0502020204030204" pitchFamily="34" charset="0"/>
              <a:cs typeface="Arial" panose="020B0604020202020204" pitchFamily="34" charset="0"/>
            </a:endParaRPr>
          </a:p>
        </p:txBody>
      </p:sp>
      <p:sp>
        <p:nvSpPr>
          <p:cNvPr id="8" name="Text Box 2"/>
          <p:cNvSpPr txBox="1">
            <a:spLocks noChangeArrowheads="1"/>
          </p:cNvSpPr>
          <p:nvPr/>
        </p:nvSpPr>
        <p:spPr bwMode="auto">
          <a:xfrm>
            <a:off x="946597" y="2888960"/>
            <a:ext cx="133598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400" b="1" dirty="0">
                <a:solidFill>
                  <a:srgbClr val="002060"/>
                </a:solidFill>
                <a:ea typeface="Calibri" panose="020F0502020204030204" pitchFamily="34" charset="0"/>
                <a:cs typeface="Arial" panose="020B0604020202020204" pitchFamily="34" charset="0"/>
              </a:rPr>
              <a:t>B   =</a:t>
            </a:r>
          </a:p>
        </p:txBody>
      </p:sp>
      <p:sp>
        <p:nvSpPr>
          <p:cNvPr id="9" name="Text Box 2"/>
          <p:cNvSpPr txBox="1">
            <a:spLocks noChangeArrowheads="1"/>
          </p:cNvSpPr>
          <p:nvPr/>
        </p:nvSpPr>
        <p:spPr bwMode="auto">
          <a:xfrm>
            <a:off x="1532484" y="4616484"/>
            <a:ext cx="9187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400" b="1" dirty="0">
                <a:solidFill>
                  <a:srgbClr val="002060"/>
                </a:solidFill>
                <a:ea typeface="Calibri" panose="020F0502020204030204" pitchFamily="34" charset="0"/>
                <a:cs typeface="Arial" panose="020B0604020202020204" pitchFamily="34" charset="0"/>
              </a:rPr>
              <a:t>B   =</a:t>
            </a:r>
          </a:p>
        </p:txBody>
      </p:sp>
      <p:sp>
        <p:nvSpPr>
          <p:cNvPr id="10" name="Rectangle 8"/>
          <p:cNvSpPr>
            <a:spLocks noChangeArrowheads="1"/>
          </p:cNvSpPr>
          <p:nvPr/>
        </p:nvSpPr>
        <p:spPr bwMode="auto">
          <a:xfrm>
            <a:off x="1524000" y="3505200"/>
            <a:ext cx="337542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dirty="0"/>
          </a:p>
          <a:p>
            <a:r>
              <a:rPr lang="id-ID" sz="2000" dirty="0">
                <a:cs typeface="Times New Roman" panose="02020603050405020304" pitchFamily="18" charset="0"/>
              </a:rPr>
              <a:t>Atau dapat </a:t>
            </a:r>
            <a:r>
              <a:rPr lang="en-US" sz="2000" dirty="0">
                <a:cs typeface="Times New Roman" panose="02020603050405020304" pitchFamily="18" charset="0"/>
              </a:rPr>
              <a:t> </a:t>
            </a:r>
            <a:r>
              <a:rPr lang="id-ID" sz="2000" dirty="0">
                <a:cs typeface="Times New Roman" panose="02020603050405020304" pitchFamily="18" charset="0"/>
              </a:rPr>
              <a:t>juga dinyatakan dengan </a:t>
            </a:r>
            <a:r>
              <a:rPr lang="id-ID" sz="2000" dirty="0" smtClean="0">
                <a:cs typeface="Times New Roman" panose="02020603050405020304" pitchFamily="18" charset="0"/>
              </a:rPr>
              <a:t>:</a:t>
            </a:r>
            <a:endParaRPr lang="en-US" sz="2000" dirty="0"/>
          </a:p>
        </p:txBody>
      </p:sp>
      <p:sp>
        <p:nvSpPr>
          <p:cNvPr id="11" name="Text Box 1"/>
          <p:cNvSpPr txBox="1">
            <a:spLocks noChangeArrowheads="1"/>
          </p:cNvSpPr>
          <p:nvPr/>
        </p:nvSpPr>
        <p:spPr bwMode="auto">
          <a:xfrm>
            <a:off x="2451246" y="4506567"/>
            <a:ext cx="2958954"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000" b="1" u="sng" dirty="0">
                <a:solidFill>
                  <a:srgbClr val="002060"/>
                </a:solidFill>
                <a:ea typeface="Calibri" panose="020F0502020204030204" pitchFamily="34" charset="0"/>
                <a:cs typeface="Arial" panose="020B0604020202020204" pitchFamily="34" charset="0"/>
              </a:rPr>
              <a:t>Trafik yang hilang </a:t>
            </a:r>
            <a:endParaRPr lang="en-US" sz="2000" b="1" u="sng" dirty="0">
              <a:solidFill>
                <a:srgbClr val="002060"/>
              </a:solidFill>
              <a:ea typeface="Calibri" panose="020F0502020204030204" pitchFamily="34" charset="0"/>
              <a:cs typeface="Arial" panose="020B0604020202020204" pitchFamily="34" charset="0"/>
            </a:endParaRPr>
          </a:p>
          <a:p>
            <a:r>
              <a:rPr lang="id-ID" sz="2000" b="1" dirty="0">
                <a:solidFill>
                  <a:srgbClr val="002060"/>
                </a:solidFill>
                <a:ea typeface="Calibri" panose="020F0502020204030204" pitchFamily="34" charset="0"/>
                <a:cs typeface="Arial" panose="020B0604020202020204" pitchFamily="34" charset="0"/>
              </a:rPr>
              <a:t>Trafik yang ditawarkan</a:t>
            </a:r>
            <a:endParaRPr lang="id-ID" sz="2000" dirty="0">
              <a:solidFill>
                <a:srgbClr val="002060"/>
              </a:solidFill>
              <a:ea typeface="Calibri" panose="020F0502020204030204" pitchFamily="34" charset="0"/>
              <a:cs typeface="Arial" panose="020B0604020202020204" pitchFamily="34" charset="0"/>
            </a:endParaRPr>
          </a:p>
        </p:txBody>
      </p:sp>
      <p:sp>
        <p:nvSpPr>
          <p:cNvPr id="12" name="Rectangle 11"/>
          <p:cNvSpPr>
            <a:spLocks noChangeArrowheads="1"/>
          </p:cNvSpPr>
          <p:nvPr/>
        </p:nvSpPr>
        <p:spPr bwMode="auto">
          <a:xfrm>
            <a:off x="2160984" y="5056184"/>
            <a:ext cx="5840016" cy="1431925"/>
          </a:xfrm>
          <a:prstGeom prst="rect">
            <a:avLst/>
          </a:prstGeom>
          <a:noFill/>
          <a:ln w="9525">
            <a:noFill/>
            <a:miter lim="800000"/>
            <a:headEnd/>
            <a:tailEnd/>
          </a:ln>
          <a:effectLst/>
        </p:spPr>
        <p:txBody>
          <a:bodyPr anchor="ctr">
            <a:spAutoFit/>
          </a:bodyPr>
          <a:lstStyle/>
          <a:p>
            <a:pPr algn="just" eaLnBrk="0" hangingPunct="0">
              <a:defRPr/>
            </a:pPr>
            <a:r>
              <a:rPr lang="en-US" sz="900" dirty="0"/>
              <a:t/>
            </a:r>
            <a:br>
              <a:rPr lang="en-US" sz="900" dirty="0"/>
            </a:br>
            <a:endParaRPr lang="en-US" dirty="0"/>
          </a:p>
          <a:p>
            <a:pPr algn="just" eaLnBrk="0" hangingPunct="0">
              <a:defRPr/>
            </a:pPr>
            <a:r>
              <a:rPr lang="id-ID" sz="1200" dirty="0">
                <a:latin typeface="Arial" panose="020B0604020202020204" pitchFamily="34" charset="0"/>
                <a:ea typeface="Times New Roman" pitchFamily="18" charset="0"/>
                <a:cs typeface="Arial" panose="020B0604020202020204" pitchFamily="34" charset="0"/>
              </a:rPr>
              <a:t>      </a:t>
            </a:r>
            <a:r>
              <a:rPr lang="en-US" sz="1200" dirty="0">
                <a:latin typeface="Arial" panose="020B0604020202020204" pitchFamily="34" charset="0"/>
                <a:ea typeface="Times New Roman" pitchFamily="18" charset="0"/>
                <a:cs typeface="Arial" panose="020B0604020202020204" pitchFamily="34" charset="0"/>
              </a:rPr>
              <a:t>    </a:t>
            </a:r>
            <a:r>
              <a:rPr lang="id-ID" sz="2000" dirty="0">
                <a:latin typeface="Arial" panose="020B0604020202020204" pitchFamily="34" charset="0"/>
                <a:ea typeface="Times New Roman" pitchFamily="18" charset="0"/>
                <a:cs typeface="Arial" panose="020B0604020202020204" pitchFamily="34" charset="0"/>
              </a:rPr>
              <a:t>=  probabilitas terjadinya congestion</a:t>
            </a:r>
            <a:endParaRPr lang="en-US" sz="2000" dirty="0">
              <a:latin typeface="Arial" panose="020B0604020202020204" pitchFamily="34" charset="0"/>
              <a:cs typeface="Arial" panose="020B0604020202020204" pitchFamily="34" charset="0"/>
            </a:endParaRPr>
          </a:p>
          <a:p>
            <a:pPr marL="736600" indent="-736600" algn="just" eaLnBrk="0" hangingPunct="0">
              <a:defRPr/>
            </a:pPr>
            <a:r>
              <a:rPr lang="id-ID" sz="2000" dirty="0">
                <a:latin typeface="Arial" panose="020B0604020202020204" pitchFamily="34" charset="0"/>
                <a:ea typeface="Times New Roman" pitchFamily="18" charset="0"/>
                <a:cs typeface="Arial" panose="020B0604020202020204" pitchFamily="34" charset="0"/>
              </a:rPr>
              <a:t>      =</a:t>
            </a:r>
            <a:r>
              <a:rPr lang="en-US" sz="2000" dirty="0">
                <a:latin typeface="Arial" panose="020B0604020202020204" pitchFamily="34" charset="0"/>
                <a:ea typeface="Times New Roman" pitchFamily="18" charset="0"/>
                <a:cs typeface="Arial" panose="020B0604020202020204" pitchFamily="34" charset="0"/>
              </a:rPr>
              <a:t> </a:t>
            </a:r>
            <a:r>
              <a:rPr lang="id-ID" sz="2000" dirty="0">
                <a:latin typeface="Arial" panose="020B0604020202020204" pitchFamily="34" charset="0"/>
                <a:ea typeface="Times New Roman" pitchFamily="18" charset="0"/>
                <a:cs typeface="Arial" panose="020B0604020202020204" pitchFamily="34" charset="0"/>
              </a:rPr>
              <a:t>probabilitas suatu panggilan akan hilang karena kondisi congestion</a:t>
            </a: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279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57200" y="2689225"/>
            <a:ext cx="82296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en-US" sz="2400">
                <a:latin typeface="Verdana" pitchFamily="34" charset="0"/>
              </a:rPr>
              <a:t>Trafik dibangkitkan oleh pengguna sistem</a:t>
            </a:r>
          </a:p>
          <a:p>
            <a:pPr marL="342900" indent="-342900">
              <a:lnSpc>
                <a:spcPct val="90000"/>
              </a:lnSpc>
              <a:spcBef>
                <a:spcPct val="20000"/>
              </a:spcBef>
              <a:buFontTx/>
              <a:buChar char="•"/>
            </a:pPr>
            <a:r>
              <a:rPr lang="en-US" sz="2400">
                <a:latin typeface="Verdana" pitchFamily="34" charset="0"/>
              </a:rPr>
              <a:t>Sistem melayani </a:t>
            </a:r>
            <a:r>
              <a:rPr lang="id-ID" sz="2400">
                <a:latin typeface="Verdana" pitchFamily="34" charset="0"/>
              </a:rPr>
              <a:t>(mengolah) </a:t>
            </a:r>
            <a:r>
              <a:rPr lang="en-US" sz="2400">
                <a:latin typeface="Verdana" pitchFamily="34" charset="0"/>
              </a:rPr>
              <a:t>trafik yang masuk</a:t>
            </a:r>
          </a:p>
          <a:p>
            <a:pPr marL="342900" indent="-342900">
              <a:lnSpc>
                <a:spcPct val="90000"/>
              </a:lnSpc>
              <a:spcBef>
                <a:spcPct val="20000"/>
              </a:spcBef>
              <a:buFontTx/>
              <a:buChar char="•"/>
            </a:pPr>
            <a:r>
              <a:rPr lang="en-US" sz="2400">
                <a:latin typeface="Verdana" pitchFamily="34" charset="0"/>
              </a:rPr>
              <a:t>Trafik dapat berupa panggilan yang harus disambungkan pada jaringan telepon, paket yang harus dirutekan pada jaringan data, request untuk web server dsb.</a:t>
            </a:r>
          </a:p>
        </p:txBody>
      </p:sp>
      <p:sp>
        <p:nvSpPr>
          <p:cNvPr id="5123" name="Rectangle 3"/>
          <p:cNvSpPr>
            <a:spLocks noChangeArrowheads="1"/>
          </p:cNvSpPr>
          <p:nvPr/>
        </p:nvSpPr>
        <p:spPr bwMode="auto">
          <a:xfrm>
            <a:off x="3657600" y="914400"/>
            <a:ext cx="1447800" cy="1066800"/>
          </a:xfrm>
          <a:prstGeom prst="rect">
            <a:avLst/>
          </a:prstGeom>
          <a:solidFill>
            <a:srgbClr val="6699FF"/>
          </a:solidFill>
          <a:ln w="9525">
            <a:solidFill>
              <a:schemeClr val="tx1"/>
            </a:solidFill>
            <a:miter lim="800000"/>
            <a:headEnd/>
            <a:tailEnd/>
          </a:ln>
        </p:spPr>
        <p:txBody>
          <a:bodyPr wrap="none" anchor="ctr"/>
          <a:lstStyle/>
          <a:p>
            <a:pPr algn="ctr"/>
            <a:r>
              <a:rPr lang="en-US" sz="3200">
                <a:solidFill>
                  <a:srgbClr val="FFFF66"/>
                </a:solidFill>
                <a:latin typeface="Arial Narrow" pitchFamily="34" charset="0"/>
              </a:rPr>
              <a:t>Sistem</a:t>
            </a:r>
          </a:p>
        </p:txBody>
      </p:sp>
      <p:sp>
        <p:nvSpPr>
          <p:cNvPr id="5124" name="Line 4"/>
          <p:cNvSpPr>
            <a:spLocks noChangeShapeType="1"/>
          </p:cNvSpPr>
          <p:nvPr/>
        </p:nvSpPr>
        <p:spPr bwMode="auto">
          <a:xfrm flipV="1">
            <a:off x="2484438" y="1412875"/>
            <a:ext cx="1150937" cy="0"/>
          </a:xfrm>
          <a:prstGeom prst="line">
            <a:avLst/>
          </a:prstGeom>
          <a:noFill/>
          <a:ln w="9525">
            <a:solidFill>
              <a:srgbClr val="33CC33"/>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5125" name="Text Box 5"/>
          <p:cNvSpPr txBox="1">
            <a:spLocks noChangeArrowheads="1"/>
          </p:cNvSpPr>
          <p:nvPr/>
        </p:nvSpPr>
        <p:spPr bwMode="auto">
          <a:xfrm>
            <a:off x="152400" y="1143000"/>
            <a:ext cx="2344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a:latin typeface="Arial Narrow" pitchFamily="34" charset="0"/>
              </a:rPr>
              <a:t>Incoming traffic</a:t>
            </a:r>
          </a:p>
        </p:txBody>
      </p:sp>
      <p:sp>
        <p:nvSpPr>
          <p:cNvPr id="5126" name="Text Box 6"/>
          <p:cNvSpPr txBox="1">
            <a:spLocks noChangeArrowheads="1"/>
          </p:cNvSpPr>
          <p:nvPr/>
        </p:nvSpPr>
        <p:spPr bwMode="auto">
          <a:xfrm>
            <a:off x="6572250" y="1143000"/>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a:latin typeface="Arial Narrow" pitchFamily="34" charset="0"/>
              </a:rPr>
              <a:t>Outgoing traffic</a:t>
            </a:r>
          </a:p>
        </p:txBody>
      </p:sp>
      <p:sp>
        <p:nvSpPr>
          <p:cNvPr id="5127" name="Line 7"/>
          <p:cNvSpPr>
            <a:spLocks noChangeShapeType="1"/>
          </p:cNvSpPr>
          <p:nvPr/>
        </p:nvSpPr>
        <p:spPr bwMode="auto">
          <a:xfrm>
            <a:off x="5105400" y="1412875"/>
            <a:ext cx="1371600" cy="0"/>
          </a:xfrm>
          <a:prstGeom prst="line">
            <a:avLst/>
          </a:prstGeom>
          <a:noFill/>
          <a:ln w="9525">
            <a:solidFill>
              <a:srgbClr val="33CC33"/>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2007269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2975020"/>
            <a:ext cx="6858000" cy="2282780"/>
          </a:xfrm>
        </p:spPr>
        <p:txBody>
          <a:bodyPr>
            <a:normAutofit fontScale="92500" lnSpcReduction="20000"/>
          </a:bodyPr>
          <a:lstStyle/>
          <a:p>
            <a:r>
              <a:rPr lang="id-ID"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2. </a:t>
            </a:r>
            <a:r>
              <a:rPr lang="en-US"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DASAR-DASAR </a:t>
            </a:r>
            <a:r>
              <a:rPr lang="en-US" sz="3600" b="1" dirty="0">
                <a:solidFill>
                  <a:srgbClr val="C00000"/>
                </a:solidFill>
                <a:effectLst>
                  <a:outerShdw blurRad="38100" dist="38100" dir="2700000" algn="tl">
                    <a:srgbClr val="000000">
                      <a:alpha val="43137"/>
                    </a:srgbClr>
                  </a:outerShdw>
                </a:effectLst>
                <a:latin typeface="Arial Rounded MT Bold" panose="020F0704030504030204" pitchFamily="34" charset="0"/>
              </a:rPr>
              <a:t>REKAYASA </a:t>
            </a:r>
            <a:r>
              <a:rPr lang="en-US"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TRAFIK</a:t>
            </a:r>
            <a:endParaRPr lang="id-ID" sz="36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endParaRPr>
          </a:p>
          <a:p>
            <a:endParaRPr lang="id-ID" sz="3600" b="1" dirty="0">
              <a:solidFill>
                <a:srgbClr val="C00000"/>
              </a:solidFill>
              <a:effectLst>
                <a:outerShdw blurRad="38100" dist="38100" dir="2700000" algn="tl">
                  <a:srgbClr val="000000">
                    <a:alpha val="43137"/>
                  </a:srgbClr>
                </a:outerShdw>
              </a:effectLst>
              <a:latin typeface="Arial Rounded MT Bold" panose="020F0704030504030204" pitchFamily="34" charset="0"/>
            </a:endParaRPr>
          </a:p>
          <a:p>
            <a:r>
              <a:rPr lang="id-ID"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2.</a:t>
            </a:r>
            <a:r>
              <a:rPr lang="en-US" sz="2800" b="1" dirty="0">
                <a:solidFill>
                  <a:srgbClr val="C00000"/>
                </a:solidFill>
                <a:effectLst>
                  <a:outerShdw blurRad="38100" dist="38100" dir="2700000" algn="tl">
                    <a:srgbClr val="000000">
                      <a:alpha val="43137"/>
                    </a:srgbClr>
                  </a:outerShdw>
                </a:effectLst>
                <a:latin typeface="Arial Rounded MT Bold" panose="020F0704030504030204" pitchFamily="34" charset="0"/>
              </a:rPr>
              <a:t>2</a:t>
            </a:r>
            <a:r>
              <a:rPr lang="id-ID"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  VARIASI  TRAFIK  &amp;  </a:t>
            </a:r>
          </a:p>
          <a:p>
            <a:r>
              <a:rPr lang="id-ID" sz="2800" b="1" dirty="0" smtClean="0">
                <a:solidFill>
                  <a:srgbClr val="C00000"/>
                </a:solidFill>
                <a:effectLst>
                  <a:outerShdw blurRad="38100" dist="38100" dir="2700000" algn="tl">
                    <a:srgbClr val="000000">
                      <a:alpha val="43137"/>
                    </a:srgbClr>
                  </a:outerShdw>
                </a:effectLst>
                <a:latin typeface="Arial Rounded MT Bold" panose="020F0704030504030204" pitchFamily="34" charset="0"/>
              </a:rPr>
              <a:t>KONSEP JAM SIBUK</a:t>
            </a:r>
            <a:endParaRPr lang="id-ID" sz="2800" dirty="0">
              <a:latin typeface="Arial Rounded MT Bold" panose="020F0704030504030204" pitchFamily="34" charset="0"/>
            </a:endParaRPr>
          </a:p>
        </p:txBody>
      </p:sp>
      <p:sp>
        <p:nvSpPr>
          <p:cNvPr id="8" name="5-Point Star 7"/>
          <p:cNvSpPr/>
          <p:nvPr/>
        </p:nvSpPr>
        <p:spPr>
          <a:xfrm>
            <a:off x="4229100" y="1596175"/>
            <a:ext cx="6858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Tree>
    <p:extLst>
      <p:ext uri="{BB962C8B-B14F-4D97-AF65-F5344CB8AC3E}">
        <p14:creationId xmlns:p14="http://schemas.microsoft.com/office/powerpoint/2010/main" val="212679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5" name="Rectangle 3"/>
          <p:cNvSpPr>
            <a:spLocks noGrp="1" noChangeArrowheads="1"/>
          </p:cNvSpPr>
          <p:nvPr>
            <p:ph type="subTitle" idx="1"/>
          </p:nvPr>
        </p:nvSpPr>
        <p:spPr>
          <a:xfrm>
            <a:off x="872729" y="1220789"/>
            <a:ext cx="6978253" cy="4084637"/>
          </a:xfrm>
        </p:spPr>
        <p:txBody>
          <a:bodyPr>
            <a:normAutofit lnSpcReduction="10000"/>
          </a:bodyPr>
          <a:lstStyle/>
          <a:p>
            <a:pPr marL="342900" indent="-342900" algn="just" eaLnBrk="1" hangingPunct="1">
              <a:buFont typeface="Wingdings" panose="05000000000000000000" pitchFamily="2" charset="2"/>
              <a:buChar char="§"/>
            </a:pPr>
            <a:r>
              <a:rPr lang="id-ID" dirty="0" smtClean="0">
                <a:solidFill>
                  <a:schemeClr val="tx2">
                    <a:lumMod val="50000"/>
                  </a:schemeClr>
                </a:solidFill>
                <a:latin typeface="Arial" panose="020B0604020202020204" pitchFamily="34" charset="0"/>
                <a:cs typeface="Arial" panose="020B0604020202020204" pitchFamily="34" charset="0"/>
              </a:rPr>
              <a:t>Kenyataan :</a:t>
            </a:r>
          </a:p>
          <a:p>
            <a:pPr marL="800100" lvl="1" indent="-342900" algn="just" eaLnBrk="1" hangingPunct="1">
              <a:buFont typeface="Wingdings" panose="05000000000000000000" pitchFamily="2" charset="2"/>
              <a:buChar char="§"/>
            </a:pPr>
            <a:r>
              <a:rPr lang="id-ID" sz="2400" dirty="0" smtClean="0">
                <a:solidFill>
                  <a:schemeClr val="tx2">
                    <a:lumMod val="50000"/>
                  </a:schemeClr>
                </a:solidFill>
                <a:latin typeface="Arial" panose="020B0604020202020204" pitchFamily="34" charset="0"/>
                <a:cs typeface="Arial" panose="020B0604020202020204" pitchFamily="34" charset="0"/>
              </a:rPr>
              <a:t>Trafik akan sangat bervariasi tergantung pada sistem telekomunikasi</a:t>
            </a:r>
          </a:p>
          <a:p>
            <a:pPr marL="800100" lvl="1" indent="-342900" algn="just" eaLnBrk="1" hangingPunct="1">
              <a:buFont typeface="Wingdings" panose="05000000000000000000" pitchFamily="2" charset="2"/>
              <a:buChar char="§"/>
            </a:pPr>
            <a:r>
              <a:rPr lang="id-ID" sz="2400" dirty="0" smtClean="0">
                <a:solidFill>
                  <a:schemeClr val="tx2">
                    <a:lumMod val="50000"/>
                  </a:schemeClr>
                </a:solidFill>
                <a:latin typeface="Arial" panose="020B0604020202020204" pitchFamily="34" charset="0"/>
                <a:cs typeface="Arial" panose="020B0604020202020204" pitchFamily="34" charset="0"/>
              </a:rPr>
              <a:t>Trafik dibangkitkan oleh setiap pelanggan yang ketika melakukan panggilan tidak tergantung (independent) pada pelanggan yang lain </a:t>
            </a:r>
          </a:p>
          <a:p>
            <a:pPr marL="800100" lvl="1" indent="-342900" algn="just" eaLnBrk="1" hangingPunct="1">
              <a:buFont typeface="Wingdings" panose="05000000000000000000" pitchFamily="2" charset="2"/>
              <a:buChar char="§"/>
            </a:pPr>
            <a:r>
              <a:rPr lang="id-ID" sz="2400" dirty="0" smtClean="0">
                <a:solidFill>
                  <a:schemeClr val="tx2">
                    <a:lumMod val="50000"/>
                  </a:schemeClr>
                </a:solidFill>
                <a:latin typeface="Arial" panose="020B0604020202020204" pitchFamily="34" charset="0"/>
                <a:cs typeface="Arial" panose="020B0604020202020204" pitchFamily="34" charset="0"/>
              </a:rPr>
              <a:t>Trafik sangat terkait dengan aktivitas masyarakat pengguna sarana telekomunikasi.</a:t>
            </a:r>
            <a:endParaRPr lang="en-US" sz="2400" dirty="0" smtClean="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141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4" name="Rectangle 3"/>
          <p:cNvSpPr>
            <a:spLocks noGrp="1" noChangeArrowheads="1"/>
          </p:cNvSpPr>
          <p:nvPr>
            <p:ph type="subTitle" idx="1"/>
          </p:nvPr>
        </p:nvSpPr>
        <p:spPr>
          <a:xfrm>
            <a:off x="872544" y="933452"/>
            <a:ext cx="6978253" cy="2200274"/>
          </a:xfrm>
        </p:spPr>
        <p:txBody>
          <a:bodyPr>
            <a:normAutofit/>
          </a:bodyPr>
          <a:lstStyle/>
          <a:p>
            <a:pPr marL="342900" indent="-342900" algn="just" eaLnBrk="1" hangingPunct="1">
              <a:lnSpc>
                <a:spcPct val="90000"/>
              </a:lnSpc>
              <a:buFont typeface="Wingdings" panose="05000000000000000000" pitchFamily="2" charset="2"/>
              <a:buChar char="§"/>
            </a:pPr>
            <a:r>
              <a:rPr lang="id-ID" sz="1800" dirty="0" smtClean="0">
                <a:solidFill>
                  <a:schemeClr val="tx2">
                    <a:lumMod val="50000"/>
                  </a:schemeClr>
                </a:solidFill>
                <a:latin typeface="Arial" panose="020B0604020202020204" pitchFamily="34" charset="0"/>
                <a:cs typeface="Arial" panose="020B0604020202020204" pitchFamily="34" charset="0"/>
              </a:rPr>
              <a:t>Investigasi yang dilakukan terhadap variasi trafik menunjukkan bahwa pola variasinya bisa bersifat stokastik  maupun deterministik</a:t>
            </a:r>
          </a:p>
          <a:p>
            <a:pPr marL="342900" indent="-342900" algn="just" eaLnBrk="1" hangingPunct="1">
              <a:lnSpc>
                <a:spcPct val="90000"/>
              </a:lnSpc>
              <a:buFont typeface="Wingdings" panose="05000000000000000000" pitchFamily="2" charset="2"/>
              <a:buChar char="§"/>
            </a:pPr>
            <a:r>
              <a:rPr lang="id-ID" sz="1800" dirty="0" smtClean="0">
                <a:solidFill>
                  <a:schemeClr val="tx2">
                    <a:lumMod val="50000"/>
                  </a:schemeClr>
                </a:solidFill>
                <a:latin typeface="Arial" panose="020B0604020202020204" pitchFamily="34" charset="0"/>
                <a:cs typeface="Arial" panose="020B0604020202020204" pitchFamily="34" charset="0"/>
              </a:rPr>
              <a:t>Gambar di bawah ini menunjukkan variasi jumlah panggilan ke suatu sentral pada suatu hari Senin di tahun 1973 di Denmark</a:t>
            </a:r>
          </a:p>
          <a:p>
            <a:pPr marL="342900" indent="-342900" algn="just" eaLnBrk="1" hangingPunct="1">
              <a:lnSpc>
                <a:spcPct val="90000"/>
              </a:lnSpc>
              <a:buFont typeface="Wingdings" panose="05000000000000000000" pitchFamily="2" charset="2"/>
              <a:buChar char="§"/>
            </a:pPr>
            <a:r>
              <a:rPr lang="id-ID" sz="1800" dirty="0" smtClean="0">
                <a:solidFill>
                  <a:schemeClr val="tx2">
                    <a:lumMod val="50000"/>
                  </a:schemeClr>
                </a:solidFill>
                <a:latin typeface="Arial" panose="020B0604020202020204" pitchFamily="34" charset="0"/>
                <a:cs typeface="Arial" panose="020B0604020202020204" pitchFamily="34" charset="0"/>
              </a:rPr>
              <a:t>Dengan membandingkan hasil pengamatan beberapa hari akan dapat ditemukan sifat kurva yang deterministik</a:t>
            </a:r>
            <a:endParaRPr lang="en-US" sz="1800" dirty="0" smtClean="0">
              <a:solidFill>
                <a:schemeClr val="tx2">
                  <a:lumMod val="50000"/>
                </a:schemeClr>
              </a:solidFill>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729" y="2843213"/>
            <a:ext cx="4692068" cy="38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8520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5" name="Rectangle 3"/>
          <p:cNvSpPr>
            <a:spLocks noGrp="1" noChangeArrowheads="1"/>
          </p:cNvSpPr>
          <p:nvPr>
            <p:ph type="subTitle" idx="1"/>
          </p:nvPr>
        </p:nvSpPr>
        <p:spPr>
          <a:xfrm>
            <a:off x="872729" y="933451"/>
            <a:ext cx="6978253" cy="847725"/>
          </a:xfrm>
        </p:spPr>
        <p:txBody>
          <a:bodyPr>
            <a:normAutofit/>
          </a:bodyPr>
          <a:lstStyle/>
          <a:p>
            <a:pPr marL="342900" indent="-342900" algn="just" eaLnBrk="1" hangingPunct="1">
              <a:buFont typeface="Wingdings" panose="05000000000000000000" pitchFamily="2" charset="2"/>
              <a:buChar char="§"/>
            </a:pPr>
            <a:r>
              <a:rPr lang="id-ID" sz="1800" dirty="0" smtClean="0">
                <a:solidFill>
                  <a:schemeClr val="tx2">
                    <a:lumMod val="50000"/>
                  </a:schemeClr>
                </a:solidFill>
              </a:rPr>
              <a:t>Bila hasil pengamatan ditampilkan selama 24 jam, akan tampak kurva seperti pada gambar di bawah</a:t>
            </a:r>
            <a:endParaRPr lang="en-US" sz="1800" dirty="0" smtClean="0">
              <a:solidFill>
                <a:schemeClr val="tx2">
                  <a:lumMod val="50000"/>
                </a:schemeClr>
              </a:solidFill>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1" y="1484314"/>
            <a:ext cx="4962525" cy="3659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5"/>
          <p:cNvSpPr>
            <a:spLocks noChangeArrowheads="1"/>
          </p:cNvSpPr>
          <p:nvPr/>
        </p:nvSpPr>
        <p:spPr bwMode="auto">
          <a:xfrm>
            <a:off x="1045369" y="5305425"/>
            <a:ext cx="58328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i="1" dirty="0">
                <a:solidFill>
                  <a:schemeClr val="tx2">
                    <a:lumMod val="50000"/>
                  </a:schemeClr>
                </a:solidFill>
              </a:rPr>
              <a:t>Jumlah panggilan rata-rata per menit yang diambil dengan cara merata-ratakan jumlah panggilan untuk perioda 15 menit selama 10 hari kerja</a:t>
            </a:r>
            <a:endParaRPr lang="en-US" i="1" dirty="0">
              <a:solidFill>
                <a:schemeClr val="tx2">
                  <a:lumMod val="50000"/>
                </a:schemeClr>
              </a:solidFill>
            </a:endParaRPr>
          </a:p>
        </p:txBody>
      </p:sp>
    </p:spTree>
    <p:extLst>
      <p:ext uri="{BB962C8B-B14F-4D97-AF65-F5344CB8AC3E}">
        <p14:creationId xmlns:p14="http://schemas.microsoft.com/office/powerpoint/2010/main" val="3122067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10" name="Rectangle 3"/>
          <p:cNvSpPr>
            <a:spLocks noGrp="1" noChangeArrowheads="1"/>
          </p:cNvSpPr>
          <p:nvPr>
            <p:ph type="subTitle" idx="1"/>
          </p:nvPr>
        </p:nvSpPr>
        <p:spPr>
          <a:xfrm>
            <a:off x="872729" y="933451"/>
            <a:ext cx="6978253" cy="847725"/>
          </a:xfrm>
        </p:spPr>
        <p:txBody>
          <a:bodyPr>
            <a:noAutofit/>
          </a:bodyPr>
          <a:lstStyle/>
          <a:p>
            <a:pPr marL="342900" indent="-342900" algn="just" eaLnBrk="1" hangingPunct="1">
              <a:buFont typeface="Wingdings" panose="05000000000000000000" pitchFamily="2" charset="2"/>
              <a:buChar char="§"/>
            </a:pPr>
            <a:r>
              <a:rPr lang="id-ID" sz="2000" dirty="0" smtClean="0">
                <a:solidFill>
                  <a:schemeClr val="tx2">
                    <a:lumMod val="50000"/>
                  </a:schemeClr>
                </a:solidFill>
              </a:rPr>
              <a:t>Variasi trafik dapat dipecah lebih jauh lagi menjadi variasi dalam intensitas panggilan dan variasi di dalam waktu pendudukan (service time/holding time)</a:t>
            </a:r>
          </a:p>
          <a:p>
            <a:pPr marL="342900" indent="-342900" algn="just" eaLnBrk="1" hangingPunct="1">
              <a:buFont typeface="Wingdings" panose="05000000000000000000" pitchFamily="2" charset="2"/>
              <a:buChar char="§"/>
            </a:pPr>
            <a:r>
              <a:rPr lang="id-ID" sz="2000" dirty="0" smtClean="0">
                <a:solidFill>
                  <a:schemeClr val="tx2">
                    <a:lumMod val="50000"/>
                  </a:schemeClr>
                </a:solidFill>
              </a:rPr>
              <a:t>Gambar di bawah ini menunjukkan waktu pendudukan untuk pemakaian saluran trunk selama 24 jam</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545" y="1859796"/>
            <a:ext cx="4860131" cy="455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2213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5" name="Rectangle 3"/>
          <p:cNvSpPr>
            <a:spLocks noGrp="1" noChangeArrowheads="1"/>
          </p:cNvSpPr>
          <p:nvPr>
            <p:ph type="subTitle" idx="1"/>
          </p:nvPr>
        </p:nvSpPr>
        <p:spPr>
          <a:xfrm>
            <a:off x="872729" y="1190624"/>
            <a:ext cx="7585471" cy="5286375"/>
          </a:xfrm>
        </p:spPr>
        <p:txBody>
          <a:bodyPr>
            <a:noAutofit/>
          </a:bodyPr>
          <a:lstStyle/>
          <a:p>
            <a:pPr marL="342900" indent="-342900" algn="just" eaLnBrk="1" hangingPunct="1">
              <a:lnSpc>
                <a:spcPct val="90000"/>
              </a:lnSpc>
              <a:buFont typeface="Wingdings" panose="05000000000000000000" pitchFamily="2" charset="2"/>
              <a:buChar char="§"/>
            </a:pPr>
            <a:r>
              <a:rPr lang="id-ID" sz="2000" dirty="0" smtClean="0">
                <a:solidFill>
                  <a:schemeClr val="tx2">
                    <a:lumMod val="50000"/>
                  </a:schemeClr>
                </a:solidFill>
                <a:latin typeface="Arial" panose="020B0604020202020204" pitchFamily="34" charset="0"/>
                <a:cs typeface="Arial" panose="020B0604020202020204" pitchFamily="34" charset="0"/>
              </a:rPr>
              <a:t>Jadi v</a:t>
            </a:r>
            <a:r>
              <a:rPr lang="en-US" sz="2000" dirty="0" err="1" smtClean="0">
                <a:solidFill>
                  <a:schemeClr val="tx2">
                    <a:lumMod val="50000"/>
                  </a:schemeClr>
                </a:solidFill>
                <a:latin typeface="Arial" panose="020B0604020202020204" pitchFamily="34" charset="0"/>
                <a:cs typeface="Arial" panose="020B0604020202020204" pitchFamily="34" charset="0"/>
              </a:rPr>
              <a:t>ariasi</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id-ID" sz="2000" dirty="0" smtClean="0">
                <a:solidFill>
                  <a:schemeClr val="tx2">
                    <a:lumMod val="50000"/>
                  </a:schemeClr>
                </a:solidFill>
                <a:latin typeface="Arial" panose="020B0604020202020204" pitchFamily="34" charset="0"/>
                <a:cs typeface="Arial" panose="020B0604020202020204" pitchFamily="34" charset="0"/>
              </a:rPr>
              <a:t>trafik </a:t>
            </a:r>
            <a:r>
              <a:rPr lang="en-US" sz="2000" dirty="0" smtClean="0">
                <a:solidFill>
                  <a:schemeClr val="tx2">
                    <a:lumMod val="50000"/>
                  </a:schemeClr>
                </a:solidFill>
                <a:latin typeface="Arial" panose="020B0604020202020204" pitchFamily="34" charset="0"/>
                <a:cs typeface="Arial" panose="020B0604020202020204" pitchFamily="34" charset="0"/>
              </a:rPr>
              <a:t>yang </a:t>
            </a:r>
            <a:r>
              <a:rPr lang="en-US" sz="2000" dirty="0" err="1" smtClean="0">
                <a:solidFill>
                  <a:schemeClr val="tx2">
                    <a:lumMod val="50000"/>
                  </a:schemeClr>
                </a:solidFill>
                <a:latin typeface="Arial" panose="020B0604020202020204" pitchFamily="34" charset="0"/>
                <a:cs typeface="Arial" panose="020B0604020202020204" pitchFamily="34" charset="0"/>
              </a:rPr>
              <a:t>dapat</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diperkirakan</a:t>
            </a:r>
            <a:r>
              <a:rPr lang="id-ID" sz="2000" dirty="0" smtClean="0">
                <a:solidFill>
                  <a:schemeClr val="tx2">
                    <a:lumMod val="50000"/>
                  </a:schemeClr>
                </a:solidFill>
                <a:latin typeface="Arial" panose="020B0604020202020204" pitchFamily="34" charset="0"/>
                <a:cs typeface="Arial" panose="020B0604020202020204" pitchFamily="34" charset="0"/>
              </a:rPr>
              <a:t> </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i="1" dirty="0" smtClean="0">
                <a:solidFill>
                  <a:schemeClr val="tx2">
                    <a:lumMod val="50000"/>
                  </a:schemeClr>
                </a:solidFill>
                <a:latin typeface="Arial" panose="020B0604020202020204" pitchFamily="34" charset="0"/>
                <a:cs typeface="Arial" panose="020B0604020202020204" pitchFamily="34" charset="0"/>
              </a:rPr>
              <a:t>predictable variations</a:t>
            </a:r>
            <a:r>
              <a:rPr lang="en-US" sz="2000" dirty="0" smtClean="0">
                <a:solidFill>
                  <a:schemeClr val="tx2">
                    <a:lumMod val="50000"/>
                  </a:schemeClr>
                </a:solidFill>
                <a:latin typeface="Arial" panose="020B0604020202020204" pitchFamily="34" charset="0"/>
                <a:cs typeface="Arial" panose="020B0604020202020204" pitchFamily="34" charset="0"/>
              </a:rPr>
              <a:t>)</a:t>
            </a:r>
            <a:r>
              <a:rPr lang="id-ID" sz="2000" dirty="0" smtClean="0">
                <a:solidFill>
                  <a:schemeClr val="tx2">
                    <a:lumMod val="50000"/>
                  </a:schemeClr>
                </a:solidFill>
                <a:latin typeface="Arial" panose="020B0604020202020204" pitchFamily="34" charset="0"/>
                <a:cs typeface="Arial" panose="020B0604020202020204" pitchFamily="34" charset="0"/>
              </a:rPr>
              <a:t> dapat kita klasifikasikan sbb:</a:t>
            </a:r>
            <a:endParaRPr lang="en-US" sz="2000" dirty="0" smtClean="0">
              <a:solidFill>
                <a:schemeClr val="tx2">
                  <a:lumMod val="50000"/>
                </a:schemeClr>
              </a:solidFill>
              <a:latin typeface="Arial" panose="020B0604020202020204" pitchFamily="34" charset="0"/>
              <a:cs typeface="Arial" panose="020B0604020202020204" pitchFamily="34" charset="0"/>
            </a:endParaRPr>
          </a:p>
          <a:p>
            <a:pPr marL="800100" lvl="1" indent="-342900" algn="just" eaLnBrk="1" hangingPunct="1">
              <a:lnSpc>
                <a:spcPct val="90000"/>
              </a:lnSpc>
              <a:buFont typeface="Arial" panose="020B0604020202020204" pitchFamily="34" charset="0"/>
              <a:buChar char="•"/>
            </a:pPr>
            <a:r>
              <a:rPr lang="en-US" sz="2000" dirty="0" smtClean="0">
                <a:solidFill>
                  <a:schemeClr val="tx2">
                    <a:lumMod val="50000"/>
                  </a:schemeClr>
                </a:solidFill>
                <a:latin typeface="Arial" panose="020B0604020202020204" pitchFamily="34" charset="0"/>
                <a:cs typeface="Arial" panose="020B0604020202020204" pitchFamily="34" charset="0"/>
              </a:rPr>
              <a:t>Long term trend (years)</a:t>
            </a:r>
          </a:p>
          <a:p>
            <a:pPr lvl="2" algn="just" eaLnBrk="1" hangingPunct="1">
              <a:lnSpc>
                <a:spcPct val="90000"/>
              </a:lnSpc>
            </a:pPr>
            <a:r>
              <a:rPr lang="en-US" sz="2000" dirty="0" err="1" smtClean="0">
                <a:solidFill>
                  <a:schemeClr val="tx2">
                    <a:lumMod val="50000"/>
                  </a:schemeClr>
                </a:solidFill>
                <a:latin typeface="Arial" panose="020B0604020202020204" pitchFamily="34" charset="0"/>
                <a:cs typeface="Arial" panose="020B0604020202020204" pitchFamily="34" charset="0"/>
              </a:rPr>
              <a:t>Pertumbuhan</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trafik</a:t>
            </a:r>
            <a:endParaRPr lang="en-US" sz="2000" dirty="0" smtClean="0">
              <a:solidFill>
                <a:schemeClr val="tx2">
                  <a:lumMod val="50000"/>
                </a:schemeClr>
              </a:solidFill>
              <a:latin typeface="Arial" panose="020B0604020202020204" pitchFamily="34" charset="0"/>
              <a:cs typeface="Arial" panose="020B0604020202020204" pitchFamily="34" charset="0"/>
            </a:endParaRPr>
          </a:p>
          <a:p>
            <a:pPr marL="1657350" lvl="3" indent="-285750" algn="just" eaLnBrk="1" hangingPunct="1">
              <a:lnSpc>
                <a:spcPct val="90000"/>
              </a:lnSpc>
              <a:buFont typeface="Courier New" panose="02070309020205020404" pitchFamily="49" charset="0"/>
              <a:buChar char="o"/>
            </a:pPr>
            <a:r>
              <a:rPr lang="en-US" dirty="0" smtClean="0">
                <a:solidFill>
                  <a:schemeClr val="tx2">
                    <a:lumMod val="50000"/>
                  </a:schemeClr>
                </a:solidFill>
                <a:latin typeface="Arial" panose="020B0604020202020204" pitchFamily="34" charset="0"/>
                <a:cs typeface="Arial" panose="020B0604020202020204" pitchFamily="34" charset="0"/>
              </a:rPr>
              <a:t>Existing services: growth of user population,</a:t>
            </a:r>
          </a:p>
          <a:p>
            <a:pPr marL="1657350" lvl="3" indent="-285750" algn="just" eaLnBrk="1" hangingPunct="1">
              <a:lnSpc>
                <a:spcPct val="90000"/>
              </a:lnSpc>
              <a:buFont typeface="Courier New" panose="02070309020205020404" pitchFamily="49" charset="0"/>
              <a:buChar char="o"/>
            </a:pPr>
            <a:r>
              <a:rPr lang="en-US" dirty="0" smtClean="0">
                <a:solidFill>
                  <a:schemeClr val="tx2">
                    <a:lumMod val="50000"/>
                  </a:schemeClr>
                </a:solidFill>
                <a:latin typeface="Arial" panose="020B0604020202020204" pitchFamily="34" charset="0"/>
                <a:cs typeface="Arial" panose="020B0604020202020204" pitchFamily="34" charset="0"/>
              </a:rPr>
              <a:t>changes in habits, economics</a:t>
            </a:r>
          </a:p>
          <a:p>
            <a:pPr marL="1657350" lvl="3" indent="-285750" algn="just" eaLnBrk="1" hangingPunct="1">
              <a:lnSpc>
                <a:spcPct val="90000"/>
              </a:lnSpc>
              <a:buFont typeface="Courier New" panose="02070309020205020404" pitchFamily="49" charset="0"/>
              <a:buChar char="o"/>
            </a:pPr>
            <a:r>
              <a:rPr lang="en-US" dirty="0" smtClean="0">
                <a:solidFill>
                  <a:schemeClr val="tx2">
                    <a:lumMod val="50000"/>
                  </a:schemeClr>
                </a:solidFill>
                <a:latin typeface="Arial" panose="020B0604020202020204" pitchFamily="34" charset="0"/>
                <a:cs typeface="Arial" panose="020B0604020202020204" pitchFamily="34" charset="0"/>
              </a:rPr>
              <a:t>New services</a:t>
            </a:r>
          </a:p>
          <a:p>
            <a:pPr marL="800100" lvl="1" indent="-342900" algn="just" eaLnBrk="1" hangingPunct="1">
              <a:lnSpc>
                <a:spcPct val="90000"/>
              </a:lnSpc>
              <a:buFont typeface="Arial" panose="020B0604020202020204" pitchFamily="34" charset="0"/>
              <a:buChar char="•"/>
            </a:pPr>
            <a:r>
              <a:rPr lang="en-US" sz="2000" dirty="0" err="1" smtClean="0">
                <a:solidFill>
                  <a:schemeClr val="tx2">
                    <a:lumMod val="50000"/>
                  </a:schemeClr>
                </a:solidFill>
                <a:latin typeface="Arial" panose="020B0604020202020204" pitchFamily="34" charset="0"/>
                <a:cs typeface="Arial" panose="020B0604020202020204" pitchFamily="34" charset="0"/>
              </a:rPr>
              <a:t>Variasi</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selama</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setahun</a:t>
            </a:r>
            <a:r>
              <a:rPr lang="en-US" sz="2000" dirty="0" smtClean="0">
                <a:solidFill>
                  <a:schemeClr val="tx2">
                    <a:lumMod val="50000"/>
                  </a:schemeClr>
                </a:solidFill>
                <a:latin typeface="Arial" panose="020B0604020202020204" pitchFamily="34" charset="0"/>
                <a:cs typeface="Arial" panose="020B0604020202020204" pitchFamily="34" charset="0"/>
              </a:rPr>
              <a:t> (months)</a:t>
            </a:r>
          </a:p>
          <a:p>
            <a:pPr marL="800100" lvl="1" indent="-342900" algn="just" eaLnBrk="1" hangingPunct="1">
              <a:lnSpc>
                <a:spcPct val="90000"/>
              </a:lnSpc>
              <a:buFont typeface="Arial" panose="020B0604020202020204" pitchFamily="34" charset="0"/>
              <a:buChar char="•"/>
            </a:pPr>
            <a:r>
              <a:rPr lang="en-US" sz="2000" dirty="0" err="1" smtClean="0">
                <a:solidFill>
                  <a:schemeClr val="tx2">
                    <a:lumMod val="50000"/>
                  </a:schemeClr>
                </a:solidFill>
                <a:latin typeface="Arial" panose="020B0604020202020204" pitchFamily="34" charset="0"/>
                <a:cs typeface="Arial" panose="020B0604020202020204" pitchFamily="34" charset="0"/>
              </a:rPr>
              <a:t>Variasi</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selama</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seminggu</a:t>
            </a:r>
            <a:r>
              <a:rPr lang="en-US" sz="2000" dirty="0" smtClean="0">
                <a:solidFill>
                  <a:schemeClr val="tx2">
                    <a:lumMod val="50000"/>
                  </a:schemeClr>
                </a:solidFill>
                <a:latin typeface="Arial" panose="020B0604020202020204" pitchFamily="34" charset="0"/>
                <a:cs typeface="Arial" panose="020B0604020202020204" pitchFamily="34" charset="0"/>
              </a:rPr>
              <a:t> (days)</a:t>
            </a:r>
          </a:p>
          <a:p>
            <a:pPr marL="800100" lvl="1" indent="-342900" algn="just" eaLnBrk="1" hangingPunct="1">
              <a:lnSpc>
                <a:spcPct val="90000"/>
              </a:lnSpc>
              <a:buFont typeface="Arial" panose="020B0604020202020204" pitchFamily="34" charset="0"/>
              <a:buChar char="•"/>
            </a:pPr>
            <a:r>
              <a:rPr lang="en-US" sz="2000" dirty="0" err="1" smtClean="0">
                <a:solidFill>
                  <a:schemeClr val="tx2">
                    <a:lumMod val="50000"/>
                  </a:schemeClr>
                </a:solidFill>
                <a:latin typeface="Arial" panose="020B0604020202020204" pitchFamily="34" charset="0"/>
                <a:cs typeface="Arial" panose="020B0604020202020204" pitchFamily="34" charset="0"/>
              </a:rPr>
              <a:t>Variasi</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harian</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selama</a:t>
            </a:r>
            <a:r>
              <a:rPr lang="en-US" sz="2000" dirty="0" smtClean="0">
                <a:solidFill>
                  <a:schemeClr val="tx2">
                    <a:lumMod val="50000"/>
                  </a:schemeClr>
                </a:solidFill>
                <a:latin typeface="Arial" panose="020B0604020202020204" pitchFamily="34" charset="0"/>
                <a:cs typeface="Arial" panose="020B0604020202020204" pitchFamily="34" charset="0"/>
              </a:rPr>
              <a:t> 24 jam (hours)</a:t>
            </a:r>
          </a:p>
          <a:p>
            <a:pPr marL="342900" indent="-342900" algn="just" eaLnBrk="1" hangingPunct="1">
              <a:lnSpc>
                <a:spcPct val="90000"/>
              </a:lnSpc>
              <a:buFont typeface="Wingdings" panose="05000000000000000000" pitchFamily="2" charset="2"/>
              <a:buChar char="§"/>
            </a:pPr>
            <a:r>
              <a:rPr lang="en-US" sz="2000" dirty="0" err="1" smtClean="0">
                <a:solidFill>
                  <a:schemeClr val="tx2">
                    <a:lumMod val="50000"/>
                  </a:schemeClr>
                </a:solidFill>
                <a:latin typeface="Arial" panose="020B0604020202020204" pitchFamily="34" charset="0"/>
                <a:cs typeface="Arial" panose="020B0604020202020204" pitchFamily="34" charset="0"/>
              </a:rPr>
              <a:t>Variasi</a:t>
            </a:r>
            <a:r>
              <a:rPr lang="en-US" sz="2000" dirty="0" smtClean="0">
                <a:solidFill>
                  <a:schemeClr val="tx2">
                    <a:lumMod val="50000"/>
                  </a:schemeClr>
                </a:solidFill>
                <a:latin typeface="Arial" panose="020B0604020202020204" pitchFamily="34" charset="0"/>
                <a:cs typeface="Arial" panose="020B0604020202020204" pitchFamily="34" charset="0"/>
              </a:rPr>
              <a:t> predictable </a:t>
            </a:r>
            <a:r>
              <a:rPr lang="en-US" sz="2000" dirty="0" err="1" smtClean="0">
                <a:solidFill>
                  <a:schemeClr val="tx2">
                    <a:lumMod val="50000"/>
                  </a:schemeClr>
                </a:solidFill>
                <a:latin typeface="Arial" panose="020B0604020202020204" pitchFamily="34" charset="0"/>
                <a:cs typeface="Arial" panose="020B0604020202020204" pitchFamily="34" charset="0"/>
              </a:rPr>
              <a:t>lainnya</a:t>
            </a:r>
            <a:endParaRPr lang="en-US" sz="2000" dirty="0" smtClean="0">
              <a:solidFill>
                <a:schemeClr val="tx2">
                  <a:lumMod val="50000"/>
                </a:schemeClr>
              </a:solidFill>
              <a:latin typeface="Arial" panose="020B0604020202020204" pitchFamily="34" charset="0"/>
              <a:cs typeface="Arial" panose="020B0604020202020204" pitchFamily="34" charset="0"/>
            </a:endParaRPr>
          </a:p>
          <a:p>
            <a:pPr marL="800100" lvl="1" indent="-342900" algn="just" eaLnBrk="1" hangingPunct="1">
              <a:lnSpc>
                <a:spcPct val="90000"/>
              </a:lnSpc>
              <a:buFont typeface="Arial" panose="020B0604020202020204" pitchFamily="34" charset="0"/>
              <a:buChar char="•"/>
            </a:pPr>
            <a:r>
              <a:rPr lang="en-US" sz="2000" dirty="0" smtClean="0">
                <a:solidFill>
                  <a:schemeClr val="tx2">
                    <a:lumMod val="50000"/>
                  </a:schemeClr>
                </a:solidFill>
                <a:latin typeface="Arial" panose="020B0604020202020204" pitchFamily="34" charset="0"/>
                <a:cs typeface="Arial" panose="020B0604020202020204" pitchFamily="34" charset="0"/>
              </a:rPr>
              <a:t>Regular: </a:t>
            </a:r>
            <a:r>
              <a:rPr lang="en-US" sz="2000" dirty="0" err="1" smtClean="0">
                <a:solidFill>
                  <a:schemeClr val="tx2">
                    <a:lumMod val="50000"/>
                  </a:schemeClr>
                </a:solidFill>
                <a:latin typeface="Arial" panose="020B0604020202020204" pitchFamily="34" charset="0"/>
                <a:cs typeface="Arial" panose="020B0604020202020204" pitchFamily="34" charset="0"/>
              </a:rPr>
              <a:t>Lebaran</a:t>
            </a:r>
            <a:r>
              <a:rPr lang="en-US" sz="2000" dirty="0" smtClean="0">
                <a:solidFill>
                  <a:schemeClr val="tx2">
                    <a:lumMod val="50000"/>
                  </a:schemeClr>
                </a:solidFill>
                <a:latin typeface="Arial" panose="020B0604020202020204" pitchFamily="34" charset="0"/>
                <a:cs typeface="Arial" panose="020B0604020202020204" pitchFamily="34" charset="0"/>
              </a:rPr>
              <a:t>, Natal etc.</a:t>
            </a:r>
          </a:p>
          <a:p>
            <a:pPr marL="800100" lvl="1" indent="-342900" algn="just" eaLnBrk="1" hangingPunct="1">
              <a:lnSpc>
                <a:spcPct val="90000"/>
              </a:lnSpc>
              <a:buFont typeface="Arial" panose="020B0604020202020204" pitchFamily="34" charset="0"/>
              <a:buChar char="•"/>
            </a:pPr>
            <a:r>
              <a:rPr lang="en-US" sz="2000" dirty="0" smtClean="0">
                <a:solidFill>
                  <a:schemeClr val="tx2">
                    <a:lumMod val="50000"/>
                  </a:schemeClr>
                </a:solidFill>
                <a:latin typeface="Arial" panose="020B0604020202020204" pitchFamily="34" charset="0"/>
                <a:cs typeface="Arial" panose="020B0604020202020204" pitchFamily="34" charset="0"/>
              </a:rPr>
              <a:t>Irregular: </a:t>
            </a:r>
            <a:r>
              <a:rPr lang="en-US" sz="2000" dirty="0" err="1" smtClean="0">
                <a:solidFill>
                  <a:schemeClr val="tx2">
                    <a:lumMod val="50000"/>
                  </a:schemeClr>
                </a:solidFill>
                <a:latin typeface="Arial" panose="020B0604020202020204" pitchFamily="34" charset="0"/>
                <a:cs typeface="Arial" panose="020B0604020202020204" pitchFamily="34" charset="0"/>
              </a:rPr>
              <a:t>televoting</a:t>
            </a:r>
            <a:endParaRPr lang="en-US" sz="2000" dirty="0" smtClean="0">
              <a:solidFill>
                <a:schemeClr val="tx2">
                  <a:lumMod val="50000"/>
                </a:schemeClr>
              </a:solidFill>
              <a:latin typeface="Arial" panose="020B0604020202020204" pitchFamily="34" charset="0"/>
              <a:cs typeface="Arial" panose="020B0604020202020204" pitchFamily="34" charset="0"/>
            </a:endParaRPr>
          </a:p>
          <a:p>
            <a:pPr marL="342900" indent="-342900" algn="just" eaLnBrk="1" hangingPunct="1">
              <a:lnSpc>
                <a:spcPct val="90000"/>
              </a:lnSpc>
              <a:buFont typeface="Wingdings" panose="05000000000000000000" pitchFamily="2" charset="2"/>
              <a:buChar char="§"/>
            </a:pPr>
            <a:r>
              <a:rPr lang="en-US" sz="2000" dirty="0" err="1" smtClean="0">
                <a:solidFill>
                  <a:schemeClr val="tx2">
                    <a:lumMod val="50000"/>
                  </a:schemeClr>
                </a:solidFill>
                <a:latin typeface="Arial" panose="020B0604020202020204" pitchFamily="34" charset="0"/>
                <a:cs typeface="Arial" panose="020B0604020202020204" pitchFamily="34" charset="0"/>
              </a:rPr>
              <a:t>Bermacam</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kelompok</a:t>
            </a:r>
            <a:r>
              <a:rPr lang="en-US" sz="2000" dirty="0" smtClean="0">
                <a:solidFill>
                  <a:schemeClr val="tx2">
                    <a:lumMod val="50000"/>
                  </a:schemeClr>
                </a:solidFill>
                <a:latin typeface="Arial" panose="020B0604020202020204" pitchFamily="34" charset="0"/>
                <a:cs typeface="Arial" panose="020B0604020202020204" pitchFamily="34" charset="0"/>
              </a:rPr>
              <a:t> user </a:t>
            </a:r>
            <a:r>
              <a:rPr lang="en-US" sz="2000" dirty="0" err="1" smtClean="0">
                <a:solidFill>
                  <a:schemeClr val="tx2">
                    <a:lumMod val="50000"/>
                  </a:schemeClr>
                </a:solidFill>
                <a:latin typeface="Arial" panose="020B0604020202020204" pitchFamily="34" charset="0"/>
                <a:cs typeface="Arial" panose="020B0604020202020204" pitchFamily="34" charset="0"/>
              </a:rPr>
              <a:t>memiliki</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profil</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dirty="0" err="1" smtClean="0">
                <a:solidFill>
                  <a:schemeClr val="tx2">
                    <a:lumMod val="50000"/>
                  </a:schemeClr>
                </a:solidFill>
                <a:latin typeface="Arial" panose="020B0604020202020204" pitchFamily="34" charset="0"/>
                <a:cs typeface="Arial" panose="020B0604020202020204" pitchFamily="34" charset="0"/>
              </a:rPr>
              <a:t>tahunan</a:t>
            </a:r>
            <a:r>
              <a:rPr lang="en-US" sz="2000" dirty="0" smtClean="0">
                <a:solidFill>
                  <a:schemeClr val="tx2">
                    <a:lumMod val="50000"/>
                  </a:schemeClr>
                </a:solidFill>
                <a:latin typeface="Arial" panose="020B0604020202020204" pitchFamily="34" charset="0"/>
                <a:cs typeface="Arial" panose="020B0604020202020204" pitchFamily="34" charset="0"/>
              </a:rPr>
              <a:t>/</a:t>
            </a:r>
            <a:r>
              <a:rPr lang="en-US" sz="2000" dirty="0" err="1" smtClean="0">
                <a:solidFill>
                  <a:schemeClr val="tx2">
                    <a:lumMod val="50000"/>
                  </a:schemeClr>
                </a:solidFill>
                <a:latin typeface="Arial" panose="020B0604020202020204" pitchFamily="34" charset="0"/>
                <a:cs typeface="Arial" panose="020B0604020202020204" pitchFamily="34" charset="0"/>
              </a:rPr>
              <a:t>mingguan</a:t>
            </a:r>
            <a:r>
              <a:rPr lang="en-US" sz="2000" dirty="0" smtClean="0">
                <a:solidFill>
                  <a:schemeClr val="tx2">
                    <a:lumMod val="50000"/>
                  </a:schemeClr>
                </a:solidFill>
                <a:latin typeface="Arial" panose="020B0604020202020204" pitchFamily="34" charset="0"/>
                <a:cs typeface="Arial" panose="020B0604020202020204" pitchFamily="34" charset="0"/>
              </a:rPr>
              <a:t>/</a:t>
            </a:r>
            <a:r>
              <a:rPr lang="en-US" sz="2000" dirty="0" err="1" smtClean="0">
                <a:solidFill>
                  <a:schemeClr val="tx2">
                    <a:lumMod val="50000"/>
                  </a:schemeClr>
                </a:solidFill>
                <a:latin typeface="Arial" panose="020B0604020202020204" pitchFamily="34" charset="0"/>
                <a:cs typeface="Arial" panose="020B0604020202020204" pitchFamily="34" charset="0"/>
              </a:rPr>
              <a:t>harian</a:t>
            </a:r>
            <a:r>
              <a:rPr lang="en-US" sz="2000" dirty="0" smtClean="0">
                <a:solidFill>
                  <a:schemeClr val="tx2">
                    <a:lumMod val="50000"/>
                  </a:schemeClr>
                </a:solidFill>
                <a:latin typeface="Arial" panose="020B0604020202020204" pitchFamily="34" charset="0"/>
                <a:cs typeface="Arial" panose="020B0604020202020204" pitchFamily="34" charset="0"/>
              </a:rPr>
              <a:t> yang </a:t>
            </a:r>
            <a:r>
              <a:rPr lang="en-US" sz="2000" dirty="0" err="1" smtClean="0">
                <a:solidFill>
                  <a:schemeClr val="tx2">
                    <a:lumMod val="50000"/>
                  </a:schemeClr>
                </a:solidFill>
                <a:latin typeface="Arial" panose="020B0604020202020204" pitchFamily="34" charset="0"/>
                <a:cs typeface="Arial" panose="020B0604020202020204" pitchFamily="34" charset="0"/>
              </a:rPr>
              <a:t>berbeda</a:t>
            </a:r>
            <a:endParaRPr lang="en-US" sz="2000" dirty="0" smtClean="0">
              <a:solidFill>
                <a:schemeClr val="tx2">
                  <a:lumMod val="50000"/>
                </a:schemeClr>
              </a:solidFill>
              <a:latin typeface="Arial" panose="020B0604020202020204" pitchFamily="34" charset="0"/>
              <a:cs typeface="Arial" panose="020B0604020202020204" pitchFamily="34" charset="0"/>
            </a:endParaRPr>
          </a:p>
          <a:p>
            <a:pPr eaLnBrk="1" hangingPunct="1">
              <a:lnSpc>
                <a:spcPct val="90000"/>
              </a:lnSpc>
            </a:pPr>
            <a:endParaRPr lang="en-US" sz="2000" dirty="0" smtClean="0">
              <a:solidFill>
                <a:schemeClr val="tx2">
                  <a:lumMod val="50000"/>
                </a:schemeClr>
              </a:solidFill>
            </a:endParaRPr>
          </a:p>
        </p:txBody>
      </p:sp>
    </p:spTree>
    <p:extLst>
      <p:ext uri="{BB962C8B-B14F-4D97-AF65-F5344CB8AC3E}">
        <p14:creationId xmlns:p14="http://schemas.microsoft.com/office/powerpoint/2010/main" val="952021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4" name="Rectangle 3"/>
          <p:cNvSpPr>
            <a:spLocks noGrp="1" noChangeArrowheads="1"/>
          </p:cNvSpPr>
          <p:nvPr>
            <p:ph type="subTitle" idx="1"/>
          </p:nvPr>
        </p:nvSpPr>
        <p:spPr>
          <a:xfrm>
            <a:off x="872729" y="1190625"/>
            <a:ext cx="6978253" cy="3905250"/>
          </a:xfrm>
        </p:spPr>
        <p:txBody>
          <a:bodyPr>
            <a:noAutofit/>
          </a:bodyPr>
          <a:lstStyle/>
          <a:p>
            <a:pPr marL="457200" indent="-457200" algn="just" eaLnBrk="1" hangingPunct="1">
              <a:buFont typeface="Wingdings" panose="05000000000000000000" pitchFamily="2" charset="2"/>
              <a:buChar char="§"/>
            </a:pPr>
            <a:r>
              <a:rPr lang="en-US" sz="2800" dirty="0" err="1" smtClean="0">
                <a:solidFill>
                  <a:schemeClr val="tx2">
                    <a:lumMod val="50000"/>
                  </a:schemeClr>
                </a:solidFill>
              </a:rPr>
              <a:t>Variasi</a:t>
            </a:r>
            <a:r>
              <a:rPr lang="en-US" sz="2800" dirty="0" smtClean="0">
                <a:solidFill>
                  <a:schemeClr val="tx2">
                    <a:lumMod val="50000"/>
                  </a:schemeClr>
                </a:solidFill>
              </a:rPr>
              <a:t> </a:t>
            </a:r>
            <a:r>
              <a:rPr lang="id-ID" sz="2800" dirty="0" smtClean="0">
                <a:solidFill>
                  <a:schemeClr val="tx2">
                    <a:lumMod val="50000"/>
                  </a:schemeClr>
                </a:solidFill>
              </a:rPr>
              <a:t>trafik </a:t>
            </a:r>
            <a:r>
              <a:rPr lang="en-US" sz="2800" dirty="0" smtClean="0">
                <a:solidFill>
                  <a:schemeClr val="tx2">
                    <a:lumMod val="50000"/>
                  </a:schemeClr>
                </a:solidFill>
              </a:rPr>
              <a:t>yang </a:t>
            </a:r>
            <a:r>
              <a:rPr lang="en-US" sz="2800" dirty="0" err="1" smtClean="0">
                <a:solidFill>
                  <a:schemeClr val="tx2">
                    <a:lumMod val="50000"/>
                  </a:schemeClr>
                </a:solidFill>
              </a:rPr>
              <a:t>acak</a:t>
            </a:r>
            <a:endParaRPr lang="en-US" sz="2800" dirty="0" smtClean="0">
              <a:solidFill>
                <a:schemeClr val="tx2">
                  <a:lumMod val="50000"/>
                </a:schemeClr>
              </a:solidFill>
            </a:endParaRPr>
          </a:p>
          <a:p>
            <a:pPr marL="457200" indent="-457200" algn="just" eaLnBrk="1" hangingPunct="1">
              <a:buFont typeface="Wingdings" panose="05000000000000000000" pitchFamily="2" charset="2"/>
              <a:buChar char="§"/>
            </a:pPr>
            <a:r>
              <a:rPr lang="en-US" sz="2800" dirty="0" smtClean="0">
                <a:solidFill>
                  <a:schemeClr val="tx2">
                    <a:lumMod val="50000"/>
                  </a:schemeClr>
                </a:solidFill>
              </a:rPr>
              <a:t>Short term random variations (seconds, minutes)</a:t>
            </a:r>
          </a:p>
          <a:p>
            <a:pPr marL="800100" lvl="1" indent="-342900" algn="just" eaLnBrk="1" hangingPunct="1">
              <a:buFont typeface="Arial" panose="020B0604020202020204" pitchFamily="34" charset="0"/>
              <a:buChar char="•"/>
            </a:pPr>
            <a:r>
              <a:rPr lang="en-US" dirty="0" err="1" smtClean="0">
                <a:solidFill>
                  <a:schemeClr val="tx2">
                    <a:lumMod val="50000"/>
                  </a:schemeClr>
                </a:solidFill>
              </a:rPr>
              <a:t>Disebabkan</a:t>
            </a:r>
            <a:r>
              <a:rPr lang="en-US" dirty="0" smtClean="0">
                <a:solidFill>
                  <a:schemeClr val="tx2">
                    <a:lumMod val="50000"/>
                  </a:schemeClr>
                </a:solidFill>
              </a:rPr>
              <a:t> </a:t>
            </a:r>
            <a:r>
              <a:rPr lang="en-US" dirty="0" err="1" smtClean="0">
                <a:solidFill>
                  <a:schemeClr val="tx2">
                    <a:lumMod val="50000"/>
                  </a:schemeClr>
                </a:solidFill>
              </a:rPr>
              <a:t>oleh</a:t>
            </a:r>
            <a:r>
              <a:rPr lang="en-US" dirty="0" smtClean="0">
                <a:solidFill>
                  <a:schemeClr val="tx2">
                    <a:lumMod val="50000"/>
                  </a:schemeClr>
                </a:solidFill>
              </a:rPr>
              <a:t> </a:t>
            </a:r>
            <a:r>
              <a:rPr lang="en-US" dirty="0" err="1" smtClean="0">
                <a:solidFill>
                  <a:schemeClr val="tx2">
                    <a:lumMod val="50000"/>
                  </a:schemeClr>
                </a:solidFill>
              </a:rPr>
              <a:t>tindakan</a:t>
            </a:r>
            <a:r>
              <a:rPr lang="en-US" dirty="0" smtClean="0">
                <a:solidFill>
                  <a:schemeClr val="tx2">
                    <a:lumMod val="50000"/>
                  </a:schemeClr>
                </a:solidFill>
              </a:rPr>
              <a:t> </a:t>
            </a:r>
            <a:r>
              <a:rPr lang="en-US" dirty="0" err="1" smtClean="0">
                <a:solidFill>
                  <a:schemeClr val="tx2">
                    <a:lumMod val="50000"/>
                  </a:schemeClr>
                </a:solidFill>
              </a:rPr>
              <a:t>antar</a:t>
            </a:r>
            <a:r>
              <a:rPr lang="en-US" dirty="0" smtClean="0">
                <a:solidFill>
                  <a:schemeClr val="tx2">
                    <a:lumMod val="50000"/>
                  </a:schemeClr>
                </a:solidFill>
              </a:rPr>
              <a:t> user yang independent</a:t>
            </a:r>
          </a:p>
          <a:p>
            <a:pPr marL="1257300" lvl="2" indent="-342900" algn="just" eaLnBrk="1" hangingPunct="1">
              <a:buFont typeface="Courier New" panose="02070309020205020404" pitchFamily="49" charset="0"/>
              <a:buChar char="o"/>
            </a:pPr>
            <a:r>
              <a:rPr lang="en-US" sz="2800" dirty="0" smtClean="0">
                <a:solidFill>
                  <a:schemeClr val="tx2">
                    <a:lumMod val="50000"/>
                  </a:schemeClr>
                </a:solidFill>
              </a:rPr>
              <a:t>Random call arrivals</a:t>
            </a:r>
          </a:p>
          <a:p>
            <a:pPr marL="1257300" lvl="2" indent="-342900" algn="just" eaLnBrk="1" hangingPunct="1">
              <a:buFont typeface="Courier New" panose="02070309020205020404" pitchFamily="49" charset="0"/>
              <a:buChar char="o"/>
            </a:pPr>
            <a:r>
              <a:rPr lang="en-US" sz="2800" dirty="0" smtClean="0">
                <a:solidFill>
                  <a:schemeClr val="tx2">
                    <a:lumMod val="50000"/>
                  </a:schemeClr>
                </a:solidFill>
              </a:rPr>
              <a:t>Random holding times</a:t>
            </a:r>
          </a:p>
          <a:p>
            <a:pPr marL="457200" indent="-457200" algn="just" eaLnBrk="1" hangingPunct="1">
              <a:buFont typeface="Wingdings" panose="05000000000000000000" pitchFamily="2" charset="2"/>
              <a:buChar char="§"/>
            </a:pPr>
            <a:r>
              <a:rPr lang="en-US" sz="2800" dirty="0" smtClean="0">
                <a:solidFill>
                  <a:schemeClr val="tx2">
                    <a:lumMod val="50000"/>
                  </a:schemeClr>
                </a:solidFill>
              </a:rPr>
              <a:t>Long term random variations (hours)</a:t>
            </a:r>
          </a:p>
          <a:p>
            <a:pPr marL="457200" indent="-457200" algn="just" eaLnBrk="1" hangingPunct="1">
              <a:buFont typeface="Wingdings" panose="05000000000000000000" pitchFamily="2" charset="2"/>
              <a:buChar char="§"/>
            </a:pPr>
            <a:r>
              <a:rPr lang="en-US" sz="2800" dirty="0" smtClean="0">
                <a:solidFill>
                  <a:schemeClr val="tx2">
                    <a:lumMod val="50000"/>
                  </a:schemeClr>
                </a:solidFill>
              </a:rPr>
              <a:t>Random variations caused by external sources</a:t>
            </a:r>
          </a:p>
        </p:txBody>
      </p:sp>
    </p:spTree>
    <p:extLst>
      <p:ext uri="{BB962C8B-B14F-4D97-AF65-F5344CB8AC3E}">
        <p14:creationId xmlns:p14="http://schemas.microsoft.com/office/powerpoint/2010/main" val="3653286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2544" y="207965"/>
            <a:ext cx="6858000" cy="725486"/>
          </a:xfrm>
        </p:spPr>
        <p:txBody>
          <a:bodyPr>
            <a:normAutofit/>
          </a:bodyPr>
          <a:lstStyle/>
          <a:p>
            <a:pPr algn="just"/>
            <a:r>
              <a:rPr lang="id-ID" sz="3200" dirty="0" smtClean="0">
                <a:latin typeface="Arial" panose="020B0604020202020204" pitchFamily="34" charset="0"/>
                <a:cs typeface="Arial" panose="020B0604020202020204" pitchFamily="34" charset="0"/>
              </a:rPr>
              <a:t>2. Dasar-dasar Rekayasa Trafik</a:t>
            </a:r>
            <a:endParaRPr lang="id-ID" sz="3200" dirty="0">
              <a:latin typeface="Arial" panose="020B0604020202020204" pitchFamily="34" charset="0"/>
              <a:cs typeface="Arial" panose="020B0604020202020204" pitchFamily="34" charset="0"/>
            </a:endParaRPr>
          </a:p>
        </p:txBody>
      </p:sp>
      <p:sp>
        <p:nvSpPr>
          <p:cNvPr id="5" name="Rectangle 3"/>
          <p:cNvSpPr>
            <a:spLocks noGrp="1" noChangeArrowheads="1"/>
          </p:cNvSpPr>
          <p:nvPr>
            <p:ph type="subTitle" idx="1"/>
          </p:nvPr>
        </p:nvSpPr>
        <p:spPr>
          <a:xfrm>
            <a:off x="457200" y="1047750"/>
            <a:ext cx="8229599" cy="3905250"/>
          </a:xfrm>
        </p:spPr>
        <p:txBody>
          <a:bodyPr>
            <a:noAutofit/>
          </a:bodyPr>
          <a:lstStyle/>
          <a:p>
            <a:pPr marL="342900" indent="-342900" algn="just" eaLnBrk="1" hangingPunct="1">
              <a:spcBef>
                <a:spcPts val="0"/>
              </a:spcBef>
              <a:buFont typeface="Wingdings" panose="05000000000000000000" pitchFamily="2" charset="2"/>
              <a:buChar char="§"/>
            </a:pPr>
            <a:r>
              <a:rPr lang="id-ID" sz="2000" dirty="0" smtClean="0">
                <a:solidFill>
                  <a:schemeClr val="tx2">
                    <a:lumMod val="50000"/>
                  </a:schemeClr>
                </a:solidFill>
                <a:latin typeface="Arial" panose="020B0604020202020204" pitchFamily="34" charset="0"/>
                <a:cs typeface="Arial" panose="020B0604020202020204" pitchFamily="34" charset="0"/>
              </a:rPr>
              <a:t>Trafik tertingi tidak muncul pada waktu yang sama di dalam setiap harinya</a:t>
            </a:r>
          </a:p>
          <a:p>
            <a:pPr marL="342900" indent="-342900" algn="just" eaLnBrk="1" hangingPunct="1">
              <a:spcBef>
                <a:spcPts val="0"/>
              </a:spcBef>
              <a:buFont typeface="Wingdings" panose="05000000000000000000" pitchFamily="2" charset="2"/>
              <a:buChar char="§"/>
            </a:pPr>
            <a:r>
              <a:rPr lang="id-ID" sz="2000" dirty="0" smtClean="0">
                <a:solidFill>
                  <a:schemeClr val="tx2">
                    <a:lumMod val="50000"/>
                  </a:schemeClr>
                </a:solidFill>
                <a:latin typeface="Arial" panose="020B0604020202020204" pitchFamily="34" charset="0"/>
                <a:cs typeface="Arial" panose="020B0604020202020204" pitchFamily="34" charset="0"/>
              </a:rPr>
              <a:t>Kita definisikan konsep </a:t>
            </a:r>
            <a:r>
              <a:rPr lang="id-ID" sz="2000" i="1" dirty="0" smtClean="0">
                <a:solidFill>
                  <a:schemeClr val="tx2">
                    <a:lumMod val="50000"/>
                  </a:schemeClr>
                </a:solidFill>
                <a:latin typeface="Arial" panose="020B0604020202020204" pitchFamily="34" charset="0"/>
                <a:cs typeface="Arial" panose="020B0604020202020204" pitchFamily="34" charset="0"/>
              </a:rPr>
              <a:t>T</a:t>
            </a:r>
            <a:r>
              <a:rPr lang="en-US" sz="2000" i="1" dirty="0" err="1" smtClean="0">
                <a:solidFill>
                  <a:schemeClr val="tx2">
                    <a:lumMod val="50000"/>
                  </a:schemeClr>
                </a:solidFill>
                <a:latin typeface="Arial" panose="020B0604020202020204" pitchFamily="34" charset="0"/>
                <a:cs typeface="Arial" panose="020B0604020202020204" pitchFamily="34" charset="0"/>
              </a:rPr>
              <a:t>ime</a:t>
            </a:r>
            <a:r>
              <a:rPr lang="en-US" sz="2000" i="1" dirty="0" smtClean="0">
                <a:solidFill>
                  <a:schemeClr val="tx2">
                    <a:lumMod val="50000"/>
                  </a:schemeClr>
                </a:solidFill>
                <a:latin typeface="Arial" panose="020B0604020202020204" pitchFamily="34" charset="0"/>
                <a:cs typeface="Arial" panose="020B0604020202020204" pitchFamily="34" charset="0"/>
              </a:rPr>
              <a:t> </a:t>
            </a:r>
            <a:r>
              <a:rPr lang="id-ID" sz="2000" i="1" dirty="0" smtClean="0">
                <a:solidFill>
                  <a:schemeClr val="tx2">
                    <a:lumMod val="50000"/>
                  </a:schemeClr>
                </a:solidFill>
                <a:latin typeface="Arial" panose="020B0604020202020204" pitchFamily="34" charset="0"/>
                <a:cs typeface="Arial" panose="020B0604020202020204" pitchFamily="34" charset="0"/>
              </a:rPr>
              <a:t>C</a:t>
            </a:r>
            <a:r>
              <a:rPr lang="en-US" sz="2000" i="1" dirty="0" err="1" smtClean="0">
                <a:solidFill>
                  <a:schemeClr val="tx2">
                    <a:lumMod val="50000"/>
                  </a:schemeClr>
                </a:solidFill>
                <a:latin typeface="Arial" panose="020B0604020202020204" pitchFamily="34" charset="0"/>
                <a:cs typeface="Arial" panose="020B0604020202020204" pitchFamily="34" charset="0"/>
              </a:rPr>
              <a:t>onsistent</a:t>
            </a:r>
            <a:r>
              <a:rPr lang="en-US" sz="2000" i="1" dirty="0" smtClean="0">
                <a:solidFill>
                  <a:schemeClr val="tx2">
                    <a:lumMod val="50000"/>
                  </a:schemeClr>
                </a:solidFill>
                <a:latin typeface="Arial" panose="020B0604020202020204" pitchFamily="34" charset="0"/>
                <a:cs typeface="Arial" panose="020B0604020202020204" pitchFamily="34" charset="0"/>
              </a:rPr>
              <a:t> </a:t>
            </a:r>
            <a:r>
              <a:rPr lang="id-ID" sz="2000" i="1" dirty="0" smtClean="0">
                <a:solidFill>
                  <a:schemeClr val="tx2">
                    <a:lumMod val="50000"/>
                  </a:schemeClr>
                </a:solidFill>
                <a:latin typeface="Arial" panose="020B0604020202020204" pitchFamily="34" charset="0"/>
                <a:cs typeface="Arial" panose="020B0604020202020204" pitchFamily="34" charset="0"/>
              </a:rPr>
              <a:t>B</a:t>
            </a:r>
            <a:r>
              <a:rPr lang="en-US" sz="2000" i="1" dirty="0" err="1" smtClean="0">
                <a:solidFill>
                  <a:schemeClr val="tx2">
                    <a:lumMod val="50000"/>
                  </a:schemeClr>
                </a:solidFill>
                <a:latin typeface="Arial" panose="020B0604020202020204" pitchFamily="34" charset="0"/>
                <a:cs typeface="Arial" panose="020B0604020202020204" pitchFamily="34" charset="0"/>
              </a:rPr>
              <a:t>usy</a:t>
            </a:r>
            <a:r>
              <a:rPr lang="en-US" sz="2000" i="1" dirty="0" smtClean="0">
                <a:solidFill>
                  <a:schemeClr val="tx2">
                    <a:lumMod val="50000"/>
                  </a:schemeClr>
                </a:solidFill>
                <a:latin typeface="Arial" panose="020B0604020202020204" pitchFamily="34" charset="0"/>
                <a:cs typeface="Arial" panose="020B0604020202020204" pitchFamily="34" charset="0"/>
              </a:rPr>
              <a:t> </a:t>
            </a:r>
            <a:r>
              <a:rPr lang="id-ID" sz="2000" i="1" dirty="0" smtClean="0">
                <a:solidFill>
                  <a:schemeClr val="tx2">
                    <a:lumMod val="50000"/>
                  </a:schemeClr>
                </a:solidFill>
                <a:latin typeface="Arial" panose="020B0604020202020204" pitchFamily="34" charset="0"/>
                <a:cs typeface="Arial" panose="020B0604020202020204" pitchFamily="34" charset="0"/>
              </a:rPr>
              <a:t>H</a:t>
            </a:r>
            <a:r>
              <a:rPr lang="en-US" sz="2000" i="1" dirty="0" smtClean="0">
                <a:solidFill>
                  <a:schemeClr val="tx2">
                    <a:lumMod val="50000"/>
                  </a:schemeClr>
                </a:solidFill>
                <a:latin typeface="Arial" panose="020B0604020202020204" pitchFamily="34" charset="0"/>
                <a:cs typeface="Arial" panose="020B0604020202020204" pitchFamily="34" charset="0"/>
              </a:rPr>
              <a:t>our</a:t>
            </a: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b="1" dirty="0" smtClean="0">
                <a:solidFill>
                  <a:schemeClr val="tx2">
                    <a:lumMod val="50000"/>
                  </a:schemeClr>
                </a:solidFill>
                <a:latin typeface="Arial" panose="020B0604020202020204" pitchFamily="34" charset="0"/>
                <a:cs typeface="Arial" panose="020B0604020202020204" pitchFamily="34" charset="0"/>
              </a:rPr>
              <a:t>TCBH</a:t>
            </a:r>
            <a:r>
              <a:rPr lang="id-ID" sz="2000" b="1" dirty="0" smtClean="0">
                <a:solidFill>
                  <a:schemeClr val="tx2">
                    <a:lumMod val="50000"/>
                  </a:schemeClr>
                </a:solidFill>
                <a:latin typeface="Arial" panose="020B0604020202020204" pitchFamily="34" charset="0"/>
                <a:cs typeface="Arial" panose="020B0604020202020204" pitchFamily="34" charset="0"/>
              </a:rPr>
              <a:t>, sebagai durasi 6</a:t>
            </a:r>
            <a:r>
              <a:rPr lang="en-US" sz="2000" b="1" dirty="0" smtClean="0">
                <a:solidFill>
                  <a:schemeClr val="tx2">
                    <a:lumMod val="50000"/>
                  </a:schemeClr>
                </a:solidFill>
                <a:latin typeface="Arial" panose="020B0604020202020204" pitchFamily="34" charset="0"/>
                <a:cs typeface="Arial" panose="020B0604020202020204" pitchFamily="34" charset="0"/>
              </a:rPr>
              <a:t>0</a:t>
            </a:r>
            <a:r>
              <a:rPr lang="id-ID" sz="2000" b="1" dirty="0" smtClean="0">
                <a:solidFill>
                  <a:schemeClr val="tx2">
                    <a:lumMod val="50000"/>
                  </a:schemeClr>
                </a:solidFill>
                <a:latin typeface="Arial" panose="020B0604020202020204" pitchFamily="34" charset="0"/>
                <a:cs typeface="Arial" panose="020B0604020202020204" pitchFamily="34" charset="0"/>
              </a:rPr>
              <a:t> menit </a:t>
            </a:r>
            <a:r>
              <a:rPr lang="en-US" sz="2000" b="1" dirty="0" smtClean="0">
                <a:solidFill>
                  <a:schemeClr val="tx2">
                    <a:lumMod val="50000"/>
                  </a:schemeClr>
                </a:solidFill>
                <a:latin typeface="Arial" panose="020B0604020202020204" pitchFamily="34" charset="0"/>
                <a:cs typeface="Arial" panose="020B0604020202020204" pitchFamily="34" charset="0"/>
              </a:rPr>
              <a:t>(</a:t>
            </a:r>
            <a:r>
              <a:rPr lang="id-ID" sz="2000" b="1" dirty="0" smtClean="0">
                <a:solidFill>
                  <a:schemeClr val="tx2">
                    <a:lumMod val="50000"/>
                  </a:schemeClr>
                </a:solidFill>
                <a:latin typeface="Arial" panose="020B0604020202020204" pitchFamily="34" charset="0"/>
                <a:cs typeface="Arial" panose="020B0604020202020204" pitchFamily="34" charset="0"/>
              </a:rPr>
              <a:t>dengan akurasi 15 menit-an) yang untuk suatu perioda yang lama memiliki nilai trafik rata-rata tertinggi</a:t>
            </a:r>
          </a:p>
          <a:p>
            <a:pPr marL="342900" indent="-342900" algn="just" eaLnBrk="1" hangingPunct="1">
              <a:spcBef>
                <a:spcPts val="0"/>
              </a:spcBef>
              <a:buFont typeface="Wingdings" panose="05000000000000000000" pitchFamily="2" charset="2"/>
              <a:buChar char="§"/>
            </a:pPr>
            <a:r>
              <a:rPr lang="id-ID" sz="2000" dirty="0" smtClean="0">
                <a:solidFill>
                  <a:schemeClr val="tx2">
                    <a:lumMod val="50000"/>
                  </a:schemeClr>
                </a:solidFill>
                <a:latin typeface="Arial" panose="020B0604020202020204" pitchFamily="34" charset="0"/>
                <a:cs typeface="Arial" panose="020B0604020202020204" pitchFamily="34" charset="0"/>
              </a:rPr>
              <a:t>Dengan konsep ini maka ada kemungkinan bahwa di dalam beberapa hari terdapat nilai trafik pada jam tersibuk (</a:t>
            </a:r>
            <a:r>
              <a:rPr lang="en-US" sz="2000" i="1" dirty="0" smtClean="0">
                <a:solidFill>
                  <a:schemeClr val="tx2">
                    <a:lumMod val="50000"/>
                  </a:schemeClr>
                </a:solidFill>
                <a:latin typeface="Arial" panose="020B0604020202020204" pitchFamily="34" charset="0"/>
                <a:cs typeface="Arial" panose="020B0604020202020204" pitchFamily="34" charset="0"/>
              </a:rPr>
              <a:t>the busiest hour</a:t>
            </a:r>
            <a:r>
              <a:rPr lang="id-ID" sz="2000" dirty="0" smtClean="0">
                <a:solidFill>
                  <a:schemeClr val="tx2">
                    <a:lumMod val="50000"/>
                  </a:schemeClr>
                </a:solidFill>
                <a:latin typeface="Arial" panose="020B0604020202020204" pitchFamily="34" charset="0"/>
                <a:cs typeface="Arial" panose="020B0604020202020204" pitchFamily="34" charset="0"/>
              </a:rPr>
              <a:t>) yang lebih besar daripada nilai trafik pada jam sibuk (</a:t>
            </a:r>
            <a:r>
              <a:rPr lang="en-US" sz="2000" i="1" dirty="0" smtClean="0">
                <a:solidFill>
                  <a:schemeClr val="tx2">
                    <a:lumMod val="50000"/>
                  </a:schemeClr>
                </a:solidFill>
                <a:latin typeface="Arial" panose="020B0604020202020204" pitchFamily="34" charset="0"/>
                <a:cs typeface="Arial" panose="020B0604020202020204" pitchFamily="34" charset="0"/>
              </a:rPr>
              <a:t>busy hour</a:t>
            </a:r>
            <a:r>
              <a:rPr lang="id-ID" sz="2000" dirty="0" smtClean="0">
                <a:solidFill>
                  <a:schemeClr val="tx2">
                    <a:lumMod val="50000"/>
                  </a:schemeClr>
                </a:solidFill>
                <a:latin typeface="Arial" panose="020B0604020202020204" pitchFamily="34" charset="0"/>
                <a:cs typeface="Arial" panose="020B0604020202020204" pitchFamily="34" charset="0"/>
              </a:rPr>
              <a:t>)</a:t>
            </a:r>
          </a:p>
          <a:p>
            <a:pPr marL="342900" indent="-342900" algn="just" eaLnBrk="1" hangingPunct="1">
              <a:spcBef>
                <a:spcPts val="0"/>
              </a:spcBef>
              <a:buFont typeface="Wingdings" panose="05000000000000000000" pitchFamily="2" charset="2"/>
              <a:buChar char="§"/>
            </a:pPr>
            <a:r>
              <a:rPr lang="id-ID" sz="2000" dirty="0" smtClean="0">
                <a:solidFill>
                  <a:schemeClr val="tx2">
                    <a:lumMod val="50000"/>
                  </a:schemeClr>
                </a:solidFill>
                <a:latin typeface="Arial" panose="020B0604020202020204" pitchFamily="34" charset="0"/>
                <a:cs typeface="Arial" panose="020B0604020202020204" pitchFamily="34" charset="0"/>
              </a:rPr>
              <a:t>Untuk keperluan pengukuran trafik, </a:t>
            </a:r>
            <a:r>
              <a:rPr lang="en-US" sz="2000" dirty="0" smtClean="0">
                <a:solidFill>
                  <a:schemeClr val="tx2">
                    <a:lumMod val="50000"/>
                  </a:schemeClr>
                </a:solidFill>
                <a:latin typeface="Arial" panose="020B0604020202020204" pitchFamily="34" charset="0"/>
                <a:cs typeface="Arial" panose="020B0604020202020204" pitchFamily="34" charset="0"/>
              </a:rPr>
              <a:t>dimensioning,</a:t>
            </a:r>
            <a:r>
              <a:rPr lang="id-ID" sz="2000" dirty="0" smtClean="0">
                <a:solidFill>
                  <a:schemeClr val="tx2">
                    <a:lumMod val="50000"/>
                  </a:schemeClr>
                </a:solidFill>
                <a:latin typeface="Arial" panose="020B0604020202020204" pitchFamily="34" charset="0"/>
                <a:cs typeface="Arial" panose="020B0604020202020204" pitchFamily="34" charset="0"/>
              </a:rPr>
              <a:t> dan aspek lainnya akan sangat membantu apabila kita dapat menetukan </a:t>
            </a:r>
            <a:r>
              <a:rPr lang="id-ID" sz="2000" i="1" dirty="0" smtClean="0">
                <a:solidFill>
                  <a:schemeClr val="tx2">
                    <a:lumMod val="50000"/>
                  </a:schemeClr>
                </a:solidFill>
                <a:latin typeface="Arial" panose="020B0604020202020204" pitchFamily="34" charset="0"/>
                <a:cs typeface="Arial" panose="020B0604020202020204" pitchFamily="34" charset="0"/>
              </a:rPr>
              <a:t>busy hour </a:t>
            </a:r>
            <a:r>
              <a:rPr lang="id-ID" sz="2000" dirty="0" smtClean="0">
                <a:solidFill>
                  <a:schemeClr val="tx2">
                    <a:lumMod val="50000"/>
                  </a:schemeClr>
                </a:solidFill>
                <a:latin typeface="Arial" panose="020B0604020202020204" pitchFamily="34" charset="0"/>
                <a:cs typeface="Arial" panose="020B0604020202020204" pitchFamily="34" charset="0"/>
              </a:rPr>
              <a:t>dengan baik</a:t>
            </a:r>
          </a:p>
          <a:p>
            <a:pPr marL="342900" indent="-342900" algn="just" eaLnBrk="1" hangingPunct="1">
              <a:spcBef>
                <a:spcPts val="0"/>
              </a:spcBef>
              <a:buFont typeface="Wingdings" panose="05000000000000000000" pitchFamily="2" charset="2"/>
              <a:buChar char="§"/>
            </a:pPr>
            <a:r>
              <a:rPr lang="id-ID" sz="2000" dirty="0" smtClean="0">
                <a:solidFill>
                  <a:schemeClr val="tx2">
                    <a:lumMod val="50000"/>
                  </a:schemeClr>
                </a:solidFill>
                <a:latin typeface="Arial" panose="020B0604020202020204" pitchFamily="34" charset="0"/>
                <a:cs typeface="Arial" panose="020B0604020202020204" pitchFamily="34" charset="0"/>
              </a:rPr>
              <a:t>Kita mungkin harus memiliki fakta bahwa </a:t>
            </a:r>
            <a:r>
              <a:rPr lang="id-ID" sz="2000" i="1" dirty="0" smtClean="0">
                <a:solidFill>
                  <a:schemeClr val="tx2">
                    <a:lumMod val="50000"/>
                  </a:schemeClr>
                </a:solidFill>
                <a:latin typeface="Arial" panose="020B0604020202020204" pitchFamily="34" charset="0"/>
                <a:cs typeface="Arial" panose="020B0604020202020204" pitchFamily="34" charset="0"/>
              </a:rPr>
              <a:t>busy hour </a:t>
            </a:r>
            <a:r>
              <a:rPr lang="id-ID" sz="2000" dirty="0" smtClean="0">
                <a:solidFill>
                  <a:schemeClr val="tx2">
                    <a:lumMod val="50000"/>
                  </a:schemeClr>
                </a:solidFill>
                <a:latin typeface="Arial" panose="020B0604020202020204" pitchFamily="34" charset="0"/>
                <a:cs typeface="Arial" panose="020B0604020202020204" pitchFamily="34" charset="0"/>
              </a:rPr>
              <a:t>untuk masing-masing segmen pada sistem telekomunikasi akan berbeda</a:t>
            </a:r>
          </a:p>
          <a:p>
            <a:pPr marL="800100" lvl="1" indent="-342900" algn="just" eaLnBrk="1" hangingPunct="1">
              <a:spcBef>
                <a:spcPts val="0"/>
              </a:spcBef>
              <a:buFont typeface="Arial" panose="020B0604020202020204" pitchFamily="34" charset="0"/>
              <a:buChar char="•"/>
            </a:pPr>
            <a:r>
              <a:rPr lang="id-ID" sz="2000" dirty="0" smtClean="0">
                <a:solidFill>
                  <a:schemeClr val="tx2">
                    <a:lumMod val="50000"/>
                  </a:schemeClr>
                </a:solidFill>
                <a:latin typeface="Arial" panose="020B0604020202020204" pitchFamily="34" charset="0"/>
                <a:cs typeface="Arial" panose="020B0604020202020204" pitchFamily="34" charset="0"/>
              </a:rPr>
              <a:t>Misalnya </a:t>
            </a:r>
            <a:r>
              <a:rPr lang="id-ID" sz="2000" i="1" dirty="0" smtClean="0">
                <a:solidFill>
                  <a:schemeClr val="tx2">
                    <a:lumMod val="50000"/>
                  </a:schemeClr>
                </a:solidFill>
                <a:latin typeface="Arial" panose="020B0604020202020204" pitchFamily="34" charset="0"/>
                <a:cs typeface="Arial" panose="020B0604020202020204" pitchFamily="34" charset="0"/>
              </a:rPr>
              <a:t>busy hour </a:t>
            </a:r>
            <a:r>
              <a:rPr lang="id-ID" sz="2000" dirty="0" smtClean="0">
                <a:solidFill>
                  <a:schemeClr val="tx2">
                    <a:lumMod val="50000"/>
                  </a:schemeClr>
                </a:solidFill>
                <a:latin typeface="Arial" panose="020B0604020202020204" pitchFamily="34" charset="0"/>
                <a:cs typeface="Arial" panose="020B0604020202020204" pitchFamily="34" charset="0"/>
              </a:rPr>
              <a:t>untuk saluran trunk akan berbeda dengan </a:t>
            </a:r>
            <a:r>
              <a:rPr lang="id-ID" sz="2000" i="1" dirty="0" smtClean="0">
                <a:solidFill>
                  <a:schemeClr val="tx2">
                    <a:lumMod val="50000"/>
                  </a:schemeClr>
                </a:solidFill>
                <a:latin typeface="Arial" panose="020B0604020202020204" pitchFamily="34" charset="0"/>
                <a:cs typeface="Arial" panose="020B0604020202020204" pitchFamily="34" charset="0"/>
              </a:rPr>
              <a:t>busy hour </a:t>
            </a:r>
            <a:r>
              <a:rPr lang="id-ID" sz="2000" dirty="0" smtClean="0">
                <a:solidFill>
                  <a:schemeClr val="tx2">
                    <a:lumMod val="50000"/>
                  </a:schemeClr>
                </a:solidFill>
                <a:latin typeface="Arial" panose="020B0604020202020204" pitchFamily="34" charset="0"/>
                <a:cs typeface="Arial" panose="020B0604020202020204" pitchFamily="34" charset="0"/>
              </a:rPr>
              <a:t>untuk sentral</a:t>
            </a:r>
          </a:p>
        </p:txBody>
      </p:sp>
    </p:spTree>
    <p:extLst>
      <p:ext uri="{BB962C8B-B14F-4D97-AF65-F5344CB8AC3E}">
        <p14:creationId xmlns:p14="http://schemas.microsoft.com/office/powerpoint/2010/main" val="7909357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SOAL LATIHAN</a:t>
            </a:r>
            <a:endParaRPr lang="en-US" dirty="0"/>
          </a:p>
        </p:txBody>
      </p:sp>
      <p:sp>
        <p:nvSpPr>
          <p:cNvPr id="3" name="Content Placeholder 2"/>
          <p:cNvSpPr>
            <a:spLocks noGrp="1"/>
          </p:cNvSpPr>
          <p:nvPr>
            <p:ph idx="1"/>
          </p:nvPr>
        </p:nvSpPr>
        <p:spPr/>
        <p:txBody>
          <a:bodyPr>
            <a:normAutofit/>
          </a:bodyPr>
          <a:lstStyle/>
          <a:p>
            <a:pPr marL="457200" lvl="1" indent="-457200" algn="just">
              <a:buFont typeface="+mj-lt"/>
              <a:buAutoNum type="arabicPeriod"/>
            </a:pPr>
            <a:r>
              <a:rPr lang="sv-SE" dirty="0"/>
              <a:t>Misalkan suatu sentral</a:t>
            </a:r>
            <a:r>
              <a:rPr lang="id-ID" dirty="0"/>
              <a:t> menerima rata-rata </a:t>
            </a:r>
            <a:r>
              <a:rPr lang="sv-SE" dirty="0"/>
              <a:t>1800 panggilan baru </a:t>
            </a:r>
            <a:r>
              <a:rPr lang="id-ID" dirty="0"/>
              <a:t>di </a:t>
            </a:r>
            <a:r>
              <a:rPr lang="sv-SE" dirty="0"/>
              <a:t>dalam </a:t>
            </a:r>
            <a:r>
              <a:rPr lang="id-ID" dirty="0"/>
              <a:t>selang waktu </a:t>
            </a:r>
            <a:r>
              <a:rPr lang="sv-SE" dirty="0"/>
              <a:t>1 jam, dan</a:t>
            </a:r>
            <a:r>
              <a:rPr lang="id-ID" dirty="0"/>
              <a:t> r</a:t>
            </a:r>
            <a:r>
              <a:rPr lang="sv-SE" dirty="0"/>
              <a:t>ata-rata waktu</a:t>
            </a:r>
            <a:r>
              <a:rPr lang="id-ID" dirty="0"/>
              <a:t> </a:t>
            </a:r>
            <a:r>
              <a:rPr lang="sv-SE" dirty="0"/>
              <a:t>pendudukan adalah 3 menit</a:t>
            </a:r>
            <a:r>
              <a:rPr lang="id-ID" dirty="0"/>
              <a:t>. Hitung </a:t>
            </a:r>
            <a:r>
              <a:rPr lang="id-ID" i="1" dirty="0"/>
              <a:t>offered traffic</a:t>
            </a:r>
            <a:r>
              <a:rPr lang="id-ID" dirty="0"/>
              <a:t> </a:t>
            </a:r>
            <a:r>
              <a:rPr lang="id-ID" dirty="0" smtClean="0"/>
              <a:t>!</a:t>
            </a:r>
            <a:endParaRPr lang="en-US" dirty="0" smtClean="0"/>
          </a:p>
          <a:p>
            <a:pPr marL="457200" lvl="1" indent="-457200" algn="just">
              <a:buFont typeface="+mj-lt"/>
              <a:buAutoNum type="arabicPeriod"/>
            </a:pPr>
            <a:r>
              <a:rPr lang="en-US" dirty="0"/>
              <a:t>Rata-rata </a:t>
            </a:r>
            <a:r>
              <a:rPr lang="en-US" dirty="0" err="1"/>
              <a:t>selama</a:t>
            </a:r>
            <a:r>
              <a:rPr lang="en-US" dirty="0"/>
              <a:t> jam </a:t>
            </a:r>
            <a:r>
              <a:rPr lang="en-US" dirty="0" err="1"/>
              <a:t>sibuk</a:t>
            </a:r>
            <a:r>
              <a:rPr lang="en-US" dirty="0"/>
              <a:t> </a:t>
            </a:r>
            <a:r>
              <a:rPr lang="en-US" dirty="0" err="1"/>
              <a:t>pada</a:t>
            </a:r>
            <a:r>
              <a:rPr lang="en-US" dirty="0"/>
              <a:t> </a:t>
            </a:r>
            <a:r>
              <a:rPr lang="en-US" dirty="0" err="1"/>
              <a:t>suatu</a:t>
            </a:r>
            <a:r>
              <a:rPr lang="en-US" dirty="0"/>
              <a:t> company </a:t>
            </a:r>
            <a:r>
              <a:rPr lang="en-US" dirty="0" err="1"/>
              <a:t>terjadi</a:t>
            </a:r>
            <a:r>
              <a:rPr lang="en-US" dirty="0"/>
              <a:t> 120 outgoing call </a:t>
            </a:r>
            <a:r>
              <a:rPr lang="en-US" dirty="0" err="1"/>
              <a:t>dengan</a:t>
            </a:r>
            <a:r>
              <a:rPr lang="en-US" dirty="0"/>
              <a:t> </a:t>
            </a:r>
            <a:r>
              <a:rPr lang="en-US" dirty="0" err="1"/>
              <a:t>waktu</a:t>
            </a:r>
            <a:r>
              <a:rPr lang="en-US" dirty="0"/>
              <a:t> </a:t>
            </a:r>
            <a:r>
              <a:rPr lang="en-US" dirty="0" err="1"/>
              <a:t>pendudukan</a:t>
            </a:r>
            <a:r>
              <a:rPr lang="en-US" dirty="0"/>
              <a:t> rata-rata 2 </a:t>
            </a:r>
            <a:r>
              <a:rPr lang="en-US" dirty="0" err="1"/>
              <a:t>menit</a:t>
            </a:r>
            <a:r>
              <a:rPr lang="en-US" dirty="0" smtClean="0"/>
              <a:t>. </a:t>
            </a:r>
            <a:r>
              <a:rPr lang="en-US" dirty="0" err="1" smtClean="0"/>
              <a:t>Terdapat</a:t>
            </a:r>
            <a:r>
              <a:rPr lang="en-US" dirty="0" smtClean="0"/>
              <a:t> 200 </a:t>
            </a:r>
            <a:r>
              <a:rPr lang="en-US" dirty="0"/>
              <a:t>incoming call </a:t>
            </a:r>
            <a:r>
              <a:rPr lang="en-US" dirty="0" err="1"/>
              <a:t>dengan</a:t>
            </a:r>
            <a:r>
              <a:rPr lang="en-US" dirty="0"/>
              <a:t> </a:t>
            </a:r>
            <a:r>
              <a:rPr lang="en-US" dirty="0" err="1"/>
              <a:t>waktu</a:t>
            </a:r>
            <a:r>
              <a:rPr lang="en-US" dirty="0"/>
              <a:t> </a:t>
            </a:r>
            <a:r>
              <a:rPr lang="en-US" dirty="0" err="1"/>
              <a:t>pendudukan</a:t>
            </a:r>
            <a:r>
              <a:rPr lang="en-US" dirty="0"/>
              <a:t> rata-rata 3 </a:t>
            </a:r>
            <a:r>
              <a:rPr lang="en-US" dirty="0" err="1"/>
              <a:t>menit</a:t>
            </a:r>
            <a:r>
              <a:rPr lang="en-US" dirty="0" smtClean="0"/>
              <a:t>. </a:t>
            </a:r>
            <a:r>
              <a:rPr lang="en-US" dirty="0" err="1" smtClean="0"/>
              <a:t>Tentukan</a:t>
            </a:r>
            <a:r>
              <a:rPr lang="en-US" dirty="0" smtClean="0"/>
              <a:t> </a:t>
            </a:r>
            <a:r>
              <a:rPr lang="en-US" i="1" dirty="0" smtClean="0"/>
              <a:t>Outgoing </a:t>
            </a:r>
            <a:r>
              <a:rPr lang="en-US" i="1" dirty="0"/>
              <a:t>traffic</a:t>
            </a:r>
            <a:r>
              <a:rPr lang="en-US" dirty="0" smtClean="0"/>
              <a:t>, </a:t>
            </a:r>
            <a:r>
              <a:rPr lang="en-US" i="1" dirty="0" smtClean="0"/>
              <a:t>incoming </a:t>
            </a:r>
            <a:r>
              <a:rPr lang="en-US" i="1" dirty="0"/>
              <a:t>traffic </a:t>
            </a:r>
            <a:r>
              <a:rPr lang="en-US" dirty="0" err="1"/>
              <a:t>dan</a:t>
            </a:r>
            <a:r>
              <a:rPr lang="en-US" dirty="0"/>
              <a:t> </a:t>
            </a:r>
            <a:r>
              <a:rPr lang="en-US" i="1" dirty="0"/>
              <a:t>total traffic</a:t>
            </a:r>
            <a:r>
              <a:rPr lang="en-US" dirty="0"/>
              <a:t>?</a:t>
            </a:r>
          </a:p>
          <a:p>
            <a:pPr marL="457200" lvl="1" indent="-457200" algn="just">
              <a:buFont typeface="+mj-lt"/>
              <a:buAutoNum type="arabicPeriod"/>
            </a:pPr>
            <a:endParaRPr lang="id-ID" dirty="0"/>
          </a:p>
          <a:p>
            <a:pPr algn="just"/>
            <a:endParaRPr lang="en-US" sz="2800" dirty="0"/>
          </a:p>
        </p:txBody>
      </p:sp>
    </p:spTree>
    <p:extLst>
      <p:ext uri="{BB962C8B-B14F-4D97-AF65-F5344CB8AC3E}">
        <p14:creationId xmlns:p14="http://schemas.microsoft.com/office/powerpoint/2010/main" val="2211385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pPr marL="465138" indent="-465138" algn="just">
              <a:buNone/>
            </a:pPr>
            <a:r>
              <a:rPr lang="en-US" dirty="0" smtClean="0"/>
              <a:t>3. </a:t>
            </a:r>
            <a:r>
              <a:rPr lang="en-US" dirty="0" err="1" smtClean="0"/>
              <a:t>Selama</a:t>
            </a:r>
            <a:r>
              <a:rPr lang="en-US" dirty="0" smtClean="0"/>
              <a:t> </a:t>
            </a:r>
            <a:r>
              <a:rPr lang="en-US" dirty="0"/>
              <a:t>jam </a:t>
            </a:r>
            <a:r>
              <a:rPr lang="en-US" dirty="0" err="1"/>
              <a:t>sibuk</a:t>
            </a:r>
            <a:r>
              <a:rPr lang="en-US" dirty="0"/>
              <a:t> 1200 </a:t>
            </a:r>
            <a:r>
              <a:rPr lang="en-US" dirty="0" err="1"/>
              <a:t>panggilan</a:t>
            </a:r>
            <a:r>
              <a:rPr lang="en-US" dirty="0"/>
              <a:t> </a:t>
            </a:r>
            <a:r>
              <a:rPr lang="en-US" dirty="0" err="1"/>
              <a:t>ditawarkan</a:t>
            </a:r>
            <a:r>
              <a:rPr lang="en-US" dirty="0"/>
              <a:t> </a:t>
            </a:r>
            <a:r>
              <a:rPr lang="en-US" dirty="0" err="1"/>
              <a:t>pada</a:t>
            </a:r>
            <a:r>
              <a:rPr lang="en-US" dirty="0"/>
              <a:t> </a:t>
            </a:r>
            <a:r>
              <a:rPr lang="en-US" dirty="0" err="1"/>
              <a:t>suatu</a:t>
            </a:r>
            <a:r>
              <a:rPr lang="en-US" dirty="0"/>
              <a:t> group trunk </a:t>
            </a:r>
            <a:r>
              <a:rPr lang="en-US" dirty="0" err="1"/>
              <a:t>dan</a:t>
            </a:r>
            <a:r>
              <a:rPr lang="en-US" dirty="0"/>
              <a:t> </a:t>
            </a:r>
            <a:r>
              <a:rPr lang="en-US" dirty="0" err="1"/>
              <a:t>terjadi</a:t>
            </a:r>
            <a:r>
              <a:rPr lang="en-US" dirty="0"/>
              <a:t> 6 </a:t>
            </a:r>
            <a:r>
              <a:rPr lang="en-US" dirty="0" err="1"/>
              <a:t>panggilan</a:t>
            </a:r>
            <a:r>
              <a:rPr lang="en-US" dirty="0"/>
              <a:t> yang </a:t>
            </a:r>
            <a:r>
              <a:rPr lang="en-US" dirty="0" err="1"/>
              <a:t>hilang.Waktu</a:t>
            </a:r>
            <a:r>
              <a:rPr lang="en-US" dirty="0"/>
              <a:t> </a:t>
            </a:r>
            <a:r>
              <a:rPr lang="en-US" dirty="0" err="1"/>
              <a:t>pendudukan</a:t>
            </a:r>
            <a:r>
              <a:rPr lang="en-US" dirty="0"/>
              <a:t> rata-rata 3 </a:t>
            </a:r>
            <a:r>
              <a:rPr lang="en-US" dirty="0" err="1"/>
              <a:t>menit</a:t>
            </a:r>
            <a:r>
              <a:rPr lang="en-US" dirty="0"/>
              <a:t>. </a:t>
            </a:r>
            <a:r>
              <a:rPr lang="en-US" dirty="0" err="1"/>
              <a:t>Tentukan</a:t>
            </a:r>
            <a:r>
              <a:rPr lang="en-US" dirty="0"/>
              <a:t>:</a:t>
            </a:r>
          </a:p>
          <a:p>
            <a:pPr marL="514350" indent="-514350">
              <a:buAutoNum type="alphaLcPeriod"/>
            </a:pPr>
            <a:r>
              <a:rPr lang="en-US" dirty="0" err="1" smtClean="0"/>
              <a:t>Traffik</a:t>
            </a:r>
            <a:r>
              <a:rPr lang="en-US" dirty="0" smtClean="0"/>
              <a:t> </a:t>
            </a:r>
            <a:r>
              <a:rPr lang="en-US" dirty="0" err="1"/>
              <a:t>offered,Traffic</a:t>
            </a:r>
            <a:r>
              <a:rPr lang="en-US" dirty="0"/>
              <a:t> </a:t>
            </a:r>
            <a:r>
              <a:rPr lang="en-US" dirty="0" smtClean="0"/>
              <a:t>Carried </a:t>
            </a:r>
          </a:p>
          <a:p>
            <a:pPr marL="514350" indent="-514350">
              <a:buAutoNum type="alphaLcPeriod"/>
            </a:pPr>
            <a:r>
              <a:rPr lang="en-US" dirty="0" smtClean="0"/>
              <a:t>Traffic lost</a:t>
            </a:r>
          </a:p>
          <a:p>
            <a:pPr marL="514350" indent="-514350">
              <a:buAutoNum type="alphaLcPeriod"/>
            </a:pPr>
            <a:r>
              <a:rPr lang="en-US" dirty="0" smtClean="0"/>
              <a:t>GOS </a:t>
            </a:r>
          </a:p>
          <a:p>
            <a:pPr marL="514350" indent="-514350">
              <a:buAutoNum type="alphaLcPeriod"/>
            </a:pPr>
            <a:r>
              <a:rPr lang="en-US" dirty="0" smtClean="0"/>
              <a:t>Total </a:t>
            </a:r>
            <a:r>
              <a:rPr lang="en-US" dirty="0" err="1"/>
              <a:t>waktu</a:t>
            </a:r>
            <a:r>
              <a:rPr lang="en-US" dirty="0"/>
              <a:t> </a:t>
            </a:r>
            <a:r>
              <a:rPr lang="en-US" dirty="0" err="1" smtClean="0"/>
              <a:t>kongesti</a:t>
            </a:r>
            <a:r>
              <a:rPr lang="en-US" dirty="0" smtClean="0"/>
              <a:t> </a:t>
            </a:r>
            <a:endParaRPr lang="en-US" dirty="0"/>
          </a:p>
          <a:p>
            <a:endParaRPr lang="en-US" dirty="0"/>
          </a:p>
        </p:txBody>
      </p:sp>
    </p:spTree>
    <p:extLst>
      <p:ext uri="{BB962C8B-B14F-4D97-AF65-F5344CB8AC3E}">
        <p14:creationId xmlns:p14="http://schemas.microsoft.com/office/powerpoint/2010/main" val="187027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04813"/>
            <a:ext cx="8062913" cy="1825625"/>
          </a:xfrm>
        </p:spPr>
        <p:txBody>
          <a:bodyPr rtlCol="0">
            <a:normAutofit fontScale="90000"/>
          </a:bodyPr>
          <a:lstStyle/>
          <a:p>
            <a:pPr algn="l" eaLnBrk="1" fontAlgn="auto" hangingPunct="1">
              <a:spcAft>
                <a:spcPts val="0"/>
              </a:spcAft>
              <a:defRPr/>
            </a:pPr>
            <a:r>
              <a:rPr lang="en-US" sz="3600" dirty="0" smtClean="0">
                <a:latin typeface="Verdana" pitchFamily="34" charset="0"/>
              </a:rPr>
              <a:t/>
            </a:r>
            <a:br>
              <a:rPr lang="en-US" sz="3600" dirty="0" smtClean="0">
                <a:latin typeface="Verdana" pitchFamily="34" charset="0"/>
              </a:rPr>
            </a:br>
            <a:r>
              <a:rPr lang="en-US" sz="3600" dirty="0" err="1" smtClean="0">
                <a:latin typeface="Verdana" pitchFamily="34" charset="0"/>
              </a:rPr>
              <a:t>Tujuan</a:t>
            </a:r>
            <a:r>
              <a:rPr lang="en-US" sz="3600" dirty="0" smtClean="0">
                <a:latin typeface="Verdana" pitchFamily="34" charset="0"/>
              </a:rPr>
              <a:t> </a:t>
            </a:r>
            <a:r>
              <a:rPr lang="en-US" sz="3600" dirty="0" err="1" smtClean="0">
                <a:latin typeface="Verdana" pitchFamily="34" charset="0"/>
              </a:rPr>
              <a:t>Teori</a:t>
            </a:r>
            <a:r>
              <a:rPr lang="en-US" sz="3600" dirty="0" smtClean="0">
                <a:latin typeface="Verdana" pitchFamily="34" charset="0"/>
              </a:rPr>
              <a:t> </a:t>
            </a:r>
            <a:r>
              <a:rPr lang="en-US" sz="3600" dirty="0" err="1" smtClean="0">
                <a:latin typeface="Verdana" pitchFamily="34" charset="0"/>
              </a:rPr>
              <a:t>Trafik</a:t>
            </a:r>
            <a:r>
              <a:rPr lang="en-US" sz="3600" dirty="0" smtClean="0">
                <a:latin typeface="Verdana" pitchFamily="34" charset="0"/>
              </a:rPr>
              <a:t/>
            </a:r>
            <a:br>
              <a:rPr lang="en-US" sz="3600" dirty="0" smtClean="0">
                <a:latin typeface="Verdana" pitchFamily="34" charset="0"/>
              </a:rPr>
            </a:br>
            <a:r>
              <a:rPr lang="en-US" sz="2000" dirty="0" smtClean="0">
                <a:latin typeface="Verdana" pitchFamily="34" charset="0"/>
              </a:rPr>
              <a:t/>
            </a:r>
            <a:br>
              <a:rPr lang="en-US" sz="2000" dirty="0" smtClean="0">
                <a:latin typeface="Verdana" pitchFamily="34" charset="0"/>
              </a:rPr>
            </a:br>
            <a:r>
              <a:rPr lang="en-US" sz="2000" dirty="0" err="1" smtClean="0">
                <a:latin typeface="Verdana" pitchFamily="34" charset="0"/>
              </a:rPr>
              <a:t>Memberikan</a:t>
            </a:r>
            <a:r>
              <a:rPr lang="en-US" sz="2000" dirty="0" smtClean="0">
                <a:latin typeface="Verdana" pitchFamily="34" charset="0"/>
              </a:rPr>
              <a:t> </a:t>
            </a:r>
            <a:r>
              <a:rPr lang="en-US" sz="2000" dirty="0" err="1" smtClean="0">
                <a:latin typeface="Verdana" pitchFamily="34" charset="0"/>
              </a:rPr>
              <a:t>gambaran</a:t>
            </a:r>
            <a:r>
              <a:rPr lang="en-US" sz="2000" dirty="0" smtClean="0">
                <a:latin typeface="Verdana" pitchFamily="34" charset="0"/>
              </a:rPr>
              <a:t> </a:t>
            </a:r>
            <a:r>
              <a:rPr lang="en-US" sz="2000" dirty="0" err="1" smtClean="0">
                <a:latin typeface="Verdana" pitchFamily="34" charset="0"/>
              </a:rPr>
              <a:t>tentang</a:t>
            </a:r>
            <a:r>
              <a:rPr lang="en-US" sz="2000" dirty="0" smtClean="0">
                <a:latin typeface="Verdana" pitchFamily="34" charset="0"/>
              </a:rPr>
              <a:t> </a:t>
            </a:r>
            <a:r>
              <a:rPr lang="en-US" sz="2000" dirty="0" err="1" smtClean="0">
                <a:latin typeface="Verdana" pitchFamily="34" charset="0"/>
              </a:rPr>
              <a:t>hubungan</a:t>
            </a:r>
            <a:r>
              <a:rPr lang="en-US" sz="2000" dirty="0" smtClean="0">
                <a:latin typeface="Verdana" pitchFamily="34" charset="0"/>
              </a:rPr>
              <a:t> </a:t>
            </a:r>
            <a:r>
              <a:rPr lang="en-US" sz="2000" dirty="0" err="1" smtClean="0">
                <a:latin typeface="Verdana" pitchFamily="34" charset="0"/>
              </a:rPr>
              <a:t>tiga</a:t>
            </a:r>
            <a:r>
              <a:rPr lang="en-US" sz="2000" dirty="0" smtClean="0">
                <a:latin typeface="Verdana" pitchFamily="34" charset="0"/>
              </a:rPr>
              <a:t> </a:t>
            </a:r>
            <a:r>
              <a:rPr lang="en-US" sz="2000" dirty="0" err="1" smtClean="0">
                <a:latin typeface="Verdana" pitchFamily="34" charset="0"/>
              </a:rPr>
              <a:t>faktor</a:t>
            </a:r>
            <a:r>
              <a:rPr lang="en-US" sz="2000" dirty="0" smtClean="0">
                <a:latin typeface="Verdana" pitchFamily="34" charset="0"/>
              </a:rPr>
              <a:t> yang </a:t>
            </a:r>
            <a:r>
              <a:rPr lang="en-US" sz="2000" dirty="0" err="1" smtClean="0">
                <a:latin typeface="Verdana" pitchFamily="34" charset="0"/>
              </a:rPr>
              <a:t>mempengaruhi</a:t>
            </a:r>
            <a:r>
              <a:rPr lang="en-US" sz="2000" dirty="0" smtClean="0">
                <a:latin typeface="Verdana" pitchFamily="34" charset="0"/>
              </a:rPr>
              <a:t> </a:t>
            </a:r>
            <a:r>
              <a:rPr lang="en-US" sz="2000" dirty="0" err="1" smtClean="0">
                <a:latin typeface="Verdana" pitchFamily="34" charset="0"/>
              </a:rPr>
              <a:t>suatu</a:t>
            </a:r>
            <a:r>
              <a:rPr lang="en-US" sz="2000" dirty="0" smtClean="0">
                <a:latin typeface="Verdana" pitchFamily="34" charset="0"/>
              </a:rPr>
              <a:t> </a:t>
            </a:r>
            <a:r>
              <a:rPr lang="en-US" sz="2000" dirty="0" err="1" smtClean="0">
                <a:latin typeface="Verdana" pitchFamily="34" charset="0"/>
              </a:rPr>
              <a:t>sistem</a:t>
            </a:r>
            <a:r>
              <a:rPr lang="en-US" sz="2000" dirty="0" smtClean="0">
                <a:latin typeface="Verdana" pitchFamily="34" charset="0"/>
              </a:rPr>
              <a:t> </a:t>
            </a:r>
            <a:r>
              <a:rPr lang="en-US" sz="2000" dirty="0" err="1" smtClean="0">
                <a:latin typeface="Verdana" pitchFamily="34" charset="0"/>
              </a:rPr>
              <a:t>telekomunikasi</a:t>
            </a:r>
            <a:r>
              <a:rPr lang="en-US" sz="2000" dirty="0" smtClean="0">
                <a:latin typeface="Verdana" pitchFamily="34" charset="0"/>
              </a:rPr>
              <a:t>:</a:t>
            </a:r>
            <a:br>
              <a:rPr lang="en-US" sz="2000" dirty="0" smtClean="0">
                <a:latin typeface="Verdana" pitchFamily="34" charset="0"/>
              </a:rPr>
            </a:br>
            <a:r>
              <a:rPr lang="en-US" sz="2000" dirty="0" smtClean="0">
                <a:latin typeface="Verdana" pitchFamily="34" charset="0"/>
              </a:rPr>
              <a:t>- Quality of Service/ Grade of Service</a:t>
            </a:r>
            <a:br>
              <a:rPr lang="en-US" sz="2000" dirty="0" smtClean="0">
                <a:latin typeface="Verdana" pitchFamily="34" charset="0"/>
              </a:rPr>
            </a:br>
            <a:r>
              <a:rPr lang="en-US" sz="2000" dirty="0" smtClean="0">
                <a:latin typeface="Verdana" pitchFamily="34" charset="0"/>
              </a:rPr>
              <a:t>- </a:t>
            </a:r>
            <a:r>
              <a:rPr lang="en-US" sz="2000" dirty="0" err="1" smtClean="0">
                <a:latin typeface="Verdana" pitchFamily="34" charset="0"/>
              </a:rPr>
              <a:t>Beban</a:t>
            </a:r>
            <a:r>
              <a:rPr lang="en-US" sz="2000" dirty="0" smtClean="0">
                <a:latin typeface="Verdana" pitchFamily="34" charset="0"/>
              </a:rPr>
              <a:t> </a:t>
            </a:r>
            <a:r>
              <a:rPr lang="en-US" sz="2000" dirty="0" err="1" smtClean="0">
                <a:latin typeface="Verdana" pitchFamily="34" charset="0"/>
              </a:rPr>
              <a:t>trafik</a:t>
            </a:r>
            <a:r>
              <a:rPr lang="en-US" sz="2000" dirty="0" smtClean="0">
                <a:latin typeface="Verdana" pitchFamily="34" charset="0"/>
              </a:rPr>
              <a:t/>
            </a:r>
            <a:br>
              <a:rPr lang="en-US" sz="2000" dirty="0" smtClean="0">
                <a:latin typeface="Verdana" pitchFamily="34" charset="0"/>
              </a:rPr>
            </a:br>
            <a:r>
              <a:rPr lang="en-US" sz="2000" dirty="0" smtClean="0">
                <a:latin typeface="Verdana" pitchFamily="34" charset="0"/>
              </a:rPr>
              <a:t>- </a:t>
            </a:r>
            <a:r>
              <a:rPr lang="en-US" sz="2000" dirty="0" err="1" smtClean="0">
                <a:latin typeface="Verdana" pitchFamily="34" charset="0"/>
              </a:rPr>
              <a:t>Kapasitas</a:t>
            </a:r>
            <a:r>
              <a:rPr lang="en-US" sz="2000" dirty="0" smtClean="0">
                <a:latin typeface="Verdana" pitchFamily="34" charset="0"/>
              </a:rPr>
              <a:t> </a:t>
            </a:r>
            <a:r>
              <a:rPr lang="en-US" sz="2000" dirty="0" err="1" smtClean="0">
                <a:latin typeface="Verdana" pitchFamily="34" charset="0"/>
              </a:rPr>
              <a:t>sistem</a:t>
            </a:r>
            <a:r>
              <a:rPr lang="en-US" sz="2000" dirty="0" smtClean="0">
                <a:latin typeface="Verdana" pitchFamily="34" charset="0"/>
              </a:rPr>
              <a:t/>
            </a:r>
            <a:br>
              <a:rPr lang="en-US" sz="2000" dirty="0" smtClean="0">
                <a:latin typeface="Verdana" pitchFamily="34" charset="0"/>
              </a:rPr>
            </a:br>
            <a:endParaRPr lang="en-US" sz="2000" dirty="0" smtClean="0">
              <a:latin typeface="Verdana" pitchFamily="34"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924175"/>
            <a:ext cx="459105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3470747401"/>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smtClean="0"/>
              <a:t>Latar belakang Rekayasa Traffik</a:t>
            </a:r>
            <a:endParaRPr lang="id-ID" sz="3600" smtClean="0"/>
          </a:p>
        </p:txBody>
      </p:sp>
      <p:sp>
        <p:nvSpPr>
          <p:cNvPr id="12291" name="Content Placeholder 2"/>
          <p:cNvSpPr>
            <a:spLocks noGrp="1"/>
          </p:cNvSpPr>
          <p:nvPr>
            <p:ph idx="1"/>
          </p:nvPr>
        </p:nvSpPr>
        <p:spPr>
          <a:xfrm>
            <a:off x="457200" y="1341438"/>
            <a:ext cx="8229600" cy="4525962"/>
          </a:xfrm>
        </p:spPr>
        <p:txBody>
          <a:bodyPr/>
          <a:lstStyle/>
          <a:p>
            <a:pPr eaLnBrk="1" hangingPunct="1"/>
            <a:r>
              <a:rPr lang="en-US" sz="2800" smtClean="0"/>
              <a:t>Adanya permasalahan seberapa besar /banyak fasilitas telekomunikasi yang disediakan untuk melayani hubungan telekomunikasi</a:t>
            </a:r>
            <a:endParaRPr lang="id-ID" sz="2800" smtClean="0"/>
          </a:p>
        </p:txBody>
      </p:sp>
      <p:sp>
        <p:nvSpPr>
          <p:cNvPr id="4" name="Footer Placeholder 3"/>
          <p:cNvSpPr>
            <a:spLocks noGrp="1"/>
          </p:cNvSpPr>
          <p:nvPr>
            <p:ph type="ftr" sz="quarter" idx="11"/>
          </p:nvPr>
        </p:nvSpPr>
        <p:spPr/>
        <p:txBody>
          <a:bodyPr/>
          <a:lstStyle/>
          <a:p>
            <a:pPr>
              <a:defRPr/>
            </a:pPr>
            <a:r>
              <a:rPr lang="en-US"/>
              <a:t>ASRI FILE</a:t>
            </a:r>
          </a:p>
        </p:txBody>
      </p:sp>
      <p:sp>
        <p:nvSpPr>
          <p:cNvPr id="5" name="Curved Left Arrow 4"/>
          <p:cNvSpPr/>
          <p:nvPr/>
        </p:nvSpPr>
        <p:spPr>
          <a:xfrm>
            <a:off x="6084888" y="2349500"/>
            <a:ext cx="1008062" cy="1079500"/>
          </a:xfrm>
          <a:prstGeom prst="curved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schemeClr val="tx1"/>
              </a:solidFill>
            </a:endParaRPr>
          </a:p>
        </p:txBody>
      </p:sp>
      <p:sp>
        <p:nvSpPr>
          <p:cNvPr id="6" name="TextBox 5"/>
          <p:cNvSpPr txBox="1"/>
          <p:nvPr/>
        </p:nvSpPr>
        <p:spPr>
          <a:xfrm>
            <a:off x="1403350" y="2708275"/>
            <a:ext cx="4681538" cy="1631950"/>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pPr>
              <a:defRPr/>
            </a:pPr>
            <a:r>
              <a:rPr lang="en-US" sz="2000" b="1" dirty="0"/>
              <a:t>“REKAYASA TRAFFIK” : MAMPU MERANCANG PERALATAN /JUMLAH SALURAN YANG DIPERLUKAN SECARA KUANTITATIF</a:t>
            </a:r>
          </a:p>
          <a:p>
            <a:pPr>
              <a:defRPr/>
            </a:pPr>
            <a:endParaRPr lang="id-ID" sz="2000" b="1" dirty="0"/>
          </a:p>
        </p:txBody>
      </p:sp>
      <p:sp>
        <p:nvSpPr>
          <p:cNvPr id="7" name="Down Arrow 6"/>
          <p:cNvSpPr/>
          <p:nvPr/>
        </p:nvSpPr>
        <p:spPr>
          <a:xfrm>
            <a:off x="4211638" y="4076700"/>
            <a:ext cx="936625" cy="865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8" name="TextBox 7"/>
          <p:cNvSpPr txBox="1"/>
          <p:nvPr/>
        </p:nvSpPr>
        <p:spPr>
          <a:xfrm>
            <a:off x="2339975" y="5013325"/>
            <a:ext cx="5040313"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b="1" dirty="0"/>
              <a:t>MAKIN BESAR JUMLAH PERALATAN YANG DISEDIAKAN AKAN MAKIN BESAR KEMUNGKINAN DIPENUHINYA PERMINTAAN PENGADAAN SAMBUNGAN</a:t>
            </a:r>
            <a:endParaRPr lang="id-ID" b="1" dirty="0"/>
          </a:p>
        </p:txBody>
      </p:sp>
    </p:spTree>
    <p:extLst>
      <p:ext uri="{BB962C8B-B14F-4D97-AF65-F5344CB8AC3E}">
        <p14:creationId xmlns:p14="http://schemas.microsoft.com/office/powerpoint/2010/main" val="3370228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8229600" cy="1143000"/>
          </a:xfrm>
        </p:spPr>
        <p:txBody>
          <a:bodyPr/>
          <a:lstStyle/>
          <a:p>
            <a:pPr eaLnBrk="1" hangingPunct="1"/>
            <a:r>
              <a:rPr lang="en-US" sz="3600" smtClean="0"/>
              <a:t>Hal yang harus diperhatikan ???</a:t>
            </a:r>
            <a:endParaRPr lang="id-ID" sz="3600" smtClean="0"/>
          </a:p>
        </p:txBody>
      </p:sp>
      <p:sp>
        <p:nvSpPr>
          <p:cNvPr id="3" name="Content Placeholder 2"/>
          <p:cNvSpPr>
            <a:spLocks noGrp="1"/>
          </p:cNvSpPr>
          <p:nvPr>
            <p:ph idx="1"/>
          </p:nvPr>
        </p:nvSpPr>
        <p:spPr>
          <a:xfrm>
            <a:off x="457200" y="1268413"/>
            <a:ext cx="8229600" cy="1728787"/>
          </a:xfrm>
        </p:spPr>
        <p:txBody>
          <a:bodyPr rtlCol="0">
            <a:normAutofit fontScale="85000" lnSpcReduction="10000"/>
          </a:bodyPr>
          <a:lstStyle/>
          <a:p>
            <a:pPr eaLnBrk="1" fontAlgn="auto" hangingPunct="1">
              <a:spcAft>
                <a:spcPts val="0"/>
              </a:spcAft>
              <a:buFont typeface="Arial" pitchFamily="34" charset="0"/>
              <a:buChar char="•"/>
              <a:defRPr/>
            </a:pPr>
            <a:r>
              <a:rPr lang="en-US" sz="2800" b="1" dirty="0" smtClean="0"/>
              <a:t>KRITERIA PERANCANGAN</a:t>
            </a:r>
          </a:p>
          <a:p>
            <a:pPr marL="450850" indent="-450850" eaLnBrk="1" fontAlgn="auto" hangingPunct="1">
              <a:spcAft>
                <a:spcPts val="0"/>
              </a:spcAft>
              <a:buFont typeface="Arial" pitchFamily="34" charset="0"/>
              <a:buNone/>
              <a:defRPr/>
            </a:pPr>
            <a:r>
              <a:rPr lang="en-US" sz="2800" b="1" dirty="0" smtClean="0"/>
              <a:t>    - </a:t>
            </a:r>
            <a:r>
              <a:rPr lang="en-US" sz="2800" dirty="0" err="1" smtClean="0"/>
              <a:t>Sentral</a:t>
            </a:r>
            <a:r>
              <a:rPr lang="en-US" sz="2800" dirty="0" smtClean="0"/>
              <a:t> </a:t>
            </a:r>
            <a:r>
              <a:rPr lang="en-US" sz="2800" dirty="0" err="1" smtClean="0"/>
              <a:t>telepon</a:t>
            </a:r>
            <a:r>
              <a:rPr lang="en-US" sz="2800" dirty="0" smtClean="0"/>
              <a:t> </a:t>
            </a:r>
            <a:r>
              <a:rPr lang="en-US" sz="2800" dirty="0" err="1" smtClean="0"/>
              <a:t>dirancang</a:t>
            </a:r>
            <a:r>
              <a:rPr lang="en-US" sz="2800" dirty="0" smtClean="0"/>
              <a:t> </a:t>
            </a:r>
            <a:r>
              <a:rPr lang="en-US" sz="2800" dirty="0" err="1" smtClean="0"/>
              <a:t>sedemikian</a:t>
            </a:r>
            <a:r>
              <a:rPr lang="en-US" sz="2800" dirty="0" smtClean="0"/>
              <a:t> </a:t>
            </a:r>
            <a:r>
              <a:rPr lang="en-US" sz="2800" dirty="0" err="1" smtClean="0"/>
              <a:t>rupa</a:t>
            </a:r>
            <a:r>
              <a:rPr lang="en-US" sz="2800" dirty="0" smtClean="0"/>
              <a:t> </a:t>
            </a:r>
            <a:r>
              <a:rPr lang="en-US" sz="2800" dirty="0" err="1" smtClean="0"/>
              <a:t>sehingga</a:t>
            </a:r>
            <a:r>
              <a:rPr lang="en-US" sz="2800" dirty="0" smtClean="0"/>
              <a:t> </a:t>
            </a:r>
            <a:r>
              <a:rPr lang="en-US" sz="2800" dirty="0" err="1" smtClean="0"/>
              <a:t>pada</a:t>
            </a:r>
            <a:r>
              <a:rPr lang="en-US" sz="2800" dirty="0" smtClean="0"/>
              <a:t> jam </a:t>
            </a:r>
            <a:r>
              <a:rPr lang="en-US" sz="2800" dirty="0" err="1" smtClean="0"/>
              <a:t>sibuk</a:t>
            </a:r>
            <a:r>
              <a:rPr lang="en-US" sz="2800" dirty="0" smtClean="0"/>
              <a:t>, </a:t>
            </a:r>
            <a:r>
              <a:rPr lang="en-US" sz="2800" dirty="0" err="1" smtClean="0"/>
              <a:t>dan</a:t>
            </a:r>
            <a:r>
              <a:rPr lang="en-US" sz="2800" dirty="0" smtClean="0"/>
              <a:t> </a:t>
            </a:r>
            <a:r>
              <a:rPr lang="en-US" sz="2800" dirty="0" err="1" smtClean="0"/>
              <a:t>traffik</a:t>
            </a:r>
            <a:r>
              <a:rPr lang="en-US" sz="2800" dirty="0" smtClean="0"/>
              <a:t> yang </a:t>
            </a:r>
            <a:r>
              <a:rPr lang="en-US" sz="2800" dirty="0" err="1" smtClean="0"/>
              <a:t>besar</a:t>
            </a:r>
            <a:r>
              <a:rPr lang="en-US" sz="2800" dirty="0" smtClean="0"/>
              <a:t>, </a:t>
            </a:r>
            <a:r>
              <a:rPr lang="en-US" sz="2800" dirty="0" err="1" smtClean="0"/>
              <a:t>keinginan</a:t>
            </a:r>
            <a:r>
              <a:rPr lang="en-US" sz="2800" dirty="0" smtClean="0"/>
              <a:t> </a:t>
            </a:r>
            <a:r>
              <a:rPr lang="en-US" sz="2800" dirty="0" err="1" smtClean="0"/>
              <a:t>pelanggan</a:t>
            </a:r>
            <a:r>
              <a:rPr lang="en-US" sz="2800" dirty="0" smtClean="0"/>
              <a:t> </a:t>
            </a:r>
            <a:r>
              <a:rPr lang="en-US" sz="2800" dirty="0" err="1" smtClean="0"/>
              <a:t>untuk</a:t>
            </a:r>
            <a:r>
              <a:rPr lang="en-US" sz="2800" dirty="0" smtClean="0"/>
              <a:t> </a:t>
            </a:r>
            <a:r>
              <a:rPr lang="en-US" sz="2800" dirty="0" err="1" smtClean="0"/>
              <a:t>mengadakan</a:t>
            </a:r>
            <a:r>
              <a:rPr lang="en-US" sz="2800" dirty="0" smtClean="0"/>
              <a:t> </a:t>
            </a:r>
            <a:r>
              <a:rPr lang="en-US" sz="2800" dirty="0" err="1" smtClean="0"/>
              <a:t>sambungan</a:t>
            </a:r>
            <a:r>
              <a:rPr lang="en-US" sz="2800" dirty="0" smtClean="0"/>
              <a:t> </a:t>
            </a:r>
            <a:r>
              <a:rPr lang="en-US" sz="2800" dirty="0" err="1" smtClean="0"/>
              <a:t>dapat</a:t>
            </a:r>
            <a:r>
              <a:rPr lang="en-US" sz="2800" dirty="0" smtClean="0"/>
              <a:t> </a:t>
            </a:r>
            <a:r>
              <a:rPr lang="en-US" sz="2800" dirty="0" err="1" smtClean="0"/>
              <a:t>dipenuhi</a:t>
            </a:r>
            <a:endParaRPr lang="en-US" sz="2800" dirty="0" smtClean="0"/>
          </a:p>
        </p:txBody>
      </p:sp>
      <p:sp>
        <p:nvSpPr>
          <p:cNvPr id="4" name="Footer Placeholder 3"/>
          <p:cNvSpPr>
            <a:spLocks noGrp="1"/>
          </p:cNvSpPr>
          <p:nvPr>
            <p:ph type="ftr" sz="quarter" idx="11"/>
          </p:nvPr>
        </p:nvSpPr>
        <p:spPr/>
        <p:txBody>
          <a:bodyPr/>
          <a:lstStyle/>
          <a:p>
            <a:pPr>
              <a:defRPr/>
            </a:pPr>
            <a:r>
              <a:rPr lang="en-US"/>
              <a:t>ASRI FILE</a:t>
            </a:r>
          </a:p>
        </p:txBody>
      </p:sp>
      <p:sp>
        <p:nvSpPr>
          <p:cNvPr id="6" name="Down Arrow 5"/>
          <p:cNvSpPr/>
          <p:nvPr/>
        </p:nvSpPr>
        <p:spPr>
          <a:xfrm>
            <a:off x="4140200" y="2713038"/>
            <a:ext cx="576263" cy="504825"/>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7" name="TextBox 6"/>
          <p:cNvSpPr txBox="1"/>
          <p:nvPr/>
        </p:nvSpPr>
        <p:spPr>
          <a:xfrm>
            <a:off x="2843213" y="3284538"/>
            <a:ext cx="3168650" cy="64611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b="1" dirty="0"/>
              <a:t>“KEMUNGKINAN YANG CUKUP BESAR” </a:t>
            </a:r>
            <a:endParaRPr lang="id-ID" b="1" dirty="0"/>
          </a:p>
        </p:txBody>
      </p:sp>
      <p:sp>
        <p:nvSpPr>
          <p:cNvPr id="13319" name="Content Placeholder 2"/>
          <p:cNvSpPr txBox="1">
            <a:spLocks/>
          </p:cNvSpPr>
          <p:nvPr/>
        </p:nvSpPr>
        <p:spPr bwMode="auto">
          <a:xfrm>
            <a:off x="663575" y="3933825"/>
            <a:ext cx="82296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 typeface="Arial" charset="0"/>
              <a:buNone/>
            </a:pPr>
            <a:r>
              <a:rPr lang="en-US" sz="2800" b="1">
                <a:latin typeface="Calibri" pitchFamily="34" charset="0"/>
              </a:rPr>
              <a:t>- </a:t>
            </a:r>
            <a:r>
              <a:rPr lang="en-US" sz="2400">
                <a:latin typeface="Calibri" pitchFamily="34" charset="0"/>
              </a:rPr>
              <a:t>Perlengkapan penyambungan (selektor, saluran kanal, common circuit. Dll) harus ditentukan sehingga pd saat sibuk hanya </a:t>
            </a:r>
            <a:r>
              <a:rPr lang="en-US" sz="2400" b="1" u="sng">
                <a:latin typeface="Calibri" pitchFamily="34" charset="0"/>
              </a:rPr>
              <a:t>SEBAGIAN KECIL </a:t>
            </a:r>
            <a:r>
              <a:rPr lang="en-US" sz="2400">
                <a:latin typeface="Calibri" pitchFamily="34" charset="0"/>
              </a:rPr>
              <a:t>dari permintaan yang tidak segera terlayani</a:t>
            </a:r>
          </a:p>
          <a:p>
            <a:pPr eaLnBrk="1" hangingPunct="1">
              <a:spcBef>
                <a:spcPct val="20000"/>
              </a:spcBef>
              <a:buFont typeface="Arial" charset="0"/>
              <a:buNone/>
            </a:pPr>
            <a:r>
              <a:rPr lang="en-US" sz="2400">
                <a:latin typeface="Calibri" pitchFamily="34" charset="0"/>
              </a:rPr>
              <a:t>                sehubungan dengan “</a:t>
            </a:r>
            <a:r>
              <a:rPr lang="en-US" sz="2400" b="1" u="sng">
                <a:latin typeface="Calibri" pitchFamily="34" charset="0"/>
              </a:rPr>
              <a:t>perlengkapan yang terbatas </a:t>
            </a:r>
            <a:r>
              <a:rPr lang="en-US" sz="2400">
                <a:latin typeface="Calibri" pitchFamily="34" charset="0"/>
              </a:rPr>
              <a:t>“</a:t>
            </a:r>
          </a:p>
        </p:txBody>
      </p:sp>
      <p:sp>
        <p:nvSpPr>
          <p:cNvPr id="9" name="Right Arrow 8"/>
          <p:cNvSpPr/>
          <p:nvPr/>
        </p:nvSpPr>
        <p:spPr>
          <a:xfrm>
            <a:off x="971550" y="5229225"/>
            <a:ext cx="720725" cy="287338"/>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Tree>
    <p:extLst>
      <p:ext uri="{BB962C8B-B14F-4D97-AF65-F5344CB8AC3E}">
        <p14:creationId xmlns:p14="http://schemas.microsoft.com/office/powerpoint/2010/main" val="2051537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a:xfrm>
            <a:off x="457200" y="476250"/>
            <a:ext cx="8218488" cy="5649913"/>
          </a:xfrm>
        </p:spPr>
        <p:txBody>
          <a:bodyPr/>
          <a:lstStyle/>
          <a:p>
            <a:pPr eaLnBrk="1" hangingPunct="1"/>
            <a:r>
              <a:rPr lang="id-ID" sz="2000" dirty="0" smtClean="0"/>
              <a:t>Ilustrasi diperlukannya rekayasa trafik di dalam penggelaran jaringan</a:t>
            </a:r>
            <a:endParaRPr lang="en-US" sz="2000" dirty="0" smtClean="0"/>
          </a:p>
        </p:txBody>
      </p:sp>
      <p:graphicFrame>
        <p:nvGraphicFramePr>
          <p:cNvPr id="8195" name="Object 3"/>
          <p:cNvGraphicFramePr>
            <a:graphicFrameLocks noGrp="1" noChangeAspect="1"/>
          </p:cNvGraphicFramePr>
          <p:nvPr>
            <p:ph sz="half" idx="2"/>
          </p:nvPr>
        </p:nvGraphicFramePr>
        <p:xfrm>
          <a:off x="682625" y="1484313"/>
          <a:ext cx="7850188" cy="1938337"/>
        </p:xfrm>
        <a:graphic>
          <a:graphicData uri="http://schemas.openxmlformats.org/presentationml/2006/ole">
            <mc:AlternateContent xmlns:mc="http://schemas.openxmlformats.org/markup-compatibility/2006">
              <mc:Choice xmlns:v="urn:schemas-microsoft-com:vml" Requires="v">
                <p:oleObj spid="_x0000_s10249" name="Visio" r:id="rId3" imgW="6968642" imgH="1721510" progId="Visio.Drawing.11">
                  <p:embed/>
                </p:oleObj>
              </mc:Choice>
              <mc:Fallback>
                <p:oleObj name="Visio" r:id="rId3" imgW="6968642" imgH="172151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1484313"/>
                        <a:ext cx="785018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4"/>
          <p:cNvSpPr txBox="1">
            <a:spLocks noChangeArrowheads="1"/>
          </p:cNvSpPr>
          <p:nvPr/>
        </p:nvSpPr>
        <p:spPr bwMode="auto">
          <a:xfrm>
            <a:off x="1116013" y="3771900"/>
            <a:ext cx="68675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id-ID" sz="1600"/>
              <a:t>Agar komunikasi antar pelanggan dapat selalu dilakukan,</a:t>
            </a:r>
          </a:p>
          <a:p>
            <a:pPr eaLnBrk="1" hangingPunct="1"/>
            <a:r>
              <a:rPr lang="id-ID" sz="1600"/>
              <a:t>sediakan 1000 saluran antar pelanggan (ditambah resource pada sentral)</a:t>
            </a:r>
          </a:p>
          <a:p>
            <a:pPr eaLnBrk="1" hangingPunct="1"/>
            <a:r>
              <a:rPr lang="id-ID" sz="1600"/>
              <a:t>Tetapi ini tidak ekonomis karena di dalam kenyataan sangat jarang terjadi </a:t>
            </a:r>
          </a:p>
          <a:p>
            <a:pPr eaLnBrk="1" hangingPunct="1"/>
            <a:r>
              <a:rPr lang="id-ID" sz="1600"/>
              <a:t>seluruh pelanggan berbicara pada saat yang bersamaan</a:t>
            </a:r>
          </a:p>
          <a:p>
            <a:pPr eaLnBrk="1" hangingPunct="1"/>
            <a:r>
              <a:rPr lang="id-ID" sz="1600"/>
              <a:t>Di sisi lain, bila kita misalnya hanya menyediakan 1 saluran maka layanan</a:t>
            </a:r>
          </a:p>
          <a:p>
            <a:pPr eaLnBrk="1" hangingPunct="1"/>
            <a:r>
              <a:rPr lang="id-ID" sz="1600"/>
              <a:t>tidak dapat diberikan secara memadai</a:t>
            </a:r>
          </a:p>
          <a:p>
            <a:pPr eaLnBrk="1" hangingPunct="1"/>
            <a:endParaRPr lang="id-ID" sz="1600"/>
          </a:p>
          <a:p>
            <a:pPr eaLnBrk="1" hangingPunct="1"/>
            <a:endParaRPr lang="id-ID" sz="1600"/>
          </a:p>
          <a:p>
            <a:pPr eaLnBrk="1" hangingPunct="1"/>
            <a:endParaRPr lang="id-ID" sz="1600"/>
          </a:p>
          <a:p>
            <a:pPr eaLnBrk="1" hangingPunct="1"/>
            <a:endParaRPr lang="id-ID" sz="1600"/>
          </a:p>
        </p:txBody>
      </p:sp>
      <p:sp>
        <p:nvSpPr>
          <p:cNvPr id="8197" name="Freeform 5"/>
          <p:cNvSpPr>
            <a:spLocks/>
          </p:cNvSpPr>
          <p:nvPr/>
        </p:nvSpPr>
        <p:spPr bwMode="auto">
          <a:xfrm>
            <a:off x="3983038" y="2492375"/>
            <a:ext cx="577850" cy="1296988"/>
          </a:xfrm>
          <a:custGeom>
            <a:avLst/>
            <a:gdLst>
              <a:gd name="T0" fmla="*/ 2147483647 w 364"/>
              <a:gd name="T1" fmla="*/ 2147483647 h 817"/>
              <a:gd name="T2" fmla="*/ 2147483647 w 364"/>
              <a:gd name="T3" fmla="*/ 2147483647 h 817"/>
              <a:gd name="T4" fmla="*/ 2147483647 w 364"/>
              <a:gd name="T5" fmla="*/ 2147483647 h 817"/>
              <a:gd name="T6" fmla="*/ 2147483647 w 364"/>
              <a:gd name="T7" fmla="*/ 2147483647 h 817"/>
              <a:gd name="T8" fmla="*/ 2147483647 w 364"/>
              <a:gd name="T9" fmla="*/ 0 h 817"/>
              <a:gd name="T10" fmla="*/ 0 60000 65536"/>
              <a:gd name="T11" fmla="*/ 0 60000 65536"/>
              <a:gd name="T12" fmla="*/ 0 60000 65536"/>
              <a:gd name="T13" fmla="*/ 0 60000 65536"/>
              <a:gd name="T14" fmla="*/ 0 60000 65536"/>
              <a:gd name="T15" fmla="*/ 0 w 364"/>
              <a:gd name="T16" fmla="*/ 0 h 817"/>
              <a:gd name="T17" fmla="*/ 364 w 364"/>
              <a:gd name="T18" fmla="*/ 817 h 817"/>
            </a:gdLst>
            <a:ahLst/>
            <a:cxnLst>
              <a:cxn ang="T10">
                <a:pos x="T0" y="T1"/>
              </a:cxn>
              <a:cxn ang="T11">
                <a:pos x="T2" y="T3"/>
              </a:cxn>
              <a:cxn ang="T12">
                <a:pos x="T4" y="T5"/>
              </a:cxn>
              <a:cxn ang="T13">
                <a:pos x="T6" y="T7"/>
              </a:cxn>
              <a:cxn ang="T14">
                <a:pos x="T8" y="T9"/>
              </a:cxn>
            </a:cxnLst>
            <a:rect l="T15" t="T16" r="T17" b="T18"/>
            <a:pathLst>
              <a:path w="364" h="817">
                <a:moveTo>
                  <a:pt x="53" y="817"/>
                </a:moveTo>
                <a:cubicBezTo>
                  <a:pt x="26" y="783"/>
                  <a:pt x="0" y="749"/>
                  <a:pt x="8" y="681"/>
                </a:cubicBezTo>
                <a:cubicBezTo>
                  <a:pt x="16" y="613"/>
                  <a:pt x="46" y="500"/>
                  <a:pt x="99" y="409"/>
                </a:cubicBezTo>
                <a:cubicBezTo>
                  <a:pt x="152" y="318"/>
                  <a:pt x="288" y="204"/>
                  <a:pt x="326" y="136"/>
                </a:cubicBezTo>
                <a:cubicBezTo>
                  <a:pt x="364" y="68"/>
                  <a:pt x="345" y="34"/>
                  <a:pt x="326" y="0"/>
                </a:cubicBezTo>
              </a:path>
            </a:pathLst>
          </a:custGeom>
          <a:noFill/>
          <a:ln w="952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2" name="Rectangle 6"/>
          <p:cNvSpPr>
            <a:spLocks noChangeArrowheads="1"/>
          </p:cNvSpPr>
          <p:nvPr/>
        </p:nvSpPr>
        <p:spPr bwMode="auto">
          <a:xfrm>
            <a:off x="685800" y="5373688"/>
            <a:ext cx="8091488" cy="93503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a:r>
              <a:rPr lang="id-ID" b="1" dirty="0">
                <a:solidFill>
                  <a:schemeClr val="bg1"/>
                </a:solidFill>
              </a:rPr>
              <a:t>Rekayasa trafik dapat digunakan untuk menentukan jumlah saluran</a:t>
            </a:r>
          </a:p>
          <a:p>
            <a:pPr algn="just"/>
            <a:r>
              <a:rPr lang="id-ID" b="1" dirty="0">
                <a:solidFill>
                  <a:schemeClr val="bg1"/>
                </a:solidFill>
              </a:rPr>
              <a:t>yang ekonomis namun masih dapat memberikan tingkat layanan yang memuaskan</a:t>
            </a:r>
          </a:p>
          <a:p>
            <a:pPr algn="just"/>
            <a:r>
              <a:rPr lang="id-ID" b="1" dirty="0">
                <a:solidFill>
                  <a:schemeClr val="bg1"/>
                </a:solidFill>
              </a:rPr>
              <a:t>pelanggan</a:t>
            </a:r>
            <a:endParaRPr lang="en-US" b="1" dirty="0">
              <a:solidFill>
                <a:schemeClr val="bg1"/>
              </a:solidFill>
            </a:endParaRPr>
          </a:p>
        </p:txBody>
      </p:sp>
      <p:sp>
        <p:nvSpPr>
          <p:cNvPr id="2" name="Footer Placeholder 1"/>
          <p:cNvSpPr>
            <a:spLocks noGrp="1"/>
          </p:cNvSpPr>
          <p:nvPr>
            <p:ph type="ftr" sz="quarter" idx="11"/>
          </p:nvPr>
        </p:nvSpPr>
        <p:spPr/>
        <p:txBody>
          <a:bodyPr/>
          <a:lstStyle/>
          <a:p>
            <a:pPr>
              <a:defRPr/>
            </a:pPr>
            <a:r>
              <a:rPr lang="en-US"/>
              <a:t>ASRI FILE</a:t>
            </a:r>
          </a:p>
        </p:txBody>
      </p:sp>
    </p:spTree>
    <p:extLst>
      <p:ext uri="{BB962C8B-B14F-4D97-AF65-F5344CB8AC3E}">
        <p14:creationId xmlns:p14="http://schemas.microsoft.com/office/powerpoint/2010/main" val="4247109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fade">
                                      <p:cBhvr>
                                        <p:cTn id="7" dur="800" decel="100000"/>
                                        <p:tgtEl>
                                          <p:spTgt spid="39942"/>
                                        </p:tgtEl>
                                      </p:cBhvr>
                                    </p:animEffect>
                                    <p:anim calcmode="lin" valueType="num">
                                      <p:cBhvr>
                                        <p:cTn id="8" dur="800" decel="100000" fill="hold"/>
                                        <p:tgtEl>
                                          <p:spTgt spid="39942"/>
                                        </p:tgtEl>
                                        <p:attrNameLst>
                                          <p:attrName>style.rotation</p:attrName>
                                        </p:attrNameLst>
                                      </p:cBhvr>
                                      <p:tavLst>
                                        <p:tav tm="0">
                                          <p:val>
                                            <p:fltVal val="-90"/>
                                          </p:val>
                                        </p:tav>
                                        <p:tav tm="100000">
                                          <p:val>
                                            <p:fltVal val="0"/>
                                          </p:val>
                                        </p:tav>
                                      </p:tavLst>
                                    </p:anim>
                                    <p:anim calcmode="lin" valueType="num">
                                      <p:cBhvr>
                                        <p:cTn id="9" dur="800" decel="100000" fill="hold"/>
                                        <p:tgtEl>
                                          <p:spTgt spid="39942"/>
                                        </p:tgtEl>
                                        <p:attrNameLst>
                                          <p:attrName>ppt_x</p:attrName>
                                        </p:attrNameLst>
                                      </p:cBhvr>
                                      <p:tavLst>
                                        <p:tav tm="0">
                                          <p:val>
                                            <p:strVal val="#ppt_x+0.4"/>
                                          </p:val>
                                        </p:tav>
                                        <p:tav tm="100000">
                                          <p:val>
                                            <p:strVal val="#ppt_x-0.05"/>
                                          </p:val>
                                        </p:tav>
                                      </p:tavLst>
                                    </p:anim>
                                    <p:anim calcmode="lin" valueType="num">
                                      <p:cBhvr>
                                        <p:cTn id="10" dur="800" decel="100000" fill="hold"/>
                                        <p:tgtEl>
                                          <p:spTgt spid="3994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994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994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id-ID" b="1" i="1" smtClean="0"/>
              <a:t>Teori Trafik</a:t>
            </a:r>
            <a:endParaRPr lang="en-US" b="1" i="1" smtClean="0"/>
          </a:p>
        </p:txBody>
      </p:sp>
      <p:sp>
        <p:nvSpPr>
          <p:cNvPr id="12291" name="Rectangle 3"/>
          <p:cNvSpPr>
            <a:spLocks noGrp="1" noChangeArrowheads="1"/>
          </p:cNvSpPr>
          <p:nvPr>
            <p:ph idx="1"/>
          </p:nvPr>
        </p:nvSpPr>
        <p:spPr>
          <a:xfrm>
            <a:off x="457200" y="1196975"/>
            <a:ext cx="8229600" cy="3700463"/>
          </a:xfrm>
        </p:spPr>
        <p:txBody>
          <a:bodyPr rtlCol="0">
            <a:normAutofit/>
          </a:bodyPr>
          <a:lstStyle/>
          <a:p>
            <a:pPr eaLnBrk="1" fontAlgn="auto" hangingPunct="1">
              <a:spcAft>
                <a:spcPts val="0"/>
              </a:spcAft>
              <a:buFont typeface="Arial" pitchFamily="34" charset="0"/>
              <a:buChar char="•"/>
              <a:defRPr/>
            </a:pPr>
            <a:r>
              <a:rPr lang="id-ID" sz="2800" dirty="0" smtClean="0"/>
              <a:t>Secara umum trafik dapat diartikan sebagai perpindahan informasi dari satu tempat ke tempat lain melalui jaringan telekomunikasi</a:t>
            </a:r>
            <a:endParaRPr lang="en-US" sz="2800" dirty="0" smtClean="0"/>
          </a:p>
          <a:p>
            <a:pPr marL="0" indent="0" eaLnBrk="1" fontAlgn="auto" hangingPunct="1">
              <a:spcAft>
                <a:spcPts val="0"/>
              </a:spcAft>
              <a:buFont typeface="Arial" pitchFamily="34" charset="0"/>
              <a:buNone/>
              <a:defRPr/>
            </a:pPr>
            <a:r>
              <a:rPr lang="en-US" sz="2800" dirty="0" smtClean="0"/>
              <a:t>     TRAFIK                 “PEMAKAIAN”</a:t>
            </a:r>
          </a:p>
          <a:p>
            <a:pPr eaLnBrk="1" fontAlgn="auto" hangingPunct="1">
              <a:spcAft>
                <a:spcPts val="0"/>
              </a:spcAft>
              <a:buFont typeface="Arial" pitchFamily="34" charset="0"/>
              <a:buChar char="•"/>
              <a:defRPr/>
            </a:pPr>
            <a:r>
              <a:rPr lang="en-US" sz="2800" dirty="0" err="1" smtClean="0"/>
              <a:t>Pemakaian</a:t>
            </a:r>
            <a:r>
              <a:rPr lang="en-US" sz="2800" dirty="0" smtClean="0"/>
              <a:t> </a:t>
            </a:r>
            <a:r>
              <a:rPr lang="id-ID" sz="2800" dirty="0" smtClean="0"/>
              <a:t>Besaran dari suatu trafik telekomunikasi diukur dengan satuan waktu, sedangkan nilai trafik dari suatu kanal adalah lamanya waktu pendudukan pada kanal tersebut. </a:t>
            </a:r>
            <a:endParaRPr lang="en-US" sz="2800" dirty="0" smtClean="0"/>
          </a:p>
          <a:p>
            <a:pPr eaLnBrk="1" fontAlgn="auto" hangingPunct="1">
              <a:spcAft>
                <a:spcPts val="0"/>
              </a:spcAft>
              <a:buFontTx/>
              <a:buNone/>
              <a:defRPr/>
            </a:pPr>
            <a:endParaRPr lang="en-US" sz="2800" dirty="0" smtClean="0"/>
          </a:p>
        </p:txBody>
      </p:sp>
      <p:sp>
        <p:nvSpPr>
          <p:cNvPr id="2" name="Footer Placeholder 1"/>
          <p:cNvSpPr>
            <a:spLocks noGrp="1"/>
          </p:cNvSpPr>
          <p:nvPr>
            <p:ph type="ftr" sz="quarter" idx="11"/>
          </p:nvPr>
        </p:nvSpPr>
        <p:spPr/>
        <p:txBody>
          <a:bodyPr/>
          <a:lstStyle/>
          <a:p>
            <a:pPr>
              <a:defRPr/>
            </a:pPr>
            <a:r>
              <a:rPr lang="en-US"/>
              <a:t>ASRI FILE</a:t>
            </a:r>
          </a:p>
        </p:txBody>
      </p:sp>
      <p:sp>
        <p:nvSpPr>
          <p:cNvPr id="3" name="Right Arrow 2"/>
          <p:cNvSpPr/>
          <p:nvPr/>
        </p:nvSpPr>
        <p:spPr>
          <a:xfrm>
            <a:off x="2195513" y="2625725"/>
            <a:ext cx="936625" cy="431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4" name="TextBox 3"/>
          <p:cNvSpPr txBox="1"/>
          <p:nvPr/>
        </p:nvSpPr>
        <p:spPr>
          <a:xfrm>
            <a:off x="228600" y="5108575"/>
            <a:ext cx="8208963"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dirty="0"/>
              <a:t>Proses </a:t>
            </a:r>
            <a:r>
              <a:rPr lang="en-US" sz="2400" dirty="0" err="1"/>
              <a:t>untuk</a:t>
            </a:r>
            <a:r>
              <a:rPr lang="en-US" sz="2400" dirty="0"/>
              <a:t> </a:t>
            </a:r>
            <a:r>
              <a:rPr lang="en-US" sz="2400" dirty="0" err="1"/>
              <a:t>menentukan</a:t>
            </a:r>
            <a:r>
              <a:rPr lang="en-US" sz="2400" dirty="0"/>
              <a:t> KAPAN </a:t>
            </a:r>
            <a:r>
              <a:rPr lang="en-US" sz="2400" dirty="0" err="1"/>
              <a:t>datangnya</a:t>
            </a:r>
            <a:r>
              <a:rPr lang="en-US" sz="2400" dirty="0"/>
              <a:t> </a:t>
            </a:r>
            <a:r>
              <a:rPr lang="en-US" sz="2400" dirty="0" err="1"/>
              <a:t>dan</a:t>
            </a:r>
            <a:r>
              <a:rPr lang="en-US" sz="2400" dirty="0"/>
              <a:t> BERAPA LAMA </a:t>
            </a:r>
            <a:r>
              <a:rPr lang="en-US" sz="2400" dirty="0" err="1"/>
              <a:t>suatu</a:t>
            </a:r>
            <a:r>
              <a:rPr lang="en-US" sz="2400" dirty="0"/>
              <a:t> </a:t>
            </a:r>
            <a:r>
              <a:rPr lang="en-US" sz="2400" dirty="0" err="1"/>
              <a:t>pembicaraan</a:t>
            </a:r>
            <a:r>
              <a:rPr lang="en-US" sz="2400" dirty="0"/>
              <a:t> </a:t>
            </a:r>
            <a:r>
              <a:rPr lang="en-US" sz="2400" dirty="0" err="1"/>
              <a:t>berlangsung</a:t>
            </a:r>
            <a:r>
              <a:rPr lang="en-US" sz="2400" dirty="0"/>
              <a:t> </a:t>
            </a:r>
            <a:r>
              <a:rPr lang="en-US" sz="2400" dirty="0" err="1"/>
              <a:t>disebut</a:t>
            </a:r>
            <a:r>
              <a:rPr lang="en-US" sz="2400" dirty="0"/>
              <a:t> </a:t>
            </a:r>
            <a:r>
              <a:rPr lang="en-US" sz="2400" dirty="0" err="1"/>
              <a:t>dengan</a:t>
            </a:r>
            <a:r>
              <a:rPr lang="en-US" sz="2400" dirty="0"/>
              <a:t> “STOKASTIK”</a:t>
            </a:r>
            <a:endParaRPr lang="id-ID" sz="2400" dirty="0"/>
          </a:p>
        </p:txBody>
      </p:sp>
      <p:sp>
        <p:nvSpPr>
          <p:cNvPr id="5" name="Curved Left Arrow 4"/>
          <p:cNvSpPr/>
          <p:nvPr/>
        </p:nvSpPr>
        <p:spPr>
          <a:xfrm>
            <a:off x="8316913" y="4437063"/>
            <a:ext cx="719137" cy="1079500"/>
          </a:xfrm>
          <a:prstGeom prst="curved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schemeClr val="tx1"/>
              </a:solidFill>
            </a:endParaRPr>
          </a:p>
        </p:txBody>
      </p:sp>
    </p:spTree>
    <p:extLst>
      <p:ext uri="{BB962C8B-B14F-4D97-AF65-F5344CB8AC3E}">
        <p14:creationId xmlns:p14="http://schemas.microsoft.com/office/powerpoint/2010/main" val="954468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2807</Words>
  <Application>Microsoft Office PowerPoint</Application>
  <PresentationFormat>On-screen Show (4:3)</PresentationFormat>
  <Paragraphs>353</Paragraphs>
  <Slides>49</Slides>
  <Notes>0</Notes>
  <HiddenSlides>0</HiddenSlides>
  <MMClips>1</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49</vt:i4>
      </vt:variant>
    </vt:vector>
  </HeadingPairs>
  <TitlesOfParts>
    <vt:vector size="53" baseType="lpstr">
      <vt:lpstr>Office Theme</vt:lpstr>
      <vt:lpstr>Visio</vt:lpstr>
      <vt:lpstr>Equation</vt:lpstr>
      <vt:lpstr>Visio.Drawing.6</vt:lpstr>
      <vt:lpstr>DASAR-DASAR REKAYASA TRAFFIK</vt:lpstr>
      <vt:lpstr>PowerPoint Presentation</vt:lpstr>
      <vt:lpstr>PowerPoint Presentation</vt:lpstr>
      <vt:lpstr>PowerPoint Presentation</vt:lpstr>
      <vt:lpstr> Tujuan Teori Trafik  Memberikan gambaran tentang hubungan tiga faktor yang mempengaruhi suatu sistem telekomunikasi: - Quality of Service/ Grade of Service - Beban trafik - Kapasitas sistem </vt:lpstr>
      <vt:lpstr>Latar belakang Rekayasa Traffik</vt:lpstr>
      <vt:lpstr>Hal yang harus diperhatikan ???</vt:lpstr>
      <vt:lpstr>PowerPoint Presentation</vt:lpstr>
      <vt:lpstr>Teori Trafik</vt:lpstr>
      <vt:lpstr> Dasar-dasar Rekayasa Trafik</vt:lpstr>
      <vt:lpstr>Dasar-dasar Rekayasa Trafik</vt:lpstr>
      <vt:lpstr>Pengertian Trafik</vt:lpstr>
      <vt:lpstr>Dasar-dasar Rekayasa Trafik</vt:lpstr>
      <vt:lpstr>PowerPoint Presentation</vt:lpstr>
      <vt:lpstr>Besaran Trafik  </vt:lpstr>
      <vt:lpstr>Besaran Traffik (2)</vt:lpstr>
      <vt:lpstr>PowerPoint Presentation</vt:lpstr>
      <vt:lpstr>Besaran Traffik (3)</vt:lpstr>
      <vt:lpstr>Contoh Volume Trafik</vt:lpstr>
      <vt:lpstr>Pengertian Intensitas trafik dalam Erlang</vt:lpstr>
      <vt:lpstr>Contoh Intensitas Trafik :</vt:lpstr>
      <vt:lpstr>PowerPoint Presentation</vt:lpstr>
      <vt:lpstr>PowerPoint Presentation</vt:lpstr>
      <vt:lpstr>PowerPoint Presentation</vt:lpstr>
      <vt:lpstr>PowerPoint Presentation</vt:lpstr>
      <vt:lpstr>Satuan Trafik</vt:lpstr>
      <vt:lpstr>Offred Trafik</vt:lpstr>
      <vt:lpstr>Perhitungan Offered Traffic (A)</vt:lpstr>
      <vt:lpstr>Offered Trafik</vt:lpstr>
      <vt:lpstr>Carried Trafik (1)</vt:lpstr>
      <vt:lpstr>Carried Traffik (2)</vt:lpstr>
      <vt:lpstr>Carried Trafik</vt:lpstr>
      <vt:lpstr>Carried Trafik</vt:lpstr>
      <vt:lpstr>Carried Trafik</vt:lpstr>
      <vt:lpstr>Loss atau Rejected Trafik</vt:lpstr>
      <vt:lpstr>Loss atau Rejected Trafik</vt:lpstr>
      <vt:lpstr>Dasar-dasar Rekayasa Trafik</vt:lpstr>
      <vt:lpstr>2. Dasar-dasar Rekayasa Trafik</vt:lpstr>
      <vt:lpstr>2. Dasar-dasar Rekayasa Trafik</vt:lpstr>
      <vt:lpstr>PowerPoint Presentation</vt:lpstr>
      <vt:lpstr>2. Dasar-dasar Rekayasa Trafik</vt:lpstr>
      <vt:lpstr>2. Dasar-dasar Rekayasa Trafik</vt:lpstr>
      <vt:lpstr>2. Dasar-dasar Rekayasa Trafik</vt:lpstr>
      <vt:lpstr>2. Dasar-dasar Rekayasa Trafik</vt:lpstr>
      <vt:lpstr>2. Dasar-dasar Rekayasa Trafik</vt:lpstr>
      <vt:lpstr>2. Dasar-dasar Rekayasa Trafik</vt:lpstr>
      <vt:lpstr>2. Dasar-dasar Rekayasa Trafik</vt:lpstr>
      <vt:lpstr>SOAL LATIHAN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DASAR-DASAR REKAYASA TRAFFIK</dc:title>
  <dc:creator>HP</dc:creator>
  <cp:lastModifiedBy>HP</cp:lastModifiedBy>
  <cp:revision>18</cp:revision>
  <dcterms:created xsi:type="dcterms:W3CDTF">2015-08-27T22:30:27Z</dcterms:created>
  <dcterms:modified xsi:type="dcterms:W3CDTF">2017-10-11T01:23:56Z</dcterms:modified>
</cp:coreProperties>
</file>