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8" r:id="rId10"/>
    <p:sldId id="269" r:id="rId11"/>
    <p:sldId id="264" r:id="rId12"/>
    <p:sldId id="271" r:id="rId13"/>
    <p:sldId id="272" r:id="rId14"/>
    <p:sldId id="273" r:id="rId15"/>
    <p:sldId id="265" r:id="rId16"/>
    <p:sldId id="266" r:id="rId17"/>
    <p:sldId id="267" r:id="rId1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6" d="100"/>
          <a:sy n="46" d="100"/>
        </p:scale>
        <p:origin x="-1296"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FD7F9A-AFD1-417C-A795-42542C27C304}" type="datetimeFigureOut">
              <a:rPr lang="id-ID" smtClean="0"/>
              <a:t>26/03/2018</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CA0F84-1FF2-45F3-97F3-D3AC5F76C337}" type="slidenum">
              <a:rPr lang="id-ID" smtClean="0"/>
              <a:t>‹#›</a:t>
            </a:fld>
            <a:endParaRPr lang="id-ID"/>
          </a:p>
        </p:txBody>
      </p:sp>
    </p:spTree>
    <p:extLst>
      <p:ext uri="{BB962C8B-B14F-4D97-AF65-F5344CB8AC3E}">
        <p14:creationId xmlns:p14="http://schemas.microsoft.com/office/powerpoint/2010/main" val="90107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D6C8AB90-0C23-442A-8E8D-4FBC2B59FCE1}" type="datetime1">
              <a:rPr lang="id-ID" smtClean="0"/>
              <a:t>26/03/2018</a:t>
            </a:fld>
            <a:endParaRPr lang="id-ID"/>
          </a:p>
        </p:txBody>
      </p:sp>
      <p:sp>
        <p:nvSpPr>
          <p:cNvPr id="5" name="Footer Placeholder 4"/>
          <p:cNvSpPr>
            <a:spLocks noGrp="1"/>
          </p:cNvSpPr>
          <p:nvPr>
            <p:ph type="ftr" sz="quarter" idx="11"/>
          </p:nvPr>
        </p:nvSpPr>
        <p:spPr/>
        <p:txBody>
          <a:bodyPr/>
          <a:lstStyle/>
          <a:p>
            <a:r>
              <a:rPr lang="id-ID" smtClean="0"/>
              <a:t>ASRI FILE</a:t>
            </a:r>
            <a:endParaRPr lang="id-ID"/>
          </a:p>
        </p:txBody>
      </p:sp>
      <p:sp>
        <p:nvSpPr>
          <p:cNvPr id="6" name="Slide Number Placeholder 5"/>
          <p:cNvSpPr>
            <a:spLocks noGrp="1"/>
          </p:cNvSpPr>
          <p:nvPr>
            <p:ph type="sldNum" sz="quarter" idx="12"/>
          </p:nvPr>
        </p:nvSpPr>
        <p:spPr/>
        <p:txBody>
          <a:bodyPr/>
          <a:lstStyle/>
          <a:p>
            <a:fld id="{A92EC75E-FF33-4722-A0BB-9B939AEBD820}" type="slidenum">
              <a:rPr lang="id-ID" smtClean="0"/>
              <a:t>‹#›</a:t>
            </a:fld>
            <a:endParaRPr lang="id-ID"/>
          </a:p>
        </p:txBody>
      </p:sp>
    </p:spTree>
    <p:extLst>
      <p:ext uri="{BB962C8B-B14F-4D97-AF65-F5344CB8AC3E}">
        <p14:creationId xmlns:p14="http://schemas.microsoft.com/office/powerpoint/2010/main" val="29584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2B0AF33-182D-4D57-9B5C-FD90300BD365}" type="datetime1">
              <a:rPr lang="id-ID" smtClean="0"/>
              <a:t>26/03/2018</a:t>
            </a:fld>
            <a:endParaRPr lang="id-ID"/>
          </a:p>
        </p:txBody>
      </p:sp>
      <p:sp>
        <p:nvSpPr>
          <p:cNvPr id="5" name="Footer Placeholder 4"/>
          <p:cNvSpPr>
            <a:spLocks noGrp="1"/>
          </p:cNvSpPr>
          <p:nvPr>
            <p:ph type="ftr" sz="quarter" idx="11"/>
          </p:nvPr>
        </p:nvSpPr>
        <p:spPr/>
        <p:txBody>
          <a:bodyPr/>
          <a:lstStyle/>
          <a:p>
            <a:r>
              <a:rPr lang="id-ID" smtClean="0"/>
              <a:t>ASRI FILE</a:t>
            </a:r>
            <a:endParaRPr lang="id-ID"/>
          </a:p>
        </p:txBody>
      </p:sp>
      <p:sp>
        <p:nvSpPr>
          <p:cNvPr id="6" name="Slide Number Placeholder 5"/>
          <p:cNvSpPr>
            <a:spLocks noGrp="1"/>
          </p:cNvSpPr>
          <p:nvPr>
            <p:ph type="sldNum" sz="quarter" idx="12"/>
          </p:nvPr>
        </p:nvSpPr>
        <p:spPr/>
        <p:txBody>
          <a:bodyPr/>
          <a:lstStyle/>
          <a:p>
            <a:fld id="{A92EC75E-FF33-4722-A0BB-9B939AEBD820}" type="slidenum">
              <a:rPr lang="id-ID" smtClean="0"/>
              <a:t>‹#›</a:t>
            </a:fld>
            <a:endParaRPr lang="id-ID"/>
          </a:p>
        </p:txBody>
      </p:sp>
    </p:spTree>
    <p:extLst>
      <p:ext uri="{BB962C8B-B14F-4D97-AF65-F5344CB8AC3E}">
        <p14:creationId xmlns:p14="http://schemas.microsoft.com/office/powerpoint/2010/main" val="415045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70288A7C-96A7-452D-A9B8-6584F7F8A0B2}" type="datetime1">
              <a:rPr lang="id-ID" smtClean="0"/>
              <a:t>26/03/2018</a:t>
            </a:fld>
            <a:endParaRPr lang="id-ID"/>
          </a:p>
        </p:txBody>
      </p:sp>
      <p:sp>
        <p:nvSpPr>
          <p:cNvPr id="5" name="Footer Placeholder 4"/>
          <p:cNvSpPr>
            <a:spLocks noGrp="1"/>
          </p:cNvSpPr>
          <p:nvPr>
            <p:ph type="ftr" sz="quarter" idx="11"/>
          </p:nvPr>
        </p:nvSpPr>
        <p:spPr/>
        <p:txBody>
          <a:bodyPr/>
          <a:lstStyle/>
          <a:p>
            <a:r>
              <a:rPr lang="id-ID" smtClean="0"/>
              <a:t>ASRI FILE</a:t>
            </a:r>
            <a:endParaRPr lang="id-ID"/>
          </a:p>
        </p:txBody>
      </p:sp>
      <p:sp>
        <p:nvSpPr>
          <p:cNvPr id="6" name="Slide Number Placeholder 5"/>
          <p:cNvSpPr>
            <a:spLocks noGrp="1"/>
          </p:cNvSpPr>
          <p:nvPr>
            <p:ph type="sldNum" sz="quarter" idx="12"/>
          </p:nvPr>
        </p:nvSpPr>
        <p:spPr/>
        <p:txBody>
          <a:bodyPr/>
          <a:lstStyle/>
          <a:p>
            <a:fld id="{A92EC75E-FF33-4722-A0BB-9B939AEBD820}" type="slidenum">
              <a:rPr lang="id-ID" smtClean="0"/>
              <a:t>‹#›</a:t>
            </a:fld>
            <a:endParaRPr lang="id-ID"/>
          </a:p>
        </p:txBody>
      </p:sp>
    </p:spTree>
    <p:extLst>
      <p:ext uri="{BB962C8B-B14F-4D97-AF65-F5344CB8AC3E}">
        <p14:creationId xmlns:p14="http://schemas.microsoft.com/office/powerpoint/2010/main" val="834947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247662D9-561C-4C87-A212-9B1F3210CCCC}" type="datetime1">
              <a:rPr lang="id-ID" smtClean="0"/>
              <a:t>26/03/2018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ASRI FILE</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95380D6-E81C-4429-A119-86FE3F8B8E42}" type="slidenum">
              <a:rPr lang="en-US"/>
              <a:pPr>
                <a:defRPr/>
              </a:pPr>
              <a:t>‹#›</a:t>
            </a:fld>
            <a:endParaRPr lang="en-US"/>
          </a:p>
        </p:txBody>
      </p:sp>
    </p:spTree>
    <p:extLst>
      <p:ext uri="{BB962C8B-B14F-4D97-AF65-F5344CB8AC3E}">
        <p14:creationId xmlns:p14="http://schemas.microsoft.com/office/powerpoint/2010/main" val="172865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4397066A-051B-40CF-871F-6D524EF284CA}" type="datetime1">
              <a:rPr lang="id-ID" smtClean="0"/>
              <a:t>26/03/2018</a:t>
            </a:fld>
            <a:endParaRPr lang="id-ID"/>
          </a:p>
        </p:txBody>
      </p:sp>
      <p:sp>
        <p:nvSpPr>
          <p:cNvPr id="5" name="Footer Placeholder 4"/>
          <p:cNvSpPr>
            <a:spLocks noGrp="1"/>
          </p:cNvSpPr>
          <p:nvPr>
            <p:ph type="ftr" sz="quarter" idx="11"/>
          </p:nvPr>
        </p:nvSpPr>
        <p:spPr/>
        <p:txBody>
          <a:bodyPr/>
          <a:lstStyle/>
          <a:p>
            <a:r>
              <a:rPr lang="id-ID" smtClean="0"/>
              <a:t>ASRI FILE</a:t>
            </a:r>
            <a:endParaRPr lang="id-ID"/>
          </a:p>
        </p:txBody>
      </p:sp>
      <p:sp>
        <p:nvSpPr>
          <p:cNvPr id="6" name="Slide Number Placeholder 5"/>
          <p:cNvSpPr>
            <a:spLocks noGrp="1"/>
          </p:cNvSpPr>
          <p:nvPr>
            <p:ph type="sldNum" sz="quarter" idx="12"/>
          </p:nvPr>
        </p:nvSpPr>
        <p:spPr/>
        <p:txBody>
          <a:bodyPr/>
          <a:lstStyle/>
          <a:p>
            <a:fld id="{A92EC75E-FF33-4722-A0BB-9B939AEBD820}" type="slidenum">
              <a:rPr lang="id-ID" smtClean="0"/>
              <a:t>‹#›</a:t>
            </a:fld>
            <a:endParaRPr lang="id-ID"/>
          </a:p>
        </p:txBody>
      </p:sp>
    </p:spTree>
    <p:extLst>
      <p:ext uri="{BB962C8B-B14F-4D97-AF65-F5344CB8AC3E}">
        <p14:creationId xmlns:p14="http://schemas.microsoft.com/office/powerpoint/2010/main" val="495680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90D56E-C740-44BB-ABB1-6E28475F57BD}" type="datetime1">
              <a:rPr lang="id-ID" smtClean="0"/>
              <a:t>26/03/2018</a:t>
            </a:fld>
            <a:endParaRPr lang="id-ID"/>
          </a:p>
        </p:txBody>
      </p:sp>
      <p:sp>
        <p:nvSpPr>
          <p:cNvPr id="5" name="Footer Placeholder 4"/>
          <p:cNvSpPr>
            <a:spLocks noGrp="1"/>
          </p:cNvSpPr>
          <p:nvPr>
            <p:ph type="ftr" sz="quarter" idx="11"/>
          </p:nvPr>
        </p:nvSpPr>
        <p:spPr/>
        <p:txBody>
          <a:bodyPr/>
          <a:lstStyle/>
          <a:p>
            <a:r>
              <a:rPr lang="id-ID" smtClean="0"/>
              <a:t>ASRI FILE</a:t>
            </a:r>
            <a:endParaRPr lang="id-ID"/>
          </a:p>
        </p:txBody>
      </p:sp>
      <p:sp>
        <p:nvSpPr>
          <p:cNvPr id="6" name="Slide Number Placeholder 5"/>
          <p:cNvSpPr>
            <a:spLocks noGrp="1"/>
          </p:cNvSpPr>
          <p:nvPr>
            <p:ph type="sldNum" sz="quarter" idx="12"/>
          </p:nvPr>
        </p:nvSpPr>
        <p:spPr/>
        <p:txBody>
          <a:bodyPr/>
          <a:lstStyle/>
          <a:p>
            <a:fld id="{A92EC75E-FF33-4722-A0BB-9B939AEBD820}" type="slidenum">
              <a:rPr lang="id-ID" smtClean="0"/>
              <a:t>‹#›</a:t>
            </a:fld>
            <a:endParaRPr lang="id-ID"/>
          </a:p>
        </p:txBody>
      </p:sp>
    </p:spTree>
    <p:extLst>
      <p:ext uri="{BB962C8B-B14F-4D97-AF65-F5344CB8AC3E}">
        <p14:creationId xmlns:p14="http://schemas.microsoft.com/office/powerpoint/2010/main" val="1471771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6A0DA526-6199-46B3-B6E5-031B8D5431DC}" type="datetime1">
              <a:rPr lang="id-ID" smtClean="0"/>
              <a:t>26/03/2018</a:t>
            </a:fld>
            <a:endParaRPr lang="id-ID"/>
          </a:p>
        </p:txBody>
      </p:sp>
      <p:sp>
        <p:nvSpPr>
          <p:cNvPr id="6" name="Footer Placeholder 5"/>
          <p:cNvSpPr>
            <a:spLocks noGrp="1"/>
          </p:cNvSpPr>
          <p:nvPr>
            <p:ph type="ftr" sz="quarter" idx="11"/>
          </p:nvPr>
        </p:nvSpPr>
        <p:spPr/>
        <p:txBody>
          <a:bodyPr/>
          <a:lstStyle/>
          <a:p>
            <a:r>
              <a:rPr lang="id-ID" smtClean="0"/>
              <a:t>ASRI FILE</a:t>
            </a:r>
            <a:endParaRPr lang="id-ID"/>
          </a:p>
        </p:txBody>
      </p:sp>
      <p:sp>
        <p:nvSpPr>
          <p:cNvPr id="7" name="Slide Number Placeholder 6"/>
          <p:cNvSpPr>
            <a:spLocks noGrp="1"/>
          </p:cNvSpPr>
          <p:nvPr>
            <p:ph type="sldNum" sz="quarter" idx="12"/>
          </p:nvPr>
        </p:nvSpPr>
        <p:spPr/>
        <p:txBody>
          <a:bodyPr/>
          <a:lstStyle/>
          <a:p>
            <a:fld id="{A92EC75E-FF33-4722-A0BB-9B939AEBD820}" type="slidenum">
              <a:rPr lang="id-ID" smtClean="0"/>
              <a:t>‹#›</a:t>
            </a:fld>
            <a:endParaRPr lang="id-ID"/>
          </a:p>
        </p:txBody>
      </p:sp>
    </p:spTree>
    <p:extLst>
      <p:ext uri="{BB962C8B-B14F-4D97-AF65-F5344CB8AC3E}">
        <p14:creationId xmlns:p14="http://schemas.microsoft.com/office/powerpoint/2010/main" val="4231159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B9BC42E9-536D-4C8E-92E8-E15F8DBA30B6}" type="datetime1">
              <a:rPr lang="id-ID" smtClean="0"/>
              <a:t>26/03/2018</a:t>
            </a:fld>
            <a:endParaRPr lang="id-ID"/>
          </a:p>
        </p:txBody>
      </p:sp>
      <p:sp>
        <p:nvSpPr>
          <p:cNvPr id="8" name="Footer Placeholder 7"/>
          <p:cNvSpPr>
            <a:spLocks noGrp="1"/>
          </p:cNvSpPr>
          <p:nvPr>
            <p:ph type="ftr" sz="quarter" idx="11"/>
          </p:nvPr>
        </p:nvSpPr>
        <p:spPr/>
        <p:txBody>
          <a:bodyPr/>
          <a:lstStyle/>
          <a:p>
            <a:r>
              <a:rPr lang="id-ID" smtClean="0"/>
              <a:t>ASRI FILE</a:t>
            </a:r>
            <a:endParaRPr lang="id-ID"/>
          </a:p>
        </p:txBody>
      </p:sp>
      <p:sp>
        <p:nvSpPr>
          <p:cNvPr id="9" name="Slide Number Placeholder 8"/>
          <p:cNvSpPr>
            <a:spLocks noGrp="1"/>
          </p:cNvSpPr>
          <p:nvPr>
            <p:ph type="sldNum" sz="quarter" idx="12"/>
          </p:nvPr>
        </p:nvSpPr>
        <p:spPr/>
        <p:txBody>
          <a:bodyPr/>
          <a:lstStyle/>
          <a:p>
            <a:fld id="{A92EC75E-FF33-4722-A0BB-9B939AEBD820}" type="slidenum">
              <a:rPr lang="id-ID" smtClean="0"/>
              <a:t>‹#›</a:t>
            </a:fld>
            <a:endParaRPr lang="id-ID"/>
          </a:p>
        </p:txBody>
      </p:sp>
    </p:spTree>
    <p:extLst>
      <p:ext uri="{BB962C8B-B14F-4D97-AF65-F5344CB8AC3E}">
        <p14:creationId xmlns:p14="http://schemas.microsoft.com/office/powerpoint/2010/main" val="1339728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C7B4B0A5-D7B9-426E-8930-D3FB4E7A3BA5}" type="datetime1">
              <a:rPr lang="id-ID" smtClean="0"/>
              <a:t>26/03/2018</a:t>
            </a:fld>
            <a:endParaRPr lang="id-ID"/>
          </a:p>
        </p:txBody>
      </p:sp>
      <p:sp>
        <p:nvSpPr>
          <p:cNvPr id="4" name="Footer Placeholder 3"/>
          <p:cNvSpPr>
            <a:spLocks noGrp="1"/>
          </p:cNvSpPr>
          <p:nvPr>
            <p:ph type="ftr" sz="quarter" idx="11"/>
          </p:nvPr>
        </p:nvSpPr>
        <p:spPr/>
        <p:txBody>
          <a:bodyPr/>
          <a:lstStyle/>
          <a:p>
            <a:r>
              <a:rPr lang="id-ID" smtClean="0"/>
              <a:t>ASRI FILE</a:t>
            </a:r>
            <a:endParaRPr lang="id-ID"/>
          </a:p>
        </p:txBody>
      </p:sp>
      <p:sp>
        <p:nvSpPr>
          <p:cNvPr id="5" name="Slide Number Placeholder 4"/>
          <p:cNvSpPr>
            <a:spLocks noGrp="1"/>
          </p:cNvSpPr>
          <p:nvPr>
            <p:ph type="sldNum" sz="quarter" idx="12"/>
          </p:nvPr>
        </p:nvSpPr>
        <p:spPr/>
        <p:txBody>
          <a:bodyPr/>
          <a:lstStyle/>
          <a:p>
            <a:fld id="{A92EC75E-FF33-4722-A0BB-9B939AEBD820}" type="slidenum">
              <a:rPr lang="id-ID" smtClean="0"/>
              <a:t>‹#›</a:t>
            </a:fld>
            <a:endParaRPr lang="id-ID"/>
          </a:p>
        </p:txBody>
      </p:sp>
    </p:spTree>
    <p:extLst>
      <p:ext uri="{BB962C8B-B14F-4D97-AF65-F5344CB8AC3E}">
        <p14:creationId xmlns:p14="http://schemas.microsoft.com/office/powerpoint/2010/main" val="67152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87FC37-9211-4A02-8E79-03C50B37E3F3}" type="datetime1">
              <a:rPr lang="id-ID" smtClean="0"/>
              <a:t>26/03/2018</a:t>
            </a:fld>
            <a:endParaRPr lang="id-ID"/>
          </a:p>
        </p:txBody>
      </p:sp>
      <p:sp>
        <p:nvSpPr>
          <p:cNvPr id="3" name="Footer Placeholder 2"/>
          <p:cNvSpPr>
            <a:spLocks noGrp="1"/>
          </p:cNvSpPr>
          <p:nvPr>
            <p:ph type="ftr" sz="quarter" idx="11"/>
          </p:nvPr>
        </p:nvSpPr>
        <p:spPr/>
        <p:txBody>
          <a:bodyPr/>
          <a:lstStyle/>
          <a:p>
            <a:r>
              <a:rPr lang="id-ID" smtClean="0"/>
              <a:t>ASRI FILE</a:t>
            </a:r>
            <a:endParaRPr lang="id-ID"/>
          </a:p>
        </p:txBody>
      </p:sp>
      <p:sp>
        <p:nvSpPr>
          <p:cNvPr id="4" name="Slide Number Placeholder 3"/>
          <p:cNvSpPr>
            <a:spLocks noGrp="1"/>
          </p:cNvSpPr>
          <p:nvPr>
            <p:ph type="sldNum" sz="quarter" idx="12"/>
          </p:nvPr>
        </p:nvSpPr>
        <p:spPr/>
        <p:txBody>
          <a:bodyPr/>
          <a:lstStyle/>
          <a:p>
            <a:fld id="{A92EC75E-FF33-4722-A0BB-9B939AEBD820}" type="slidenum">
              <a:rPr lang="id-ID" smtClean="0"/>
              <a:t>‹#›</a:t>
            </a:fld>
            <a:endParaRPr lang="id-ID"/>
          </a:p>
        </p:txBody>
      </p:sp>
    </p:spTree>
    <p:extLst>
      <p:ext uri="{BB962C8B-B14F-4D97-AF65-F5344CB8AC3E}">
        <p14:creationId xmlns:p14="http://schemas.microsoft.com/office/powerpoint/2010/main" val="950115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D7BF48-47C9-4622-B2AF-562E76A7110E}" type="datetime1">
              <a:rPr lang="id-ID" smtClean="0"/>
              <a:t>26/03/2018</a:t>
            </a:fld>
            <a:endParaRPr lang="id-ID"/>
          </a:p>
        </p:txBody>
      </p:sp>
      <p:sp>
        <p:nvSpPr>
          <p:cNvPr id="6" name="Footer Placeholder 5"/>
          <p:cNvSpPr>
            <a:spLocks noGrp="1"/>
          </p:cNvSpPr>
          <p:nvPr>
            <p:ph type="ftr" sz="quarter" idx="11"/>
          </p:nvPr>
        </p:nvSpPr>
        <p:spPr/>
        <p:txBody>
          <a:bodyPr/>
          <a:lstStyle/>
          <a:p>
            <a:r>
              <a:rPr lang="id-ID" smtClean="0"/>
              <a:t>ASRI FILE</a:t>
            </a:r>
            <a:endParaRPr lang="id-ID"/>
          </a:p>
        </p:txBody>
      </p:sp>
      <p:sp>
        <p:nvSpPr>
          <p:cNvPr id="7" name="Slide Number Placeholder 6"/>
          <p:cNvSpPr>
            <a:spLocks noGrp="1"/>
          </p:cNvSpPr>
          <p:nvPr>
            <p:ph type="sldNum" sz="quarter" idx="12"/>
          </p:nvPr>
        </p:nvSpPr>
        <p:spPr/>
        <p:txBody>
          <a:bodyPr/>
          <a:lstStyle/>
          <a:p>
            <a:fld id="{A92EC75E-FF33-4722-A0BB-9B939AEBD820}" type="slidenum">
              <a:rPr lang="id-ID" smtClean="0"/>
              <a:t>‹#›</a:t>
            </a:fld>
            <a:endParaRPr lang="id-ID"/>
          </a:p>
        </p:txBody>
      </p:sp>
    </p:spTree>
    <p:extLst>
      <p:ext uri="{BB962C8B-B14F-4D97-AF65-F5344CB8AC3E}">
        <p14:creationId xmlns:p14="http://schemas.microsoft.com/office/powerpoint/2010/main" val="295553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BB76D8-C908-42B0-B1E5-F94B6781067E}" type="datetime1">
              <a:rPr lang="id-ID" smtClean="0"/>
              <a:t>26/03/2018</a:t>
            </a:fld>
            <a:endParaRPr lang="id-ID"/>
          </a:p>
        </p:txBody>
      </p:sp>
      <p:sp>
        <p:nvSpPr>
          <p:cNvPr id="6" name="Footer Placeholder 5"/>
          <p:cNvSpPr>
            <a:spLocks noGrp="1"/>
          </p:cNvSpPr>
          <p:nvPr>
            <p:ph type="ftr" sz="quarter" idx="11"/>
          </p:nvPr>
        </p:nvSpPr>
        <p:spPr/>
        <p:txBody>
          <a:bodyPr/>
          <a:lstStyle/>
          <a:p>
            <a:r>
              <a:rPr lang="id-ID" smtClean="0"/>
              <a:t>ASRI FILE</a:t>
            </a:r>
            <a:endParaRPr lang="id-ID"/>
          </a:p>
        </p:txBody>
      </p:sp>
      <p:sp>
        <p:nvSpPr>
          <p:cNvPr id="7" name="Slide Number Placeholder 6"/>
          <p:cNvSpPr>
            <a:spLocks noGrp="1"/>
          </p:cNvSpPr>
          <p:nvPr>
            <p:ph type="sldNum" sz="quarter" idx="12"/>
          </p:nvPr>
        </p:nvSpPr>
        <p:spPr/>
        <p:txBody>
          <a:bodyPr/>
          <a:lstStyle/>
          <a:p>
            <a:fld id="{A92EC75E-FF33-4722-A0BB-9B939AEBD820}" type="slidenum">
              <a:rPr lang="id-ID" smtClean="0"/>
              <a:t>‹#›</a:t>
            </a:fld>
            <a:endParaRPr lang="id-ID"/>
          </a:p>
        </p:txBody>
      </p:sp>
    </p:spTree>
    <p:extLst>
      <p:ext uri="{BB962C8B-B14F-4D97-AF65-F5344CB8AC3E}">
        <p14:creationId xmlns:p14="http://schemas.microsoft.com/office/powerpoint/2010/main" val="1180363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1AB18D-386B-4078-98DB-88C3244F7FB4}" type="datetime1">
              <a:rPr lang="id-ID" smtClean="0"/>
              <a:t>26/03/2018</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d-ID" smtClean="0"/>
              <a:t>ASRI FILE</a:t>
            </a:r>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2EC75E-FF33-4722-A0BB-9B939AEBD820}" type="slidenum">
              <a:rPr lang="id-ID" smtClean="0"/>
              <a:t>‹#›</a:t>
            </a:fld>
            <a:endParaRPr lang="id-ID"/>
          </a:p>
        </p:txBody>
      </p:sp>
    </p:spTree>
    <p:extLst>
      <p:ext uri="{BB962C8B-B14F-4D97-AF65-F5344CB8AC3E}">
        <p14:creationId xmlns:p14="http://schemas.microsoft.com/office/powerpoint/2010/main" val="4230979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UNJUK KERJA TRAFFIK</a:t>
            </a:r>
            <a:endParaRPr lang="id-ID" dirty="0"/>
          </a:p>
        </p:txBody>
      </p:sp>
      <p:sp>
        <p:nvSpPr>
          <p:cNvPr id="3" name="Subtitle 2"/>
          <p:cNvSpPr>
            <a:spLocks noGrp="1"/>
          </p:cNvSpPr>
          <p:nvPr>
            <p:ph type="subTitle" idx="1"/>
          </p:nvPr>
        </p:nvSpPr>
        <p:spPr/>
        <p:txBody>
          <a:bodyPr/>
          <a:lstStyle/>
          <a:p>
            <a:r>
              <a:rPr lang="en-US" dirty="0" smtClean="0"/>
              <a:t>ASRI WULANDARI ST,MT</a:t>
            </a:r>
            <a:endParaRPr lang="id-ID" dirty="0"/>
          </a:p>
        </p:txBody>
      </p:sp>
      <p:sp>
        <p:nvSpPr>
          <p:cNvPr id="4" name="Footer Placeholder 3"/>
          <p:cNvSpPr>
            <a:spLocks noGrp="1"/>
          </p:cNvSpPr>
          <p:nvPr>
            <p:ph type="ftr" sz="quarter" idx="11"/>
          </p:nvPr>
        </p:nvSpPr>
        <p:spPr/>
        <p:txBody>
          <a:bodyPr/>
          <a:lstStyle/>
          <a:p>
            <a:r>
              <a:rPr lang="id-ID" smtClean="0"/>
              <a:t>ASRI FILE</a:t>
            </a:r>
            <a:endParaRPr lang="id-ID"/>
          </a:p>
        </p:txBody>
      </p:sp>
    </p:spTree>
    <p:extLst>
      <p:ext uri="{BB962C8B-B14F-4D97-AF65-F5344CB8AC3E}">
        <p14:creationId xmlns:p14="http://schemas.microsoft.com/office/powerpoint/2010/main" val="393651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830E7EA-FA48-4D98-B2F4-A7CE8F481DB1}" type="slidenum">
              <a:rPr lang="id-ID"/>
              <a:pPr eaLnBrk="1" hangingPunct="1"/>
              <a:t>10</a:t>
            </a:fld>
            <a:r>
              <a:rPr lang="en-US"/>
              <a:t> / 17</a:t>
            </a:r>
            <a:endParaRPr lang="id-ID"/>
          </a:p>
        </p:txBody>
      </p:sp>
      <p:sp>
        <p:nvSpPr>
          <p:cNvPr id="14339" name="Text Box 2"/>
          <p:cNvSpPr txBox="1">
            <a:spLocks noChangeArrowheads="1"/>
          </p:cNvSpPr>
          <p:nvPr/>
        </p:nvSpPr>
        <p:spPr bwMode="auto">
          <a:xfrm>
            <a:off x="250825" y="2276475"/>
            <a:ext cx="8613775" cy="11906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90000"/>
              </a:lnSpc>
              <a:spcBef>
                <a:spcPct val="50000"/>
              </a:spcBef>
            </a:pPr>
            <a:r>
              <a:rPr lang="en-US" sz="2000"/>
              <a:t>Jumlah call yang dijawab secara tipikal adalah lebih rendah daripada jumlah call yang diselesaikan jaringan. Hal ini disebabkan karena beberapa usaha panggilan akan mendapati nada sibuk, atau nada panggil tetapi tidak dijawab. Didefinisikan </a:t>
            </a:r>
            <a:r>
              <a:rPr lang="en-US" sz="2000" b="1"/>
              <a:t>Answer Bid Ratio (ABR).</a:t>
            </a:r>
            <a:endParaRPr lang="en-US" sz="2000"/>
          </a:p>
        </p:txBody>
      </p:sp>
      <p:sp>
        <p:nvSpPr>
          <p:cNvPr id="14340" name="Text Box 3"/>
          <p:cNvSpPr txBox="1">
            <a:spLocks noChangeArrowheads="1"/>
          </p:cNvSpPr>
          <p:nvPr/>
        </p:nvSpPr>
        <p:spPr bwMode="auto">
          <a:xfrm>
            <a:off x="539750" y="188913"/>
            <a:ext cx="6191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800" b="1" i="1" u="sng">
                <a:solidFill>
                  <a:schemeClr val="accent2"/>
                </a:solidFill>
              </a:rPr>
              <a:t>ABR (Answer Bid Ratio) :</a:t>
            </a:r>
          </a:p>
        </p:txBody>
      </p:sp>
      <p:graphicFrame>
        <p:nvGraphicFramePr>
          <p:cNvPr id="14341" name="Object 4"/>
          <p:cNvGraphicFramePr>
            <a:graphicFrameLocks noChangeAspect="1"/>
          </p:cNvGraphicFramePr>
          <p:nvPr/>
        </p:nvGraphicFramePr>
        <p:xfrm>
          <a:off x="1476375" y="1125538"/>
          <a:ext cx="3240088" cy="709612"/>
        </p:xfrm>
        <a:graphic>
          <a:graphicData uri="http://schemas.openxmlformats.org/presentationml/2006/ole">
            <mc:AlternateContent xmlns:mc="http://schemas.openxmlformats.org/markup-compatibility/2006">
              <mc:Choice xmlns:v="urn:schemas-microsoft-com:vml" Requires="v">
                <p:oleObj spid="_x0000_s3084" name="Equation" r:id="rId3" imgW="1981200" imgH="419100" progId="Equation.3">
                  <p:embed/>
                </p:oleObj>
              </mc:Choice>
              <mc:Fallback>
                <p:oleObj name="Equation" r:id="rId3" imgW="19812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125538"/>
                        <a:ext cx="3240088" cy="709612"/>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14342" name="Text Box 5"/>
          <p:cNvSpPr txBox="1">
            <a:spLocks noChangeArrowheads="1"/>
          </p:cNvSpPr>
          <p:nvPr/>
        </p:nvSpPr>
        <p:spPr bwMode="auto">
          <a:xfrm>
            <a:off x="352425" y="3505200"/>
            <a:ext cx="6191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800" b="1" i="1">
                <a:solidFill>
                  <a:schemeClr val="accent2"/>
                </a:solidFill>
              </a:rPr>
              <a:t>ASR (Answer Seizure Ratio)</a:t>
            </a:r>
          </a:p>
        </p:txBody>
      </p:sp>
      <p:graphicFrame>
        <p:nvGraphicFramePr>
          <p:cNvPr id="14343" name="Object 6"/>
          <p:cNvGraphicFramePr>
            <a:graphicFrameLocks noChangeAspect="1"/>
          </p:cNvGraphicFramePr>
          <p:nvPr/>
        </p:nvGraphicFramePr>
        <p:xfrm>
          <a:off x="1617663" y="4137025"/>
          <a:ext cx="3170237" cy="644525"/>
        </p:xfrm>
        <a:graphic>
          <a:graphicData uri="http://schemas.openxmlformats.org/presentationml/2006/ole">
            <mc:AlternateContent xmlns:mc="http://schemas.openxmlformats.org/markup-compatibility/2006">
              <mc:Choice xmlns:v="urn:schemas-microsoft-com:vml" Requires="v">
                <p:oleObj spid="_x0000_s3085" name="Equation" r:id="rId5" imgW="1955800" imgH="393700" progId="Equation.3">
                  <p:embed/>
                </p:oleObj>
              </mc:Choice>
              <mc:Fallback>
                <p:oleObj name="Equation" r:id="rId5" imgW="19558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7663" y="4137025"/>
                        <a:ext cx="3170237" cy="644525"/>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14344" name="Text Box 7"/>
          <p:cNvSpPr txBox="1">
            <a:spLocks noChangeArrowheads="1"/>
          </p:cNvSpPr>
          <p:nvPr/>
        </p:nvSpPr>
        <p:spPr bwMode="auto">
          <a:xfrm>
            <a:off x="352425" y="5026025"/>
            <a:ext cx="8372475"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80000"/>
              </a:lnSpc>
              <a:spcBef>
                <a:spcPct val="50000"/>
              </a:spcBef>
            </a:pPr>
            <a:r>
              <a:rPr lang="en-US" sz="2000"/>
              <a:t>Baik ABR dan ASR, adalah ukuran yang baik untuk menyatakan tingkat kepadatan jaringan pada suatu saat tertentu. </a:t>
            </a:r>
          </a:p>
          <a:p>
            <a:pPr>
              <a:lnSpc>
                <a:spcPct val="80000"/>
              </a:lnSpc>
              <a:spcBef>
                <a:spcPct val="50000"/>
              </a:spcBef>
            </a:pPr>
            <a:r>
              <a:rPr lang="en-US" sz="2000"/>
              <a:t>Nilai ABR dan ASR yang rendah mengindikasikan tingkat kepadatan (congestion) jaringan yang tinggi.  </a:t>
            </a:r>
          </a:p>
        </p:txBody>
      </p:sp>
    </p:spTree>
    <p:extLst>
      <p:ext uri="{BB962C8B-B14F-4D97-AF65-F5344CB8AC3E}">
        <p14:creationId xmlns:p14="http://schemas.microsoft.com/office/powerpoint/2010/main" val="450867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0" y="0"/>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3600" b="1"/>
              <a:t>Parameter Penggunaan Jalur Trafik</a:t>
            </a:r>
          </a:p>
        </p:txBody>
      </p:sp>
      <p:sp>
        <p:nvSpPr>
          <p:cNvPr id="34819" name="Text Box 3"/>
          <p:cNvSpPr txBox="1">
            <a:spLocks noChangeArrowheads="1"/>
          </p:cNvSpPr>
          <p:nvPr/>
        </p:nvSpPr>
        <p:spPr bwMode="auto">
          <a:xfrm>
            <a:off x="0" y="595536"/>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400" b="1" dirty="0" err="1"/>
              <a:t>Penggunaan</a:t>
            </a:r>
            <a:r>
              <a:rPr lang="en-US" sz="2400" b="1" dirty="0"/>
              <a:t> </a:t>
            </a:r>
            <a:r>
              <a:rPr lang="en-US" sz="2400" b="1" dirty="0" err="1"/>
              <a:t>jalur</a:t>
            </a:r>
            <a:r>
              <a:rPr lang="en-US" sz="2400" b="1" dirty="0"/>
              <a:t> </a:t>
            </a:r>
            <a:r>
              <a:rPr lang="en-US" sz="2400" b="1" dirty="0" err="1"/>
              <a:t>trafik</a:t>
            </a:r>
            <a:r>
              <a:rPr lang="en-US" sz="2000" dirty="0"/>
              <a:t> </a:t>
            </a:r>
            <a:r>
              <a:rPr lang="en-US" sz="2000" dirty="0" err="1"/>
              <a:t>didefinisikan</a:t>
            </a:r>
            <a:r>
              <a:rPr lang="en-US" sz="2000" dirty="0"/>
              <a:t> </a:t>
            </a:r>
            <a:r>
              <a:rPr lang="en-US" sz="2000" dirty="0" err="1"/>
              <a:t>atas</a:t>
            </a:r>
            <a:r>
              <a:rPr lang="en-US" sz="2000" dirty="0"/>
              <a:t> 2 parameter </a:t>
            </a:r>
            <a:r>
              <a:rPr lang="en-US" sz="2000" dirty="0" err="1"/>
              <a:t>dasar</a:t>
            </a:r>
            <a:r>
              <a:rPr lang="en-US" sz="2000" dirty="0"/>
              <a:t> :  </a:t>
            </a:r>
          </a:p>
        </p:txBody>
      </p:sp>
      <p:sp>
        <p:nvSpPr>
          <p:cNvPr id="34820" name="Text Box 4"/>
          <p:cNvSpPr txBox="1">
            <a:spLocks noChangeArrowheads="1"/>
          </p:cNvSpPr>
          <p:nvPr/>
        </p:nvSpPr>
        <p:spPr bwMode="auto">
          <a:xfrm>
            <a:off x="0" y="980728"/>
            <a:ext cx="9144000" cy="272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tabLst>
                <a:tab pos="3714750" algn="l"/>
              </a:tabLst>
              <a:defRPr>
                <a:solidFill>
                  <a:schemeClr val="tx1"/>
                </a:solidFill>
                <a:latin typeface="Arial" charset="0"/>
              </a:defRPr>
            </a:lvl1pPr>
            <a:lvl2pPr marL="742950" indent="-285750" eaLnBrk="0" hangingPunct="0">
              <a:tabLst>
                <a:tab pos="3714750" algn="l"/>
              </a:tabLst>
              <a:defRPr>
                <a:solidFill>
                  <a:schemeClr val="tx1"/>
                </a:solidFill>
                <a:latin typeface="Arial" charset="0"/>
              </a:defRPr>
            </a:lvl2pPr>
            <a:lvl3pPr marL="1143000" indent="-228600" eaLnBrk="0" hangingPunct="0">
              <a:tabLst>
                <a:tab pos="3714750" algn="l"/>
              </a:tabLst>
              <a:defRPr>
                <a:solidFill>
                  <a:schemeClr val="tx1"/>
                </a:solidFill>
                <a:latin typeface="Arial" charset="0"/>
              </a:defRPr>
            </a:lvl3pPr>
            <a:lvl4pPr marL="1600200" indent="-228600" eaLnBrk="0" hangingPunct="0">
              <a:tabLst>
                <a:tab pos="3714750" algn="l"/>
              </a:tabLst>
              <a:defRPr>
                <a:solidFill>
                  <a:schemeClr val="tx1"/>
                </a:solidFill>
                <a:latin typeface="Arial" charset="0"/>
              </a:defRPr>
            </a:lvl4pPr>
            <a:lvl5pPr marL="2057400" indent="-228600" eaLnBrk="0" hangingPunct="0">
              <a:tabLst>
                <a:tab pos="3714750" algn="l"/>
              </a:tabLst>
              <a:defRPr>
                <a:solidFill>
                  <a:schemeClr val="tx1"/>
                </a:solidFill>
                <a:latin typeface="Arial" charset="0"/>
              </a:defRPr>
            </a:lvl5pPr>
            <a:lvl6pPr marL="2514600" indent="-228600" eaLnBrk="0" fontAlgn="base" hangingPunct="0">
              <a:spcBef>
                <a:spcPct val="0"/>
              </a:spcBef>
              <a:spcAft>
                <a:spcPct val="0"/>
              </a:spcAft>
              <a:tabLst>
                <a:tab pos="3714750" algn="l"/>
              </a:tabLst>
              <a:defRPr>
                <a:solidFill>
                  <a:schemeClr val="tx1"/>
                </a:solidFill>
                <a:latin typeface="Arial" charset="0"/>
              </a:defRPr>
            </a:lvl6pPr>
            <a:lvl7pPr marL="2971800" indent="-228600" eaLnBrk="0" fontAlgn="base" hangingPunct="0">
              <a:spcBef>
                <a:spcPct val="0"/>
              </a:spcBef>
              <a:spcAft>
                <a:spcPct val="0"/>
              </a:spcAft>
              <a:tabLst>
                <a:tab pos="3714750" algn="l"/>
              </a:tabLst>
              <a:defRPr>
                <a:solidFill>
                  <a:schemeClr val="tx1"/>
                </a:solidFill>
                <a:latin typeface="Arial" charset="0"/>
              </a:defRPr>
            </a:lvl7pPr>
            <a:lvl8pPr marL="3429000" indent="-228600" eaLnBrk="0" fontAlgn="base" hangingPunct="0">
              <a:spcBef>
                <a:spcPct val="0"/>
              </a:spcBef>
              <a:spcAft>
                <a:spcPct val="0"/>
              </a:spcAft>
              <a:tabLst>
                <a:tab pos="3714750" algn="l"/>
              </a:tabLst>
              <a:defRPr>
                <a:solidFill>
                  <a:schemeClr val="tx1"/>
                </a:solidFill>
                <a:latin typeface="Arial" charset="0"/>
              </a:defRPr>
            </a:lvl8pPr>
            <a:lvl9pPr marL="3886200" indent="-228600" eaLnBrk="0" fontAlgn="base" hangingPunct="0">
              <a:spcBef>
                <a:spcPct val="0"/>
              </a:spcBef>
              <a:spcAft>
                <a:spcPct val="0"/>
              </a:spcAft>
              <a:tabLst>
                <a:tab pos="3714750" algn="l"/>
              </a:tabLst>
              <a:defRPr>
                <a:solidFill>
                  <a:schemeClr val="tx1"/>
                </a:solidFill>
                <a:latin typeface="Arial" charset="0"/>
              </a:defRPr>
            </a:lvl9pPr>
          </a:lstStyle>
          <a:p>
            <a:pPr>
              <a:lnSpc>
                <a:spcPct val="90000"/>
              </a:lnSpc>
              <a:spcBef>
                <a:spcPct val="50000"/>
              </a:spcBef>
              <a:buFontTx/>
              <a:buChar char="•"/>
            </a:pPr>
            <a:r>
              <a:rPr lang="en-US" sz="2800" b="1" i="1" u="sng" dirty="0">
                <a:solidFill>
                  <a:schemeClr val="accent2"/>
                </a:solidFill>
              </a:rPr>
              <a:t>Calling Rate</a:t>
            </a:r>
            <a:r>
              <a:rPr lang="en-US" sz="2000" b="1" dirty="0"/>
              <a:t>	</a:t>
            </a:r>
            <a:r>
              <a:rPr lang="en-US" sz="2000" dirty="0" err="1"/>
              <a:t>Adalah</a:t>
            </a:r>
            <a:r>
              <a:rPr lang="en-US" sz="2000" dirty="0"/>
              <a:t> </a:t>
            </a:r>
            <a:r>
              <a:rPr lang="en-US" sz="2000" dirty="0" err="1"/>
              <a:t>ukuran</a:t>
            </a:r>
            <a:r>
              <a:rPr lang="en-US" sz="2000" dirty="0"/>
              <a:t> </a:t>
            </a:r>
            <a:r>
              <a:rPr lang="en-US" sz="2000" dirty="0" err="1"/>
              <a:t>jumlah</a:t>
            </a:r>
            <a:r>
              <a:rPr lang="en-US" sz="2000" dirty="0"/>
              <a:t> </a:t>
            </a:r>
            <a:r>
              <a:rPr lang="en-US" sz="2000" dirty="0" err="1"/>
              <a:t>berapa</a:t>
            </a:r>
            <a:r>
              <a:rPr lang="en-US" sz="2000" dirty="0"/>
              <a:t> kali </a:t>
            </a:r>
            <a:r>
              <a:rPr lang="en-US" sz="2000" dirty="0" err="1"/>
              <a:t>suatu</a:t>
            </a:r>
            <a:r>
              <a:rPr lang="en-US" sz="2000" dirty="0"/>
              <a:t> 	</a:t>
            </a:r>
            <a:r>
              <a:rPr lang="en-US" sz="2000" dirty="0" err="1"/>
              <a:t>jalur</a:t>
            </a:r>
            <a:r>
              <a:rPr lang="en-US" sz="2000" dirty="0"/>
              <a:t> </a:t>
            </a:r>
            <a:r>
              <a:rPr lang="en-US" sz="2000" dirty="0" err="1"/>
              <a:t>trafik</a:t>
            </a:r>
            <a:r>
              <a:rPr lang="en-US" sz="2000" dirty="0"/>
              <a:t> </a:t>
            </a:r>
            <a:r>
              <a:rPr lang="en-US" sz="2000" dirty="0" err="1"/>
              <a:t>digunakan</a:t>
            </a:r>
            <a:r>
              <a:rPr lang="en-US" sz="2000" dirty="0"/>
              <a:t> </a:t>
            </a:r>
            <a:r>
              <a:rPr lang="en-US" sz="2000" dirty="0" err="1"/>
              <a:t>selama</a:t>
            </a:r>
            <a:r>
              <a:rPr lang="en-US" sz="2000" dirty="0"/>
              <a:t> </a:t>
            </a:r>
            <a:r>
              <a:rPr lang="en-US" sz="2000" dirty="0" err="1"/>
              <a:t>waktu</a:t>
            </a:r>
            <a:r>
              <a:rPr lang="en-US" sz="2000" dirty="0"/>
              <a:t> 	</a:t>
            </a:r>
            <a:r>
              <a:rPr lang="en-US" sz="2000" dirty="0" err="1"/>
              <a:t>pengamatan</a:t>
            </a:r>
            <a:r>
              <a:rPr lang="en-US" sz="2000" dirty="0"/>
              <a:t> </a:t>
            </a:r>
            <a:r>
              <a:rPr lang="en-US" sz="2000" dirty="0" err="1"/>
              <a:t>tertentu</a:t>
            </a:r>
            <a:r>
              <a:rPr lang="en-US" sz="2000" dirty="0"/>
              <a:t>,                                         	</a:t>
            </a:r>
            <a:r>
              <a:rPr lang="en-US" sz="2000" dirty="0" err="1"/>
              <a:t>A</a:t>
            </a:r>
            <a:r>
              <a:rPr lang="en-US" sz="2000" b="1" dirty="0" err="1"/>
              <a:t>tau</a:t>
            </a:r>
            <a:r>
              <a:rPr lang="en-US" sz="2000" b="1" dirty="0"/>
              <a:t> </a:t>
            </a:r>
            <a:r>
              <a:rPr lang="en-US" sz="2000" b="1" dirty="0" err="1"/>
              <a:t>sering</a:t>
            </a:r>
            <a:r>
              <a:rPr lang="en-US" sz="2000" b="1" dirty="0"/>
              <a:t> </a:t>
            </a:r>
            <a:r>
              <a:rPr lang="en-US" sz="2000" b="1" dirty="0" err="1"/>
              <a:t>juga</a:t>
            </a:r>
            <a:r>
              <a:rPr lang="en-US" sz="2000" b="1" dirty="0"/>
              <a:t> </a:t>
            </a:r>
            <a:r>
              <a:rPr lang="en-US" sz="2000" b="1" dirty="0" err="1"/>
              <a:t>didefinisikan</a:t>
            </a:r>
            <a:r>
              <a:rPr lang="en-US" sz="2000" b="1" dirty="0"/>
              <a:t> </a:t>
            </a:r>
            <a:r>
              <a:rPr lang="en-US" sz="2000" b="1" dirty="0" err="1"/>
              <a:t>sebagai</a:t>
            </a:r>
            <a:r>
              <a:rPr lang="en-US" sz="2000" dirty="0"/>
              <a:t> :                        	</a:t>
            </a:r>
            <a:r>
              <a:rPr lang="en-US" sz="2000" dirty="0" err="1"/>
              <a:t>Intensitas</a:t>
            </a:r>
            <a:r>
              <a:rPr lang="en-US" sz="2000" dirty="0"/>
              <a:t> call </a:t>
            </a:r>
            <a:r>
              <a:rPr lang="en-US" sz="2000" dirty="0" err="1"/>
              <a:t>tiap</a:t>
            </a:r>
            <a:r>
              <a:rPr lang="en-US" sz="2000" dirty="0"/>
              <a:t> </a:t>
            </a:r>
            <a:r>
              <a:rPr lang="en-US" sz="2000" dirty="0" err="1"/>
              <a:t>jalur</a:t>
            </a:r>
            <a:r>
              <a:rPr lang="en-US" sz="2000" dirty="0"/>
              <a:t> </a:t>
            </a:r>
            <a:r>
              <a:rPr lang="en-US" sz="2000" dirty="0" err="1"/>
              <a:t>trafik</a:t>
            </a:r>
            <a:r>
              <a:rPr lang="en-US" sz="2000" dirty="0"/>
              <a:t> (</a:t>
            </a:r>
            <a:r>
              <a:rPr lang="en-US" sz="2000" dirty="0" err="1"/>
              <a:t>kanal</a:t>
            </a:r>
            <a:r>
              <a:rPr lang="en-US" sz="2000" dirty="0"/>
              <a:t>) 	</a:t>
            </a:r>
            <a:r>
              <a:rPr lang="en-US" sz="2000" dirty="0" err="1"/>
              <a:t>selama</a:t>
            </a:r>
            <a:r>
              <a:rPr lang="en-US" sz="2000" dirty="0"/>
              <a:t> jam </a:t>
            </a:r>
            <a:r>
              <a:rPr lang="en-US" sz="2000" dirty="0" err="1"/>
              <a:t>sibuk</a:t>
            </a:r>
            <a:r>
              <a:rPr lang="en-US" sz="2000" dirty="0"/>
              <a:t> </a:t>
            </a:r>
          </a:p>
          <a:p>
            <a:pPr>
              <a:lnSpc>
                <a:spcPct val="90000"/>
              </a:lnSpc>
              <a:spcBef>
                <a:spcPct val="50000"/>
              </a:spcBef>
              <a:buFontTx/>
              <a:buChar char="•"/>
            </a:pPr>
            <a:r>
              <a:rPr lang="en-US" sz="2800" b="1" i="1" u="sng" dirty="0">
                <a:solidFill>
                  <a:schemeClr val="accent2"/>
                </a:solidFill>
              </a:rPr>
              <a:t>Holding Time</a:t>
            </a:r>
            <a:r>
              <a:rPr lang="en-US" sz="2800" b="1" dirty="0"/>
              <a:t>	</a:t>
            </a:r>
            <a:r>
              <a:rPr lang="en-US" sz="2000" dirty="0"/>
              <a:t>Rata-rata </a:t>
            </a:r>
            <a:r>
              <a:rPr lang="en-US" sz="2000" dirty="0" err="1"/>
              <a:t>waktu</a:t>
            </a:r>
            <a:r>
              <a:rPr lang="en-US" sz="2000" dirty="0"/>
              <a:t> </a:t>
            </a:r>
            <a:r>
              <a:rPr lang="en-US" sz="2000" dirty="0" err="1"/>
              <a:t>penggunaan</a:t>
            </a:r>
            <a:r>
              <a:rPr lang="en-US" sz="2000" dirty="0"/>
              <a:t> </a:t>
            </a:r>
            <a:r>
              <a:rPr lang="en-US" sz="2000" dirty="0" err="1"/>
              <a:t>jalur</a:t>
            </a:r>
            <a:r>
              <a:rPr lang="en-US" sz="2000" dirty="0"/>
              <a:t> </a:t>
            </a:r>
            <a:r>
              <a:rPr lang="en-US" sz="2000" dirty="0" err="1"/>
              <a:t>trafik</a:t>
            </a:r>
            <a:r>
              <a:rPr lang="en-US" sz="2000" dirty="0"/>
              <a:t> 	(</a:t>
            </a:r>
            <a:r>
              <a:rPr lang="en-US" sz="2000" dirty="0" err="1"/>
              <a:t>kanal</a:t>
            </a:r>
            <a:r>
              <a:rPr lang="en-US" sz="2000" dirty="0"/>
              <a:t>) </a:t>
            </a:r>
            <a:r>
              <a:rPr lang="en-US" sz="2000" dirty="0" err="1"/>
              <a:t>tiap</a:t>
            </a:r>
            <a:r>
              <a:rPr lang="en-US" sz="2000" dirty="0"/>
              <a:t> </a:t>
            </a:r>
            <a:r>
              <a:rPr lang="en-US" sz="2000" dirty="0" err="1"/>
              <a:t>panggilan</a:t>
            </a:r>
            <a:endParaRPr lang="en-US" sz="2000" dirty="0"/>
          </a:p>
        </p:txBody>
      </p:sp>
      <p:sp>
        <p:nvSpPr>
          <p:cNvPr id="34821" name="Text Box 5"/>
          <p:cNvSpPr txBox="1">
            <a:spLocks noChangeArrowheads="1"/>
          </p:cNvSpPr>
          <p:nvPr/>
        </p:nvSpPr>
        <p:spPr bwMode="auto">
          <a:xfrm>
            <a:off x="0" y="3743741"/>
            <a:ext cx="9144000" cy="2277547"/>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80000"/>
              </a:lnSpc>
              <a:spcBef>
                <a:spcPct val="50000"/>
              </a:spcBef>
            </a:pPr>
            <a:r>
              <a:rPr lang="en-US" sz="2000" b="1" dirty="0"/>
              <a:t>Yang </a:t>
            </a:r>
            <a:r>
              <a:rPr lang="en-US" sz="2000" b="1" dirty="0" err="1"/>
              <a:t>disebut</a:t>
            </a:r>
            <a:r>
              <a:rPr lang="en-US" sz="2000" b="1" dirty="0"/>
              <a:t> </a:t>
            </a:r>
            <a:r>
              <a:rPr lang="en-US" sz="2000" b="1" dirty="0" err="1"/>
              <a:t>sebagai</a:t>
            </a:r>
            <a:r>
              <a:rPr lang="en-US" sz="2000" b="1" dirty="0"/>
              <a:t> </a:t>
            </a:r>
            <a:r>
              <a:rPr lang="en-US" sz="2000" b="1" dirty="0" err="1"/>
              <a:t>jalur</a:t>
            </a:r>
            <a:r>
              <a:rPr lang="en-US" sz="2000" b="1" dirty="0"/>
              <a:t> </a:t>
            </a:r>
            <a:r>
              <a:rPr lang="en-US" sz="2000" b="1" dirty="0" err="1"/>
              <a:t>trafik</a:t>
            </a:r>
            <a:r>
              <a:rPr lang="en-US" sz="2000" dirty="0"/>
              <a:t> (</a:t>
            </a:r>
            <a:r>
              <a:rPr lang="en-US" sz="2000" dirty="0" err="1"/>
              <a:t>kanal</a:t>
            </a:r>
            <a:r>
              <a:rPr lang="en-US" sz="2000" dirty="0"/>
              <a:t>) </a:t>
            </a:r>
            <a:r>
              <a:rPr lang="en-US" sz="2000" dirty="0" err="1"/>
              <a:t>adalah</a:t>
            </a:r>
            <a:r>
              <a:rPr lang="en-US" sz="2000" dirty="0"/>
              <a:t> </a:t>
            </a:r>
            <a:r>
              <a:rPr lang="en-US" sz="2000" dirty="0" err="1"/>
              <a:t>suatu</a:t>
            </a:r>
            <a:r>
              <a:rPr lang="en-US" sz="2000" dirty="0"/>
              <a:t> </a:t>
            </a:r>
            <a:r>
              <a:rPr lang="en-US" sz="2000" dirty="0" err="1"/>
              <a:t>rangkaian</a:t>
            </a:r>
            <a:r>
              <a:rPr lang="en-US" sz="2000" dirty="0"/>
              <a:t> (circuit) </a:t>
            </a:r>
            <a:r>
              <a:rPr lang="en-US" sz="2000" dirty="0" err="1"/>
              <a:t>dimana</a:t>
            </a:r>
            <a:r>
              <a:rPr lang="en-US" sz="2000" dirty="0"/>
              <a:t> </a:t>
            </a:r>
            <a:r>
              <a:rPr lang="en-US" sz="2000" dirty="0" err="1"/>
              <a:t>suatu</a:t>
            </a:r>
            <a:r>
              <a:rPr lang="en-US" sz="2000" dirty="0"/>
              <a:t> </a:t>
            </a:r>
            <a:r>
              <a:rPr lang="en-US" sz="2000" dirty="0" err="1"/>
              <a:t>komunikasi</a:t>
            </a:r>
            <a:r>
              <a:rPr lang="en-US" sz="2000" dirty="0"/>
              <a:t> individual </a:t>
            </a:r>
            <a:r>
              <a:rPr lang="en-US" sz="2000" dirty="0" err="1"/>
              <a:t>bisa</a:t>
            </a:r>
            <a:r>
              <a:rPr lang="en-US" sz="2000" dirty="0"/>
              <a:t> </a:t>
            </a:r>
            <a:r>
              <a:rPr lang="en-US" sz="2000" dirty="0" err="1"/>
              <a:t>dilewatkan</a:t>
            </a:r>
            <a:r>
              <a:rPr lang="en-US" sz="2000" dirty="0"/>
              <a:t>. </a:t>
            </a:r>
          </a:p>
          <a:p>
            <a:pPr>
              <a:lnSpc>
                <a:spcPct val="80000"/>
              </a:lnSpc>
              <a:spcBef>
                <a:spcPct val="50000"/>
              </a:spcBef>
            </a:pPr>
            <a:r>
              <a:rPr lang="en-US" sz="2000" dirty="0" err="1"/>
              <a:t>Jalur</a:t>
            </a:r>
            <a:r>
              <a:rPr lang="en-US" sz="2000" dirty="0"/>
              <a:t> </a:t>
            </a:r>
            <a:r>
              <a:rPr lang="en-US" sz="2000" dirty="0" err="1"/>
              <a:t>trafik</a:t>
            </a:r>
            <a:r>
              <a:rPr lang="en-US" sz="2000" dirty="0"/>
              <a:t> </a:t>
            </a:r>
            <a:r>
              <a:rPr lang="en-US" sz="2000" dirty="0" err="1"/>
              <a:t>itu</a:t>
            </a:r>
            <a:r>
              <a:rPr lang="en-US" sz="2000" dirty="0"/>
              <a:t> </a:t>
            </a:r>
            <a:r>
              <a:rPr lang="en-US" sz="2000" dirty="0" err="1"/>
              <a:t>bisa</a:t>
            </a:r>
            <a:r>
              <a:rPr lang="en-US" sz="2000" dirty="0"/>
              <a:t> </a:t>
            </a:r>
            <a:r>
              <a:rPr lang="en-US" sz="2000" dirty="0" err="1"/>
              <a:t>jadi</a:t>
            </a:r>
            <a:r>
              <a:rPr lang="en-US" sz="2000" dirty="0"/>
              <a:t> </a:t>
            </a:r>
            <a:r>
              <a:rPr lang="en-US" sz="2000" dirty="0" err="1"/>
              <a:t>adalah</a:t>
            </a:r>
            <a:r>
              <a:rPr lang="en-US" sz="2000" dirty="0"/>
              <a:t> : </a:t>
            </a:r>
            <a:r>
              <a:rPr lang="en-US" sz="2000" b="1" dirty="0" err="1"/>
              <a:t>kanal</a:t>
            </a:r>
            <a:r>
              <a:rPr lang="en-US" sz="2000" b="1" dirty="0"/>
              <a:t> RF, time slot, </a:t>
            </a:r>
            <a:r>
              <a:rPr lang="en-US" sz="2000" b="1" dirty="0" err="1"/>
              <a:t>saluran</a:t>
            </a:r>
            <a:r>
              <a:rPr lang="en-US" sz="2000" b="1" dirty="0"/>
              <a:t> </a:t>
            </a:r>
            <a:r>
              <a:rPr lang="en-US" sz="2000" b="1" dirty="0" err="1"/>
              <a:t>transmisi</a:t>
            </a:r>
            <a:r>
              <a:rPr lang="en-US" sz="2000" b="1" dirty="0"/>
              <a:t>, trunk</a:t>
            </a:r>
            <a:r>
              <a:rPr lang="en-US" sz="2000" dirty="0"/>
              <a:t>, </a:t>
            </a:r>
            <a:r>
              <a:rPr lang="en-US" sz="2000" dirty="0" err="1"/>
              <a:t>atau</a:t>
            </a:r>
            <a:r>
              <a:rPr lang="en-US" sz="2000" dirty="0"/>
              <a:t> </a:t>
            </a:r>
            <a:r>
              <a:rPr lang="en-US" sz="2000" dirty="0" err="1"/>
              <a:t>bahkan</a:t>
            </a:r>
            <a:r>
              <a:rPr lang="en-US" sz="2000" dirty="0"/>
              <a:t> </a:t>
            </a:r>
            <a:r>
              <a:rPr lang="en-US" sz="2000" b="1" dirty="0"/>
              <a:t>switch</a:t>
            </a:r>
            <a:r>
              <a:rPr lang="en-US" sz="2000" dirty="0" smtClean="0"/>
              <a:t>.</a:t>
            </a:r>
          </a:p>
          <a:p>
            <a:pPr>
              <a:lnSpc>
                <a:spcPct val="80000"/>
              </a:lnSpc>
              <a:spcBef>
                <a:spcPct val="50000"/>
              </a:spcBef>
            </a:pPr>
            <a:r>
              <a:rPr lang="en-US" sz="2000" b="1" i="1" dirty="0"/>
              <a:t>Carried traffic</a:t>
            </a:r>
            <a:r>
              <a:rPr lang="en-US" sz="2000" dirty="0"/>
              <a:t> </a:t>
            </a:r>
            <a:r>
              <a:rPr lang="en-US" sz="2000" dirty="0" err="1"/>
              <a:t>adalah</a:t>
            </a:r>
            <a:r>
              <a:rPr lang="en-US" sz="2000" dirty="0"/>
              <a:t> </a:t>
            </a:r>
            <a:r>
              <a:rPr lang="en-US" sz="2000" dirty="0" err="1"/>
              <a:t>trafik</a:t>
            </a:r>
            <a:r>
              <a:rPr lang="en-US" sz="2000" dirty="0"/>
              <a:t> yang </a:t>
            </a:r>
            <a:r>
              <a:rPr lang="en-US" sz="2000" dirty="0" err="1"/>
              <a:t>diteruskan</a:t>
            </a:r>
            <a:r>
              <a:rPr lang="en-US" sz="2000" dirty="0"/>
              <a:t>, </a:t>
            </a:r>
            <a:r>
              <a:rPr lang="en-US" sz="2000" dirty="0" err="1"/>
              <a:t>sedangkan</a:t>
            </a:r>
            <a:r>
              <a:rPr lang="en-US" sz="2000" dirty="0"/>
              <a:t> </a:t>
            </a:r>
            <a:r>
              <a:rPr lang="en-US" sz="2000" b="1" i="1" dirty="0"/>
              <a:t>offered traffic</a:t>
            </a:r>
            <a:r>
              <a:rPr lang="en-US" sz="2000" dirty="0"/>
              <a:t> </a:t>
            </a:r>
            <a:r>
              <a:rPr lang="en-US" sz="2000" dirty="0" err="1"/>
              <a:t>adalah</a:t>
            </a:r>
            <a:r>
              <a:rPr lang="en-US" sz="2000" dirty="0"/>
              <a:t> volume </a:t>
            </a:r>
            <a:r>
              <a:rPr lang="en-US" sz="2000" dirty="0" err="1"/>
              <a:t>trafik</a:t>
            </a:r>
            <a:r>
              <a:rPr lang="en-US" sz="2000" dirty="0"/>
              <a:t> yang </a:t>
            </a:r>
            <a:r>
              <a:rPr lang="en-US" sz="2000" dirty="0" err="1"/>
              <a:t>datang</a:t>
            </a:r>
            <a:r>
              <a:rPr lang="en-US" sz="2000" dirty="0"/>
              <a:t> </a:t>
            </a:r>
            <a:r>
              <a:rPr lang="en-US" sz="2000" dirty="0" err="1"/>
              <a:t>menuju</a:t>
            </a:r>
            <a:r>
              <a:rPr lang="en-US" sz="2000" dirty="0"/>
              <a:t> switch. </a:t>
            </a:r>
            <a:r>
              <a:rPr lang="en-US" sz="2000" dirty="0" err="1"/>
              <a:t>Terdapat</a:t>
            </a:r>
            <a:r>
              <a:rPr lang="en-US" sz="2000" dirty="0"/>
              <a:t> </a:t>
            </a:r>
            <a:r>
              <a:rPr lang="en-US" sz="2000" dirty="0" err="1"/>
              <a:t>hubungan</a:t>
            </a:r>
            <a:r>
              <a:rPr lang="en-US" sz="2000" dirty="0"/>
              <a:t> : </a:t>
            </a:r>
          </a:p>
          <a:p>
            <a:pPr>
              <a:lnSpc>
                <a:spcPct val="80000"/>
              </a:lnSpc>
              <a:spcBef>
                <a:spcPct val="50000"/>
              </a:spcBef>
            </a:pPr>
            <a:r>
              <a:rPr lang="en-US" sz="2000" dirty="0" smtClean="0"/>
              <a:t> </a:t>
            </a:r>
            <a:endParaRPr lang="en-US" sz="2000" dirty="0"/>
          </a:p>
        </p:txBody>
      </p:sp>
      <p:sp>
        <p:nvSpPr>
          <p:cNvPr id="2" name="Footer Placeholder 1"/>
          <p:cNvSpPr>
            <a:spLocks noGrp="1"/>
          </p:cNvSpPr>
          <p:nvPr>
            <p:ph type="ftr" sz="quarter" idx="11"/>
          </p:nvPr>
        </p:nvSpPr>
        <p:spPr/>
        <p:txBody>
          <a:bodyPr/>
          <a:lstStyle/>
          <a:p>
            <a:r>
              <a:rPr lang="id-ID" smtClean="0"/>
              <a:t>ASRI FILE</a:t>
            </a:r>
            <a:endParaRPr lang="id-ID"/>
          </a:p>
        </p:txBody>
      </p:sp>
      <p:sp>
        <p:nvSpPr>
          <p:cNvPr id="7" name="Text Box 6"/>
          <p:cNvSpPr txBox="1">
            <a:spLocks noChangeArrowheads="1"/>
          </p:cNvSpPr>
          <p:nvPr/>
        </p:nvSpPr>
        <p:spPr bwMode="auto">
          <a:xfrm>
            <a:off x="1331913" y="5842595"/>
            <a:ext cx="6681787" cy="466725"/>
          </a:xfrm>
          <a:prstGeom prst="rect">
            <a:avLst/>
          </a:prstGeom>
          <a:solidFill>
            <a:srgbClr val="FFFFCC"/>
          </a:solidFill>
          <a:ln w="9525">
            <a:solidFill>
              <a:schemeClr val="tx1"/>
            </a:solidFill>
            <a:miter lim="800000"/>
            <a:headEnd/>
            <a:tailEnd/>
          </a:ln>
          <a:effectLst>
            <a:outerShdw dist="107763" dir="2700000" algn="ctr" rotWithShape="0">
              <a:schemeClr val="bg2"/>
            </a:outerShdw>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spcBef>
                <a:spcPct val="50000"/>
              </a:spcBef>
            </a:pPr>
            <a:r>
              <a:rPr lang="en-US" sz="2400" b="1" i="1" dirty="0"/>
              <a:t>Offered load = Carried load + Overflow</a:t>
            </a:r>
          </a:p>
        </p:txBody>
      </p:sp>
    </p:spTree>
    <p:extLst>
      <p:ext uri="{BB962C8B-B14F-4D97-AF65-F5344CB8AC3E}">
        <p14:creationId xmlns:p14="http://schemas.microsoft.com/office/powerpoint/2010/main" val="17309806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1871B5D-54EC-4153-A16C-217730DA7EE3}" type="slidenum">
              <a:rPr lang="id-ID"/>
              <a:pPr eaLnBrk="1" hangingPunct="1"/>
              <a:t>12</a:t>
            </a:fld>
            <a:r>
              <a:rPr lang="en-US"/>
              <a:t> / 17</a:t>
            </a:r>
            <a:endParaRPr lang="id-ID"/>
          </a:p>
        </p:txBody>
      </p:sp>
      <p:graphicFrame>
        <p:nvGraphicFramePr>
          <p:cNvPr id="16387" name="Object 2"/>
          <p:cNvGraphicFramePr>
            <a:graphicFrameLocks noChangeAspect="1"/>
          </p:cNvGraphicFramePr>
          <p:nvPr/>
        </p:nvGraphicFramePr>
        <p:xfrm>
          <a:off x="100013" y="0"/>
          <a:ext cx="6021387" cy="4508500"/>
        </p:xfrm>
        <a:graphic>
          <a:graphicData uri="http://schemas.openxmlformats.org/presentationml/2006/ole">
            <mc:AlternateContent xmlns:mc="http://schemas.openxmlformats.org/markup-compatibility/2006">
              <mc:Choice xmlns:v="urn:schemas-microsoft-com:vml" Requires="v">
                <p:oleObj spid="_x0000_s4103" name="VISIO" r:id="rId3" imgW="6520680" imgH="3148560" progId="Visio.Drawing.5">
                  <p:embed/>
                </p:oleObj>
              </mc:Choice>
              <mc:Fallback>
                <p:oleObj name="VISIO" r:id="rId3" imgW="6520680" imgH="314856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3" y="0"/>
                        <a:ext cx="6021387" cy="450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8" name="Text Box 3"/>
          <p:cNvSpPr txBox="1">
            <a:spLocks noChangeArrowheads="1"/>
          </p:cNvSpPr>
          <p:nvPr/>
        </p:nvSpPr>
        <p:spPr bwMode="auto">
          <a:xfrm>
            <a:off x="6156325" y="260350"/>
            <a:ext cx="2741613" cy="4202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90000"/>
              </a:lnSpc>
              <a:spcBef>
                <a:spcPct val="50000"/>
              </a:spcBef>
            </a:pPr>
            <a:r>
              <a:rPr lang="en-US" b="1"/>
              <a:t>Gambar di samping</a:t>
            </a:r>
            <a:r>
              <a:rPr lang="en-US"/>
              <a:t> ini adalah contoh variasi trafik jam demi jam pada suatu waktu pengamatan tertentu</a:t>
            </a:r>
          </a:p>
          <a:p>
            <a:pPr>
              <a:lnSpc>
                <a:spcPct val="90000"/>
              </a:lnSpc>
              <a:spcBef>
                <a:spcPct val="50000"/>
              </a:spcBef>
            </a:pPr>
            <a:r>
              <a:rPr lang="en-US"/>
              <a:t>Kita melihat bahwa jam tersibuk--</a:t>
            </a:r>
            <a:r>
              <a:rPr lang="en-US" b="1" i="1"/>
              <a:t>Busiest Hour</a:t>
            </a:r>
            <a:r>
              <a:rPr lang="en-US"/>
              <a:t>-- adalah </a:t>
            </a:r>
            <a:r>
              <a:rPr lang="en-US" b="1"/>
              <a:t>antara jam 10 dan 11 pagi</a:t>
            </a:r>
            <a:r>
              <a:rPr lang="en-US"/>
              <a:t>. Didefinisikan bahwa  jam sibuk sebagai   </a:t>
            </a:r>
            <a:r>
              <a:rPr lang="en-US" b="1"/>
              <a:t>“ S</a:t>
            </a:r>
            <a:r>
              <a:rPr lang="en-US" b="1" i="1"/>
              <a:t>uatu selang waktu dengan rata-rata trafik pembicaraan yang tertinggi</a:t>
            </a:r>
            <a:r>
              <a:rPr lang="en-US" b="1"/>
              <a:t> “</a:t>
            </a:r>
            <a:r>
              <a:rPr lang="en-US"/>
              <a:t> (yang diamati pada musim tersibuk). </a:t>
            </a:r>
          </a:p>
        </p:txBody>
      </p:sp>
      <p:sp>
        <p:nvSpPr>
          <p:cNvPr id="16389" name="Text Box 4"/>
          <p:cNvSpPr txBox="1">
            <a:spLocks noChangeArrowheads="1"/>
          </p:cNvSpPr>
          <p:nvPr/>
        </p:nvSpPr>
        <p:spPr bwMode="auto">
          <a:xfrm>
            <a:off x="0" y="4508500"/>
            <a:ext cx="9144000" cy="176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80000"/>
              </a:lnSpc>
              <a:spcBef>
                <a:spcPct val="50000"/>
              </a:spcBef>
            </a:pPr>
            <a:r>
              <a:rPr lang="en-US"/>
              <a:t>Karena trafik selalu berubah dari bulan-ke-bulan , maka kita juga harus mendefinisikan </a:t>
            </a:r>
            <a:r>
              <a:rPr lang="en-US" b="1" i="1"/>
              <a:t>Average Busy Season</a:t>
            </a:r>
            <a:r>
              <a:rPr lang="en-US"/>
              <a:t> (</a:t>
            </a:r>
            <a:r>
              <a:rPr lang="en-US" b="1"/>
              <a:t>ABS</a:t>
            </a:r>
            <a:r>
              <a:rPr lang="en-US"/>
              <a:t>) sebagai 3 bulan (tetapi tidak tentu) dengan rata-rata trafik BH tertinggi per-access line. </a:t>
            </a:r>
          </a:p>
          <a:p>
            <a:pPr algn="just">
              <a:lnSpc>
                <a:spcPct val="80000"/>
              </a:lnSpc>
              <a:spcBef>
                <a:spcPct val="50000"/>
              </a:spcBef>
            </a:pPr>
            <a:r>
              <a:rPr lang="en-US"/>
              <a:t>Sistem telepon umumnya tidak dirancang untuk mengatasi maksimum beban puncak, tetapi dari tipikal beban BH-nya. Sedangkan </a:t>
            </a:r>
            <a:r>
              <a:rPr lang="en-US" b="1" i="1"/>
              <a:t>Blocking Probability</a:t>
            </a:r>
            <a:r>
              <a:rPr lang="en-US"/>
              <a:t> didefinisikan sebagai “ </a:t>
            </a:r>
            <a:r>
              <a:rPr lang="en-US" b="1" i="1"/>
              <a:t>Rata-rata rasio antara panggilan yang ditolak terhadap total jumlah panggilan datang selama jam sibuk</a:t>
            </a:r>
            <a:r>
              <a:rPr lang="en-US"/>
              <a:t> “ , dan disebut sebagai </a:t>
            </a:r>
            <a:r>
              <a:rPr lang="en-US" b="1" i="1" u="sng"/>
              <a:t>Grade Of Service</a:t>
            </a:r>
            <a:endParaRPr lang="en-US"/>
          </a:p>
        </p:txBody>
      </p:sp>
    </p:spTree>
    <p:extLst>
      <p:ext uri="{BB962C8B-B14F-4D97-AF65-F5344CB8AC3E}">
        <p14:creationId xmlns:p14="http://schemas.microsoft.com/office/powerpoint/2010/main" val="3324298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id-ID" smtClean="0"/>
              <a:t>ASRI FILE</a:t>
            </a:r>
            <a:endParaRPr lang="id-ID"/>
          </a:p>
        </p:txBody>
      </p:sp>
      <p:sp>
        <p:nvSpPr>
          <p:cNvPr id="3" name="Content Placeholder 2"/>
          <p:cNvSpPr txBox="1">
            <a:spLocks/>
          </p:cNvSpPr>
          <p:nvPr/>
        </p:nvSpPr>
        <p:spPr>
          <a:xfrm>
            <a:off x="216024" y="620688"/>
            <a:ext cx="8676456" cy="51257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defRPr/>
            </a:pPr>
            <a:r>
              <a:rPr lang="id-ID"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CONGESTION</a:t>
            </a:r>
            <a:r>
              <a:rPr lang="id-ID"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&amp;</a:t>
            </a:r>
            <a:r>
              <a:rPr lang="id-ID"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id-ID"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GRADE OF SERVICE</a:t>
            </a:r>
            <a:endParaRPr lang="id-ID" dirty="0" smtClean="0">
              <a:solidFill>
                <a:srgbClr val="002060"/>
              </a:solidFill>
              <a:latin typeface="Arial" panose="020B0604020202020204" pitchFamily="34" charset="0"/>
              <a:cs typeface="Arial" panose="020B0604020202020204" pitchFamily="34" charset="0"/>
            </a:endParaRPr>
          </a:p>
          <a:p>
            <a:pPr algn="just">
              <a:defRPr/>
            </a:pPr>
            <a:r>
              <a:rPr lang="id-ID" dirty="0">
                <a:latin typeface="Arial" panose="020B0604020202020204" pitchFamily="34" charset="0"/>
                <a:cs typeface="Arial" panose="020B0604020202020204" pitchFamily="34" charset="0"/>
              </a:rPr>
              <a:t>Pada sistem rugi, sebagai efek dari terjadinya </a:t>
            </a:r>
            <a:r>
              <a:rPr lang="id-ID" i="1" dirty="0">
                <a:latin typeface="Arial" panose="020B0604020202020204" pitchFamily="34" charset="0"/>
                <a:cs typeface="Arial" panose="020B0604020202020204" pitchFamily="34" charset="0"/>
              </a:rPr>
              <a:t>congestion</a:t>
            </a:r>
            <a:r>
              <a:rPr lang="id-ID" dirty="0">
                <a:latin typeface="Arial" panose="020B0604020202020204" pitchFamily="34" charset="0"/>
                <a:cs typeface="Arial" panose="020B0604020202020204" pitchFamily="34" charset="0"/>
              </a:rPr>
              <a:t> adalah trafik yang benar-benar dapat diolah oleh sistem </a:t>
            </a:r>
            <a:r>
              <a:rPr lang="id-ID" dirty="0" smtClean="0">
                <a:latin typeface="Arial" panose="020B0604020202020204" pitchFamily="34" charset="0"/>
                <a:cs typeface="Arial" panose="020B0604020202020204" pitchFamily="34" charset="0"/>
              </a:rPr>
              <a:t>(</a:t>
            </a:r>
            <a:r>
              <a:rPr lang="id-ID" i="1" dirty="0" smtClean="0">
                <a:latin typeface="Arial" panose="020B0604020202020204" pitchFamily="34" charset="0"/>
                <a:cs typeface="Arial" panose="020B0604020202020204" pitchFamily="34" charset="0"/>
              </a:rPr>
              <a:t>carried traffic</a:t>
            </a:r>
            <a:r>
              <a:rPr lang="id-ID" dirty="0" smtClean="0">
                <a:latin typeface="Arial" panose="020B0604020202020204" pitchFamily="34" charset="0"/>
                <a:cs typeface="Arial" panose="020B0604020202020204" pitchFamily="34" charset="0"/>
              </a:rPr>
              <a:t>) akan </a:t>
            </a:r>
            <a:r>
              <a:rPr lang="id-ID" dirty="0">
                <a:latin typeface="Arial" panose="020B0604020202020204" pitchFamily="34" charset="0"/>
                <a:cs typeface="Arial" panose="020B0604020202020204" pitchFamily="34" charset="0"/>
              </a:rPr>
              <a:t>lebih kecil dari trafik yang ditawarkan (</a:t>
            </a:r>
            <a:r>
              <a:rPr lang="id-ID" i="1" dirty="0">
                <a:latin typeface="Arial" panose="020B0604020202020204" pitchFamily="34" charset="0"/>
                <a:cs typeface="Arial" panose="020B0604020202020204" pitchFamily="34" charset="0"/>
              </a:rPr>
              <a:t>offered traffic</a:t>
            </a:r>
            <a:r>
              <a:rPr lang="id-ID" dirty="0">
                <a:latin typeface="Arial" panose="020B0604020202020204" pitchFamily="34" charset="0"/>
                <a:cs typeface="Arial" panose="020B0604020202020204" pitchFamily="34" charset="0"/>
              </a:rPr>
              <a:t>) ke dalam sistem. Dapat dinyatakan dengan :</a:t>
            </a:r>
            <a:endParaRPr lang="en-US" dirty="0">
              <a:latin typeface="Arial" panose="020B0604020202020204" pitchFamily="34" charset="0"/>
              <a:cs typeface="Arial" panose="020B0604020202020204" pitchFamily="34" charset="0"/>
            </a:endParaRPr>
          </a:p>
          <a:p>
            <a:pPr algn="just">
              <a:defRPr/>
            </a:pPr>
            <a:endParaRPr lang="en-US" dirty="0">
              <a:latin typeface="Arial" panose="020B0604020202020204" pitchFamily="34" charset="0"/>
              <a:cs typeface="Arial" panose="020B0604020202020204" pitchFamily="34" charset="0"/>
            </a:endParaRPr>
          </a:p>
          <a:p>
            <a:pPr algn="just">
              <a:defRPr/>
            </a:pPr>
            <a:r>
              <a:rPr lang="id-ID" b="1" dirty="0">
                <a:solidFill>
                  <a:srgbClr val="002060"/>
                </a:solidFill>
                <a:latin typeface="Arial" panose="020B0604020202020204" pitchFamily="34" charset="0"/>
                <a:cs typeface="Arial" panose="020B0604020202020204" pitchFamily="34" charset="0"/>
              </a:rPr>
              <a:t>Trafik yang diolah = trafik yang ditawarkan – trafik yang hilang</a:t>
            </a:r>
            <a:endParaRPr lang="en-US" b="1" dirty="0">
              <a:solidFill>
                <a:srgbClr val="002060"/>
              </a:solidFill>
              <a:latin typeface="Arial" panose="020B0604020202020204" pitchFamily="34" charset="0"/>
              <a:cs typeface="Arial" panose="020B0604020202020204" pitchFamily="34" charset="0"/>
            </a:endParaRPr>
          </a:p>
          <a:p>
            <a:pPr algn="just">
              <a:defRPr/>
            </a:pPr>
            <a:endParaRPr lang="en-US" dirty="0">
              <a:latin typeface="Arial" panose="020B0604020202020204" pitchFamily="34" charset="0"/>
              <a:cs typeface="Arial" panose="020B0604020202020204" pitchFamily="34" charset="0"/>
            </a:endParaRPr>
          </a:p>
          <a:p>
            <a:pPr algn="just">
              <a:defRPr/>
            </a:pPr>
            <a:r>
              <a:rPr lang="id-ID" dirty="0">
                <a:latin typeface="Arial" panose="020B0604020202020204" pitchFamily="34" charset="0"/>
                <a:cs typeface="Arial" panose="020B0604020202020204" pitchFamily="34" charset="0"/>
              </a:rPr>
              <a:t>Proporsi dari panggilan yang hilang atau mengalami </a:t>
            </a:r>
            <a:r>
              <a:rPr lang="id-ID" i="1" dirty="0">
                <a:latin typeface="Arial" panose="020B0604020202020204" pitchFamily="34" charset="0"/>
                <a:cs typeface="Arial" panose="020B0604020202020204" pitchFamily="34" charset="0"/>
              </a:rPr>
              <a:t>delay</a:t>
            </a:r>
            <a:r>
              <a:rPr lang="id-ID" dirty="0">
                <a:latin typeface="Arial" panose="020B0604020202020204" pitchFamily="34" charset="0"/>
                <a:cs typeface="Arial" panose="020B0604020202020204" pitchFamily="34" charset="0"/>
              </a:rPr>
              <a:t> pada saat terjadinya </a:t>
            </a:r>
            <a:r>
              <a:rPr lang="id-ID" i="1" dirty="0">
                <a:latin typeface="Arial" panose="020B0604020202020204" pitchFamily="34" charset="0"/>
                <a:cs typeface="Arial" panose="020B0604020202020204" pitchFamily="34" charset="0"/>
              </a:rPr>
              <a:t>congestion</a:t>
            </a:r>
            <a:r>
              <a:rPr lang="id-ID" dirty="0">
                <a:latin typeface="Arial" panose="020B0604020202020204" pitchFamily="34" charset="0"/>
                <a:cs typeface="Arial" panose="020B0604020202020204" pitchFamily="34" charset="0"/>
              </a:rPr>
              <a:t> merupakan ukuran dari layanan yang bisa diberikan oleh sistem. </a:t>
            </a:r>
            <a:endParaRPr lang="en-US" dirty="0">
              <a:latin typeface="Arial" panose="020B0604020202020204" pitchFamily="34" charset="0"/>
              <a:cs typeface="Arial" panose="020B0604020202020204" pitchFamily="34" charset="0"/>
            </a:endParaRPr>
          </a:p>
          <a:p>
            <a:pPr algn="just">
              <a:defRPr/>
            </a:pPr>
            <a:r>
              <a:rPr lang="id-ID" dirty="0">
                <a:solidFill>
                  <a:srgbClr val="C00000"/>
                </a:solidFill>
                <a:latin typeface="Arial" panose="020B0604020202020204" pitchFamily="34" charset="0"/>
                <a:cs typeface="Arial" panose="020B0604020202020204" pitchFamily="34" charset="0"/>
              </a:rPr>
              <a:t>Ini disebut sebagai </a:t>
            </a:r>
            <a:r>
              <a:rPr lang="id-ID" b="1" dirty="0">
                <a:solidFill>
                  <a:srgbClr val="C00000"/>
                </a:solidFill>
                <a:latin typeface="Arial" panose="020B0604020202020204" pitchFamily="34" charset="0"/>
                <a:cs typeface="Arial" panose="020B0604020202020204" pitchFamily="34" charset="0"/>
              </a:rPr>
              <a:t>Derajat Pelayanan</a:t>
            </a:r>
            <a:r>
              <a:rPr lang="id-ID" dirty="0">
                <a:solidFill>
                  <a:srgbClr val="C00000"/>
                </a:solidFill>
                <a:latin typeface="Arial" panose="020B0604020202020204" pitchFamily="34" charset="0"/>
                <a:cs typeface="Arial" panose="020B0604020202020204" pitchFamily="34" charset="0"/>
              </a:rPr>
              <a:t> (</a:t>
            </a:r>
            <a:r>
              <a:rPr lang="id-ID" b="1" i="1" dirty="0">
                <a:solidFill>
                  <a:srgbClr val="C00000"/>
                </a:solidFill>
                <a:latin typeface="Arial" panose="020B0604020202020204" pitchFamily="34" charset="0"/>
                <a:cs typeface="Arial" panose="020B0604020202020204" pitchFamily="34" charset="0"/>
              </a:rPr>
              <a:t>Grade of Service = GOS</a:t>
            </a:r>
            <a:r>
              <a:rPr lang="id-ID" dirty="0">
                <a:solidFill>
                  <a:srgbClr val="C00000"/>
                </a:solidFill>
                <a:latin typeface="Arial" panose="020B0604020202020204" pitchFamily="34" charset="0"/>
                <a:cs typeface="Arial" panose="020B0604020202020204" pitchFamily="34" charset="0"/>
              </a:rPr>
              <a:t>).</a:t>
            </a:r>
            <a:endParaRPr lang="en-US" dirty="0">
              <a:solidFill>
                <a:srgbClr val="C00000"/>
              </a:solidFill>
              <a:latin typeface="Arial" panose="020B0604020202020204" pitchFamily="34" charset="0"/>
              <a:cs typeface="Arial" panose="020B0604020202020204" pitchFamily="34" charset="0"/>
            </a:endParaRPr>
          </a:p>
          <a:p>
            <a:pPr algn="just">
              <a:defRPr/>
            </a:pPr>
            <a:endParaRPr lang="en-US" dirty="0"/>
          </a:p>
        </p:txBody>
      </p:sp>
    </p:spTree>
    <p:extLst>
      <p:ext uri="{BB962C8B-B14F-4D97-AF65-F5344CB8AC3E}">
        <p14:creationId xmlns:p14="http://schemas.microsoft.com/office/powerpoint/2010/main" val="301688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id-ID" smtClean="0"/>
              <a:t>ASRI FILE</a:t>
            </a:r>
            <a:endParaRPr lang="id-ID"/>
          </a:p>
        </p:txBody>
      </p:sp>
      <p:sp>
        <p:nvSpPr>
          <p:cNvPr id="3" name="Content Placeholder 2"/>
          <p:cNvSpPr txBox="1">
            <a:spLocks/>
          </p:cNvSpPr>
          <p:nvPr/>
        </p:nvSpPr>
        <p:spPr>
          <a:xfrm>
            <a:off x="1010610" y="534108"/>
            <a:ext cx="7881870" cy="5186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r>
              <a:rPr lang="id-ID"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CONGESTION</a:t>
            </a:r>
            <a:r>
              <a:rPr lang="id-ID"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&amp;</a:t>
            </a:r>
            <a:r>
              <a:rPr lang="id-ID"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id-ID"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GRADE OF SERVICE</a:t>
            </a:r>
            <a:endParaRPr lang="id-ID" dirty="0" smtClean="0">
              <a:solidFill>
                <a:srgbClr val="002060"/>
              </a:solidFill>
              <a:latin typeface="Arial" panose="020B0604020202020204" pitchFamily="34" charset="0"/>
              <a:cs typeface="Arial" panose="020B0604020202020204" pitchFamily="34" charset="0"/>
            </a:endParaRPr>
          </a:p>
          <a:p>
            <a:pPr>
              <a:defRPr/>
            </a:pPr>
            <a:endParaRPr lang="en-US" sz="1800" dirty="0"/>
          </a:p>
        </p:txBody>
      </p:sp>
      <p:sp>
        <p:nvSpPr>
          <p:cNvPr id="5" name="Rectangle 5"/>
          <p:cNvSpPr>
            <a:spLocks noChangeArrowheads="1"/>
          </p:cNvSpPr>
          <p:nvPr/>
        </p:nvSpPr>
        <p:spPr bwMode="auto">
          <a:xfrm>
            <a:off x="467545" y="1427348"/>
            <a:ext cx="842493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id-ID" sz="2000" dirty="0">
                <a:cs typeface="Times New Roman" panose="02020603050405020304" pitchFamily="18" charset="0"/>
              </a:rPr>
              <a:t>Untuk suatu sistem rugi, Derajat Pelayanan (diberi notasi “B”) dapat didefinisikan sebagai :</a:t>
            </a:r>
            <a:endParaRPr lang="en-US" sz="2000" dirty="0"/>
          </a:p>
          <a:p>
            <a:endParaRPr lang="en-US" dirty="0"/>
          </a:p>
        </p:txBody>
      </p:sp>
      <p:sp>
        <p:nvSpPr>
          <p:cNvPr id="6" name="Text Box 3"/>
          <p:cNvSpPr txBox="1">
            <a:spLocks noChangeArrowheads="1"/>
          </p:cNvSpPr>
          <p:nvPr/>
        </p:nvSpPr>
        <p:spPr bwMode="auto">
          <a:xfrm>
            <a:off x="1947639" y="2411598"/>
            <a:ext cx="5000625"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id-ID" sz="2000" b="1" u="sng" dirty="0">
                <a:solidFill>
                  <a:srgbClr val="002060"/>
                </a:solidFill>
                <a:ea typeface="Calibri" panose="020F0502020204030204" pitchFamily="34" charset="0"/>
                <a:cs typeface="Arial" panose="020B0604020202020204" pitchFamily="34" charset="0"/>
              </a:rPr>
              <a:t>Jumlah  panggilan yang hilang </a:t>
            </a:r>
            <a:r>
              <a:rPr lang="id-ID" sz="2000" b="1" dirty="0">
                <a:solidFill>
                  <a:srgbClr val="002060"/>
                </a:solidFill>
                <a:ea typeface="Calibri" panose="020F0502020204030204" pitchFamily="34" charset="0"/>
                <a:cs typeface="Arial" panose="020B0604020202020204" pitchFamily="34" charset="0"/>
              </a:rPr>
              <a:t>  </a:t>
            </a:r>
            <a:endParaRPr lang="en-US" sz="2000" b="1" dirty="0">
              <a:solidFill>
                <a:srgbClr val="002060"/>
              </a:solidFill>
              <a:ea typeface="Calibri" panose="020F0502020204030204" pitchFamily="34" charset="0"/>
              <a:cs typeface="Arial" panose="020B0604020202020204" pitchFamily="34" charset="0"/>
            </a:endParaRPr>
          </a:p>
          <a:p>
            <a:r>
              <a:rPr lang="id-ID" sz="2000" b="1" dirty="0">
                <a:solidFill>
                  <a:srgbClr val="002060"/>
                </a:solidFill>
                <a:ea typeface="Calibri" panose="020F0502020204030204" pitchFamily="34" charset="0"/>
                <a:cs typeface="Arial" panose="020B0604020202020204" pitchFamily="34" charset="0"/>
              </a:rPr>
              <a:t>Jumlah panggilan yang ditawarkan</a:t>
            </a:r>
            <a:endParaRPr lang="id-ID" sz="2000" dirty="0">
              <a:solidFill>
                <a:srgbClr val="002060"/>
              </a:solidFill>
              <a:ea typeface="Calibri" panose="020F0502020204030204" pitchFamily="34" charset="0"/>
              <a:cs typeface="Arial" panose="020B0604020202020204" pitchFamily="34" charset="0"/>
            </a:endParaRPr>
          </a:p>
        </p:txBody>
      </p:sp>
      <p:sp>
        <p:nvSpPr>
          <p:cNvPr id="7" name="Text Box 2"/>
          <p:cNvSpPr txBox="1">
            <a:spLocks noChangeArrowheads="1"/>
          </p:cNvSpPr>
          <p:nvPr/>
        </p:nvSpPr>
        <p:spPr bwMode="auto">
          <a:xfrm>
            <a:off x="1051595" y="2467744"/>
            <a:ext cx="1000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id-ID" sz="2400" b="1" dirty="0">
                <a:solidFill>
                  <a:srgbClr val="002060"/>
                </a:solidFill>
                <a:ea typeface="Calibri" panose="020F0502020204030204" pitchFamily="34" charset="0"/>
                <a:cs typeface="Arial" panose="020B0604020202020204" pitchFamily="34" charset="0"/>
              </a:rPr>
              <a:t>B   =</a:t>
            </a:r>
          </a:p>
        </p:txBody>
      </p:sp>
      <p:sp>
        <p:nvSpPr>
          <p:cNvPr id="8" name="Text Box 2"/>
          <p:cNvSpPr txBox="1">
            <a:spLocks noChangeArrowheads="1"/>
          </p:cNvSpPr>
          <p:nvPr/>
        </p:nvSpPr>
        <p:spPr bwMode="auto">
          <a:xfrm>
            <a:off x="1051595" y="4221672"/>
            <a:ext cx="1000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id-ID" sz="2400" b="1" dirty="0">
                <a:solidFill>
                  <a:srgbClr val="002060"/>
                </a:solidFill>
                <a:ea typeface="Calibri" panose="020F0502020204030204" pitchFamily="34" charset="0"/>
                <a:cs typeface="Arial" panose="020B0604020202020204" pitchFamily="34" charset="0"/>
              </a:rPr>
              <a:t>B   =</a:t>
            </a:r>
          </a:p>
        </p:txBody>
      </p:sp>
      <p:sp>
        <p:nvSpPr>
          <p:cNvPr id="9" name="Rectangle 8"/>
          <p:cNvSpPr>
            <a:spLocks noChangeArrowheads="1"/>
          </p:cNvSpPr>
          <p:nvPr/>
        </p:nvSpPr>
        <p:spPr bwMode="auto">
          <a:xfrm>
            <a:off x="503486" y="3068960"/>
            <a:ext cx="4500562"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900" dirty="0"/>
              <a:t/>
            </a:r>
            <a:br>
              <a:rPr lang="en-US" sz="900" dirty="0"/>
            </a:br>
            <a:endParaRPr lang="en-US" dirty="0"/>
          </a:p>
          <a:p>
            <a:r>
              <a:rPr lang="id-ID" sz="2000" dirty="0">
                <a:cs typeface="Times New Roman" panose="02020603050405020304" pitchFamily="18" charset="0"/>
              </a:rPr>
              <a:t>Atau dapat </a:t>
            </a:r>
            <a:r>
              <a:rPr lang="en-US" sz="2000" dirty="0">
                <a:cs typeface="Times New Roman" panose="02020603050405020304" pitchFamily="18" charset="0"/>
              </a:rPr>
              <a:t> </a:t>
            </a:r>
            <a:r>
              <a:rPr lang="id-ID" sz="2000" dirty="0">
                <a:cs typeface="Times New Roman" panose="02020603050405020304" pitchFamily="18" charset="0"/>
              </a:rPr>
              <a:t>juga dinyatakan dengan :</a:t>
            </a:r>
            <a:endParaRPr lang="en-US" sz="2000" dirty="0"/>
          </a:p>
          <a:p>
            <a:endParaRPr lang="en-US" dirty="0"/>
          </a:p>
        </p:txBody>
      </p:sp>
      <p:sp>
        <p:nvSpPr>
          <p:cNvPr id="10" name="Text Box 1"/>
          <p:cNvSpPr txBox="1">
            <a:spLocks noChangeArrowheads="1"/>
          </p:cNvSpPr>
          <p:nvPr/>
        </p:nvSpPr>
        <p:spPr bwMode="auto">
          <a:xfrm>
            <a:off x="1936229" y="4111755"/>
            <a:ext cx="3571875"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id-ID" sz="2000" b="1" u="sng" dirty="0">
                <a:solidFill>
                  <a:srgbClr val="002060"/>
                </a:solidFill>
                <a:ea typeface="Calibri" panose="020F0502020204030204" pitchFamily="34" charset="0"/>
                <a:cs typeface="Arial" panose="020B0604020202020204" pitchFamily="34" charset="0"/>
              </a:rPr>
              <a:t>Trafik yang hilang </a:t>
            </a:r>
            <a:endParaRPr lang="en-US" sz="2000" b="1" u="sng" dirty="0">
              <a:solidFill>
                <a:srgbClr val="002060"/>
              </a:solidFill>
              <a:ea typeface="Calibri" panose="020F0502020204030204" pitchFamily="34" charset="0"/>
              <a:cs typeface="Arial" panose="020B0604020202020204" pitchFamily="34" charset="0"/>
            </a:endParaRPr>
          </a:p>
          <a:p>
            <a:r>
              <a:rPr lang="id-ID" sz="2000" b="1" dirty="0">
                <a:solidFill>
                  <a:srgbClr val="002060"/>
                </a:solidFill>
                <a:ea typeface="Calibri" panose="020F0502020204030204" pitchFamily="34" charset="0"/>
                <a:cs typeface="Arial" panose="020B0604020202020204" pitchFamily="34" charset="0"/>
              </a:rPr>
              <a:t>Trafik yang ditawarkan</a:t>
            </a:r>
            <a:endParaRPr lang="id-ID" sz="2000" dirty="0">
              <a:solidFill>
                <a:srgbClr val="002060"/>
              </a:solidFill>
              <a:ea typeface="Calibri" panose="020F0502020204030204" pitchFamily="34" charset="0"/>
              <a:cs typeface="Arial" panose="020B0604020202020204" pitchFamily="34" charset="0"/>
            </a:endParaRPr>
          </a:p>
        </p:txBody>
      </p:sp>
      <p:sp>
        <p:nvSpPr>
          <p:cNvPr id="11" name="Rectangle 10"/>
          <p:cNvSpPr>
            <a:spLocks noChangeArrowheads="1"/>
          </p:cNvSpPr>
          <p:nvPr/>
        </p:nvSpPr>
        <p:spPr bwMode="auto">
          <a:xfrm>
            <a:off x="1105792" y="4581128"/>
            <a:ext cx="7786688" cy="1431925"/>
          </a:xfrm>
          <a:prstGeom prst="rect">
            <a:avLst/>
          </a:prstGeom>
          <a:noFill/>
          <a:ln w="9525">
            <a:noFill/>
            <a:miter lim="800000"/>
            <a:headEnd/>
            <a:tailEnd/>
          </a:ln>
          <a:effectLst/>
        </p:spPr>
        <p:txBody>
          <a:bodyPr anchor="ctr">
            <a:spAutoFit/>
          </a:bodyPr>
          <a:lstStyle/>
          <a:p>
            <a:pPr algn="just" eaLnBrk="0" hangingPunct="0">
              <a:defRPr/>
            </a:pPr>
            <a:r>
              <a:rPr lang="en-US" sz="900" dirty="0"/>
              <a:t/>
            </a:r>
            <a:br>
              <a:rPr lang="en-US" sz="900" dirty="0"/>
            </a:br>
            <a:endParaRPr lang="en-US" dirty="0"/>
          </a:p>
          <a:p>
            <a:pPr algn="just" eaLnBrk="0" hangingPunct="0">
              <a:defRPr/>
            </a:pPr>
            <a:r>
              <a:rPr lang="id-ID" sz="1200" dirty="0">
                <a:latin typeface="Arial" panose="020B0604020202020204" pitchFamily="34" charset="0"/>
                <a:ea typeface="Times New Roman" pitchFamily="18" charset="0"/>
                <a:cs typeface="Arial" panose="020B0604020202020204" pitchFamily="34" charset="0"/>
              </a:rPr>
              <a:t>      </a:t>
            </a:r>
            <a:r>
              <a:rPr lang="en-US" sz="1200" dirty="0">
                <a:latin typeface="Arial" panose="020B0604020202020204" pitchFamily="34" charset="0"/>
                <a:ea typeface="Times New Roman" pitchFamily="18" charset="0"/>
                <a:cs typeface="Arial" panose="020B0604020202020204" pitchFamily="34" charset="0"/>
              </a:rPr>
              <a:t>    </a:t>
            </a:r>
            <a:r>
              <a:rPr lang="id-ID" sz="2000" dirty="0">
                <a:latin typeface="Arial" panose="020B0604020202020204" pitchFamily="34" charset="0"/>
                <a:ea typeface="Times New Roman" pitchFamily="18" charset="0"/>
                <a:cs typeface="Arial" panose="020B0604020202020204" pitchFamily="34" charset="0"/>
              </a:rPr>
              <a:t>=  probabilitas terjadinya congestion</a:t>
            </a:r>
            <a:endParaRPr lang="en-US" sz="2000" dirty="0">
              <a:latin typeface="Arial" panose="020B0604020202020204" pitchFamily="34" charset="0"/>
              <a:cs typeface="Arial" panose="020B0604020202020204" pitchFamily="34" charset="0"/>
            </a:endParaRPr>
          </a:p>
          <a:p>
            <a:pPr marL="736600" indent="-736600" algn="just" eaLnBrk="0" hangingPunct="0">
              <a:defRPr/>
            </a:pPr>
            <a:r>
              <a:rPr lang="id-ID" sz="2000" dirty="0">
                <a:latin typeface="Arial" panose="020B0604020202020204" pitchFamily="34" charset="0"/>
                <a:ea typeface="Times New Roman" pitchFamily="18" charset="0"/>
                <a:cs typeface="Arial" panose="020B0604020202020204" pitchFamily="34" charset="0"/>
              </a:rPr>
              <a:t>      =</a:t>
            </a:r>
            <a:r>
              <a:rPr lang="en-US" sz="2000" dirty="0">
                <a:latin typeface="Arial" panose="020B0604020202020204" pitchFamily="34" charset="0"/>
                <a:ea typeface="Times New Roman" pitchFamily="18" charset="0"/>
                <a:cs typeface="Arial" panose="020B0604020202020204" pitchFamily="34" charset="0"/>
              </a:rPr>
              <a:t> </a:t>
            </a:r>
            <a:r>
              <a:rPr lang="id-ID" sz="2000" dirty="0">
                <a:latin typeface="Arial" panose="020B0604020202020204" pitchFamily="34" charset="0"/>
                <a:ea typeface="Times New Roman" pitchFamily="18" charset="0"/>
                <a:cs typeface="Arial" panose="020B0604020202020204" pitchFamily="34" charset="0"/>
              </a:rPr>
              <a:t>probabilitas suatu panggilan akan hilang karena kondisi congestion</a:t>
            </a:r>
            <a:endParaRPr lang="id-ID"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27838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Grade of Service (GoS)</a:t>
            </a:r>
            <a:endParaRPr lang="id-ID" smtClean="0"/>
          </a:p>
        </p:txBody>
      </p:sp>
      <p:sp>
        <p:nvSpPr>
          <p:cNvPr id="35843" name="Rectangle 3"/>
          <p:cNvSpPr>
            <a:spLocks noGrp="1" noChangeArrowheads="1"/>
          </p:cNvSpPr>
          <p:nvPr>
            <p:ph type="body" idx="1"/>
          </p:nvPr>
        </p:nvSpPr>
        <p:spPr>
          <a:xfrm>
            <a:off x="0" y="1600200"/>
            <a:ext cx="9144000" cy="4525963"/>
          </a:xfrm>
        </p:spPr>
        <p:txBody>
          <a:bodyPr/>
          <a:lstStyle/>
          <a:p>
            <a:pPr eaLnBrk="1" hangingPunct="1">
              <a:lnSpc>
                <a:spcPct val="90000"/>
              </a:lnSpc>
              <a:buFontTx/>
              <a:buNone/>
            </a:pPr>
            <a:r>
              <a:rPr lang="en-US" sz="2800" i="1" dirty="0" smtClean="0"/>
              <a:t>   </a:t>
            </a:r>
            <a:r>
              <a:rPr lang="en-US" sz="2800" b="1" i="1" dirty="0" smtClean="0"/>
              <a:t>Blocking Probability</a:t>
            </a:r>
            <a:r>
              <a:rPr lang="en-US" sz="2800" dirty="0" smtClean="0"/>
              <a:t> </a:t>
            </a:r>
            <a:r>
              <a:rPr lang="en-US" sz="2800" dirty="0" err="1" smtClean="0"/>
              <a:t>didefinisikan</a:t>
            </a:r>
            <a:r>
              <a:rPr lang="en-US" sz="2800" dirty="0" smtClean="0"/>
              <a:t> </a:t>
            </a:r>
            <a:r>
              <a:rPr lang="en-US" sz="2800" dirty="0" err="1" smtClean="0"/>
              <a:t>sebagai</a:t>
            </a:r>
            <a:r>
              <a:rPr lang="en-US" sz="2800" dirty="0" smtClean="0"/>
              <a:t> “ </a:t>
            </a:r>
            <a:r>
              <a:rPr lang="en-US" sz="2800" b="1" i="1" dirty="0" smtClean="0"/>
              <a:t>Rata-rata </a:t>
            </a:r>
            <a:r>
              <a:rPr lang="en-US" sz="2800" b="1" i="1" dirty="0" err="1" smtClean="0"/>
              <a:t>rasio</a:t>
            </a:r>
            <a:r>
              <a:rPr lang="en-US" sz="2800" b="1" i="1" dirty="0" smtClean="0"/>
              <a:t> </a:t>
            </a:r>
            <a:r>
              <a:rPr lang="en-US" sz="2800" b="1" i="1" dirty="0" err="1" smtClean="0"/>
              <a:t>antara</a:t>
            </a:r>
            <a:r>
              <a:rPr lang="en-US" sz="2800" b="1" i="1" dirty="0" smtClean="0"/>
              <a:t> </a:t>
            </a:r>
            <a:r>
              <a:rPr lang="en-US" sz="2800" b="1" i="1" dirty="0" err="1" smtClean="0"/>
              <a:t>panggilan</a:t>
            </a:r>
            <a:r>
              <a:rPr lang="en-US" sz="2800" b="1" i="1" dirty="0" smtClean="0"/>
              <a:t> yang </a:t>
            </a:r>
            <a:r>
              <a:rPr lang="en-US" sz="2800" b="1" i="1" dirty="0" err="1" smtClean="0"/>
              <a:t>ditolak</a:t>
            </a:r>
            <a:r>
              <a:rPr lang="en-US" sz="2800" b="1" i="1" dirty="0" smtClean="0"/>
              <a:t> </a:t>
            </a:r>
            <a:r>
              <a:rPr lang="en-US" sz="2800" b="1" i="1" dirty="0" err="1" smtClean="0"/>
              <a:t>terhadap</a:t>
            </a:r>
            <a:r>
              <a:rPr lang="en-US" sz="2800" b="1" i="1" dirty="0" smtClean="0"/>
              <a:t> total </a:t>
            </a:r>
            <a:r>
              <a:rPr lang="en-US" sz="2800" b="1" i="1" dirty="0" err="1" smtClean="0"/>
              <a:t>jumlah</a:t>
            </a:r>
            <a:r>
              <a:rPr lang="en-US" sz="2800" b="1" i="1" dirty="0" smtClean="0"/>
              <a:t> </a:t>
            </a:r>
            <a:r>
              <a:rPr lang="en-US" sz="2800" b="1" i="1" dirty="0" err="1" smtClean="0"/>
              <a:t>panggilan</a:t>
            </a:r>
            <a:r>
              <a:rPr lang="en-US" sz="2800" b="1" i="1" dirty="0" smtClean="0"/>
              <a:t> </a:t>
            </a:r>
            <a:r>
              <a:rPr lang="en-US" sz="2800" b="1" i="1" dirty="0" err="1" smtClean="0"/>
              <a:t>datang</a:t>
            </a:r>
            <a:r>
              <a:rPr lang="en-US" sz="2800" b="1" i="1" dirty="0" smtClean="0"/>
              <a:t> </a:t>
            </a:r>
            <a:r>
              <a:rPr lang="en-US" sz="2800" b="1" i="1" dirty="0" err="1" smtClean="0"/>
              <a:t>selama</a:t>
            </a:r>
            <a:r>
              <a:rPr lang="en-US" sz="2800" b="1" i="1" dirty="0" smtClean="0"/>
              <a:t> jam </a:t>
            </a:r>
            <a:r>
              <a:rPr lang="en-US" sz="2800" b="1" i="1" dirty="0" err="1" smtClean="0"/>
              <a:t>sibuk</a:t>
            </a:r>
            <a:r>
              <a:rPr lang="en-US" sz="2800" dirty="0" smtClean="0">
                <a:solidFill>
                  <a:schemeClr val="hlink"/>
                </a:solidFill>
              </a:rPr>
              <a:t> “</a:t>
            </a:r>
            <a:r>
              <a:rPr lang="en-US" sz="2800" dirty="0" smtClean="0"/>
              <a:t> , </a:t>
            </a:r>
            <a:r>
              <a:rPr lang="en-US" sz="2800" dirty="0" err="1" smtClean="0"/>
              <a:t>dan</a:t>
            </a:r>
            <a:r>
              <a:rPr lang="en-US" sz="2800" dirty="0" smtClean="0"/>
              <a:t> </a:t>
            </a:r>
            <a:r>
              <a:rPr lang="en-US" sz="2800" dirty="0" err="1" smtClean="0"/>
              <a:t>disebut</a:t>
            </a:r>
            <a:r>
              <a:rPr lang="en-US" sz="2800" dirty="0" smtClean="0"/>
              <a:t> </a:t>
            </a:r>
            <a:r>
              <a:rPr lang="en-US" sz="2800" dirty="0" err="1" smtClean="0"/>
              <a:t>sebagai</a:t>
            </a:r>
            <a:r>
              <a:rPr lang="en-US" sz="2800" dirty="0" smtClean="0"/>
              <a:t> </a:t>
            </a:r>
            <a:r>
              <a:rPr lang="en-US" sz="2800" b="1" i="1" u="sng" dirty="0" smtClean="0"/>
              <a:t>Grade Of Service</a:t>
            </a:r>
            <a:endParaRPr lang="en-US" sz="2800" i="1" dirty="0" smtClean="0"/>
          </a:p>
          <a:p>
            <a:pPr eaLnBrk="1" hangingPunct="1">
              <a:lnSpc>
                <a:spcPct val="90000"/>
              </a:lnSpc>
              <a:buFontTx/>
              <a:buNone/>
            </a:pPr>
            <a:r>
              <a:rPr lang="en-US" sz="2800" i="1" dirty="0" smtClean="0"/>
              <a:t>  Grade </a:t>
            </a:r>
            <a:r>
              <a:rPr lang="id-ID" sz="2800" i="1" dirty="0" smtClean="0"/>
              <a:t>of Service</a:t>
            </a:r>
            <a:r>
              <a:rPr lang="id-ID" sz="2800" dirty="0" smtClean="0"/>
              <a:t> (G</a:t>
            </a:r>
            <a:r>
              <a:rPr lang="en-US" sz="2800" dirty="0" smtClean="0"/>
              <a:t>o</a:t>
            </a:r>
            <a:r>
              <a:rPr lang="id-ID" sz="2800" dirty="0" smtClean="0"/>
              <a:t>S) adalah probabilitas panggilan ditolak (diblok) selama jam sibuk. </a:t>
            </a:r>
            <a:endParaRPr lang="en-US" sz="2800" dirty="0" smtClean="0"/>
          </a:p>
          <a:p>
            <a:pPr eaLnBrk="1" hangingPunct="1">
              <a:lnSpc>
                <a:spcPct val="90000"/>
              </a:lnSpc>
              <a:buFontTx/>
              <a:buNone/>
            </a:pPr>
            <a:r>
              <a:rPr lang="en-US" sz="2800" dirty="0" smtClean="0"/>
              <a:t>  </a:t>
            </a:r>
            <a:r>
              <a:rPr lang="id-ID" sz="2800" dirty="0" smtClean="0"/>
              <a:t>Secara sederhana pengertiannya adalah sebagai berikut, untuk G</a:t>
            </a:r>
            <a:r>
              <a:rPr lang="en-US" sz="2800" dirty="0" smtClean="0"/>
              <a:t>o</a:t>
            </a:r>
            <a:r>
              <a:rPr lang="id-ID" sz="2800" dirty="0" smtClean="0"/>
              <a:t>S sebesar 2% berarti dalam 100 panggilan akan terdapat 2 panggilan yang tidak mendapatkan saluran atau di blok oleh sistem. </a:t>
            </a:r>
          </a:p>
        </p:txBody>
      </p:sp>
      <p:sp>
        <p:nvSpPr>
          <p:cNvPr id="2" name="Footer Placeholder 1"/>
          <p:cNvSpPr>
            <a:spLocks noGrp="1"/>
          </p:cNvSpPr>
          <p:nvPr>
            <p:ph type="ftr" sz="quarter" idx="11"/>
          </p:nvPr>
        </p:nvSpPr>
        <p:spPr/>
        <p:txBody>
          <a:bodyPr/>
          <a:lstStyle/>
          <a:p>
            <a:r>
              <a:rPr lang="id-ID" smtClean="0"/>
              <a:t>ASRI FILE</a:t>
            </a:r>
            <a:endParaRPr lang="id-ID"/>
          </a:p>
        </p:txBody>
      </p:sp>
    </p:spTree>
    <p:extLst>
      <p:ext uri="{BB962C8B-B14F-4D97-AF65-F5344CB8AC3E}">
        <p14:creationId xmlns:p14="http://schemas.microsoft.com/office/powerpoint/2010/main" val="11719549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539750" y="404813"/>
            <a:ext cx="8229600" cy="5616575"/>
          </a:xfrm>
        </p:spPr>
        <p:txBody>
          <a:bodyPr/>
          <a:lstStyle/>
          <a:p>
            <a:pPr eaLnBrk="1" hangingPunct="1"/>
            <a:r>
              <a:rPr lang="id-ID" smtClean="0"/>
              <a:t>GOS adalah angka dalam percent yang menyatakan probability sebuah call akan hilang / dibuang. Atau dapat juga dikatakan probability jumlah gagal dalam 100 kali (rata – rata ). Istilah lain dari GOS adalah faktor blocking.</a:t>
            </a:r>
          </a:p>
          <a:p>
            <a:pPr eaLnBrk="1" hangingPunct="1">
              <a:buFontTx/>
              <a:buNone/>
            </a:pPr>
            <a:r>
              <a:rPr lang="id-ID" smtClean="0"/>
              <a:t>Gos = f ( A,n) sebagai berikut :</a:t>
            </a:r>
          </a:p>
          <a:p>
            <a:pPr eaLnBrk="1" hangingPunct="1">
              <a:buFontTx/>
              <a:buNone/>
            </a:pPr>
            <a:r>
              <a:rPr lang="en-US" smtClean="0"/>
              <a:t>                </a:t>
            </a:r>
            <a:r>
              <a:rPr lang="id-ID" smtClean="0"/>
              <a:t>	 </a:t>
            </a:r>
            <a:r>
              <a:rPr lang="id-ID" u="sng" smtClean="0"/>
              <a:t>	         An/n!               </a:t>
            </a:r>
            <a:r>
              <a:rPr lang="en-US" u="sng" smtClean="0"/>
              <a:t>   </a:t>
            </a:r>
            <a:r>
              <a:rPr lang="id-ID" u="sng" smtClean="0"/>
              <a:t> .</a:t>
            </a:r>
            <a:endParaRPr lang="id-ID" smtClean="0"/>
          </a:p>
          <a:p>
            <a:pPr eaLnBrk="1" hangingPunct="1"/>
            <a:r>
              <a:rPr lang="id-ID" smtClean="0"/>
              <a:t>GOS =   1 +A+ A2  / 2 !+….. An  / n !</a:t>
            </a:r>
          </a:p>
        </p:txBody>
      </p:sp>
      <p:sp>
        <p:nvSpPr>
          <p:cNvPr id="2" name="Footer Placeholder 1"/>
          <p:cNvSpPr>
            <a:spLocks noGrp="1"/>
          </p:cNvSpPr>
          <p:nvPr>
            <p:ph type="ftr" sz="quarter" idx="11"/>
          </p:nvPr>
        </p:nvSpPr>
        <p:spPr/>
        <p:txBody>
          <a:bodyPr/>
          <a:lstStyle/>
          <a:p>
            <a:r>
              <a:rPr lang="id-ID" smtClean="0"/>
              <a:t>ASRI FILE</a:t>
            </a:r>
            <a:endParaRPr lang="id-ID"/>
          </a:p>
        </p:txBody>
      </p:sp>
    </p:spTree>
    <p:extLst>
      <p:ext uri="{BB962C8B-B14F-4D97-AF65-F5344CB8AC3E}">
        <p14:creationId xmlns:p14="http://schemas.microsoft.com/office/powerpoint/2010/main" val="31254185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68313" y="0"/>
            <a:ext cx="8229600" cy="765175"/>
          </a:xfrm>
        </p:spPr>
        <p:txBody>
          <a:bodyPr/>
          <a:lstStyle/>
          <a:p>
            <a:pPr marL="838200" indent="-838200" eaLnBrk="1" hangingPunct="1"/>
            <a:r>
              <a:rPr lang="id-ID" sz="3200" b="1" dirty="0" smtClean="0"/>
              <a:t>Mutu pelayanan (</a:t>
            </a:r>
            <a:r>
              <a:rPr lang="en-US" sz="3200" b="1" dirty="0" smtClean="0"/>
              <a:t>Go</a:t>
            </a:r>
            <a:r>
              <a:rPr lang="id-ID" sz="3200" b="1" dirty="0" smtClean="0"/>
              <a:t>S).</a:t>
            </a:r>
            <a:r>
              <a:rPr lang="id-ID" dirty="0" smtClean="0"/>
              <a:t> </a:t>
            </a:r>
          </a:p>
        </p:txBody>
      </p:sp>
      <p:sp>
        <p:nvSpPr>
          <p:cNvPr id="37891" name="Rectangle 3"/>
          <p:cNvSpPr>
            <a:spLocks noGrp="1" noChangeArrowheads="1"/>
          </p:cNvSpPr>
          <p:nvPr>
            <p:ph type="body" idx="1"/>
          </p:nvPr>
        </p:nvSpPr>
        <p:spPr>
          <a:xfrm>
            <a:off x="0" y="836613"/>
            <a:ext cx="9144000" cy="5832475"/>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eaLnBrk="1" hangingPunct="1">
              <a:lnSpc>
                <a:spcPct val="80000"/>
              </a:lnSpc>
            </a:pPr>
            <a:r>
              <a:rPr lang="id-ID" sz="2400" b="1" dirty="0" smtClean="0"/>
              <a:t>Keberhasilan </a:t>
            </a:r>
            <a:r>
              <a:rPr lang="en-US" sz="2400" b="1" dirty="0" err="1" smtClean="0"/>
              <a:t>penya</a:t>
            </a:r>
            <a:r>
              <a:rPr lang="id-ID" sz="2400" b="1" dirty="0" smtClean="0"/>
              <a:t>mbung</a:t>
            </a:r>
            <a:r>
              <a:rPr lang="en-US" sz="2400" b="1" dirty="0" smtClean="0"/>
              <a:t>an</a:t>
            </a:r>
            <a:r>
              <a:rPr lang="id-ID" sz="2400" b="1" dirty="0" smtClean="0"/>
              <a:t> yang tinggi.</a:t>
            </a:r>
          </a:p>
          <a:p>
            <a:pPr eaLnBrk="1" hangingPunct="1">
              <a:lnSpc>
                <a:spcPct val="80000"/>
              </a:lnSpc>
            </a:pPr>
            <a:r>
              <a:rPr lang="id-ID" sz="2400" b="1" dirty="0" smtClean="0"/>
              <a:t>Ketersediaan pelayanan 24 jam sehari. </a:t>
            </a:r>
          </a:p>
          <a:p>
            <a:pPr eaLnBrk="1" hangingPunct="1">
              <a:lnSpc>
                <a:spcPct val="80000"/>
              </a:lnSpc>
            </a:pPr>
            <a:r>
              <a:rPr lang="id-ID" sz="2400" b="1" dirty="0" smtClean="0"/>
              <a:t>Delay sebelum terima dial tone</a:t>
            </a:r>
            <a:r>
              <a:rPr lang="en-US" sz="2400" b="1" dirty="0" smtClean="0"/>
              <a:t>.</a:t>
            </a:r>
            <a:endParaRPr lang="id-ID" sz="2400" b="1" dirty="0" smtClean="0"/>
          </a:p>
          <a:p>
            <a:pPr eaLnBrk="1" hangingPunct="1">
              <a:lnSpc>
                <a:spcPct val="80000"/>
              </a:lnSpc>
            </a:pPr>
            <a:r>
              <a:rPr lang="id-ID" sz="2400" b="1" dirty="0" smtClean="0"/>
              <a:t>Delay sesudah selesai delay sampai dapat ring call.</a:t>
            </a:r>
          </a:p>
          <a:p>
            <a:pPr eaLnBrk="1" hangingPunct="1">
              <a:lnSpc>
                <a:spcPct val="80000"/>
              </a:lnSpc>
            </a:pPr>
            <a:r>
              <a:rPr lang="en-US" sz="2400" b="1" dirty="0" smtClean="0"/>
              <a:t>T</a:t>
            </a:r>
            <a:r>
              <a:rPr lang="id-ID" sz="2400" b="1" dirty="0" smtClean="0"/>
              <a:t>ersedianya service tone ( busy tone, telephone out of order, dsb</a:t>
            </a:r>
            <a:r>
              <a:rPr lang="en-US" sz="2400" b="1" dirty="0" smtClean="0"/>
              <a:t> </a:t>
            </a:r>
            <a:r>
              <a:rPr lang="id-ID" sz="2400" b="1" dirty="0" smtClean="0"/>
              <a:t>)</a:t>
            </a:r>
          </a:p>
          <a:p>
            <a:pPr eaLnBrk="1" hangingPunct="1">
              <a:lnSpc>
                <a:spcPct val="80000"/>
              </a:lnSpc>
            </a:pPr>
            <a:r>
              <a:rPr lang="en-US" sz="2400" b="1" dirty="0" err="1" smtClean="0"/>
              <a:t>Pencatatan</a:t>
            </a:r>
            <a:r>
              <a:rPr lang="en-US" sz="2400" b="1" dirty="0" smtClean="0"/>
              <a:t> billing </a:t>
            </a:r>
            <a:r>
              <a:rPr lang="id-ID" sz="2400" b="1" dirty="0" smtClean="0"/>
              <a:t>yang benar</a:t>
            </a:r>
            <a:r>
              <a:rPr lang="en-US" sz="2400" b="1" dirty="0" smtClean="0"/>
              <a:t>.</a:t>
            </a:r>
            <a:endParaRPr lang="id-ID" sz="2400" b="1" dirty="0" smtClean="0"/>
          </a:p>
          <a:p>
            <a:pPr eaLnBrk="1" hangingPunct="1">
              <a:lnSpc>
                <a:spcPct val="80000"/>
              </a:lnSpc>
            </a:pPr>
            <a:r>
              <a:rPr lang="id-ID" sz="2400" b="1" dirty="0" smtClean="0"/>
              <a:t>Har</a:t>
            </a:r>
            <a:r>
              <a:rPr lang="en-US" sz="2400" b="1" dirty="0" err="1" smtClean="0"/>
              <a:t>ga</a:t>
            </a:r>
            <a:r>
              <a:rPr lang="en-US" sz="2400" b="1" dirty="0" smtClean="0"/>
              <a:t> </a:t>
            </a:r>
            <a:r>
              <a:rPr lang="en-US" sz="2400" b="1" dirty="0" err="1" smtClean="0"/>
              <a:t>tarif</a:t>
            </a:r>
            <a:r>
              <a:rPr lang="en-US" sz="2400" b="1" dirty="0" smtClean="0"/>
              <a:t> </a:t>
            </a:r>
            <a:r>
              <a:rPr lang="id-ID" sz="2400" b="1" dirty="0" smtClean="0"/>
              <a:t>yang pantas</a:t>
            </a:r>
            <a:r>
              <a:rPr lang="en-US" sz="2400" b="1" dirty="0" smtClean="0"/>
              <a:t> </a:t>
            </a:r>
            <a:r>
              <a:rPr lang="en-US" sz="2400" b="1" dirty="0" err="1" smtClean="0"/>
              <a:t>dan</a:t>
            </a:r>
            <a:r>
              <a:rPr lang="en-US" sz="2400" b="1" dirty="0" smtClean="0"/>
              <a:t> </a:t>
            </a:r>
            <a:r>
              <a:rPr lang="en-US" sz="2400" b="1" dirty="0" err="1" smtClean="0"/>
              <a:t>wajar</a:t>
            </a:r>
            <a:r>
              <a:rPr lang="en-US" sz="2400" b="1" dirty="0" smtClean="0"/>
              <a:t>.</a:t>
            </a:r>
            <a:endParaRPr lang="id-ID" sz="2400" b="1" dirty="0" smtClean="0"/>
          </a:p>
          <a:p>
            <a:pPr eaLnBrk="1" hangingPunct="1">
              <a:lnSpc>
                <a:spcPct val="80000"/>
              </a:lnSpc>
            </a:pPr>
            <a:r>
              <a:rPr lang="id-ID" sz="2400" b="1" dirty="0" smtClean="0"/>
              <a:t>Tanggapan yang baik terhadap permintaan pelayanan </a:t>
            </a:r>
            <a:r>
              <a:rPr lang="en-US" sz="2400" b="1" dirty="0" smtClean="0"/>
              <a:t>t</a:t>
            </a:r>
            <a:r>
              <a:rPr lang="id-ID" sz="2400" b="1" dirty="0" smtClean="0"/>
              <a:t>anggapan dan keramahan operator / pelayan </a:t>
            </a:r>
          </a:p>
          <a:p>
            <a:pPr eaLnBrk="1" hangingPunct="1">
              <a:lnSpc>
                <a:spcPct val="80000"/>
              </a:lnSpc>
            </a:pPr>
            <a:r>
              <a:rPr lang="en-US" sz="2400" b="1" dirty="0" smtClean="0"/>
              <a:t>Lama w</a:t>
            </a:r>
            <a:r>
              <a:rPr lang="id-ID" sz="2400" b="1" dirty="0" smtClean="0"/>
              <a:t>aktu untuk </a:t>
            </a:r>
            <a:r>
              <a:rPr lang="en-US" sz="2400" b="1" dirty="0" err="1" smtClean="0"/>
              <a:t>pem</a:t>
            </a:r>
            <a:r>
              <a:rPr lang="id-ID" sz="2400" b="1" dirty="0" smtClean="0"/>
              <a:t>asang</a:t>
            </a:r>
            <a:r>
              <a:rPr lang="en-US" sz="2400" b="1" dirty="0" smtClean="0"/>
              <a:t>an</a:t>
            </a:r>
            <a:r>
              <a:rPr lang="id-ID" sz="2400" b="1" dirty="0" smtClean="0"/>
              <a:t> baru yang singkat</a:t>
            </a:r>
            <a:r>
              <a:rPr lang="en-US" sz="2400" b="1" dirty="0" smtClean="0"/>
              <a:t> </a:t>
            </a:r>
            <a:r>
              <a:rPr lang="en-US" sz="2400" b="1" dirty="0" err="1" smtClean="0"/>
              <a:t>dan</a:t>
            </a:r>
            <a:r>
              <a:rPr lang="en-US" sz="2400" b="1" dirty="0" smtClean="0"/>
              <a:t> </a:t>
            </a:r>
            <a:r>
              <a:rPr lang="en-US" sz="2400" b="1" dirty="0" err="1" smtClean="0"/>
              <a:t>cepat</a:t>
            </a:r>
            <a:r>
              <a:rPr lang="id-ID" sz="2400" b="1" dirty="0" smtClean="0"/>
              <a:t>. </a:t>
            </a:r>
          </a:p>
          <a:p>
            <a:pPr eaLnBrk="1" hangingPunct="1">
              <a:lnSpc>
                <a:spcPct val="80000"/>
              </a:lnSpc>
            </a:pPr>
            <a:r>
              <a:rPr lang="id-ID" sz="2400" b="1" dirty="0" smtClean="0"/>
              <a:t>Jasa-jasa tambahan atau kem</a:t>
            </a:r>
            <a:r>
              <a:rPr lang="en-US" sz="2400" b="1" dirty="0" err="1" smtClean="0"/>
              <a:t>udahan</a:t>
            </a:r>
            <a:r>
              <a:rPr lang="id-ID" sz="2400" b="1" dirty="0" smtClean="0"/>
              <a:t> lain</a:t>
            </a:r>
            <a:r>
              <a:rPr lang="en-US" sz="2400" b="1" dirty="0" err="1" smtClean="0"/>
              <a:t>nya</a:t>
            </a:r>
            <a:r>
              <a:rPr lang="id-ID" sz="2400" b="1" dirty="0" smtClean="0"/>
              <a:t> serta nilai tambah dari sistem telekomunikasi  yang disediakan.</a:t>
            </a:r>
          </a:p>
          <a:p>
            <a:pPr eaLnBrk="1" hangingPunct="1">
              <a:lnSpc>
                <a:spcPct val="80000"/>
              </a:lnSpc>
            </a:pPr>
            <a:r>
              <a:rPr lang="id-ID" sz="2400" b="1" dirty="0" smtClean="0"/>
              <a:t>Kehandalan sambungan</a:t>
            </a:r>
            <a:r>
              <a:rPr lang="en-US" sz="2400" b="1" dirty="0" smtClean="0"/>
              <a:t> </a:t>
            </a:r>
            <a:r>
              <a:rPr lang="id-ID" sz="2400" b="1" dirty="0" smtClean="0"/>
              <a:t>( tidak terputus- putus ) </a:t>
            </a:r>
          </a:p>
          <a:p>
            <a:pPr eaLnBrk="1" hangingPunct="1">
              <a:lnSpc>
                <a:spcPct val="80000"/>
              </a:lnSpc>
            </a:pPr>
            <a:r>
              <a:rPr lang="id-ID" sz="2400" b="1" dirty="0" smtClean="0"/>
              <a:t>Ke</a:t>
            </a:r>
            <a:r>
              <a:rPr lang="en-US" sz="2400" b="1" dirty="0" err="1" smtClean="0"/>
              <a:t>jelasan</a:t>
            </a:r>
            <a:r>
              <a:rPr lang="en-US" sz="2400" b="1" dirty="0" smtClean="0"/>
              <a:t> </a:t>
            </a:r>
            <a:r>
              <a:rPr lang="id-ID" sz="2400" b="1" dirty="0" smtClean="0"/>
              <a:t>suara yang terdengar</a:t>
            </a:r>
            <a:r>
              <a:rPr lang="en-US" sz="2400" b="1" dirty="0" smtClean="0"/>
              <a:t> ( </a:t>
            </a:r>
            <a:r>
              <a:rPr lang="id-ID" sz="2400" b="1" dirty="0" smtClean="0"/>
              <a:t>Terlalu lemah jelek</a:t>
            </a:r>
            <a:r>
              <a:rPr lang="en-US" sz="2400" b="1" dirty="0" smtClean="0"/>
              <a:t>,</a:t>
            </a:r>
            <a:r>
              <a:rPr lang="id-ID" sz="2400" b="1" dirty="0" smtClean="0"/>
              <a:t> terlalu keras menyakitkan telinga</a:t>
            </a:r>
            <a:r>
              <a:rPr lang="en-US" sz="2400" b="1" dirty="0" smtClean="0"/>
              <a:t>).</a:t>
            </a:r>
            <a:endParaRPr lang="id-ID" sz="2400" b="1" dirty="0" smtClean="0"/>
          </a:p>
          <a:p>
            <a:pPr eaLnBrk="1" hangingPunct="1">
              <a:lnSpc>
                <a:spcPct val="80000"/>
              </a:lnSpc>
            </a:pPr>
            <a:r>
              <a:rPr lang="id-ID" sz="2400" b="1" dirty="0" smtClean="0"/>
              <a:t>Privacy pelanggan</a:t>
            </a:r>
            <a:r>
              <a:rPr lang="en-US" sz="2400" b="1" dirty="0" smtClean="0"/>
              <a:t>.</a:t>
            </a:r>
            <a:endParaRPr lang="id-ID" sz="2400" b="1" dirty="0" smtClean="0"/>
          </a:p>
        </p:txBody>
      </p:sp>
      <p:sp>
        <p:nvSpPr>
          <p:cNvPr id="2" name="Footer Placeholder 1"/>
          <p:cNvSpPr>
            <a:spLocks noGrp="1"/>
          </p:cNvSpPr>
          <p:nvPr>
            <p:ph type="ftr" sz="quarter" idx="11"/>
          </p:nvPr>
        </p:nvSpPr>
        <p:spPr/>
        <p:txBody>
          <a:bodyPr/>
          <a:lstStyle/>
          <a:p>
            <a:r>
              <a:rPr lang="id-ID" smtClean="0"/>
              <a:t>ASRI FILE</a:t>
            </a:r>
            <a:endParaRPr lang="id-ID"/>
          </a:p>
        </p:txBody>
      </p:sp>
    </p:spTree>
    <p:extLst>
      <p:ext uri="{BB962C8B-B14F-4D97-AF65-F5344CB8AC3E}">
        <p14:creationId xmlns:p14="http://schemas.microsoft.com/office/powerpoint/2010/main" val="3990003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0" y="0"/>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3600" b="1"/>
              <a:t>Parameter</a:t>
            </a:r>
            <a:r>
              <a:rPr lang="en-US" sz="3600" b="1" baseline="30000"/>
              <a:t>2</a:t>
            </a:r>
            <a:r>
              <a:rPr lang="en-US" sz="3600" b="1"/>
              <a:t>  Unjuk Kerja Trafik</a:t>
            </a:r>
          </a:p>
        </p:txBody>
      </p:sp>
      <p:sp>
        <p:nvSpPr>
          <p:cNvPr id="27651" name="Text Box 3"/>
          <p:cNvSpPr txBox="1">
            <a:spLocks noChangeArrowheads="1"/>
          </p:cNvSpPr>
          <p:nvPr/>
        </p:nvSpPr>
        <p:spPr bwMode="auto">
          <a:xfrm>
            <a:off x="0" y="620713"/>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400" b="1"/>
              <a:t>Parameter tingkat layanan</a:t>
            </a:r>
            <a:r>
              <a:rPr lang="en-US" sz="2000"/>
              <a:t> atau parameter unjuk kerja layanan ditinjau  dari  sisi trafik telekomunikasi dapat dikategorikan atas 2 hal yang  utama : </a:t>
            </a:r>
          </a:p>
        </p:txBody>
      </p:sp>
      <p:sp>
        <p:nvSpPr>
          <p:cNvPr id="27652" name="Text Box 4"/>
          <p:cNvSpPr txBox="1">
            <a:spLocks noChangeArrowheads="1"/>
          </p:cNvSpPr>
          <p:nvPr/>
        </p:nvSpPr>
        <p:spPr bwMode="auto">
          <a:xfrm>
            <a:off x="0" y="1676400"/>
            <a:ext cx="9144000" cy="1686616"/>
          </a:xfrm>
          <a:prstGeom prst="rect">
            <a:avLst/>
          </a:prstGeom>
          <a:solidFill>
            <a:schemeClr val="bg2"/>
          </a:solidFill>
          <a:ln/>
        </p:spPr>
        <p:style>
          <a:lnRef idx="2">
            <a:schemeClr val="accent6">
              <a:shade val="50000"/>
            </a:schemeClr>
          </a:lnRef>
          <a:fillRef idx="1">
            <a:schemeClr val="accent6"/>
          </a:fillRef>
          <a:effectRef idx="0">
            <a:schemeClr val="accent6"/>
          </a:effectRef>
          <a:fontRef idx="minor">
            <a:schemeClr val="lt1"/>
          </a:fontRef>
        </p:style>
        <p:txBody>
          <a:bodyPr>
            <a:spAutoFit/>
          </a:bodyPr>
          <a:lstStyle>
            <a:lvl1pPr marL="171450" indent="-171450" eaLnBrk="0" hangingPunct="0">
              <a:tabLst>
                <a:tab pos="3714750" algn="l"/>
              </a:tabLst>
              <a:defRPr>
                <a:solidFill>
                  <a:schemeClr val="tx1"/>
                </a:solidFill>
                <a:latin typeface="Arial" charset="0"/>
              </a:defRPr>
            </a:lvl1pPr>
            <a:lvl2pPr marL="742950" indent="-285750" eaLnBrk="0" hangingPunct="0">
              <a:tabLst>
                <a:tab pos="3714750" algn="l"/>
              </a:tabLst>
              <a:defRPr>
                <a:solidFill>
                  <a:schemeClr val="tx1"/>
                </a:solidFill>
                <a:latin typeface="Arial" charset="0"/>
              </a:defRPr>
            </a:lvl2pPr>
            <a:lvl3pPr marL="1143000" indent="-228600" eaLnBrk="0" hangingPunct="0">
              <a:tabLst>
                <a:tab pos="3714750" algn="l"/>
              </a:tabLst>
              <a:defRPr>
                <a:solidFill>
                  <a:schemeClr val="tx1"/>
                </a:solidFill>
                <a:latin typeface="Arial" charset="0"/>
              </a:defRPr>
            </a:lvl3pPr>
            <a:lvl4pPr marL="1600200" indent="-228600" eaLnBrk="0" hangingPunct="0">
              <a:tabLst>
                <a:tab pos="3714750" algn="l"/>
              </a:tabLst>
              <a:defRPr>
                <a:solidFill>
                  <a:schemeClr val="tx1"/>
                </a:solidFill>
                <a:latin typeface="Arial" charset="0"/>
              </a:defRPr>
            </a:lvl4pPr>
            <a:lvl5pPr marL="2057400" indent="-228600" eaLnBrk="0" hangingPunct="0">
              <a:tabLst>
                <a:tab pos="3714750" algn="l"/>
              </a:tabLst>
              <a:defRPr>
                <a:solidFill>
                  <a:schemeClr val="tx1"/>
                </a:solidFill>
                <a:latin typeface="Arial" charset="0"/>
              </a:defRPr>
            </a:lvl5pPr>
            <a:lvl6pPr marL="2514600" indent="-228600" eaLnBrk="0" fontAlgn="base" hangingPunct="0">
              <a:spcBef>
                <a:spcPct val="0"/>
              </a:spcBef>
              <a:spcAft>
                <a:spcPct val="0"/>
              </a:spcAft>
              <a:tabLst>
                <a:tab pos="3714750" algn="l"/>
              </a:tabLst>
              <a:defRPr>
                <a:solidFill>
                  <a:schemeClr val="tx1"/>
                </a:solidFill>
                <a:latin typeface="Arial" charset="0"/>
              </a:defRPr>
            </a:lvl6pPr>
            <a:lvl7pPr marL="2971800" indent="-228600" eaLnBrk="0" fontAlgn="base" hangingPunct="0">
              <a:spcBef>
                <a:spcPct val="0"/>
              </a:spcBef>
              <a:spcAft>
                <a:spcPct val="0"/>
              </a:spcAft>
              <a:tabLst>
                <a:tab pos="3714750" algn="l"/>
              </a:tabLst>
              <a:defRPr>
                <a:solidFill>
                  <a:schemeClr val="tx1"/>
                </a:solidFill>
                <a:latin typeface="Arial" charset="0"/>
              </a:defRPr>
            </a:lvl7pPr>
            <a:lvl8pPr marL="3429000" indent="-228600" eaLnBrk="0" fontAlgn="base" hangingPunct="0">
              <a:spcBef>
                <a:spcPct val="0"/>
              </a:spcBef>
              <a:spcAft>
                <a:spcPct val="0"/>
              </a:spcAft>
              <a:tabLst>
                <a:tab pos="3714750" algn="l"/>
              </a:tabLst>
              <a:defRPr>
                <a:solidFill>
                  <a:schemeClr val="tx1"/>
                </a:solidFill>
                <a:latin typeface="Arial" charset="0"/>
              </a:defRPr>
            </a:lvl8pPr>
            <a:lvl9pPr marL="3886200" indent="-228600" eaLnBrk="0" fontAlgn="base" hangingPunct="0">
              <a:spcBef>
                <a:spcPct val="0"/>
              </a:spcBef>
              <a:spcAft>
                <a:spcPct val="0"/>
              </a:spcAft>
              <a:tabLst>
                <a:tab pos="3714750" algn="l"/>
              </a:tabLst>
              <a:defRPr>
                <a:solidFill>
                  <a:schemeClr val="tx1"/>
                </a:solidFill>
                <a:latin typeface="Arial" charset="0"/>
              </a:defRPr>
            </a:lvl9pPr>
          </a:lstStyle>
          <a:p>
            <a:pPr>
              <a:lnSpc>
                <a:spcPct val="90000"/>
              </a:lnSpc>
              <a:spcBef>
                <a:spcPct val="50000"/>
              </a:spcBef>
              <a:buFontTx/>
              <a:buChar char="•"/>
            </a:pPr>
            <a:r>
              <a:rPr lang="en-US" sz="2000" b="1" i="1" dirty="0"/>
              <a:t>Dial tone delay :</a:t>
            </a:r>
            <a:r>
              <a:rPr lang="en-US" sz="2000" b="1" dirty="0"/>
              <a:t>	</a:t>
            </a:r>
            <a:r>
              <a:rPr lang="en-US" sz="2000" dirty="0" err="1"/>
              <a:t>Adalah</a:t>
            </a:r>
            <a:r>
              <a:rPr lang="en-US" sz="2000" dirty="0"/>
              <a:t> </a:t>
            </a:r>
            <a:r>
              <a:rPr lang="en-US" sz="2000" dirty="0" err="1"/>
              <a:t>jumlah</a:t>
            </a:r>
            <a:r>
              <a:rPr lang="en-US" sz="2000" dirty="0"/>
              <a:t> </a:t>
            </a:r>
            <a:r>
              <a:rPr lang="en-US" sz="2000" dirty="0" err="1"/>
              <a:t>waktu</a:t>
            </a:r>
            <a:r>
              <a:rPr lang="en-US" sz="2000" dirty="0"/>
              <a:t> </a:t>
            </a:r>
            <a:r>
              <a:rPr lang="en-US" sz="2000" dirty="0" err="1"/>
              <a:t>maksimum</a:t>
            </a:r>
            <a:r>
              <a:rPr lang="en-US" sz="2000" dirty="0"/>
              <a:t> 		</a:t>
            </a:r>
            <a:r>
              <a:rPr lang="en-US" sz="2400" dirty="0" err="1"/>
              <a:t>pelanggan</a:t>
            </a:r>
            <a:r>
              <a:rPr lang="en-US" sz="2000" dirty="0"/>
              <a:t> </a:t>
            </a:r>
            <a:r>
              <a:rPr lang="en-US" sz="2000" dirty="0" err="1"/>
              <a:t>harus</a:t>
            </a:r>
            <a:r>
              <a:rPr lang="en-US" sz="2000" dirty="0"/>
              <a:t> </a:t>
            </a:r>
            <a:r>
              <a:rPr lang="en-US" sz="2000" dirty="0" err="1"/>
              <a:t>menunggu</a:t>
            </a:r>
            <a:r>
              <a:rPr lang="en-US" sz="2000" dirty="0"/>
              <a:t> </a:t>
            </a:r>
            <a:r>
              <a:rPr lang="en-US" sz="2000" dirty="0" err="1"/>
              <a:t>sebelum</a:t>
            </a:r>
            <a:r>
              <a:rPr lang="en-US" sz="2000" dirty="0"/>
              <a:t> 	</a:t>
            </a:r>
            <a:r>
              <a:rPr lang="en-US" sz="2000" dirty="0" err="1"/>
              <a:t>panggilan-nya</a:t>
            </a:r>
            <a:r>
              <a:rPr lang="en-US" sz="2000" dirty="0"/>
              <a:t> </a:t>
            </a:r>
            <a:r>
              <a:rPr lang="en-US" sz="2000" dirty="0" err="1"/>
              <a:t>diputuskan</a:t>
            </a:r>
            <a:r>
              <a:rPr lang="en-US" sz="2000" dirty="0"/>
              <a:t> </a:t>
            </a:r>
            <a:r>
              <a:rPr lang="en-US" sz="2000" dirty="0" err="1"/>
              <a:t>ditolak</a:t>
            </a:r>
            <a:endParaRPr lang="en-US" sz="2000" dirty="0"/>
          </a:p>
          <a:p>
            <a:pPr>
              <a:lnSpc>
                <a:spcPct val="90000"/>
              </a:lnSpc>
              <a:spcBef>
                <a:spcPct val="50000"/>
              </a:spcBef>
              <a:buFontTx/>
              <a:buChar char="•"/>
            </a:pPr>
            <a:r>
              <a:rPr lang="en-US" sz="2000" b="1" dirty="0" err="1"/>
              <a:t>Probabilitas</a:t>
            </a:r>
            <a:r>
              <a:rPr lang="en-US" sz="2000" b="1" dirty="0"/>
              <a:t>  </a:t>
            </a:r>
            <a:r>
              <a:rPr lang="en-US" sz="2000" b="1" dirty="0" err="1"/>
              <a:t>layanan</a:t>
            </a:r>
            <a:r>
              <a:rPr lang="en-US" sz="2000" b="1" dirty="0"/>
              <a:t> </a:t>
            </a:r>
            <a:r>
              <a:rPr lang="en-US" sz="2000" b="1" dirty="0" err="1"/>
              <a:t>tertolak</a:t>
            </a:r>
            <a:r>
              <a:rPr lang="en-US" sz="2000" b="1" dirty="0"/>
              <a:t> :     </a:t>
            </a:r>
            <a:r>
              <a:rPr lang="en-US" sz="2000" dirty="0" err="1"/>
              <a:t>Kemungkinan</a:t>
            </a:r>
            <a:r>
              <a:rPr lang="en-US" sz="2000" dirty="0"/>
              <a:t> trunk </a:t>
            </a:r>
            <a:r>
              <a:rPr lang="en-US" sz="2000" dirty="0" err="1"/>
              <a:t>tidak</a:t>
            </a:r>
            <a:r>
              <a:rPr lang="en-US" sz="2000" dirty="0"/>
              <a:t> </a:t>
            </a:r>
            <a:r>
              <a:rPr lang="en-US" sz="2000" dirty="0" err="1"/>
              <a:t>tersedia</a:t>
            </a:r>
            <a:r>
              <a:rPr lang="en-US" sz="2000" dirty="0"/>
              <a:t> </a:t>
            </a:r>
            <a:r>
              <a:rPr lang="en-US" sz="2000" dirty="0" err="1"/>
              <a:t>untuk</a:t>
            </a:r>
            <a:r>
              <a:rPr lang="en-US" sz="2000" dirty="0"/>
              <a:t> 	       </a:t>
            </a:r>
            <a:r>
              <a:rPr lang="en-US" sz="2000" dirty="0" err="1"/>
              <a:t>panggilan</a:t>
            </a:r>
            <a:r>
              <a:rPr lang="en-US" sz="2000" dirty="0"/>
              <a:t> </a:t>
            </a:r>
            <a:r>
              <a:rPr lang="en-US" sz="2000" dirty="0" err="1"/>
              <a:t>tersebut</a:t>
            </a:r>
            <a:endParaRPr lang="en-US" sz="2000" dirty="0"/>
          </a:p>
        </p:txBody>
      </p:sp>
      <p:sp>
        <p:nvSpPr>
          <p:cNvPr id="27653" name="Text Box 5"/>
          <p:cNvSpPr txBox="1">
            <a:spLocks noChangeArrowheads="1"/>
          </p:cNvSpPr>
          <p:nvPr/>
        </p:nvSpPr>
        <p:spPr bwMode="auto">
          <a:xfrm>
            <a:off x="468313" y="3500438"/>
            <a:ext cx="8302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800" b="1" u="sng">
                <a:solidFill>
                  <a:schemeClr val="accent2"/>
                </a:solidFill>
              </a:rPr>
              <a:t>1. Dial Tone Delay, </a:t>
            </a:r>
            <a:r>
              <a:rPr lang="en-US" b="1" u="sng">
                <a:solidFill>
                  <a:schemeClr val="accent2"/>
                </a:solidFill>
              </a:rPr>
              <a:t>memiliki karakteristik sebagai berikut : </a:t>
            </a:r>
          </a:p>
        </p:txBody>
      </p:sp>
      <p:sp>
        <p:nvSpPr>
          <p:cNvPr id="27654" name="Text Box 6"/>
          <p:cNvSpPr txBox="1">
            <a:spLocks noChangeArrowheads="1"/>
          </p:cNvSpPr>
          <p:nvPr/>
        </p:nvSpPr>
        <p:spPr bwMode="auto">
          <a:xfrm>
            <a:off x="66675" y="4508500"/>
            <a:ext cx="9077325"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80000"/>
              </a:lnSpc>
              <a:spcBef>
                <a:spcPct val="50000"/>
              </a:spcBef>
              <a:buFontTx/>
              <a:buChar char="•"/>
            </a:pPr>
            <a:r>
              <a:rPr lang="en-US" sz="2000" dirty="0" err="1"/>
              <a:t>Sejumlah</a:t>
            </a:r>
            <a:r>
              <a:rPr lang="en-US" sz="2000" dirty="0"/>
              <a:t> </a:t>
            </a:r>
            <a:r>
              <a:rPr lang="en-US" sz="2000" dirty="0" err="1"/>
              <a:t>besar</a:t>
            </a:r>
            <a:r>
              <a:rPr lang="en-US" sz="2000" dirty="0"/>
              <a:t> call user </a:t>
            </a:r>
            <a:r>
              <a:rPr lang="en-US" sz="2000" dirty="0" err="1"/>
              <a:t>bersaing</a:t>
            </a:r>
            <a:r>
              <a:rPr lang="en-US" sz="2000" dirty="0"/>
              <a:t> </a:t>
            </a:r>
            <a:r>
              <a:rPr lang="en-US" sz="2000" dirty="0" err="1"/>
              <a:t>untuk</a:t>
            </a:r>
            <a:r>
              <a:rPr lang="en-US" sz="2000" dirty="0"/>
              <a:t> </a:t>
            </a:r>
            <a:r>
              <a:rPr lang="en-US" sz="2000" dirty="0" err="1"/>
              <a:t>mendapatkan</a:t>
            </a:r>
            <a:r>
              <a:rPr lang="en-US" sz="2000" dirty="0"/>
              <a:t> </a:t>
            </a:r>
            <a:r>
              <a:rPr lang="en-US" sz="2000" dirty="0" err="1"/>
              <a:t>sejumlah</a:t>
            </a:r>
            <a:r>
              <a:rPr lang="en-US" sz="2000" dirty="0"/>
              <a:t> </a:t>
            </a:r>
            <a:r>
              <a:rPr lang="en-US" sz="2000" dirty="0" err="1"/>
              <a:t>kecil</a:t>
            </a:r>
            <a:r>
              <a:rPr lang="en-US" sz="2000" dirty="0"/>
              <a:t> ‘server’        </a:t>
            </a:r>
            <a:r>
              <a:rPr lang="en-US" sz="2000" dirty="0" smtClean="0"/>
              <a:t>  </a:t>
            </a:r>
            <a:r>
              <a:rPr lang="en-US" sz="2000" dirty="0"/>
              <a:t>( </a:t>
            </a:r>
            <a:r>
              <a:rPr lang="en-US" sz="2000" i="1" dirty="0"/>
              <a:t>dial tone connections, dial tone generators</a:t>
            </a:r>
            <a:r>
              <a:rPr lang="en-US" sz="2000" dirty="0"/>
              <a:t> ) </a:t>
            </a:r>
          </a:p>
          <a:p>
            <a:pPr>
              <a:lnSpc>
                <a:spcPct val="80000"/>
              </a:lnSpc>
              <a:spcBef>
                <a:spcPct val="50000"/>
              </a:spcBef>
              <a:buFontTx/>
              <a:buChar char="•"/>
            </a:pPr>
            <a:r>
              <a:rPr lang="en-US" sz="2000" dirty="0" err="1"/>
              <a:t>Diasumsikan</a:t>
            </a:r>
            <a:r>
              <a:rPr lang="en-US" sz="2000" dirty="0"/>
              <a:t> </a:t>
            </a:r>
            <a:r>
              <a:rPr lang="en-US" sz="2000" dirty="0" err="1"/>
              <a:t>bahwa</a:t>
            </a:r>
            <a:r>
              <a:rPr lang="en-US" sz="2000" dirty="0"/>
              <a:t> user </a:t>
            </a:r>
            <a:r>
              <a:rPr lang="en-US" sz="2000" dirty="0" err="1"/>
              <a:t>akan</a:t>
            </a:r>
            <a:r>
              <a:rPr lang="en-US" sz="2000" dirty="0"/>
              <a:t> </a:t>
            </a:r>
            <a:r>
              <a:rPr lang="en-US" sz="2000" dirty="0" err="1"/>
              <a:t>menunggu</a:t>
            </a:r>
            <a:r>
              <a:rPr lang="en-US" sz="2000" dirty="0"/>
              <a:t> </a:t>
            </a:r>
            <a:r>
              <a:rPr lang="en-US" sz="2000" dirty="0" err="1"/>
              <a:t>selama</a:t>
            </a:r>
            <a:r>
              <a:rPr lang="en-US" sz="2000" dirty="0"/>
              <a:t> ‘</a:t>
            </a:r>
            <a:r>
              <a:rPr lang="en-US" sz="2000" dirty="0" err="1"/>
              <a:t>kanal</a:t>
            </a:r>
            <a:r>
              <a:rPr lang="en-US" sz="2000" dirty="0"/>
              <a:t>’ </a:t>
            </a:r>
            <a:r>
              <a:rPr lang="en-US" sz="2000" dirty="0" err="1"/>
              <a:t>masih</a:t>
            </a:r>
            <a:r>
              <a:rPr lang="en-US" sz="2000" dirty="0"/>
              <a:t> </a:t>
            </a:r>
            <a:r>
              <a:rPr lang="en-US" sz="2000" dirty="0" err="1"/>
              <a:t>tersedia</a:t>
            </a:r>
            <a:endParaRPr lang="en-US" sz="2000" dirty="0"/>
          </a:p>
        </p:txBody>
      </p:sp>
      <p:sp>
        <p:nvSpPr>
          <p:cNvPr id="2" name="Footer Placeholder 1"/>
          <p:cNvSpPr>
            <a:spLocks noGrp="1"/>
          </p:cNvSpPr>
          <p:nvPr>
            <p:ph type="ftr" sz="quarter" idx="11"/>
          </p:nvPr>
        </p:nvSpPr>
        <p:spPr/>
        <p:txBody>
          <a:bodyPr/>
          <a:lstStyle/>
          <a:p>
            <a:r>
              <a:rPr lang="id-ID" smtClean="0"/>
              <a:t>ASRI FILE</a:t>
            </a:r>
            <a:endParaRPr lang="id-ID"/>
          </a:p>
        </p:txBody>
      </p:sp>
      <p:sp>
        <p:nvSpPr>
          <p:cNvPr id="3" name="Right Arrow 2"/>
          <p:cNvSpPr/>
          <p:nvPr/>
        </p:nvSpPr>
        <p:spPr>
          <a:xfrm>
            <a:off x="1259632" y="4852535"/>
            <a:ext cx="504056" cy="128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21062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50825" y="260350"/>
            <a:ext cx="8583613"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90000"/>
              </a:lnSpc>
              <a:spcBef>
                <a:spcPct val="50000"/>
              </a:spcBef>
            </a:pPr>
            <a:r>
              <a:rPr lang="en-US" sz="2800" b="1" i="1" u="sng">
                <a:solidFill>
                  <a:schemeClr val="accent2"/>
                </a:solidFill>
              </a:rPr>
              <a:t>2. Probabilitas penolakan layanan</a:t>
            </a:r>
            <a:r>
              <a:rPr lang="en-US" sz="2000"/>
              <a:t>, atau kemungkinan bahwa service trunk tidak tersedia,  memiliki karakteristik yang hampir sama dengan </a:t>
            </a:r>
            <a:r>
              <a:rPr lang="en-US" sz="2000" i="1"/>
              <a:t>dial tone delay</a:t>
            </a:r>
            <a:r>
              <a:rPr lang="en-US" sz="2000"/>
              <a:t>, yaitu : </a:t>
            </a:r>
          </a:p>
        </p:txBody>
      </p:sp>
      <p:sp>
        <p:nvSpPr>
          <p:cNvPr id="28675" name="Text Box 3"/>
          <p:cNvSpPr txBox="1">
            <a:spLocks noChangeArrowheads="1"/>
          </p:cNvSpPr>
          <p:nvPr/>
        </p:nvSpPr>
        <p:spPr bwMode="auto">
          <a:xfrm>
            <a:off x="0" y="1484313"/>
            <a:ext cx="91440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80000"/>
              </a:lnSpc>
              <a:spcBef>
                <a:spcPct val="50000"/>
              </a:spcBef>
              <a:buFontTx/>
              <a:buChar char="•"/>
            </a:pPr>
            <a:r>
              <a:rPr lang="en-US" sz="2000"/>
              <a:t>Sejumlah besar user bersaing untuk mendapatkan sejumlah trunk terbatas</a:t>
            </a:r>
          </a:p>
          <a:p>
            <a:pPr>
              <a:lnSpc>
                <a:spcPct val="80000"/>
              </a:lnSpc>
              <a:spcBef>
                <a:spcPct val="50000"/>
              </a:spcBef>
              <a:buFontTx/>
              <a:buChar char="•"/>
            </a:pPr>
            <a:r>
              <a:rPr lang="en-US" sz="2000"/>
              <a:t>Diasumsikan bahwa tidak ada delay yang diberikan untuk menunggu. User diberikan akses ke trunk atau diberikan nada sibuk</a:t>
            </a:r>
          </a:p>
          <a:p>
            <a:pPr>
              <a:lnSpc>
                <a:spcPct val="80000"/>
              </a:lnSpc>
              <a:spcBef>
                <a:spcPct val="50000"/>
              </a:spcBef>
              <a:buFontTx/>
              <a:buChar char="•"/>
            </a:pPr>
            <a:r>
              <a:rPr lang="en-US" sz="2000"/>
              <a:t>User dapat memulai usaha panggilan kembali setelah menerima nada sibuk dan diberikan perlakuan yang sama seperti sebelumnya.  </a:t>
            </a:r>
          </a:p>
        </p:txBody>
      </p:sp>
      <p:sp>
        <p:nvSpPr>
          <p:cNvPr id="28676" name="Text Box 4"/>
          <p:cNvSpPr txBox="1">
            <a:spLocks noChangeArrowheads="1"/>
          </p:cNvSpPr>
          <p:nvPr/>
        </p:nvSpPr>
        <p:spPr bwMode="auto">
          <a:xfrm>
            <a:off x="0" y="3284538"/>
            <a:ext cx="9144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400" b="1"/>
              <a:t>Dapat disimpulkan</a:t>
            </a:r>
            <a:r>
              <a:rPr lang="en-US" sz="2000"/>
              <a:t>, bahwa ukuran dasar dari unjuk kerja trafik adalah probabilitas bahwa waktu menunggu layanan (service delay) melebihi dari waktu yang dispesifikasikan, </a:t>
            </a:r>
            <a:r>
              <a:rPr lang="en-US" sz="2000" b="1"/>
              <a:t>dengan kata lain</a:t>
            </a:r>
            <a:r>
              <a:rPr lang="en-US" sz="2000"/>
              <a:t>, disebut juga sebagai </a:t>
            </a:r>
            <a:r>
              <a:rPr lang="en-US" sz="2000" b="1" i="1"/>
              <a:t>Probabilitas Blocking</a:t>
            </a:r>
            <a:r>
              <a:rPr lang="en-US" sz="2000"/>
              <a:t>.</a:t>
            </a:r>
          </a:p>
          <a:p>
            <a:pPr>
              <a:spcBef>
                <a:spcPct val="50000"/>
              </a:spcBef>
            </a:pPr>
            <a:r>
              <a:rPr lang="en-US" sz="2000"/>
              <a:t>Pada sistem dengan panggilan   dibuang ketika trunk tidak tersedia ( </a:t>
            </a:r>
            <a:r>
              <a:rPr lang="en-US" sz="2000" b="1" i="1"/>
              <a:t>system loss</a:t>
            </a:r>
            <a:r>
              <a:rPr lang="en-US" sz="2000"/>
              <a:t> ), maka probabilitas blocking ini adalah sebagai ukuran unjuk kerja yang utama. </a:t>
            </a:r>
          </a:p>
        </p:txBody>
      </p:sp>
      <p:sp>
        <p:nvSpPr>
          <p:cNvPr id="2" name="Footer Placeholder 1"/>
          <p:cNvSpPr>
            <a:spLocks noGrp="1"/>
          </p:cNvSpPr>
          <p:nvPr>
            <p:ph type="ftr" sz="quarter" idx="11"/>
          </p:nvPr>
        </p:nvSpPr>
        <p:spPr/>
        <p:txBody>
          <a:bodyPr/>
          <a:lstStyle/>
          <a:p>
            <a:r>
              <a:rPr lang="id-ID" smtClean="0"/>
              <a:t>ASRI FILE</a:t>
            </a:r>
            <a:endParaRPr lang="id-ID"/>
          </a:p>
        </p:txBody>
      </p:sp>
    </p:spTree>
    <p:extLst>
      <p:ext uri="{BB962C8B-B14F-4D97-AF65-F5344CB8AC3E}">
        <p14:creationId xmlns:p14="http://schemas.microsoft.com/office/powerpoint/2010/main" val="1378790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68313" y="0"/>
            <a:ext cx="8229600" cy="908050"/>
          </a:xfrm>
        </p:spPr>
        <p:txBody>
          <a:bodyPr/>
          <a:lstStyle/>
          <a:p>
            <a:pPr eaLnBrk="1" hangingPunct="1"/>
            <a:r>
              <a:rPr lang="en-US" dirty="0" smtClean="0"/>
              <a:t>Blocking</a:t>
            </a:r>
            <a:endParaRPr lang="id-ID" dirty="0" smtClean="0"/>
          </a:p>
        </p:txBody>
      </p:sp>
      <p:sp>
        <p:nvSpPr>
          <p:cNvPr id="29699" name="Rectangle 3"/>
          <p:cNvSpPr>
            <a:spLocks noGrp="1" noChangeArrowheads="1"/>
          </p:cNvSpPr>
          <p:nvPr>
            <p:ph type="body" sz="half" idx="1"/>
          </p:nvPr>
        </p:nvSpPr>
        <p:spPr>
          <a:xfrm>
            <a:off x="0" y="765175"/>
            <a:ext cx="9144000" cy="5688161"/>
          </a:xfrm>
        </p:spPr>
        <p:txBody>
          <a:bodyPr>
            <a:normAutofit fontScale="47500" lnSpcReduction="20000"/>
          </a:bodyPr>
          <a:lstStyle/>
          <a:p>
            <a:pPr indent="-76200" algn="just" eaLnBrk="1" hangingPunct="1">
              <a:lnSpc>
                <a:spcPct val="80000"/>
              </a:lnSpc>
              <a:spcBef>
                <a:spcPts val="0"/>
              </a:spcBef>
              <a:spcAft>
                <a:spcPts val="600"/>
              </a:spcAft>
              <a:buFontTx/>
              <a:buNone/>
            </a:pPr>
            <a:r>
              <a:rPr lang="en-US" sz="5100" b="1" i="1" dirty="0" smtClean="0"/>
              <a:t> </a:t>
            </a:r>
            <a:r>
              <a:rPr lang="id-ID" sz="5100" b="1" i="1" dirty="0" smtClean="0"/>
              <a:t>Blocking</a:t>
            </a:r>
            <a:r>
              <a:rPr lang="id-ID" sz="5100" b="1" dirty="0" smtClean="0"/>
              <a:t> adalah suatu </a:t>
            </a:r>
            <a:r>
              <a:rPr lang="id-ID" sz="5000" b="1" dirty="0" smtClean="0"/>
              <a:t>kemampuan system untuk </a:t>
            </a:r>
            <a:r>
              <a:rPr lang="en-US" sz="5000" b="1" dirty="0" smtClean="0"/>
              <a:t>m</a:t>
            </a:r>
            <a:r>
              <a:rPr lang="id-ID" sz="5000" b="1" dirty="0" smtClean="0"/>
              <a:t>enolak melayani</a:t>
            </a:r>
            <a:r>
              <a:rPr lang="en-US" sz="5000" b="1" dirty="0" smtClean="0"/>
              <a:t> </a:t>
            </a:r>
            <a:r>
              <a:rPr lang="id-ID" sz="5000" b="1" dirty="0" smtClean="0"/>
              <a:t>panggilan karena kanal yang</a:t>
            </a:r>
            <a:r>
              <a:rPr lang="en-US" sz="5000" b="1" dirty="0" smtClean="0"/>
              <a:t> </a:t>
            </a:r>
            <a:r>
              <a:rPr lang="id-ID" sz="5000" b="1" dirty="0" smtClean="0"/>
              <a:t>tersedia sudah berisi. </a:t>
            </a:r>
            <a:r>
              <a:rPr lang="en-US" sz="5000" b="1" dirty="0" smtClean="0"/>
              <a:t> (</a:t>
            </a:r>
            <a:r>
              <a:rPr lang="en-US" sz="5000" b="1" dirty="0" err="1" smtClean="0"/>
              <a:t>Tingginya</a:t>
            </a:r>
            <a:r>
              <a:rPr lang="en-US" sz="5000" b="1" dirty="0" smtClean="0"/>
              <a:t> </a:t>
            </a:r>
            <a:r>
              <a:rPr lang="en-US" sz="5000" b="1" dirty="0" err="1" smtClean="0"/>
              <a:t>jumlah</a:t>
            </a:r>
            <a:r>
              <a:rPr lang="en-US" sz="5000" b="1" dirty="0" smtClean="0"/>
              <a:t> </a:t>
            </a:r>
            <a:r>
              <a:rPr lang="en-US" sz="5000" b="1" dirty="0" err="1" smtClean="0"/>
              <a:t>panggilan</a:t>
            </a:r>
            <a:r>
              <a:rPr lang="en-US" sz="5000" b="1" dirty="0" smtClean="0"/>
              <a:t> yang </a:t>
            </a:r>
            <a:r>
              <a:rPr lang="en-US" sz="5000" b="1" dirty="0" err="1" smtClean="0"/>
              <a:t>tidak</a:t>
            </a:r>
            <a:r>
              <a:rPr lang="en-US" sz="5000" b="1" dirty="0" smtClean="0"/>
              <a:t> </a:t>
            </a:r>
            <a:r>
              <a:rPr lang="en-US" sz="5000" b="1" dirty="0" err="1" smtClean="0"/>
              <a:t>sebanding</a:t>
            </a:r>
            <a:r>
              <a:rPr lang="en-US" sz="5000" b="1" dirty="0" smtClean="0"/>
              <a:t> </a:t>
            </a:r>
            <a:r>
              <a:rPr lang="en-US" sz="5000" b="1" dirty="0" err="1" smtClean="0"/>
              <a:t>dengan</a:t>
            </a:r>
            <a:r>
              <a:rPr lang="en-US" sz="5000" b="1" dirty="0" smtClean="0"/>
              <a:t> </a:t>
            </a:r>
            <a:r>
              <a:rPr lang="en-US" sz="5000" b="1" dirty="0" err="1" smtClean="0"/>
              <a:t>jumlah</a:t>
            </a:r>
            <a:r>
              <a:rPr lang="en-US" sz="5000" b="1" dirty="0" smtClean="0"/>
              <a:t> </a:t>
            </a:r>
            <a:r>
              <a:rPr lang="en-US" sz="5000" b="1" dirty="0" err="1" smtClean="0"/>
              <a:t>kanal</a:t>
            </a:r>
            <a:endParaRPr lang="en-US" sz="5000" b="1" dirty="0" smtClean="0"/>
          </a:p>
          <a:p>
            <a:pPr indent="-76200" algn="just" eaLnBrk="1" hangingPunct="1">
              <a:lnSpc>
                <a:spcPct val="80000"/>
              </a:lnSpc>
              <a:spcBef>
                <a:spcPts val="0"/>
              </a:spcBef>
              <a:spcAft>
                <a:spcPts val="600"/>
              </a:spcAft>
              <a:buFontTx/>
              <a:buNone/>
            </a:pPr>
            <a:r>
              <a:rPr lang="en-US" sz="5000" b="1" dirty="0" smtClean="0"/>
              <a:t>  yang </a:t>
            </a:r>
            <a:r>
              <a:rPr lang="en-US" sz="5000" b="1" dirty="0" err="1" smtClean="0"/>
              <a:t>tersedia</a:t>
            </a:r>
            <a:r>
              <a:rPr lang="en-US" sz="5000" b="1" dirty="0" smtClean="0"/>
              <a:t>)</a:t>
            </a:r>
          </a:p>
          <a:p>
            <a:pPr algn="just" eaLnBrk="1" hangingPunct="1">
              <a:lnSpc>
                <a:spcPct val="80000"/>
              </a:lnSpc>
              <a:spcBef>
                <a:spcPts val="0"/>
              </a:spcBef>
              <a:spcAft>
                <a:spcPts val="600"/>
              </a:spcAft>
              <a:buFontTx/>
              <a:buNone/>
            </a:pPr>
            <a:r>
              <a:rPr lang="id-ID" sz="5000" dirty="0" smtClean="0"/>
              <a:t>	</a:t>
            </a:r>
            <a:endParaRPr lang="en-US" sz="5000" dirty="0" smtClean="0"/>
          </a:p>
          <a:p>
            <a:pPr algn="just" eaLnBrk="1" hangingPunct="1">
              <a:lnSpc>
                <a:spcPct val="80000"/>
              </a:lnSpc>
              <a:buFontTx/>
              <a:buNone/>
            </a:pPr>
            <a:r>
              <a:rPr lang="en-US" sz="2000" dirty="0" smtClean="0"/>
              <a:t>                            </a:t>
            </a:r>
          </a:p>
          <a:p>
            <a:pPr eaLnBrk="1" hangingPunct="1">
              <a:lnSpc>
                <a:spcPct val="80000"/>
              </a:lnSpc>
              <a:buFontTx/>
              <a:buNone/>
            </a:pPr>
            <a:endParaRPr lang="en-US" sz="2000" dirty="0"/>
          </a:p>
          <a:p>
            <a:pPr eaLnBrk="1" hangingPunct="1">
              <a:lnSpc>
                <a:spcPct val="80000"/>
              </a:lnSpc>
              <a:buFontTx/>
              <a:buNone/>
            </a:pPr>
            <a:endParaRPr lang="en-US" sz="2000" dirty="0" smtClean="0"/>
          </a:p>
          <a:p>
            <a:pPr eaLnBrk="1" hangingPunct="1">
              <a:lnSpc>
                <a:spcPct val="80000"/>
              </a:lnSpc>
              <a:buFontTx/>
              <a:buNone/>
            </a:pPr>
            <a:endParaRPr lang="en-US" sz="2000" dirty="0"/>
          </a:p>
          <a:p>
            <a:pPr eaLnBrk="1" hangingPunct="1">
              <a:lnSpc>
                <a:spcPct val="80000"/>
              </a:lnSpc>
              <a:buFontTx/>
              <a:buNone/>
            </a:pPr>
            <a:endParaRPr lang="en-US" sz="2000" dirty="0" smtClean="0"/>
          </a:p>
          <a:p>
            <a:pPr eaLnBrk="1" hangingPunct="1">
              <a:lnSpc>
                <a:spcPct val="80000"/>
              </a:lnSpc>
              <a:buFontTx/>
              <a:buNone/>
            </a:pPr>
            <a:endParaRPr lang="en-US" sz="2000" dirty="0" smtClean="0"/>
          </a:p>
          <a:p>
            <a:pPr eaLnBrk="1" hangingPunct="1">
              <a:lnSpc>
                <a:spcPct val="80000"/>
              </a:lnSpc>
            </a:pPr>
            <a:r>
              <a:rPr lang="en-US" sz="2000" dirty="0" smtClean="0"/>
              <a:t>                </a:t>
            </a:r>
            <a:r>
              <a:rPr lang="id-ID" sz="5100" b="1" dirty="0" smtClean="0"/>
              <a:t>Pb =</a:t>
            </a:r>
            <a:r>
              <a:rPr lang="id-ID" sz="5100" dirty="0" smtClean="0"/>
              <a:t> </a:t>
            </a:r>
            <a:endParaRPr lang="en-US" sz="5100" dirty="0" smtClean="0"/>
          </a:p>
          <a:p>
            <a:pPr eaLnBrk="1" hangingPunct="1">
              <a:lnSpc>
                <a:spcPct val="80000"/>
              </a:lnSpc>
            </a:pPr>
            <a:endParaRPr lang="en-US" sz="2000" dirty="0" smtClean="0"/>
          </a:p>
          <a:p>
            <a:pPr eaLnBrk="1" hangingPunct="1">
              <a:lnSpc>
                <a:spcPct val="80000"/>
              </a:lnSpc>
            </a:pPr>
            <a:endParaRPr lang="en-US" sz="2000" dirty="0" smtClean="0"/>
          </a:p>
          <a:p>
            <a:pPr eaLnBrk="1" hangingPunct="1">
              <a:lnSpc>
                <a:spcPct val="80000"/>
              </a:lnSpc>
            </a:pPr>
            <a:endParaRPr lang="en-US" sz="2000" dirty="0" smtClean="0"/>
          </a:p>
          <a:p>
            <a:pPr eaLnBrk="1" hangingPunct="1">
              <a:lnSpc>
                <a:spcPct val="80000"/>
              </a:lnSpc>
            </a:pPr>
            <a:endParaRPr lang="en-US" sz="2000" dirty="0" smtClean="0"/>
          </a:p>
          <a:p>
            <a:pPr eaLnBrk="1" hangingPunct="1">
              <a:lnSpc>
                <a:spcPct val="80000"/>
              </a:lnSpc>
            </a:pPr>
            <a:endParaRPr lang="en-US" sz="2000" dirty="0" smtClean="0"/>
          </a:p>
          <a:p>
            <a:pPr eaLnBrk="1" hangingPunct="1">
              <a:lnSpc>
                <a:spcPct val="80000"/>
              </a:lnSpc>
            </a:pPr>
            <a:endParaRPr lang="en-US" sz="2000" dirty="0"/>
          </a:p>
          <a:p>
            <a:pPr eaLnBrk="1" hangingPunct="1">
              <a:lnSpc>
                <a:spcPct val="80000"/>
              </a:lnSpc>
            </a:pPr>
            <a:endParaRPr lang="en-US" sz="2000" dirty="0" smtClean="0"/>
          </a:p>
          <a:p>
            <a:pPr eaLnBrk="1" hangingPunct="1">
              <a:lnSpc>
                <a:spcPct val="80000"/>
              </a:lnSpc>
            </a:pPr>
            <a:endParaRPr lang="en-US" sz="2000" dirty="0"/>
          </a:p>
          <a:p>
            <a:pPr eaLnBrk="1" hangingPunct="1">
              <a:lnSpc>
                <a:spcPct val="80000"/>
              </a:lnSpc>
            </a:pPr>
            <a:endParaRPr lang="en-US" sz="2000" dirty="0" smtClean="0"/>
          </a:p>
          <a:p>
            <a:pPr eaLnBrk="1" hangingPunct="1">
              <a:lnSpc>
                <a:spcPct val="80000"/>
              </a:lnSpc>
            </a:pPr>
            <a:endParaRPr lang="en-US" sz="2000" dirty="0"/>
          </a:p>
          <a:p>
            <a:pPr eaLnBrk="1" hangingPunct="1">
              <a:lnSpc>
                <a:spcPct val="80000"/>
              </a:lnSpc>
            </a:pPr>
            <a:endParaRPr lang="en-US" sz="2000" dirty="0" smtClean="0"/>
          </a:p>
          <a:p>
            <a:pPr eaLnBrk="1" hangingPunct="1">
              <a:lnSpc>
                <a:spcPct val="80000"/>
              </a:lnSpc>
            </a:pPr>
            <a:endParaRPr lang="en-US" sz="2000" dirty="0"/>
          </a:p>
          <a:p>
            <a:pPr eaLnBrk="1" hangingPunct="1">
              <a:lnSpc>
                <a:spcPct val="80000"/>
              </a:lnSpc>
            </a:pPr>
            <a:r>
              <a:rPr lang="id-ID" sz="5100" dirty="0" smtClean="0"/>
              <a:t>Di mana :</a:t>
            </a:r>
            <a:r>
              <a:rPr lang="en-US" sz="5100" dirty="0" smtClean="0"/>
              <a:t> </a:t>
            </a:r>
            <a:r>
              <a:rPr lang="id-ID" sz="5100" dirty="0" smtClean="0"/>
              <a:t>Pb = probabilitas blocking yang terjadi</a:t>
            </a:r>
          </a:p>
          <a:p>
            <a:pPr eaLnBrk="1" hangingPunct="1">
              <a:lnSpc>
                <a:spcPct val="80000"/>
              </a:lnSpc>
              <a:buFontTx/>
              <a:buNone/>
            </a:pPr>
            <a:r>
              <a:rPr lang="en-US" sz="5100" dirty="0" smtClean="0"/>
              <a:t>                       </a:t>
            </a:r>
            <a:r>
              <a:rPr lang="id-ID" sz="5100" dirty="0" smtClean="0"/>
              <a:t>A  = besar intensitas trafik</a:t>
            </a:r>
            <a:endParaRPr lang="en-US" sz="5100" dirty="0" smtClean="0"/>
          </a:p>
          <a:p>
            <a:pPr eaLnBrk="1" hangingPunct="1">
              <a:lnSpc>
                <a:spcPct val="80000"/>
              </a:lnSpc>
              <a:buFontTx/>
              <a:buNone/>
            </a:pPr>
            <a:r>
              <a:rPr lang="en-US" sz="5100" dirty="0" smtClean="0"/>
              <a:t>                       </a:t>
            </a:r>
            <a:r>
              <a:rPr lang="id-ID" sz="5100" dirty="0" smtClean="0"/>
              <a:t>N  = jumlah saluran</a:t>
            </a:r>
            <a:endParaRPr lang="en-US" sz="5100" dirty="0" smtClean="0"/>
          </a:p>
          <a:p>
            <a:pPr eaLnBrk="1" hangingPunct="1">
              <a:lnSpc>
                <a:spcPct val="80000"/>
              </a:lnSpc>
              <a:buFontTx/>
              <a:buNone/>
            </a:pPr>
            <a:endParaRPr lang="en-US" sz="5100" dirty="0" smtClean="0"/>
          </a:p>
          <a:p>
            <a:pPr eaLnBrk="1" hangingPunct="1">
              <a:lnSpc>
                <a:spcPct val="80000"/>
              </a:lnSpc>
              <a:buFontTx/>
              <a:buNone/>
            </a:pPr>
            <a:endParaRPr lang="en-US" sz="3600" dirty="0" smtClean="0"/>
          </a:p>
          <a:p>
            <a:pPr eaLnBrk="1" hangingPunct="1">
              <a:lnSpc>
                <a:spcPct val="80000"/>
              </a:lnSpc>
              <a:buFontTx/>
              <a:buNone/>
            </a:pPr>
            <a:r>
              <a:rPr lang="id-ID" sz="3600" dirty="0" smtClean="0"/>
              <a:t>		 </a:t>
            </a:r>
            <a:endParaRPr lang="en-US" sz="3600" dirty="0" smtClean="0"/>
          </a:p>
          <a:p>
            <a:pPr eaLnBrk="1" hangingPunct="1">
              <a:lnSpc>
                <a:spcPct val="80000"/>
              </a:lnSpc>
              <a:buFontTx/>
              <a:buNone/>
            </a:pPr>
            <a:endParaRPr lang="id-ID" sz="700" dirty="0" smtClean="0"/>
          </a:p>
        </p:txBody>
      </p:sp>
      <p:sp>
        <p:nvSpPr>
          <p:cNvPr id="2970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id-ID"/>
          </a:p>
        </p:txBody>
      </p:sp>
      <p:graphicFrame>
        <p:nvGraphicFramePr>
          <p:cNvPr id="29701" name="Object 5"/>
          <p:cNvGraphicFramePr>
            <a:graphicFrameLocks noChangeAspect="1"/>
          </p:cNvGraphicFramePr>
          <p:nvPr>
            <p:extLst>
              <p:ext uri="{D42A27DB-BD31-4B8C-83A1-F6EECF244321}">
                <p14:modId xmlns:p14="http://schemas.microsoft.com/office/powerpoint/2010/main" val="3172229897"/>
              </p:ext>
            </p:extLst>
          </p:nvPr>
        </p:nvGraphicFramePr>
        <p:xfrm>
          <a:off x="2771800" y="2276872"/>
          <a:ext cx="2232248" cy="1742373"/>
        </p:xfrm>
        <a:graphic>
          <a:graphicData uri="http://schemas.openxmlformats.org/presentationml/2006/ole">
            <mc:AlternateContent xmlns:mc="http://schemas.openxmlformats.org/markup-compatibility/2006">
              <mc:Choice xmlns:v="urn:schemas-microsoft-com:vml" Requires="v">
                <p:oleObj spid="_x0000_s1032" name="Equation" r:id="rId3" imgW="558558" imgH="812447" progId="Equation.3">
                  <p:embed/>
                </p:oleObj>
              </mc:Choice>
              <mc:Fallback>
                <p:oleObj name="Equation" r:id="rId3" imgW="558558" imgH="81244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2276872"/>
                        <a:ext cx="2232248" cy="1742373"/>
                      </a:xfrm>
                      <a:prstGeom prst="rect">
                        <a:avLst/>
                      </a:prstGeom>
                      <a:noFill/>
                      <a:ln>
                        <a:noFill/>
                      </a:ln>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smtClean="0"/>
              <a:t>ASRI FILE</a:t>
            </a:r>
            <a:endParaRPr lang="en-US"/>
          </a:p>
        </p:txBody>
      </p:sp>
    </p:spTree>
    <p:extLst>
      <p:ext uri="{BB962C8B-B14F-4D97-AF65-F5344CB8AC3E}">
        <p14:creationId xmlns:p14="http://schemas.microsoft.com/office/powerpoint/2010/main" val="2392309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4"/>
          <p:cNvSpPr>
            <a:spLocks noGrp="1"/>
          </p:cNvSpPr>
          <p:nvPr>
            <p:ph type="title"/>
          </p:nvPr>
        </p:nvSpPr>
        <p:spPr>
          <a:xfrm>
            <a:off x="428625" y="285750"/>
            <a:ext cx="8229600" cy="1417638"/>
          </a:xfrm>
        </p:spPr>
        <p:txBody>
          <a:bodyPr>
            <a:normAutofit fontScale="90000"/>
          </a:bodyPr>
          <a:lstStyle/>
          <a:p>
            <a:r>
              <a:rPr lang="en-US" sz="3200" smtClean="0">
                <a:solidFill>
                  <a:schemeClr val="tx1"/>
                </a:solidFill>
              </a:rPr>
              <a:t>hubungan antara ketiga faktor tsb digambarkan oleh rumus bloking Erlang:</a:t>
            </a:r>
            <a:r>
              <a:rPr lang="en-US" sz="6000" b="1" i="1" smtClean="0">
                <a:solidFill>
                  <a:schemeClr val="tx1"/>
                </a:solidFill>
              </a:rPr>
              <a:t> </a:t>
            </a:r>
            <a:r>
              <a:rPr lang="en-US" sz="6000" smtClean="0">
                <a:solidFill>
                  <a:schemeClr val="tx1"/>
                </a:solidFill>
              </a:rPr>
              <a:t/>
            </a:r>
            <a:br>
              <a:rPr lang="en-US" sz="6000" smtClean="0">
                <a:solidFill>
                  <a:schemeClr val="tx1"/>
                </a:solidFill>
              </a:rPr>
            </a:br>
            <a:endParaRPr lang="en-US" smtClean="0"/>
          </a:p>
        </p:txBody>
      </p:sp>
      <p:pic>
        <p:nvPicPr>
          <p:cNvPr id="30723" name="Content Placeholder 6"/>
          <p:cNvPicPr>
            <a:picLocks noGrp="1"/>
          </p:cNvPicPr>
          <p:nvPr>
            <p:ph idx="1"/>
          </p:nvPr>
        </p:nvPicPr>
        <p:blipFill>
          <a:blip r:embed="rId2">
            <a:lum contrast="36000"/>
            <a:extLst>
              <a:ext uri="{28A0092B-C50C-407E-A947-70E740481C1C}">
                <a14:useLocalDpi xmlns:a14="http://schemas.microsoft.com/office/drawing/2010/main" val="0"/>
              </a:ext>
            </a:extLst>
          </a:blip>
          <a:srcRect l="24652" r="23611"/>
          <a:stretch>
            <a:fillRect/>
          </a:stretch>
        </p:blipFill>
        <p:spPr>
          <a:xfrm>
            <a:off x="714375" y="1357313"/>
            <a:ext cx="6643688" cy="3000375"/>
          </a:xfrm>
        </p:spPr>
      </p:pic>
      <p:sp>
        <p:nvSpPr>
          <p:cNvPr id="30724" name="Rectangle 1"/>
          <p:cNvSpPr>
            <a:spLocks noChangeArrowheads="1"/>
          </p:cNvSpPr>
          <p:nvPr/>
        </p:nvSpPr>
        <p:spPr bwMode="auto">
          <a:xfrm>
            <a:off x="0" y="4500563"/>
            <a:ext cx="9144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eaLnBrk="0" hangingPunct="0"/>
            <a:r>
              <a:rPr lang="en-US" sz="2400">
                <a:solidFill>
                  <a:srgbClr val="000000"/>
                </a:solidFill>
                <a:ea typeface="Times New Roman" pitchFamily="18" charset="0"/>
                <a:cs typeface="Arial" charset="0"/>
              </a:rPr>
              <a:t>dimana n adalah jumlah channel dalam sambungan telepon / link.</a:t>
            </a:r>
            <a:endParaRPr lang="en-US" sz="2400">
              <a:ea typeface="Times New Roman" pitchFamily="18" charset="0"/>
              <a:cs typeface="Arial" charset="0"/>
            </a:endParaRPr>
          </a:p>
          <a:p>
            <a:pPr algn="just" eaLnBrk="0" hangingPunct="0"/>
            <a:r>
              <a:rPr lang="en-US" sz="2400">
                <a:solidFill>
                  <a:srgbClr val="000000"/>
                </a:solidFill>
                <a:ea typeface="Times New Roman" pitchFamily="18" charset="0"/>
                <a:cs typeface="Arial" charset="0"/>
              </a:rPr>
              <a:t>		</a:t>
            </a:r>
            <a:r>
              <a:rPr lang="en-US" sz="2400" i="1">
                <a:solidFill>
                  <a:srgbClr val="000000"/>
                </a:solidFill>
                <a:ea typeface="Times New Roman" pitchFamily="18" charset="0"/>
                <a:cs typeface="Arial" charset="0"/>
              </a:rPr>
              <a:t>a adalah </a:t>
            </a:r>
            <a:r>
              <a:rPr lang="en-US" sz="2400">
                <a:solidFill>
                  <a:srgbClr val="000000"/>
                </a:solidFill>
                <a:ea typeface="Times New Roman" pitchFamily="18" charset="0"/>
                <a:cs typeface="Arial" charset="0"/>
              </a:rPr>
              <a:t>intensitas trafik yg ditawarkan</a:t>
            </a:r>
            <a:r>
              <a:rPr lang="en-US" sz="1100">
                <a:solidFill>
                  <a:srgbClr val="000000"/>
                </a:solidFill>
                <a:ea typeface="Times New Roman" pitchFamily="18" charset="0"/>
                <a:cs typeface="Arial" charset="0"/>
              </a:rPr>
              <a:t>.</a:t>
            </a:r>
            <a:endParaRPr lang="en-US">
              <a:ea typeface="Times New Roman" pitchFamily="18" charset="0"/>
              <a:cs typeface="Arial" charset="0"/>
            </a:endParaRPr>
          </a:p>
        </p:txBody>
      </p:sp>
      <p:sp>
        <p:nvSpPr>
          <p:cNvPr id="2" name="Footer Placeholder 1"/>
          <p:cNvSpPr>
            <a:spLocks noGrp="1"/>
          </p:cNvSpPr>
          <p:nvPr>
            <p:ph type="ftr" sz="quarter" idx="11"/>
          </p:nvPr>
        </p:nvSpPr>
        <p:spPr/>
        <p:txBody>
          <a:bodyPr/>
          <a:lstStyle/>
          <a:p>
            <a:r>
              <a:rPr lang="id-ID" smtClean="0"/>
              <a:t>ASRI FILE</a:t>
            </a:r>
            <a:endParaRPr lang="id-ID"/>
          </a:p>
        </p:txBody>
      </p:sp>
    </p:spTree>
    <p:extLst>
      <p:ext uri="{BB962C8B-B14F-4D97-AF65-F5344CB8AC3E}">
        <p14:creationId xmlns:p14="http://schemas.microsoft.com/office/powerpoint/2010/main" val="3879531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5"/>
          <p:cNvSpPr>
            <a:spLocks noGrp="1"/>
          </p:cNvSpPr>
          <p:nvPr>
            <p:ph type="title"/>
          </p:nvPr>
        </p:nvSpPr>
        <p:spPr/>
        <p:txBody>
          <a:bodyPr/>
          <a:lstStyle/>
          <a:p>
            <a:r>
              <a:rPr lang="en-US" smtClean="0"/>
              <a:t>Contoh</a:t>
            </a:r>
          </a:p>
        </p:txBody>
      </p:sp>
      <p:sp>
        <p:nvSpPr>
          <p:cNvPr id="31747" name="Content Placeholder 6"/>
          <p:cNvSpPr>
            <a:spLocks noGrp="1"/>
          </p:cNvSpPr>
          <p:nvPr>
            <p:ph idx="1"/>
          </p:nvPr>
        </p:nvSpPr>
        <p:spPr/>
        <p:txBody>
          <a:bodyPr/>
          <a:lstStyle/>
          <a:p>
            <a:r>
              <a:rPr lang="en-US" smtClean="0"/>
              <a:t>Misalkan bahwa sistim mempunyai channel n=4, trafik yg ditawarkan adalah </a:t>
            </a:r>
            <a:r>
              <a:rPr lang="en-US" i="1" smtClean="0"/>
              <a:t>a </a:t>
            </a:r>
            <a:r>
              <a:rPr lang="en-US" smtClean="0"/>
              <a:t>= 2.0 erlang. Kemudian kemungkinan terjadinya bloking panggilan adalah </a:t>
            </a:r>
            <a:r>
              <a:rPr lang="en-US" i="1" smtClean="0"/>
              <a:t>B</a:t>
            </a:r>
            <a:r>
              <a:rPr lang="en-US" smtClean="0"/>
              <a:t>c: </a:t>
            </a:r>
          </a:p>
          <a:p>
            <a:endParaRPr lang="en-US" smtClean="0"/>
          </a:p>
        </p:txBody>
      </p:sp>
      <p:pic>
        <p:nvPicPr>
          <p:cNvPr id="31748" name="Picture 7"/>
          <p:cNvPicPr>
            <a:picLocks noChangeAspect="1" noChangeArrowheads="1"/>
          </p:cNvPicPr>
          <p:nvPr/>
        </p:nvPicPr>
        <p:blipFill>
          <a:blip r:embed="rId2">
            <a:lum contrast="36000"/>
            <a:extLst>
              <a:ext uri="{28A0092B-C50C-407E-A947-70E740481C1C}">
                <a14:useLocalDpi xmlns:a14="http://schemas.microsoft.com/office/drawing/2010/main" val="0"/>
              </a:ext>
            </a:extLst>
          </a:blip>
          <a:srcRect/>
          <a:stretch>
            <a:fillRect/>
          </a:stretch>
        </p:blipFill>
        <p:spPr bwMode="auto">
          <a:xfrm>
            <a:off x="1143000" y="3857625"/>
            <a:ext cx="657225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id-ID" smtClean="0"/>
              <a:t>ASRI FILE</a:t>
            </a:r>
            <a:endParaRPr lang="id-ID"/>
          </a:p>
        </p:txBody>
      </p:sp>
    </p:spTree>
    <p:extLst>
      <p:ext uri="{BB962C8B-B14F-4D97-AF65-F5344CB8AC3E}">
        <p14:creationId xmlns:p14="http://schemas.microsoft.com/office/powerpoint/2010/main" val="2854659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Contoh</a:t>
            </a:r>
          </a:p>
        </p:txBody>
      </p:sp>
      <p:sp>
        <p:nvSpPr>
          <p:cNvPr id="32771" name="Content Placeholder 2"/>
          <p:cNvSpPr>
            <a:spLocks noGrp="1"/>
          </p:cNvSpPr>
          <p:nvPr>
            <p:ph idx="1"/>
          </p:nvPr>
        </p:nvSpPr>
        <p:spPr/>
        <p:txBody>
          <a:bodyPr/>
          <a:lstStyle/>
          <a:p>
            <a:r>
              <a:rPr lang="en-US" dirty="0" err="1" smtClean="0"/>
              <a:t>jika</a:t>
            </a:r>
            <a:r>
              <a:rPr lang="en-US" dirty="0" smtClean="0"/>
              <a:t> </a:t>
            </a:r>
            <a:r>
              <a:rPr lang="en-US" dirty="0" err="1" smtClean="0"/>
              <a:t>jumlah</a:t>
            </a:r>
            <a:r>
              <a:rPr lang="en-US" dirty="0" smtClean="0"/>
              <a:t> channel </a:t>
            </a:r>
            <a:r>
              <a:rPr lang="en-US" dirty="0" err="1" smtClean="0"/>
              <a:t>ditambah</a:t>
            </a:r>
            <a:r>
              <a:rPr lang="en-US" dirty="0" smtClean="0"/>
              <a:t> </a:t>
            </a:r>
            <a:r>
              <a:rPr lang="en-US" dirty="0" err="1" smtClean="0"/>
              <a:t>menjadi</a:t>
            </a:r>
            <a:r>
              <a:rPr lang="en-US" dirty="0" smtClean="0"/>
              <a:t> n = 6 </a:t>
            </a:r>
            <a:r>
              <a:rPr lang="en-US" dirty="0" err="1" smtClean="0"/>
              <a:t>maka</a:t>
            </a:r>
            <a:r>
              <a:rPr lang="en-US" dirty="0" smtClean="0"/>
              <a:t> </a:t>
            </a:r>
            <a:r>
              <a:rPr lang="en-US" i="1" dirty="0" err="1" smtClean="0"/>
              <a:t>B</a:t>
            </a:r>
            <a:r>
              <a:rPr lang="en-US" dirty="0" err="1" smtClean="0"/>
              <a:t>c</a:t>
            </a:r>
            <a:r>
              <a:rPr lang="en-US" dirty="0" smtClean="0"/>
              <a:t> </a:t>
            </a:r>
            <a:r>
              <a:rPr lang="en-US" dirty="0" err="1" smtClean="0"/>
              <a:t>berkurang</a:t>
            </a:r>
            <a:r>
              <a:rPr lang="en-US" dirty="0" smtClean="0"/>
              <a:t> </a:t>
            </a:r>
            <a:r>
              <a:rPr lang="en-US" dirty="0" err="1" smtClean="0"/>
              <a:t>menjadi</a:t>
            </a:r>
            <a:r>
              <a:rPr lang="en-US" dirty="0" smtClean="0"/>
              <a:t>:</a:t>
            </a:r>
          </a:p>
          <a:p>
            <a:endParaRPr lang="en-US" dirty="0" smtClean="0"/>
          </a:p>
        </p:txBody>
      </p:sp>
      <p:pic>
        <p:nvPicPr>
          <p:cNvPr id="32772" name="Picture 3"/>
          <p:cNvPicPr>
            <a:picLocks noChangeAspect="1" noChangeArrowheads="1"/>
          </p:cNvPicPr>
          <p:nvPr/>
        </p:nvPicPr>
        <p:blipFill>
          <a:blip r:embed="rId2">
            <a:lum contrast="36000"/>
            <a:extLst>
              <a:ext uri="{28A0092B-C50C-407E-A947-70E740481C1C}">
                <a14:useLocalDpi xmlns:a14="http://schemas.microsoft.com/office/drawing/2010/main" val="0"/>
              </a:ext>
            </a:extLst>
          </a:blip>
          <a:srcRect/>
          <a:stretch>
            <a:fillRect/>
          </a:stretch>
        </p:blipFill>
        <p:spPr bwMode="auto">
          <a:xfrm>
            <a:off x="1071563" y="2873375"/>
            <a:ext cx="7715250"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id-ID" smtClean="0"/>
              <a:t>ASRI FILE</a:t>
            </a:r>
            <a:endParaRPr lang="id-ID"/>
          </a:p>
        </p:txBody>
      </p:sp>
    </p:spTree>
    <p:extLst>
      <p:ext uri="{BB962C8B-B14F-4D97-AF65-F5344CB8AC3E}">
        <p14:creationId xmlns:p14="http://schemas.microsoft.com/office/powerpoint/2010/main" val="34856319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68313" y="0"/>
            <a:ext cx="8229600" cy="490538"/>
          </a:xfrm>
        </p:spPr>
        <p:txBody>
          <a:bodyPr>
            <a:normAutofit fontScale="90000"/>
          </a:bodyPr>
          <a:lstStyle/>
          <a:p>
            <a:pPr eaLnBrk="1" hangingPunct="1"/>
            <a:r>
              <a:rPr lang="en-US" sz="4000" b="1" smtClean="0"/>
              <a:t>Jenis Blocking</a:t>
            </a:r>
            <a:endParaRPr lang="id-ID" sz="4000" b="1" smtClean="0"/>
          </a:p>
        </p:txBody>
      </p:sp>
      <p:sp>
        <p:nvSpPr>
          <p:cNvPr id="33795" name="Rectangle 3"/>
          <p:cNvSpPr>
            <a:spLocks noGrp="1" noChangeArrowheads="1"/>
          </p:cNvSpPr>
          <p:nvPr>
            <p:ph type="body" idx="1"/>
          </p:nvPr>
        </p:nvSpPr>
        <p:spPr>
          <a:xfrm>
            <a:off x="0" y="908050"/>
            <a:ext cx="9144000" cy="4525963"/>
          </a:xfrm>
        </p:spPr>
        <p:style>
          <a:lnRef idx="2">
            <a:schemeClr val="accent4">
              <a:shade val="50000"/>
            </a:schemeClr>
          </a:lnRef>
          <a:fillRef idx="1">
            <a:schemeClr val="accent4"/>
          </a:fillRef>
          <a:effectRef idx="0">
            <a:schemeClr val="accent4"/>
          </a:effectRef>
          <a:fontRef idx="minor">
            <a:schemeClr val="lt1"/>
          </a:fontRef>
        </p:style>
        <p:txBody>
          <a:bodyPr/>
          <a:lstStyle/>
          <a:p>
            <a:pPr eaLnBrk="1" hangingPunct="1">
              <a:buFontTx/>
              <a:buNone/>
            </a:pPr>
            <a:r>
              <a:rPr lang="en-US" sz="2800" dirty="0" err="1" smtClean="0"/>
              <a:t>Terdapat</a:t>
            </a:r>
            <a:r>
              <a:rPr lang="en-US" sz="2800" dirty="0" smtClean="0"/>
              <a:t> 3 </a:t>
            </a:r>
            <a:r>
              <a:rPr lang="en-US" sz="2800" dirty="0" err="1" smtClean="0"/>
              <a:t>jenis</a:t>
            </a:r>
            <a:r>
              <a:rPr lang="en-US" sz="2800" dirty="0" smtClean="0"/>
              <a:t> Blocking :</a:t>
            </a:r>
          </a:p>
          <a:p>
            <a:pPr eaLnBrk="1" hangingPunct="1">
              <a:buFontTx/>
              <a:buNone/>
            </a:pPr>
            <a:r>
              <a:rPr lang="en-US" sz="2800" b="1" i="1" dirty="0" smtClean="0"/>
              <a:t>1.Blocking Call Set Up</a:t>
            </a:r>
            <a:r>
              <a:rPr lang="en-US" sz="2800" dirty="0" smtClean="0"/>
              <a:t>, </a:t>
            </a:r>
            <a:r>
              <a:rPr lang="en-US" sz="2800" dirty="0" err="1" smtClean="0"/>
              <a:t>terjadinya</a:t>
            </a:r>
            <a:r>
              <a:rPr lang="en-US" sz="2800" dirty="0" smtClean="0"/>
              <a:t> </a:t>
            </a:r>
            <a:r>
              <a:rPr lang="en-US" sz="2800" dirty="0" err="1" smtClean="0"/>
              <a:t>banyak</a:t>
            </a:r>
            <a:r>
              <a:rPr lang="en-US" sz="2800" dirty="0" smtClean="0"/>
              <a:t> </a:t>
            </a:r>
            <a:r>
              <a:rPr lang="en-US" sz="2800" dirty="0" err="1" smtClean="0"/>
              <a:t>percobaan</a:t>
            </a:r>
            <a:r>
              <a:rPr lang="en-US" sz="2800" dirty="0" smtClean="0"/>
              <a:t> </a:t>
            </a:r>
            <a:r>
              <a:rPr lang="en-US" sz="2800" dirty="0" err="1" smtClean="0"/>
              <a:t>pengulangan</a:t>
            </a:r>
            <a:r>
              <a:rPr lang="en-US" sz="2800" dirty="0" smtClean="0"/>
              <a:t> </a:t>
            </a:r>
            <a:r>
              <a:rPr lang="en-US" sz="2800" dirty="0" err="1" smtClean="0"/>
              <a:t>melakukan</a:t>
            </a:r>
            <a:r>
              <a:rPr lang="en-US" sz="2800" dirty="0" smtClean="0"/>
              <a:t> </a:t>
            </a:r>
            <a:r>
              <a:rPr lang="en-US" sz="2800" dirty="0" err="1" smtClean="0"/>
              <a:t>panggilan</a:t>
            </a:r>
            <a:r>
              <a:rPr lang="en-US" sz="2800" dirty="0" smtClean="0"/>
              <a:t>.</a:t>
            </a:r>
          </a:p>
          <a:p>
            <a:pPr eaLnBrk="1" hangingPunct="1">
              <a:buFontTx/>
              <a:buNone/>
            </a:pPr>
            <a:r>
              <a:rPr lang="en-US" sz="2800" b="1" i="1" dirty="0" smtClean="0"/>
              <a:t>2.Blocking </a:t>
            </a:r>
            <a:r>
              <a:rPr lang="en-US" sz="2800" b="1" i="1" dirty="0" err="1" smtClean="0"/>
              <a:t>Kanal</a:t>
            </a:r>
            <a:r>
              <a:rPr lang="en-US" sz="2800" b="1" i="1" dirty="0" smtClean="0"/>
              <a:t> </a:t>
            </a:r>
            <a:r>
              <a:rPr lang="en-US" sz="2800" b="1" i="1" dirty="0" err="1" smtClean="0"/>
              <a:t>Suara</a:t>
            </a:r>
            <a:r>
              <a:rPr lang="en-US" sz="2800" dirty="0" smtClean="0"/>
              <a:t>, </a:t>
            </a:r>
            <a:r>
              <a:rPr lang="en-US" sz="2800" dirty="0" err="1" smtClean="0"/>
              <a:t>jika</a:t>
            </a:r>
            <a:r>
              <a:rPr lang="en-US" sz="2800" dirty="0" smtClean="0"/>
              <a:t> </a:t>
            </a:r>
            <a:r>
              <a:rPr lang="en-US" sz="2800" dirty="0" err="1" smtClean="0"/>
              <a:t>panggilan</a:t>
            </a:r>
            <a:r>
              <a:rPr lang="en-US" sz="2800" dirty="0" smtClean="0"/>
              <a:t> </a:t>
            </a:r>
            <a:r>
              <a:rPr lang="en-US" sz="2800" dirty="0" err="1" smtClean="0"/>
              <a:t>datang</a:t>
            </a:r>
            <a:r>
              <a:rPr lang="en-US" sz="2800" dirty="0" smtClean="0"/>
              <a:t> </a:t>
            </a:r>
            <a:r>
              <a:rPr lang="en-US" sz="2800" dirty="0" err="1" smtClean="0"/>
              <a:t>sebagian</a:t>
            </a:r>
            <a:r>
              <a:rPr lang="en-US" sz="2800" dirty="0" smtClean="0"/>
              <a:t> </a:t>
            </a:r>
            <a:r>
              <a:rPr lang="en-US" sz="2800" dirty="0" err="1" smtClean="0"/>
              <a:t>tidak</a:t>
            </a:r>
            <a:r>
              <a:rPr lang="en-US" sz="2800" dirty="0" smtClean="0"/>
              <a:t> </a:t>
            </a:r>
            <a:r>
              <a:rPr lang="en-US" sz="2800" dirty="0" err="1" smtClean="0"/>
              <a:t>dapat</a:t>
            </a:r>
            <a:r>
              <a:rPr lang="en-US" sz="2800" dirty="0" smtClean="0"/>
              <a:t> </a:t>
            </a:r>
            <a:r>
              <a:rPr lang="en-US" sz="2800" dirty="0" err="1" smtClean="0"/>
              <a:t>dilayani</a:t>
            </a:r>
            <a:r>
              <a:rPr lang="en-US" sz="2800" dirty="0" smtClean="0"/>
              <a:t> </a:t>
            </a:r>
            <a:r>
              <a:rPr lang="en-US" sz="2800" dirty="0" err="1" smtClean="0"/>
              <a:t>karena</a:t>
            </a:r>
            <a:r>
              <a:rPr lang="en-US" sz="2800" dirty="0" smtClean="0"/>
              <a:t> </a:t>
            </a:r>
            <a:r>
              <a:rPr lang="en-US" sz="2800" dirty="0" err="1" smtClean="0"/>
              <a:t>tidak</a:t>
            </a:r>
            <a:r>
              <a:rPr lang="en-US" sz="2800" dirty="0" smtClean="0"/>
              <a:t> </a:t>
            </a:r>
            <a:r>
              <a:rPr lang="en-US" sz="2800" dirty="0" err="1" smtClean="0"/>
              <a:t>mendapatkan</a:t>
            </a:r>
            <a:r>
              <a:rPr lang="en-US" sz="2800" dirty="0" smtClean="0"/>
              <a:t> </a:t>
            </a:r>
            <a:r>
              <a:rPr lang="en-US" sz="2800" dirty="0" err="1" smtClean="0"/>
              <a:t>kanal</a:t>
            </a:r>
            <a:r>
              <a:rPr lang="en-US" sz="2800" dirty="0" smtClean="0"/>
              <a:t> </a:t>
            </a:r>
            <a:r>
              <a:rPr lang="en-US" sz="2800" dirty="0" err="1" smtClean="0"/>
              <a:t>suara</a:t>
            </a:r>
            <a:r>
              <a:rPr lang="en-US" sz="2800" dirty="0" smtClean="0"/>
              <a:t>.</a:t>
            </a:r>
          </a:p>
          <a:p>
            <a:pPr eaLnBrk="1" hangingPunct="1">
              <a:buFontTx/>
              <a:buNone/>
            </a:pPr>
            <a:r>
              <a:rPr lang="en-US" sz="2800" b="1" i="1" dirty="0" smtClean="0"/>
              <a:t>3.Blocking End-</a:t>
            </a:r>
            <a:r>
              <a:rPr lang="en-US" sz="2800" b="1" i="1" dirty="0" err="1" smtClean="0"/>
              <a:t>Office</a:t>
            </a:r>
            <a:r>
              <a:rPr lang="en-US" sz="2800" dirty="0" err="1" smtClean="0"/>
              <a:t>,Trunk</a:t>
            </a:r>
            <a:r>
              <a:rPr lang="en-US" sz="2800" dirty="0" smtClean="0"/>
              <a:t> </a:t>
            </a:r>
            <a:r>
              <a:rPr lang="en-US" sz="2800" dirty="0" err="1" smtClean="0"/>
              <a:t>panggilan</a:t>
            </a:r>
            <a:r>
              <a:rPr lang="en-US" sz="2800" dirty="0" smtClean="0"/>
              <a:t> </a:t>
            </a:r>
            <a:r>
              <a:rPr lang="en-US" sz="2800" dirty="0" err="1" smtClean="0"/>
              <a:t>dari</a:t>
            </a:r>
            <a:r>
              <a:rPr lang="en-US" sz="2800" dirty="0" smtClean="0"/>
              <a:t> </a:t>
            </a:r>
            <a:r>
              <a:rPr lang="en-US" sz="2800" dirty="0" err="1" smtClean="0"/>
              <a:t>sentral</a:t>
            </a:r>
            <a:r>
              <a:rPr lang="en-US" sz="2800" dirty="0" smtClean="0"/>
              <a:t> </a:t>
            </a:r>
            <a:r>
              <a:rPr lang="en-US" sz="2800" dirty="0" err="1" smtClean="0"/>
              <a:t>ke</a:t>
            </a:r>
            <a:r>
              <a:rPr lang="en-US" sz="2800" dirty="0" smtClean="0"/>
              <a:t> end-office </a:t>
            </a:r>
            <a:r>
              <a:rPr lang="en-US" sz="2800" dirty="0" err="1" smtClean="0"/>
              <a:t>mulai</a:t>
            </a:r>
            <a:r>
              <a:rPr lang="en-US" sz="2800" dirty="0" smtClean="0"/>
              <a:t> </a:t>
            </a:r>
            <a:r>
              <a:rPr lang="en-US" sz="2800" dirty="0" err="1" smtClean="0"/>
              <a:t>meningkat</a:t>
            </a:r>
            <a:r>
              <a:rPr lang="en-US" sz="2800" dirty="0" smtClean="0"/>
              <a:t> </a:t>
            </a:r>
            <a:r>
              <a:rPr lang="en-US" sz="2800" dirty="0" err="1" smtClean="0"/>
              <a:t>dan</a:t>
            </a:r>
            <a:r>
              <a:rPr lang="en-US" sz="2800" dirty="0" smtClean="0"/>
              <a:t> </a:t>
            </a:r>
            <a:r>
              <a:rPr lang="en-US" sz="2800" dirty="0" err="1" smtClean="0"/>
              <a:t>jumlah</a:t>
            </a:r>
            <a:r>
              <a:rPr lang="en-US" sz="2800" dirty="0" smtClean="0"/>
              <a:t> </a:t>
            </a:r>
            <a:r>
              <a:rPr lang="en-US" sz="2800" dirty="0" err="1" smtClean="0"/>
              <a:t>terhubung</a:t>
            </a:r>
            <a:r>
              <a:rPr lang="en-US" sz="2800" dirty="0" smtClean="0"/>
              <a:t> </a:t>
            </a:r>
            <a:r>
              <a:rPr lang="en-US" sz="2800" dirty="0" err="1" smtClean="0"/>
              <a:t>ke</a:t>
            </a:r>
            <a:r>
              <a:rPr lang="en-US" sz="2800" dirty="0" smtClean="0"/>
              <a:t> end-office </a:t>
            </a:r>
            <a:r>
              <a:rPr lang="en-US" sz="2800" dirty="0" err="1" smtClean="0"/>
              <a:t>menjadi</a:t>
            </a:r>
            <a:r>
              <a:rPr lang="en-US" sz="2800" dirty="0" smtClean="0"/>
              <a:t> </a:t>
            </a:r>
            <a:r>
              <a:rPr lang="en-US" sz="2800" dirty="0" err="1" smtClean="0"/>
              <a:t>tidak</a:t>
            </a:r>
            <a:r>
              <a:rPr lang="en-US" sz="2800" dirty="0" smtClean="0"/>
              <a:t> </a:t>
            </a:r>
            <a:r>
              <a:rPr lang="en-US" sz="2800" dirty="0" err="1" smtClean="0"/>
              <a:t>mencukupi</a:t>
            </a:r>
            <a:endParaRPr lang="id-ID" sz="2800" dirty="0" smtClean="0"/>
          </a:p>
        </p:txBody>
      </p:sp>
      <p:sp>
        <p:nvSpPr>
          <p:cNvPr id="2" name="Footer Placeholder 1"/>
          <p:cNvSpPr>
            <a:spLocks noGrp="1"/>
          </p:cNvSpPr>
          <p:nvPr>
            <p:ph type="ftr" sz="quarter" idx="11"/>
          </p:nvPr>
        </p:nvSpPr>
        <p:spPr/>
        <p:txBody>
          <a:bodyPr/>
          <a:lstStyle/>
          <a:p>
            <a:r>
              <a:rPr lang="id-ID" smtClean="0"/>
              <a:t>ASRI FILE</a:t>
            </a:r>
            <a:endParaRPr lang="id-ID"/>
          </a:p>
        </p:txBody>
      </p:sp>
    </p:spTree>
    <p:extLst>
      <p:ext uri="{BB962C8B-B14F-4D97-AF65-F5344CB8AC3E}">
        <p14:creationId xmlns:p14="http://schemas.microsoft.com/office/powerpoint/2010/main" val="1510103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2"/>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58B4047-5BDF-411C-9BB8-A1D50177EE42}" type="slidenum">
              <a:rPr lang="id-ID"/>
              <a:pPr eaLnBrk="1" hangingPunct="1"/>
              <a:t>9</a:t>
            </a:fld>
            <a:r>
              <a:rPr lang="en-US"/>
              <a:t> / 17</a:t>
            </a:r>
            <a:endParaRPr lang="id-ID"/>
          </a:p>
        </p:txBody>
      </p:sp>
      <p:sp>
        <p:nvSpPr>
          <p:cNvPr id="13315" name="Text Box 2"/>
          <p:cNvSpPr txBox="1">
            <a:spLocks noChangeArrowheads="1"/>
          </p:cNvSpPr>
          <p:nvPr/>
        </p:nvSpPr>
        <p:spPr bwMode="auto">
          <a:xfrm>
            <a:off x="395288" y="188913"/>
            <a:ext cx="6191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800" b="1" i="1" u="sng">
                <a:solidFill>
                  <a:schemeClr val="accent2"/>
                </a:solidFill>
              </a:rPr>
              <a:t>Number of  Call Attempted</a:t>
            </a:r>
          </a:p>
        </p:txBody>
      </p:sp>
      <p:sp>
        <p:nvSpPr>
          <p:cNvPr id="13316" name="Text Box 3"/>
          <p:cNvSpPr txBox="1">
            <a:spLocks noChangeArrowheads="1"/>
          </p:cNvSpPr>
          <p:nvPr/>
        </p:nvSpPr>
        <p:spPr bwMode="auto">
          <a:xfrm>
            <a:off x="395288" y="765175"/>
            <a:ext cx="8302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000" b="1"/>
              <a:t>Jumlah total usaha panggilan  </a:t>
            </a:r>
          </a:p>
        </p:txBody>
      </p:sp>
      <p:sp>
        <p:nvSpPr>
          <p:cNvPr id="13317" name="Text Box 4"/>
          <p:cNvSpPr txBox="1">
            <a:spLocks noChangeArrowheads="1"/>
          </p:cNvSpPr>
          <p:nvPr/>
        </p:nvSpPr>
        <p:spPr bwMode="auto">
          <a:xfrm>
            <a:off x="468313" y="1268413"/>
            <a:ext cx="8064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90000"/>
              </a:lnSpc>
              <a:spcBef>
                <a:spcPct val="50000"/>
              </a:spcBef>
            </a:pPr>
            <a:r>
              <a:rPr lang="en-US" sz="2000"/>
              <a:t>Jumlah total usaha panggilan  merupakan ukuran yang baik untuk menggambarkan demand pelanggan.  </a:t>
            </a:r>
          </a:p>
        </p:txBody>
      </p:sp>
      <p:sp>
        <p:nvSpPr>
          <p:cNvPr id="13318" name="Text Box 5"/>
          <p:cNvSpPr txBox="1">
            <a:spLocks noChangeArrowheads="1"/>
          </p:cNvSpPr>
          <p:nvPr/>
        </p:nvSpPr>
        <p:spPr bwMode="auto">
          <a:xfrm>
            <a:off x="395288" y="1989138"/>
            <a:ext cx="6191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800" b="1" i="1" u="sng">
                <a:solidFill>
                  <a:schemeClr val="accent2"/>
                </a:solidFill>
              </a:rPr>
              <a:t>Number of  Call Completed</a:t>
            </a:r>
          </a:p>
        </p:txBody>
      </p:sp>
      <p:sp>
        <p:nvSpPr>
          <p:cNvPr id="13319" name="Text Box 6"/>
          <p:cNvSpPr txBox="1">
            <a:spLocks noChangeArrowheads="1"/>
          </p:cNvSpPr>
          <p:nvPr/>
        </p:nvSpPr>
        <p:spPr bwMode="auto">
          <a:xfrm>
            <a:off x="395288" y="2565400"/>
            <a:ext cx="8302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000" b="1"/>
              <a:t>Jumlah total panggilan yang berhasil </a:t>
            </a:r>
          </a:p>
        </p:txBody>
      </p:sp>
      <p:sp>
        <p:nvSpPr>
          <p:cNvPr id="13320" name="Text Box 7"/>
          <p:cNvSpPr txBox="1">
            <a:spLocks noChangeArrowheads="1"/>
          </p:cNvSpPr>
          <p:nvPr/>
        </p:nvSpPr>
        <p:spPr bwMode="auto">
          <a:xfrm>
            <a:off x="250825" y="3048000"/>
            <a:ext cx="88931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90000"/>
              </a:lnSpc>
              <a:spcBef>
                <a:spcPct val="50000"/>
              </a:spcBef>
            </a:pPr>
            <a:r>
              <a:rPr lang="en-US" sz="2000"/>
              <a:t>Jumlah total panggilan  yang berhasil didefinisikan dari panggilan yang berhasil menerima kembali nada dering  (busy atau nada panggil)  atau yang terjawab.  </a:t>
            </a:r>
          </a:p>
        </p:txBody>
      </p:sp>
      <p:sp>
        <p:nvSpPr>
          <p:cNvPr id="13321" name="Text Box 8"/>
          <p:cNvSpPr txBox="1">
            <a:spLocks noChangeArrowheads="1"/>
          </p:cNvSpPr>
          <p:nvPr/>
        </p:nvSpPr>
        <p:spPr bwMode="auto">
          <a:xfrm>
            <a:off x="420688" y="4038600"/>
            <a:ext cx="6191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800" b="1" i="1" u="sng">
                <a:solidFill>
                  <a:schemeClr val="accent2"/>
                </a:solidFill>
              </a:rPr>
              <a:t>GoS (Grade of Service)</a:t>
            </a:r>
          </a:p>
        </p:txBody>
      </p:sp>
      <p:sp>
        <p:nvSpPr>
          <p:cNvPr id="13322" name="Text Box 9"/>
          <p:cNvSpPr txBox="1">
            <a:spLocks noChangeArrowheads="1"/>
          </p:cNvSpPr>
          <p:nvPr/>
        </p:nvSpPr>
        <p:spPr bwMode="auto">
          <a:xfrm>
            <a:off x="842963" y="4587875"/>
            <a:ext cx="7599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000"/>
              <a:t>GoS selalu dihitung saat jam sibuk, didefinisikan :  </a:t>
            </a:r>
          </a:p>
        </p:txBody>
      </p:sp>
      <p:graphicFrame>
        <p:nvGraphicFramePr>
          <p:cNvPr id="13323" name="Object 10"/>
          <p:cNvGraphicFramePr>
            <a:graphicFrameLocks noChangeAspect="1"/>
          </p:cNvGraphicFramePr>
          <p:nvPr/>
        </p:nvGraphicFramePr>
        <p:xfrm>
          <a:off x="1335088" y="5045075"/>
          <a:ext cx="6405562" cy="709613"/>
        </p:xfrm>
        <a:graphic>
          <a:graphicData uri="http://schemas.openxmlformats.org/presentationml/2006/ole">
            <mc:AlternateContent xmlns:mc="http://schemas.openxmlformats.org/markup-compatibility/2006">
              <mc:Choice xmlns:v="urn:schemas-microsoft-com:vml" Requires="v">
                <p:oleObj spid="_x0000_s2055" name="Equation" r:id="rId3" imgW="3784600" imgH="419100" progId="Equation.3">
                  <p:embed/>
                </p:oleObj>
              </mc:Choice>
              <mc:Fallback>
                <p:oleObj name="Equation" r:id="rId3" imgW="37846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5088" y="5045075"/>
                        <a:ext cx="6405562" cy="709613"/>
                      </a:xfrm>
                      <a:prstGeom prst="rect">
                        <a:avLst/>
                      </a:prstGeom>
                      <a:solidFill>
                        <a:srgbClr val="FFFFCC"/>
                      </a:solidFill>
                      <a:ln w="9525">
                        <a:solidFill>
                          <a:schemeClr val="tx1"/>
                        </a:solidFill>
                        <a:miter lim="800000"/>
                        <a:headEnd/>
                        <a:tailEnd/>
                      </a:ln>
                      <a:effectLst>
                        <a:outerShdw dist="107763" dir="2700000" algn="ctr" rotWithShape="0">
                          <a:srgbClr val="808080"/>
                        </a:outerShdw>
                      </a:effectLst>
                    </p:spPr>
                  </p:pic>
                </p:oleObj>
              </mc:Fallback>
            </mc:AlternateContent>
          </a:graphicData>
        </a:graphic>
      </p:graphicFrame>
    </p:spTree>
    <p:extLst>
      <p:ext uri="{BB962C8B-B14F-4D97-AF65-F5344CB8AC3E}">
        <p14:creationId xmlns:p14="http://schemas.microsoft.com/office/powerpoint/2010/main" val="29471930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1170</Words>
  <Application>Microsoft Office PowerPoint</Application>
  <PresentationFormat>On-screen Show (4:3)</PresentationFormat>
  <Paragraphs>141</Paragraphs>
  <Slides>17</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17</vt:i4>
      </vt:variant>
    </vt:vector>
  </HeadingPairs>
  <TitlesOfParts>
    <vt:vector size="20" baseType="lpstr">
      <vt:lpstr>Office Theme</vt:lpstr>
      <vt:lpstr>Equation</vt:lpstr>
      <vt:lpstr>VISIO</vt:lpstr>
      <vt:lpstr>UNJUK KERJA TRAFFIK</vt:lpstr>
      <vt:lpstr>PowerPoint Presentation</vt:lpstr>
      <vt:lpstr>PowerPoint Presentation</vt:lpstr>
      <vt:lpstr>Blocking</vt:lpstr>
      <vt:lpstr>hubungan antara ketiga faktor tsb digambarkan oleh rumus bloking Erlang:  </vt:lpstr>
      <vt:lpstr>Contoh</vt:lpstr>
      <vt:lpstr>Contoh</vt:lpstr>
      <vt:lpstr>Jenis Blocking</vt:lpstr>
      <vt:lpstr>PowerPoint Presentation</vt:lpstr>
      <vt:lpstr>PowerPoint Presentation</vt:lpstr>
      <vt:lpstr>PowerPoint Presentation</vt:lpstr>
      <vt:lpstr>PowerPoint Presentation</vt:lpstr>
      <vt:lpstr>PowerPoint Presentation</vt:lpstr>
      <vt:lpstr>PowerPoint Presentation</vt:lpstr>
      <vt:lpstr>Grade of Service (GoS)</vt:lpstr>
      <vt:lpstr>PowerPoint Presentation</vt:lpstr>
      <vt:lpstr>Mutu pelayanan (GoS).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UNJUK KERJA TRAFFIK</dc:title>
  <dc:creator>Moelky_Furqan</dc:creator>
  <cp:lastModifiedBy>HP</cp:lastModifiedBy>
  <cp:revision>7</cp:revision>
  <dcterms:created xsi:type="dcterms:W3CDTF">2014-09-17T22:55:55Z</dcterms:created>
  <dcterms:modified xsi:type="dcterms:W3CDTF">2018-03-26T05:38:41Z</dcterms:modified>
</cp:coreProperties>
</file>