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emf" ContentType="image/x-emf"/>
  <Default Extension="wmf" ContentType="image/x-wmf"/>
  <Default Extension="bin" ContentType="application/vnd.openxmlformats-officedocument.oleObject"/>
  <Default Extension="wav" ContentType="audio/x-wav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drawings/vmlDrawing1.vml" ContentType="application/vnd.openxmlformats-officedocument.vmlDrawing"/>
  <Override PartName="/ppt/slides/slide57.xml" ContentType="application/vnd.openxmlformats-officedocument.presentationml.slide+xml"/>
  <Override PartName="/ppt/drawings/vmlDrawing2.vml" ContentType="application/vnd.openxmlformats-officedocument.vmlDrawing"/>
  <Override PartName="/ppt/slides/slide58.xml" ContentType="application/vnd.openxmlformats-officedocument.presentationml.slide+xml"/>
  <Override PartName="/ppt/drawings/vmlDrawing3.vml" ContentType="application/vnd.openxmlformats-officedocument.vmlDrawing"/>
  <Override PartName="/ppt/slides/slide59.xml" ContentType="application/vnd.openxmlformats-officedocument.presentationml.slide+xml"/>
  <Override PartName="/ppt/drawings/vmlDrawing4.vml" ContentType="application/vnd.openxmlformats-officedocument.vmlDrawing"/>
  <Override PartName="/ppt/slides/slide60.xml" ContentType="application/vnd.openxmlformats-officedocument.presentationml.slide+xml"/>
  <Override PartName="/ppt/drawings/vmlDrawing5.vml" ContentType="application/vnd.openxmlformats-officedocument.vmlDrawing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1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4" r:id="rId58"/>
    <p:sldId id="355" r:id="rId59"/>
    <p:sldId id="356" r:id="rId60"/>
    <p:sldId id="357" r:id="rId61"/>
    <p:sldId id="358" r:id="rId62"/>
    <p:sldId id="359" r:id="rId63"/>
    <p:sldId id="360" r:id="rId64"/>
    <p:sldId id="361" r:id="rId65"/>
    <p:sldId id="362" r:id="rId6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-107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tableStyles" Target="tableStyles.xml"/><Relationship Id="rId68" Type="http://schemas.openxmlformats.org/officeDocument/2006/relationships/presProps" Target="presProps.xml"/><Relationship Id="rId69" Type="http://schemas.openxmlformats.org/officeDocument/2006/relationships/viewProps" Target="viewProps.xml"/></Relationships>
</file>

<file path=ppt/drawings/_rels/vmlDrawing1.vml.rels><?xml version="1.0" encoding="UTF-8" standalone="yes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/Relationships>
</file>

<file path=ppt/drawings/_rels/vmlDrawing2.vml.rels><?xml version="1.0" encoding="UTF-8" standalone="yes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drawings/_rels/vmlDrawing3.vml.rels><?xml version="1.0" encoding="UTF-8" standalone="yes"?>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25.wmf"/><Relationship Id="rId3" Type="http://schemas.openxmlformats.org/officeDocument/2006/relationships/image" Target="../media/image26.wmf"/></Relationships>
</file>

<file path=ppt/drawings/_rels/vmlDrawing4.vml.rels><?xml version="1.0" encoding="UTF-8" standalone="yes"?>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35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C0CA966A-5490-49A8-9B8A-41FA6216B924}" type="datetimeFigureOut">
              <a:rPr lang="en-US" smtClean="0"/>
            </a:fld>
            <a:endParaRPr lang="en-US"/>
          </a:p>
        </p:txBody>
      </p:sp>
      <p:sp>
        <p:nvSpPr>
          <p:cNvPr id="104936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936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36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936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F5D38C1-35B7-4F22-AEE8-F4BD62D85212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2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endParaRPr altLang="en-US" lang="id-ID" smtClean="0"/>
          </a:p>
        </p:txBody>
      </p:sp>
      <p:sp>
        <p:nvSpPr>
          <p:cNvPr id="104862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p>
            <a:fld id="{2E07493F-3A0B-4268-8518-82762F499401}" type="slidenum">
              <a:rPr altLang="en-US" lang="id-ID"/>
            </a:fld>
            <a:endParaRPr altLang="en-US"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8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9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endParaRPr altLang="en-US" lang="id-ID" smtClean="0"/>
          </a:p>
        </p:txBody>
      </p:sp>
      <p:sp>
        <p:nvSpPr>
          <p:cNvPr id="10489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p>
            <a:fld id="{4ADF784F-8589-4107-997B-39A8DC60FEE9}" type="slidenum">
              <a:rPr altLang="en-US" lang="id-ID"/>
            </a:fld>
            <a:endParaRPr altLang="en-US"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5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90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endParaRPr altLang="en-US" lang="id-ID" smtClean="0"/>
          </a:p>
        </p:txBody>
      </p:sp>
      <p:sp>
        <p:nvSpPr>
          <p:cNvPr id="10490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p>
            <a:fld id="{5885B45F-A35A-46C6-A936-38A3E449DD5B}" type="slidenum">
              <a:rPr altLang="en-US" lang="id-ID"/>
            </a:fld>
            <a:endParaRPr altLang="en-US"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5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9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endParaRPr altLang="en-US" lang="id-ID" smtClean="0"/>
          </a:p>
        </p:txBody>
      </p:sp>
      <p:sp>
        <p:nvSpPr>
          <p:cNvPr id="10490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p>
            <a:fld id="{5885B45F-A35A-46C6-A936-38A3E449DD5B}" type="slidenum">
              <a:rPr altLang="en-US" lang="id-ID"/>
            </a:fld>
            <a:endParaRPr altLang="en-US"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3">
        <a:schemeClr val="bg1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1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 useBgFill="1">
        <p:nvSpPr>
          <p:cNvPr id="1048584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5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algn="ctr" indent="0" marL="0">
              <a:buNone/>
              <a:defRPr sz="26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6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A9F574-EA14-4198-8E94-323B3649220E}" type="datetimeFigureOut">
              <a:rPr lang="en-US" smtClean="0"/>
            </a:fld>
            <a:endParaRPr lang="en-US"/>
          </a:p>
        </p:txBody>
      </p:sp>
      <p:sp>
        <p:nvSpPr>
          <p:cNvPr id="104858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8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bIns="0" lIns="0" rIns="0" t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DE05264-0C5D-424C-9C09-3F0483B47221}" type="slidenum">
              <a:rPr lang="en-US" smtClean="0"/>
            </a:fld>
            <a:endParaRPr lang="en-US"/>
          </a:p>
        </p:txBody>
      </p:sp>
      <p:sp>
        <p:nvSpPr>
          <p:cNvPr id="1048589" name="Rectangle 6"/>
          <p:cNvSpPr/>
          <p:nvPr/>
        </p:nvSpPr>
        <p:spPr>
          <a:xfrm>
            <a:off x="62931" y="1449303"/>
            <a:ext cx="9021537" cy="1527349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0" name="Rectangle 9"/>
          <p:cNvSpPr/>
          <p:nvPr/>
        </p:nvSpPr>
        <p:spPr>
          <a:xfrm>
            <a:off x="62931" y="1396720"/>
            <a:ext cx="9021537" cy="120580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1" name="Rectangle 10"/>
          <p:cNvSpPr/>
          <p:nvPr/>
        </p:nvSpPr>
        <p:spPr>
          <a:xfrm>
            <a:off x="62931" y="2976649"/>
            <a:ext cx="9021537" cy="110532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934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93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A9F574-EA14-4198-8E94-323B3649220E}" type="datetimeFigureOut">
              <a:rPr lang="en-US" smtClean="0"/>
            </a:fld>
            <a:endParaRPr lang="en-US"/>
          </a:p>
        </p:txBody>
      </p:sp>
      <p:sp>
        <p:nvSpPr>
          <p:cNvPr id="10493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3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05264-0C5D-424C-9C09-3F0483B472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93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93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A9F574-EA14-4198-8E94-323B3649220E}" type="datetimeFigureOut">
              <a:rPr lang="en-US" smtClean="0"/>
            </a:fld>
            <a:endParaRPr lang="en-US"/>
          </a:p>
        </p:txBody>
      </p:sp>
      <p:sp>
        <p:nvSpPr>
          <p:cNvPr id="10493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3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05264-0C5D-424C-9C09-3F0483B472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A9F574-EA14-4198-8E94-323B3649220E}" type="datetimeFigureOut">
              <a:rPr lang="en-US" smtClean="0"/>
            </a:fld>
            <a:endParaRPr 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05264-0C5D-424C-9C09-3F0483B47221}" type="slidenum">
              <a:rPr lang="en-US" smtClean="0"/>
            </a:fld>
            <a:endParaRPr lang="en-US"/>
          </a:p>
        </p:txBody>
      </p:sp>
      <p:sp>
        <p:nvSpPr>
          <p:cNvPr id="1048599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3">
        <a:schemeClr val="bg1"/>
      </p:bgRef>
    </p:bg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5" name="Rectangle 10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 useBgFill="1">
        <p:nvSpPr>
          <p:cNvPr id="1049336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37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b="0" cap="none"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933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93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A9F574-EA14-4198-8E94-323B3649220E}" type="datetimeFigureOut">
              <a:rPr lang="en-US" smtClean="0"/>
            </a:fld>
            <a:endParaRPr lang="en-US"/>
          </a:p>
        </p:txBody>
      </p:sp>
      <p:sp>
        <p:nvSpPr>
          <p:cNvPr id="10493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p>
            <a:endParaRPr lang="en-US"/>
          </a:p>
        </p:txBody>
      </p:sp>
      <p:sp>
        <p:nvSpPr>
          <p:cNvPr id="1049341" name="Rectangle 6"/>
          <p:cNvSpPr/>
          <p:nvPr/>
        </p:nvSpPr>
        <p:spPr>
          <a:xfrm flipV="1">
            <a:off x="69412" y="2376830"/>
            <a:ext cx="9013515" cy="91440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42" name="Rectangle 7"/>
          <p:cNvSpPr/>
          <p:nvPr/>
        </p:nvSpPr>
        <p:spPr>
          <a:xfrm>
            <a:off x="69146" y="2341475"/>
            <a:ext cx="9013781" cy="45719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43" name="Rectangle 8"/>
          <p:cNvSpPr/>
          <p:nvPr/>
        </p:nvSpPr>
        <p:spPr>
          <a:xfrm>
            <a:off x="68306" y="2468880"/>
            <a:ext cx="9014621" cy="45720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p>
            <a:fld id="{9DE05264-0C5D-424C-9C09-3F0483B47221}" type="slidenum">
              <a:rPr lang="en-US" smtClean="0"/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93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A9F574-EA14-4198-8E94-323B3649220E}" type="datetimeFigureOut">
              <a:rPr lang="en-US" smtClean="0"/>
            </a:fld>
            <a:endParaRPr lang="en-US"/>
          </a:p>
        </p:txBody>
      </p:sp>
      <p:sp>
        <p:nvSpPr>
          <p:cNvPr id="10493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3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05264-0C5D-424C-9C09-3F0483B47221}" type="slidenum">
              <a:rPr lang="en-US" smtClean="0"/>
            </a:fld>
            <a:endParaRPr lang="en-US"/>
          </a:p>
        </p:txBody>
      </p:sp>
      <p:sp>
        <p:nvSpPr>
          <p:cNvPr id="1049311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9312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3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9314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 anchorCtr="0" lIns="91440">
            <a:noAutofit/>
          </a:bodyPr>
          <a:lstStyle>
            <a:lvl1pPr indent="0" marL="0">
              <a:buNone/>
              <a:defRPr b="1"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9315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 anchorCtr="0" lIns="91440">
            <a:noAutofit/>
          </a:bodyPr>
          <a:lstStyle>
            <a:lvl1pPr indent="0" marL="0">
              <a:buNone/>
              <a:defRPr b="1"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931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A9F574-EA14-4198-8E94-323B3649220E}" type="datetimeFigureOut">
              <a:rPr lang="en-US" smtClean="0"/>
            </a:fld>
            <a:endParaRPr lang="en-US"/>
          </a:p>
        </p:txBody>
      </p:sp>
      <p:sp>
        <p:nvSpPr>
          <p:cNvPr id="104931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3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05264-0C5D-424C-9C09-3F0483B47221}" type="slidenum">
              <a:rPr lang="en-US" smtClean="0"/>
            </a:fld>
            <a:endParaRPr lang="en-US"/>
          </a:p>
        </p:txBody>
      </p:sp>
      <p:sp>
        <p:nvSpPr>
          <p:cNvPr id="1049319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9320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8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A9F574-EA14-4198-8E94-323B3649220E}" type="datetimeFigureOut">
              <a:rPr lang="en-US" smtClean="0"/>
            </a:fld>
            <a:endParaRPr lang="en-US"/>
          </a:p>
        </p:txBody>
      </p:sp>
      <p:sp>
        <p:nvSpPr>
          <p:cNvPr id="10488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05264-0C5D-424C-9C09-3F0483B472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A9F574-EA14-4198-8E94-323B3649220E}" type="datetimeFigureOut">
              <a:rPr lang="en-US" smtClean="0"/>
            </a:fld>
            <a:endParaRPr lang="en-US"/>
          </a:p>
        </p:txBody>
      </p:sp>
      <p:sp>
        <p:nvSpPr>
          <p:cNvPr id="104860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05264-0C5D-424C-9C09-3F0483B472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0" name="Rectangle 7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 useBgFill="1">
        <p:nvSpPr>
          <p:cNvPr id="1049351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5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b="0" sz="4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935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indent="0" marL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93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A9F574-EA14-4198-8E94-323B3649220E}" type="datetimeFigureOut">
              <a:rPr lang="en-US" smtClean="0"/>
            </a:fld>
            <a:endParaRPr lang="en-US"/>
          </a:p>
        </p:txBody>
      </p:sp>
      <p:sp>
        <p:nvSpPr>
          <p:cNvPr id="10493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93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05264-0C5D-424C-9C09-3F0483B47221}" type="slidenum">
              <a:rPr lang="en-US" smtClean="0"/>
            </a:fld>
            <a:endParaRPr lang="en-US"/>
          </a:p>
        </p:txBody>
      </p:sp>
      <p:sp>
        <p:nvSpPr>
          <p:cNvPr id="1049357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6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b="0" sz="2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932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indent="0" marL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93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7A9F574-EA14-4198-8E94-323B3649220E}" type="datetimeFigureOut">
              <a:rPr lang="en-US" smtClean="0"/>
            </a:fld>
            <a:endParaRPr lang="en-US"/>
          </a:p>
        </p:txBody>
      </p:sp>
      <p:sp>
        <p:nvSpPr>
          <p:cNvPr id="104932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p>
            <a:endParaRPr lang="en-US"/>
          </a:p>
        </p:txBody>
      </p:sp>
      <p:sp>
        <p:nvSpPr>
          <p:cNvPr id="104933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p>
            <a:fld id="{9DE05264-0C5D-424C-9C09-3F0483B47221}" type="slidenum">
              <a:rPr lang="en-US" smtClean="0"/>
            </a:fld>
            <a:endParaRPr lang="en-US"/>
          </a:p>
        </p:txBody>
      </p:sp>
      <p:sp>
        <p:nvSpPr>
          <p:cNvPr id="1049331" name="Rectangle 10"/>
          <p:cNvSpPr/>
          <p:nvPr/>
        </p:nvSpPr>
        <p:spPr>
          <a:xfrm flipV="1">
            <a:off x="68307" y="4683555"/>
            <a:ext cx="9006840" cy="91440"/>
          </a:xfrm>
          <a:prstGeom prst="rect"/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32" name="Rectangle 11"/>
          <p:cNvSpPr/>
          <p:nvPr/>
        </p:nvSpPr>
        <p:spPr>
          <a:xfrm>
            <a:off x="68508" y="4650474"/>
            <a:ext cx="9006639" cy="45719"/>
          </a:xfrm>
          <a:prstGeom prst="rect"/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33" name="Rectangle 12"/>
          <p:cNvSpPr/>
          <p:nvPr/>
        </p:nvSpPr>
        <p:spPr>
          <a:xfrm>
            <a:off x="68510" y="4773224"/>
            <a:ext cx="9006637" cy="48807"/>
          </a:xfrm>
          <a:prstGeom prst="rect"/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9334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8"/>
          <p:cNvSpPr/>
          <p:nvPr/>
        </p:nvSpPr>
        <p:spPr>
          <a:xfrm>
            <a:off x="0" y="0"/>
            <a:ext cx="9144000" cy="6858000"/>
          </a:xfrm>
          <a:prstGeom prst="rect"/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 useBgFill="1">
        <p:nvSpPr>
          <p:cNvPr id="1048577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78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/>
        </p:spPr>
        <p:txBody>
          <a:bodyPr anchor="b" anchorCtr="0" bIns="91440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/>
        </p:spPr>
        <p:txBody>
          <a:bodyPr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/>
        </p:spPr>
        <p:txBody>
          <a:bodyPr anchor="ctr" anchorCtr="0"/>
          <a:lstStyle>
            <a:lvl1pPr algn="r"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fld id="{87A9F574-EA14-4198-8E94-323B3649220E}" type="datetimeFigureOut">
              <a:rPr lang="en-US" smtClean="0"/>
            </a:fld>
            <a:endParaRPr lang="en-US"/>
          </a:p>
        </p:txBody>
      </p:sp>
      <p:sp>
        <p:nvSpPr>
          <p:cNvPr id="104858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/>
        </p:spPr>
        <p:txBody>
          <a:bodyPr anchor="ctr" anchorCtr="0"/>
          <a:lstStyle>
            <a:lvl1pPr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/>
          <a:solidFill>
            <a:schemeClr val="accent1"/>
          </a:solidFill>
        </p:spPr>
        <p:txBody>
          <a:bodyPr anchor="ctr" anchorCtr="1" bIns="0" lIns="0" rIns="0" tIns="0" wrap="none">
            <a:noAutofit/>
          </a:bodyPr>
          <a:lstStyle>
            <a:lvl1pPr algn="ctr" eaLnBrk="1" hangingPunct="1" latinLnBrk="0">
              <a:defRPr sz="1400" kumimoji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DE05264-0C5D-424C-9C09-3F0483B47221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eaLnBrk="1" hangingPunct="1" latinLnBrk="0" rtl="0">
        <a:spcBef>
          <a:spcPct val="0"/>
        </a:spcBef>
        <a:buNone/>
        <a:defRPr sz="4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580"/>
        </a:spcBef>
        <a:buClr>
          <a:schemeClr val="accent1"/>
        </a:buClr>
        <a:buSzPct val="8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548640" rtl="0">
        <a:spcBef>
          <a:spcPts val="370"/>
        </a:spcBef>
        <a:buClr>
          <a:schemeClr val="accent2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22960" rtl="0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097280" rtl="0">
        <a:spcBef>
          <a:spcPts val="370"/>
        </a:spcBef>
        <a:buClr>
          <a:schemeClr val="accent3"/>
        </a:buClr>
        <a:buSzPct val="80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70"/>
        </a:spcBef>
        <a:buClr>
          <a:schemeClr val="accent3"/>
        </a:buClr>
        <a:buFontTx/>
        <a:buChar char="o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45920" rtl="0">
        <a:spcBef>
          <a:spcPts val="370"/>
        </a:spcBef>
        <a:buClr>
          <a:schemeClr val="accent3"/>
        </a:buClr>
        <a:buChar char="•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920240" rtl="0">
        <a:spcBef>
          <a:spcPts val="370"/>
        </a:spcBef>
        <a:buClr>
          <a:schemeClr val="accent2"/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194560" rtl="0">
        <a:spcBef>
          <a:spcPts val="370"/>
        </a:spcBef>
        <a:buClr>
          <a:schemeClr val="accent1">
            <a:tint val="60000"/>
          </a:schemeClr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468880" rtl="0">
        <a:spcBef>
          <a:spcPts val="370"/>
        </a:spcBef>
        <a:buClr>
          <a:schemeClr val="accent2">
            <a:tint val="60000"/>
          </a:schemeClr>
        </a:buClr>
        <a:buChar char="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audio" Target="../media/media1.wav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audio" Target="../media/media1.wav"/><Relationship Id="rId3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slideLayout" Target="../slideLayouts/slideLayout6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18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20.wmf"/><Relationship Id="rId8" Type="http://schemas.openxmlformats.org/officeDocument/2006/relationships/slideLayout" Target="../slideLayouts/slideLayout2.xml"/><Relationship Id="rId9" Type="http://schemas.openxmlformats.org/officeDocument/2006/relationships/vmlDrawing" Target="../drawings/vmlDrawing1.v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oleObject" Target="../embeddings/oleObject4.bin"/><Relationship Id="rId3" Type="http://schemas.openxmlformats.org/officeDocument/2006/relationships/image" Target="../media/image21.wmf"/><Relationship Id="rId4" Type="http://schemas.openxmlformats.org/officeDocument/2006/relationships/oleObject" Target="../embeddings/oleObject5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23.wmf"/><Relationship Id="rId8" Type="http://schemas.openxmlformats.org/officeDocument/2006/relationships/slideLayout" Target="../slideLayouts/slideLayout2.xml"/><Relationship Id="rId9" Type="http://schemas.openxmlformats.org/officeDocument/2006/relationships/vmlDrawing" Target="../drawings/vmlDrawing2.v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oleObject" Target="../embeddings/oleObject7.bin"/><Relationship Id="rId3" Type="http://schemas.openxmlformats.org/officeDocument/2006/relationships/image" Target="../media/image24.wmf"/><Relationship Id="rId4" Type="http://schemas.openxmlformats.org/officeDocument/2006/relationships/oleObject" Target="../embeddings/oleObject8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6.wmf"/><Relationship Id="rId8" Type="http://schemas.openxmlformats.org/officeDocument/2006/relationships/slideLayout" Target="../slideLayouts/slideLayout2.xml"/><Relationship Id="rId9" Type="http://schemas.openxmlformats.org/officeDocument/2006/relationships/vmlDrawing" Target="../drawings/vmlDrawing3.v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oleObject" Target="../embeddings/oleObject10.bin"/><Relationship Id="rId3" Type="http://schemas.openxmlformats.org/officeDocument/2006/relationships/image" Target="../media/image26.wmf"/><Relationship Id="rId4" Type="http://schemas.openxmlformats.org/officeDocument/2006/relationships/slideLayout" Target="../slideLayouts/slideLayout2.xml"/><Relationship Id="rId5" Type="http://schemas.openxmlformats.org/officeDocument/2006/relationships/vmlDrawing" Target="../drawings/vmlDrawing4.v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audio" Target="../media/media1.wav"/><Relationship Id="rId3" Type="http://schemas.openxmlformats.org/officeDocument/2006/relationships/slideLayout" Target="../slideLayouts/slideLayout2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oleObject" Target="../embeddings/oleObject11.bin"/><Relationship Id="rId3" Type="http://schemas.openxmlformats.org/officeDocument/2006/relationships/image" Target="../media/image26.wmf"/><Relationship Id="rId4" Type="http://schemas.openxmlformats.org/officeDocument/2006/relationships/slideLayout" Target="../slideLayouts/slideLayout2.xml"/><Relationship Id="rId5" Type="http://schemas.openxmlformats.org/officeDocument/2006/relationships/vmlDrawing" Target="../drawings/vmlDrawing5.v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audio" Target="../media/media1.wav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audio" Target="../media/media1.wav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dirty="0" lang="en-US" err="1" smtClean="0"/>
              <a:t>Asri</a:t>
            </a:r>
            <a:r>
              <a:rPr dirty="0" lang="en-US" smtClean="0"/>
              <a:t> </a:t>
            </a:r>
            <a:r>
              <a:rPr dirty="0" lang="en-US" err="1" smtClean="0"/>
              <a:t>Wulandari</a:t>
            </a:r>
            <a:r>
              <a:rPr dirty="0" lang="en-US" smtClean="0"/>
              <a:t> ST., MT</a:t>
            </a:r>
            <a:endParaRPr dirty="0" lang="en-US"/>
          </a:p>
        </p:txBody>
      </p:sp>
      <p:sp>
        <p:nvSpPr>
          <p:cNvPr id="1048594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smtClean="0"/>
              <a:t>Model </a:t>
            </a:r>
            <a:r>
              <a:rPr dirty="0" lang="en-US" err="1" smtClean="0"/>
              <a:t>Sistem</a:t>
            </a:r>
            <a:r>
              <a:rPr dirty="0" lang="en-US" smtClean="0"/>
              <a:t> </a:t>
            </a:r>
            <a:r>
              <a:rPr dirty="0" lang="en-US" err="1" smtClean="0"/>
              <a:t>dan</a:t>
            </a:r>
            <a:r>
              <a:rPr dirty="0" lang="en-US" smtClean="0"/>
              <a:t> Model </a:t>
            </a:r>
            <a:r>
              <a:rPr dirty="0" lang="en-US" err="1" smtClean="0"/>
              <a:t>Trafik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EAB7065B-86CD-48C5-9D31-CCCE732C386C}" type="slidenum">
              <a:rPr lang="en-US" smtClean="0"/>
              <a:t>10</a:t>
            </a:fld>
            <a:endParaRPr lang="en-US" smtClean="0"/>
          </a:p>
        </p:txBody>
      </p:sp>
      <p:sp>
        <p:nvSpPr>
          <p:cNvPr id="1048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b="1" lang="en-US" smtClean="0"/>
              <a:t>Penanganan Blocked Calls</a:t>
            </a:r>
          </a:p>
        </p:txBody>
      </p:sp>
      <p:grpSp>
        <p:nvGrpSpPr>
          <p:cNvPr id="93" name="Group 5"/>
          <p:cNvGrpSpPr>
            <a:grpSpLocks noChangeAspect="1"/>
          </p:cNvGrpSpPr>
          <p:nvPr/>
        </p:nvGrpSpPr>
        <p:grpSpPr bwMode="auto">
          <a:xfrm>
            <a:off x="838200" y="2362200"/>
            <a:ext cx="7467600" cy="3008313"/>
            <a:chOff x="1800" y="1440"/>
            <a:chExt cx="8640" cy="3481"/>
          </a:xfrm>
        </p:grpSpPr>
        <p:sp>
          <p:nvSpPr>
            <p:cNvPr id="1048628" name="AutoShape 6"/>
            <p:cNvSpPr>
              <a:spLocks noChangeAspect="1" noChangeArrowheads="1"/>
            </p:cNvSpPr>
            <p:nvPr/>
          </p:nvSpPr>
          <p:spPr bwMode="auto">
            <a:xfrm>
              <a:off x="1800" y="1440"/>
              <a:ext cx="8640" cy="3481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/>
            <a:p>
              <a:pPr eaLnBrk="1" hangingPunct="1"/>
              <a:endParaRPr lang="en-US"/>
            </a:p>
          </p:txBody>
        </p:sp>
        <p:sp>
          <p:nvSpPr>
            <p:cNvPr id="1048629" name="AutoShape 7"/>
            <p:cNvSpPr>
              <a:spLocks noChangeArrowheads="1"/>
            </p:cNvSpPr>
            <p:nvPr/>
          </p:nvSpPr>
          <p:spPr bwMode="auto">
            <a:xfrm rot="16200000" flipV="1">
              <a:off x="8251" y="1006"/>
              <a:ext cx="435" cy="3279"/>
            </a:xfrm>
            <a:prstGeom prst="can">
              <a:avLst>
                <a:gd name="adj" fmla="val 4760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p>
              <a:pPr eaLnBrk="1" hangingPunct="1"/>
              <a:endParaRPr lang="en-US"/>
            </a:p>
          </p:txBody>
        </p:sp>
        <p:sp>
          <p:nvSpPr>
            <p:cNvPr id="1048630" name="Text Box 8"/>
            <p:cNvSpPr txBox="1">
              <a:spLocks noChangeArrowheads="1"/>
            </p:cNvSpPr>
            <p:nvPr/>
          </p:nvSpPr>
          <p:spPr bwMode="auto">
            <a:xfrm>
              <a:off x="7111" y="2446"/>
              <a:ext cx="2400" cy="375"/>
            </a:xfrm>
            <a:prstGeom prst="rect"/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p>
              <a:pPr eaLnBrk="1" hangingPunct="1"/>
              <a:r>
                <a:rPr altLang="ja-JP" lang="en-US">
                  <a:latin typeface="Times New Roman" pitchFamily="18" charset="0"/>
                  <a:ea typeface="MS Mincho" pitchFamily="49" charset="-128"/>
                </a:rPr>
                <a:t>C=carried traffic</a:t>
              </a:r>
              <a:endParaRPr lang="en-US"/>
            </a:p>
          </p:txBody>
        </p:sp>
        <p:sp>
          <p:nvSpPr>
            <p:cNvPr id="1048631" name="Text Box 9"/>
            <p:cNvSpPr txBox="1">
              <a:spLocks noChangeArrowheads="1"/>
            </p:cNvSpPr>
            <p:nvPr/>
          </p:nvSpPr>
          <p:spPr bwMode="auto">
            <a:xfrm>
              <a:off x="7770" y="2010"/>
              <a:ext cx="1440" cy="391"/>
            </a:xfrm>
            <a:prstGeom prst="rect"/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p>
              <a:pPr eaLnBrk="1" hangingPunct="1"/>
              <a:r>
                <a:rPr altLang="ja-JP" lang="en-US">
                  <a:latin typeface="Times New Roman" pitchFamily="18" charset="0"/>
                  <a:ea typeface="MS Mincho" pitchFamily="49" charset="-128"/>
                </a:rPr>
                <a:t>Trunk</a:t>
              </a:r>
              <a:endParaRPr lang="en-US"/>
            </a:p>
          </p:txBody>
        </p:sp>
        <p:sp>
          <p:nvSpPr>
            <p:cNvPr id="1048632" name="Line 10"/>
            <p:cNvSpPr>
              <a:spLocks noChangeShapeType="1"/>
            </p:cNvSpPr>
            <p:nvPr/>
          </p:nvSpPr>
          <p:spPr bwMode="auto">
            <a:xfrm>
              <a:off x="5280" y="2700"/>
              <a:ext cx="1440" cy="1"/>
            </a:xfrm>
            <a:prstGeom prst="line"/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48633" name="Line 11"/>
            <p:cNvSpPr>
              <a:spLocks noChangeShapeType="1"/>
            </p:cNvSpPr>
            <p:nvPr/>
          </p:nvSpPr>
          <p:spPr bwMode="auto">
            <a:xfrm>
              <a:off x="3645" y="2685"/>
              <a:ext cx="1365" cy="1"/>
            </a:xfrm>
            <a:prstGeom prst="line"/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48634" name="Arc 12"/>
            <p:cNvSpPr/>
            <p:nvPr/>
          </p:nvSpPr>
          <p:spPr bwMode="auto">
            <a:xfrm>
              <a:off x="4485" y="2861"/>
              <a:ext cx="2640" cy="876"/>
            </a:xfrm>
            <a:custGeom>
              <a:avLst/>
              <a:gdLst>
                <a:gd name="T0" fmla="*/ 0 w 43200"/>
                <a:gd name="T1" fmla="*/ 0 h 37918"/>
                <a:gd name="T2" fmla="*/ 0 w 43200"/>
                <a:gd name="T3" fmla="*/ 0 h 37918"/>
                <a:gd name="T4" fmla="*/ 0 w 43200"/>
                <a:gd name="T5" fmla="*/ 0 h 3791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7918"/>
                <a:gd name="T11" fmla="*/ 43200 w 43200"/>
                <a:gd name="T12" fmla="*/ 37918 h 379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7918" fill="none" extrusionOk="0">
                  <a:moveTo>
                    <a:pt x="35752" y="-1"/>
                  </a:moveTo>
                  <a:cubicBezTo>
                    <a:pt x="40482" y="4102"/>
                    <a:pt x="43200" y="10056"/>
                    <a:pt x="43200" y="16318"/>
                  </a:cubicBezTo>
                  <a:cubicBezTo>
                    <a:pt x="43200" y="28247"/>
                    <a:pt x="33529" y="37918"/>
                    <a:pt x="21600" y="37918"/>
                  </a:cubicBezTo>
                  <a:cubicBezTo>
                    <a:pt x="9670" y="37918"/>
                    <a:pt x="0" y="28247"/>
                    <a:pt x="0" y="16318"/>
                  </a:cubicBezTo>
                  <a:cubicBezTo>
                    <a:pt x="-1" y="10553"/>
                    <a:pt x="2304" y="5028"/>
                    <a:pt x="6399" y="971"/>
                  </a:cubicBezTo>
                </a:path>
                <a:path w="43200" h="37918" stroke="0" extrusionOk="0">
                  <a:moveTo>
                    <a:pt x="35752" y="-1"/>
                  </a:moveTo>
                  <a:cubicBezTo>
                    <a:pt x="40482" y="4102"/>
                    <a:pt x="43200" y="10056"/>
                    <a:pt x="43200" y="16318"/>
                  </a:cubicBezTo>
                  <a:cubicBezTo>
                    <a:pt x="43200" y="28247"/>
                    <a:pt x="33529" y="37918"/>
                    <a:pt x="21600" y="37918"/>
                  </a:cubicBezTo>
                  <a:cubicBezTo>
                    <a:pt x="9670" y="37918"/>
                    <a:pt x="0" y="28247"/>
                    <a:pt x="0" y="16318"/>
                  </a:cubicBezTo>
                  <a:cubicBezTo>
                    <a:pt x="-1" y="10553"/>
                    <a:pt x="2304" y="5028"/>
                    <a:pt x="6399" y="971"/>
                  </a:cubicBezTo>
                  <a:lnTo>
                    <a:pt x="21600" y="16318"/>
                  </a:lnTo>
                  <a:lnTo>
                    <a:pt x="35752" y="-1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48635" name="Line 13"/>
            <p:cNvSpPr>
              <a:spLocks noChangeShapeType="1"/>
            </p:cNvSpPr>
            <p:nvPr/>
          </p:nvSpPr>
          <p:spPr bwMode="auto">
            <a:xfrm flipH="1">
              <a:off x="5130" y="3750"/>
              <a:ext cx="555" cy="300"/>
            </a:xfrm>
            <a:prstGeom prst="line"/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48636" name="Line 14"/>
            <p:cNvSpPr>
              <a:spLocks noChangeShapeType="1"/>
            </p:cNvSpPr>
            <p:nvPr/>
          </p:nvSpPr>
          <p:spPr bwMode="auto">
            <a:xfrm>
              <a:off x="5685" y="3765"/>
              <a:ext cx="450" cy="240"/>
            </a:xfrm>
            <a:prstGeom prst="line"/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48637" name="Text Box 15"/>
            <p:cNvSpPr txBox="1">
              <a:spLocks noChangeArrowheads="1"/>
            </p:cNvSpPr>
            <p:nvPr/>
          </p:nvSpPr>
          <p:spPr bwMode="auto">
            <a:xfrm>
              <a:off x="2431" y="2236"/>
              <a:ext cx="2400" cy="375"/>
            </a:xfrm>
            <a:prstGeom prst="rect"/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p>
              <a:pPr eaLnBrk="1" hangingPunct="1"/>
              <a:r>
                <a:rPr altLang="ja-JP" sz="2000" lang="en-US">
                  <a:latin typeface="Times New Roman" pitchFamily="18" charset="0"/>
                  <a:ea typeface="MS Mincho" pitchFamily="49" charset="-128"/>
                </a:rPr>
                <a:t>F=first attemp</a:t>
              </a:r>
              <a:endParaRPr sz="2000" lang="en-US"/>
            </a:p>
          </p:txBody>
        </p:sp>
        <p:sp>
          <p:nvSpPr>
            <p:cNvPr id="1048638" name="Text Box 16"/>
            <p:cNvSpPr txBox="1">
              <a:spLocks noChangeArrowheads="1"/>
            </p:cNvSpPr>
            <p:nvPr/>
          </p:nvSpPr>
          <p:spPr bwMode="auto">
            <a:xfrm>
              <a:off x="4711" y="2236"/>
              <a:ext cx="1920" cy="375"/>
            </a:xfrm>
            <a:prstGeom prst="rect"/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p>
              <a:pPr eaLnBrk="1" hangingPunct="1"/>
              <a:r>
                <a:rPr altLang="ja-JP" lang="en-US">
                  <a:latin typeface="Times New Roman" pitchFamily="18" charset="0"/>
                  <a:ea typeface="MS Mincho" pitchFamily="49" charset="-128"/>
                </a:rPr>
                <a:t>O=offered</a:t>
              </a:r>
              <a:endParaRPr lang="en-US"/>
            </a:p>
          </p:txBody>
        </p:sp>
        <p:sp>
          <p:nvSpPr>
            <p:cNvPr id="1048639" name="Text Box 17"/>
            <p:cNvSpPr txBox="1">
              <a:spLocks noChangeArrowheads="1"/>
            </p:cNvSpPr>
            <p:nvPr/>
          </p:nvSpPr>
          <p:spPr bwMode="auto">
            <a:xfrm>
              <a:off x="2926" y="3061"/>
              <a:ext cx="1290" cy="375"/>
            </a:xfrm>
            <a:prstGeom prst="rect"/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p>
              <a:pPr eaLnBrk="1" hangingPunct="1"/>
              <a:r>
                <a:rPr altLang="ja-JP" lang="en-US">
                  <a:latin typeface="Times New Roman" pitchFamily="18" charset="0"/>
                  <a:ea typeface="MS Mincho" pitchFamily="49" charset="-128"/>
                </a:rPr>
                <a:t>Call held</a:t>
              </a:r>
              <a:endParaRPr lang="en-US"/>
            </a:p>
          </p:txBody>
        </p:sp>
        <p:sp>
          <p:nvSpPr>
            <p:cNvPr id="1048640" name="Text Box 18"/>
            <p:cNvSpPr txBox="1">
              <a:spLocks noChangeArrowheads="1"/>
            </p:cNvSpPr>
            <p:nvPr/>
          </p:nvSpPr>
          <p:spPr bwMode="auto">
            <a:xfrm>
              <a:off x="4006" y="4096"/>
              <a:ext cx="1695" cy="375"/>
            </a:xfrm>
            <a:prstGeom prst="rect"/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p>
              <a:pPr eaLnBrk="1" hangingPunct="1"/>
              <a:r>
                <a:rPr altLang="ja-JP" lang="en-US">
                  <a:latin typeface="Times New Roman" pitchFamily="18" charset="0"/>
                  <a:ea typeface="MS Mincho" pitchFamily="49" charset="-128"/>
                </a:rPr>
                <a:t>Calls cleared</a:t>
              </a:r>
              <a:endParaRPr lang="en-US"/>
            </a:p>
          </p:txBody>
        </p:sp>
        <p:sp>
          <p:nvSpPr>
            <p:cNvPr id="1048641" name="Text Box 19"/>
            <p:cNvSpPr txBox="1">
              <a:spLocks noChangeArrowheads="1"/>
            </p:cNvSpPr>
            <p:nvPr/>
          </p:nvSpPr>
          <p:spPr bwMode="auto">
            <a:xfrm>
              <a:off x="5911" y="4096"/>
              <a:ext cx="1515" cy="375"/>
            </a:xfrm>
            <a:prstGeom prst="rect"/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p>
              <a:pPr eaLnBrk="1" hangingPunct="1"/>
              <a:r>
                <a:rPr altLang="ja-JP" lang="en-US">
                  <a:latin typeface="Times New Roman" pitchFamily="18" charset="0"/>
                  <a:ea typeface="MS Mincho" pitchFamily="49" charset="-128"/>
                </a:rPr>
                <a:t>Call delayed</a:t>
              </a:r>
              <a:endParaRPr lang="en-US"/>
            </a:p>
          </p:txBody>
        </p:sp>
      </p:grp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5CFB4A28-8B0C-4BE7-BE5D-CA160999DC03}" type="slidenum">
              <a:rPr lang="en-US" smtClean="0"/>
              <a:t>11</a:t>
            </a:fld>
            <a:endParaRPr lang="en-US" smtClean="0"/>
          </a:p>
        </p:txBody>
      </p:sp>
      <p:sp>
        <p:nvSpPr>
          <p:cNvPr id="1048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b="1" lang="en-US" smtClean="0"/>
              <a:t>Penanganan Blocked Calls</a:t>
            </a:r>
          </a:p>
        </p:txBody>
      </p:sp>
      <p:sp>
        <p:nvSpPr>
          <p:cNvPr id="1048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5833" lnSpcReduction="10000"/>
          </a:bodyPr>
          <a:p>
            <a:pPr eaLnBrk="1" hangingPunct="1"/>
            <a:r>
              <a:rPr dirty="0" lang="en-US" err="1" smtClean="0"/>
              <a:t>Tipe</a:t>
            </a:r>
            <a:r>
              <a:rPr dirty="0" lang="en-US" smtClean="0"/>
              <a:t> </a:t>
            </a:r>
            <a:r>
              <a:rPr dirty="0" lang="en-US" err="1" smtClean="0"/>
              <a:t>utama</a:t>
            </a:r>
            <a:r>
              <a:rPr dirty="0" lang="en-US" smtClean="0"/>
              <a:t> </a:t>
            </a:r>
            <a:r>
              <a:rPr dirty="0" lang="en-US" err="1" smtClean="0"/>
              <a:t>dari</a:t>
            </a:r>
            <a:r>
              <a:rPr dirty="0" lang="en-US" smtClean="0"/>
              <a:t> block call </a:t>
            </a:r>
            <a:r>
              <a:rPr dirty="0" lang="en-US" err="1" smtClean="0"/>
              <a:t>adalah</a:t>
            </a:r>
            <a:r>
              <a:rPr dirty="0" lang="en-US" smtClean="0"/>
              <a:t> </a:t>
            </a:r>
            <a:r>
              <a:rPr dirty="0" lang="en-US" err="1" smtClean="0"/>
              <a:t>sebagai</a:t>
            </a:r>
            <a:r>
              <a:rPr dirty="0" lang="en-US" smtClean="0"/>
              <a:t> </a:t>
            </a:r>
            <a:r>
              <a:rPr dirty="0" lang="en-US" err="1" smtClean="0"/>
              <a:t>berikut</a:t>
            </a:r>
            <a:r>
              <a:rPr dirty="0" lang="en-US" smtClean="0"/>
              <a:t> :</a:t>
            </a:r>
          </a:p>
          <a:p>
            <a:pPr lvl="1"/>
            <a:r>
              <a:rPr b="1" dirty="0" lang="en-US" smtClean="0"/>
              <a:t>Lost Calls Held</a:t>
            </a:r>
            <a:r>
              <a:rPr dirty="0" lang="en-US" smtClean="0"/>
              <a:t> (</a:t>
            </a:r>
            <a:r>
              <a:rPr b="1" dirty="0" lang="en-US" smtClean="0"/>
              <a:t>LCH</a:t>
            </a:r>
            <a:r>
              <a:rPr dirty="0" lang="en-US" smtClean="0"/>
              <a:t>)  </a:t>
            </a:r>
            <a:r>
              <a:rPr lang="en-US" smtClean="0"/>
              <a:t>: Originally </a:t>
            </a:r>
            <a:r>
              <a:rPr dirty="0" lang="en-US" smtClean="0"/>
              <a:t>LCH was based on the theory that all calls introduced to a traffic system were held for a finite amount of time. </a:t>
            </a:r>
          </a:p>
          <a:p>
            <a:pPr lvl="1"/>
            <a:r>
              <a:rPr b="1" dirty="0" lang="en-US" smtClean="0"/>
              <a:t>Lost Calls Cleared</a:t>
            </a:r>
            <a:r>
              <a:rPr dirty="0" lang="en-US" smtClean="0"/>
              <a:t> (</a:t>
            </a:r>
            <a:r>
              <a:rPr b="1" dirty="0" lang="en-US" smtClean="0"/>
              <a:t>LCC</a:t>
            </a:r>
            <a:r>
              <a:rPr dirty="0" lang="en-US" smtClean="0"/>
              <a:t>) : These blocked calls are cleared from the system</a:t>
            </a:r>
          </a:p>
          <a:p>
            <a:pPr lvl="1"/>
            <a:r>
              <a:rPr b="1" dirty="0" lang="en-US" smtClean="0"/>
              <a:t>Lost Calls Delayed</a:t>
            </a:r>
            <a:r>
              <a:rPr dirty="0" lang="en-US" smtClean="0"/>
              <a:t> (</a:t>
            </a:r>
            <a:r>
              <a:rPr b="1" dirty="0" lang="en-US" smtClean="0"/>
              <a:t>LCD</a:t>
            </a:r>
            <a:r>
              <a:rPr dirty="0" lang="en-US" smtClean="0"/>
              <a:t>) : These blocked calls remain on the system until facilities are available to service the call</a:t>
            </a:r>
          </a:p>
          <a:p>
            <a:pPr lvl="1"/>
            <a:r>
              <a:rPr b="1" dirty="0" lang="en-US" smtClean="0"/>
              <a:t>Lost Calls Retried</a:t>
            </a:r>
            <a:r>
              <a:rPr dirty="0" lang="en-US" smtClean="0"/>
              <a:t> (</a:t>
            </a:r>
            <a:r>
              <a:rPr b="1" dirty="0" lang="en-US" smtClean="0"/>
              <a:t>LCR</a:t>
            </a:r>
            <a:r>
              <a:rPr dirty="0" lang="en-US" smtClean="0"/>
              <a:t>): LCR assumes that once a call is blocked, a percentage of the blocked callers retry and all other blocked callers retry until they are serviced. LCR is a derivative of the LCC model and is used in the Extended </a:t>
            </a:r>
            <a:r>
              <a:rPr dirty="0" lang="en-US" err="1" smtClean="0"/>
              <a:t>Erlang</a:t>
            </a:r>
            <a:r>
              <a:rPr dirty="0" lang="en-US" smtClean="0"/>
              <a:t> B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666F619C-065B-4B6E-A1B2-7FCA567A4C79}" type="slidenum">
              <a:rPr lang="en-US" smtClean="0"/>
              <a:t>12</a:t>
            </a:fld>
            <a:endParaRPr lang="en-US" smtClean="0"/>
          </a:p>
        </p:txBody>
      </p:sp>
      <p:sp>
        <p:nvSpPr>
          <p:cNvPr id="1048646" name="Rectangle 4"/>
          <p:cNvSpPr>
            <a:spLocks noChangeAspect="1" noChangeArrowheads="1"/>
          </p:cNvSpPr>
          <p:nvPr/>
        </p:nvSpPr>
        <p:spPr bwMode="auto">
          <a:xfrm>
            <a:off x="455613" y="273050"/>
            <a:ext cx="8255000" cy="7620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algn="ctr" eaLnBrk="1" hangingPunct="1"/>
            <a:r>
              <a:rPr sz="4400" lang="en-CA">
                <a:solidFill>
                  <a:schemeClr val="tx2"/>
                </a:solidFill>
              </a:rPr>
              <a:t>Types of Blocking Models</a:t>
            </a:r>
          </a:p>
        </p:txBody>
      </p:sp>
      <p:sp>
        <p:nvSpPr>
          <p:cNvPr id="1048647" name="Rectangle 5"/>
          <p:cNvSpPr>
            <a:spLocks noChangeArrowheads="1"/>
          </p:cNvSpPr>
          <p:nvPr/>
        </p:nvSpPr>
        <p:spPr bwMode="auto">
          <a:xfrm>
            <a:off x="193675" y="1600200"/>
            <a:ext cx="8756650" cy="482758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/>
          <a:p>
            <a:pPr eaLnBrk="1" hangingPunct="1" indent="-342900" marL="342900">
              <a:spcBef>
                <a:spcPct val="20000"/>
              </a:spcBef>
              <a:buFontTx/>
              <a:buChar char="•"/>
            </a:pPr>
            <a:r>
              <a:rPr sz="2800" lang="en-CA"/>
              <a:t>Blocked Calls Cleared (</a:t>
            </a:r>
            <a:r>
              <a:rPr b="1" sz="2800" lang="en-CA">
                <a:solidFill>
                  <a:schemeClr val="accen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BCC</a:t>
            </a:r>
            <a:r>
              <a:rPr sz="2800" lang="en-CA"/>
              <a:t>)</a:t>
            </a:r>
          </a:p>
          <a:p>
            <a:pPr eaLnBrk="1" hangingPunct="1" indent="-285750" lvl="1" marL="742950">
              <a:spcBef>
                <a:spcPct val="20000"/>
              </a:spcBef>
              <a:buFontTx/>
              <a:buChar char="–"/>
            </a:pPr>
            <a:r>
              <a:rPr sz="2800" lang="en-CA"/>
              <a:t>Blocked calls leave system and do not return</a:t>
            </a:r>
          </a:p>
          <a:p>
            <a:pPr eaLnBrk="1" hangingPunct="1" indent="-285750" lvl="1" marL="742950">
              <a:spcBef>
                <a:spcPct val="20000"/>
              </a:spcBef>
              <a:buFontTx/>
              <a:buChar char="–"/>
            </a:pPr>
            <a:r>
              <a:rPr sz="2800" lang="en-CA"/>
              <a:t>Good approximation for calls in 1</a:t>
            </a:r>
            <a:r>
              <a:rPr baseline="30000" sz="2800" lang="en-CA"/>
              <a:t>st</a:t>
            </a:r>
            <a:r>
              <a:rPr sz="2800" lang="en-CA"/>
              <a:t> choice trunk group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1048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0"/>
                                        <p:tgtEl>
                                          <p:spTgt spid="1048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3"/>
                                        <p:tgtEl>
                                          <p:spTgt spid="1048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54256A0C-96E4-44E9-94EE-C822FF96630E}" type="slidenum">
              <a:rPr lang="en-US" smtClean="0"/>
              <a:t>13</a:t>
            </a:fld>
            <a:endParaRPr lang="en-US" smtClean="0"/>
          </a:p>
        </p:txBody>
      </p:sp>
      <p:sp>
        <p:nvSpPr>
          <p:cNvPr id="1048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lang="en-CA" smtClean="0"/>
              <a:t>Types of Blocking Models</a:t>
            </a:r>
            <a:endParaRPr lang="en-US" smtClean="0"/>
          </a:p>
        </p:txBody>
      </p:sp>
      <p:sp>
        <p:nvSpPr>
          <p:cNvPr id="1048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pPr eaLnBrk="1" hangingPunct="1"/>
            <a:r>
              <a:rPr sz="2800" lang="en-CA" smtClean="0"/>
              <a:t>Blocked Calls Held (</a:t>
            </a:r>
            <a:r>
              <a:rPr b="1" sz="2800" lang="en-CA" smtClean="0">
                <a:solidFill>
                  <a:schemeClr val="accen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BCH</a:t>
            </a:r>
            <a:r>
              <a:rPr sz="2800" lang="en-CA" smtClean="0"/>
              <a:t>)</a:t>
            </a:r>
          </a:p>
          <a:p>
            <a:pPr eaLnBrk="1" hangingPunct="1" lvl="1"/>
            <a:r>
              <a:rPr lang="en-CA" smtClean="0"/>
              <a:t>Blocked calls remain in the system for the amount of time it would have normally stayed for</a:t>
            </a:r>
          </a:p>
          <a:p>
            <a:pPr eaLnBrk="1" hangingPunct="1" lvl="1"/>
            <a:r>
              <a:rPr lang="en-CA" smtClean="0"/>
              <a:t>If a server frees up, the call picks up in the middle and continues</a:t>
            </a:r>
          </a:p>
          <a:p>
            <a:pPr eaLnBrk="1" hangingPunct="1" lvl="1"/>
            <a:r>
              <a:rPr lang="en-CA" smtClean="0"/>
              <a:t>Not a good model of real world behaviour (mathematical approximation only)</a:t>
            </a:r>
          </a:p>
          <a:p>
            <a:pPr eaLnBrk="1" hangingPunct="1" lvl="1"/>
            <a:r>
              <a:rPr lang="en-CA" smtClean="0"/>
              <a:t>Tries to approximate call reattempt efforts</a:t>
            </a:r>
          </a:p>
          <a:p>
            <a:pPr eaLnBrk="1" hangingPunct="1"/>
            <a:endParaRPr sz="2800"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4856AC69-6D1B-4D95-9BC0-7599308FD302}" type="slidenum">
              <a:rPr lang="en-US" smtClean="0"/>
              <a:t>14</a:t>
            </a:fld>
            <a:endParaRPr lang="en-US" smtClean="0"/>
          </a:p>
        </p:txBody>
      </p:sp>
      <p:sp>
        <p:nvSpPr>
          <p:cNvPr id="1048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lang="en-CA" smtClean="0"/>
              <a:t>Types of Blocking Models</a:t>
            </a:r>
            <a:endParaRPr lang="en-US" smtClean="0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pPr eaLnBrk="1" hangingPunct="1"/>
            <a:r>
              <a:rPr sz="2800" lang="en-CA" smtClean="0"/>
              <a:t>Blocked Calls Wait (</a:t>
            </a:r>
            <a:r>
              <a:rPr b="1" sz="2800" lang="en-CA" smtClean="0">
                <a:solidFill>
                  <a:schemeClr val="accen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BCW</a:t>
            </a:r>
            <a:r>
              <a:rPr sz="2800" lang="en-CA" smtClean="0"/>
              <a:t>)</a:t>
            </a:r>
          </a:p>
          <a:p>
            <a:pPr eaLnBrk="1" hangingPunct="1" lvl="1"/>
            <a:r>
              <a:rPr lang="en-CA" smtClean="0"/>
              <a:t>Blocked calls enter a queue until a server is available</a:t>
            </a:r>
          </a:p>
          <a:p>
            <a:pPr eaLnBrk="1" hangingPunct="1" lvl="1"/>
            <a:r>
              <a:rPr lang="en-CA" smtClean="0"/>
              <a:t>When a server becomes available, the call’s holding time begins</a:t>
            </a:r>
          </a:p>
          <a:p>
            <a:pPr eaLnBrk="1" hangingPunct="1"/>
            <a:endParaRPr sz="2800"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8588BA03-C765-48BD-8385-3CDCEB8ED743}" type="slidenum">
              <a:rPr lang="en-US" smtClean="0"/>
              <a:t>15</a:t>
            </a:fld>
            <a:endParaRPr lang="en-US" smtClean="0"/>
          </a:p>
        </p:txBody>
      </p:sp>
      <p:grpSp>
        <p:nvGrpSpPr>
          <p:cNvPr id="99" name="Group 4"/>
          <p:cNvGrpSpPr/>
          <p:nvPr/>
        </p:nvGrpSpPr>
        <p:grpSpPr bwMode="auto">
          <a:xfrm>
            <a:off x="1981200" y="2133600"/>
            <a:ext cx="4191000" cy="762000"/>
            <a:chOff x="2880" y="1728"/>
            <a:chExt cx="2640" cy="480"/>
          </a:xfrm>
        </p:grpSpPr>
        <p:sp>
          <p:nvSpPr>
            <p:cNvPr id="1048655" name="Line 5"/>
            <p:cNvSpPr>
              <a:spLocks noChangeShapeType="1"/>
            </p:cNvSpPr>
            <p:nvPr/>
          </p:nvSpPr>
          <p:spPr bwMode="auto">
            <a:xfrm>
              <a:off x="2880" y="2160"/>
              <a:ext cx="2640" cy="0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56" name="Line 6"/>
            <p:cNvSpPr>
              <a:spLocks noChangeShapeType="1"/>
            </p:cNvSpPr>
            <p:nvPr/>
          </p:nvSpPr>
          <p:spPr bwMode="auto">
            <a:xfrm>
              <a:off x="2880" y="1728"/>
              <a:ext cx="0" cy="43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57" name="Line 7"/>
            <p:cNvSpPr>
              <a:spLocks noChangeShapeType="1"/>
            </p:cNvSpPr>
            <p:nvPr/>
          </p:nvSpPr>
          <p:spPr bwMode="auto">
            <a:xfrm>
              <a:off x="312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58" name="Line 8"/>
            <p:cNvSpPr>
              <a:spLocks noChangeShapeType="1"/>
            </p:cNvSpPr>
            <p:nvPr/>
          </p:nvSpPr>
          <p:spPr bwMode="auto">
            <a:xfrm>
              <a:off x="3361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59" name="Line 9"/>
            <p:cNvSpPr>
              <a:spLocks noChangeShapeType="1"/>
            </p:cNvSpPr>
            <p:nvPr/>
          </p:nvSpPr>
          <p:spPr bwMode="auto">
            <a:xfrm>
              <a:off x="359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60" name="Line 10"/>
            <p:cNvSpPr>
              <a:spLocks noChangeShapeType="1"/>
            </p:cNvSpPr>
            <p:nvPr/>
          </p:nvSpPr>
          <p:spPr bwMode="auto">
            <a:xfrm>
              <a:off x="384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61" name="Line 11"/>
            <p:cNvSpPr>
              <a:spLocks noChangeShapeType="1"/>
            </p:cNvSpPr>
            <p:nvPr/>
          </p:nvSpPr>
          <p:spPr bwMode="auto">
            <a:xfrm>
              <a:off x="408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62" name="Line 12"/>
            <p:cNvSpPr>
              <a:spLocks noChangeShapeType="1"/>
            </p:cNvSpPr>
            <p:nvPr/>
          </p:nvSpPr>
          <p:spPr bwMode="auto">
            <a:xfrm>
              <a:off x="431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63" name="Line 13"/>
            <p:cNvSpPr>
              <a:spLocks noChangeShapeType="1"/>
            </p:cNvSpPr>
            <p:nvPr/>
          </p:nvSpPr>
          <p:spPr bwMode="auto">
            <a:xfrm>
              <a:off x="456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64" name="Line 14"/>
            <p:cNvSpPr>
              <a:spLocks noChangeShapeType="1"/>
            </p:cNvSpPr>
            <p:nvPr/>
          </p:nvSpPr>
          <p:spPr bwMode="auto">
            <a:xfrm>
              <a:off x="480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65" name="Line 15"/>
            <p:cNvSpPr>
              <a:spLocks noChangeShapeType="1"/>
            </p:cNvSpPr>
            <p:nvPr/>
          </p:nvSpPr>
          <p:spPr bwMode="auto">
            <a:xfrm>
              <a:off x="503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66" name="Line 16"/>
            <p:cNvSpPr>
              <a:spLocks noChangeShapeType="1"/>
            </p:cNvSpPr>
            <p:nvPr/>
          </p:nvSpPr>
          <p:spPr bwMode="auto">
            <a:xfrm>
              <a:off x="528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00" name="Group 17"/>
          <p:cNvGrpSpPr/>
          <p:nvPr/>
        </p:nvGrpSpPr>
        <p:grpSpPr bwMode="auto">
          <a:xfrm>
            <a:off x="1981200" y="3048000"/>
            <a:ext cx="4191000" cy="762000"/>
            <a:chOff x="2880" y="1728"/>
            <a:chExt cx="2640" cy="480"/>
          </a:xfrm>
        </p:grpSpPr>
        <p:sp>
          <p:nvSpPr>
            <p:cNvPr id="1048667" name="Line 18"/>
            <p:cNvSpPr>
              <a:spLocks noChangeShapeType="1"/>
            </p:cNvSpPr>
            <p:nvPr/>
          </p:nvSpPr>
          <p:spPr bwMode="auto">
            <a:xfrm>
              <a:off x="2880" y="2160"/>
              <a:ext cx="2640" cy="0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68" name="Line 19"/>
            <p:cNvSpPr>
              <a:spLocks noChangeShapeType="1"/>
            </p:cNvSpPr>
            <p:nvPr/>
          </p:nvSpPr>
          <p:spPr bwMode="auto">
            <a:xfrm>
              <a:off x="2880" y="1728"/>
              <a:ext cx="0" cy="43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69" name="Line 20"/>
            <p:cNvSpPr>
              <a:spLocks noChangeShapeType="1"/>
            </p:cNvSpPr>
            <p:nvPr/>
          </p:nvSpPr>
          <p:spPr bwMode="auto">
            <a:xfrm>
              <a:off x="312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70" name="Line 21"/>
            <p:cNvSpPr>
              <a:spLocks noChangeShapeType="1"/>
            </p:cNvSpPr>
            <p:nvPr/>
          </p:nvSpPr>
          <p:spPr bwMode="auto">
            <a:xfrm>
              <a:off x="3361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71" name="Line 22"/>
            <p:cNvSpPr>
              <a:spLocks noChangeShapeType="1"/>
            </p:cNvSpPr>
            <p:nvPr/>
          </p:nvSpPr>
          <p:spPr bwMode="auto">
            <a:xfrm>
              <a:off x="359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72" name="Line 23"/>
            <p:cNvSpPr>
              <a:spLocks noChangeShapeType="1"/>
            </p:cNvSpPr>
            <p:nvPr/>
          </p:nvSpPr>
          <p:spPr bwMode="auto">
            <a:xfrm>
              <a:off x="384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73" name="Line 24"/>
            <p:cNvSpPr>
              <a:spLocks noChangeShapeType="1"/>
            </p:cNvSpPr>
            <p:nvPr/>
          </p:nvSpPr>
          <p:spPr bwMode="auto">
            <a:xfrm>
              <a:off x="408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74" name="Line 25"/>
            <p:cNvSpPr>
              <a:spLocks noChangeShapeType="1"/>
            </p:cNvSpPr>
            <p:nvPr/>
          </p:nvSpPr>
          <p:spPr bwMode="auto">
            <a:xfrm>
              <a:off x="431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75" name="Line 26"/>
            <p:cNvSpPr>
              <a:spLocks noChangeShapeType="1"/>
            </p:cNvSpPr>
            <p:nvPr/>
          </p:nvSpPr>
          <p:spPr bwMode="auto">
            <a:xfrm>
              <a:off x="456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76" name="Line 27"/>
            <p:cNvSpPr>
              <a:spLocks noChangeShapeType="1"/>
            </p:cNvSpPr>
            <p:nvPr/>
          </p:nvSpPr>
          <p:spPr bwMode="auto">
            <a:xfrm>
              <a:off x="480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77" name="Line 28"/>
            <p:cNvSpPr>
              <a:spLocks noChangeShapeType="1"/>
            </p:cNvSpPr>
            <p:nvPr/>
          </p:nvSpPr>
          <p:spPr bwMode="auto">
            <a:xfrm>
              <a:off x="503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678" name="Line 29"/>
            <p:cNvSpPr>
              <a:spLocks noChangeShapeType="1"/>
            </p:cNvSpPr>
            <p:nvPr/>
          </p:nvSpPr>
          <p:spPr bwMode="auto">
            <a:xfrm>
              <a:off x="528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48679" name="Text Box 30"/>
          <p:cNvSpPr txBox="1">
            <a:spLocks noChangeArrowheads="1"/>
          </p:cNvSpPr>
          <p:nvPr/>
        </p:nvSpPr>
        <p:spPr bwMode="auto">
          <a:xfrm>
            <a:off x="685800" y="2209800"/>
            <a:ext cx="1301750" cy="54927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Source #1</a:t>
            </a:r>
          </a:p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Offered Traffic</a:t>
            </a:r>
          </a:p>
        </p:txBody>
      </p:sp>
      <p:sp>
        <p:nvSpPr>
          <p:cNvPr id="1048680" name="Text Box 31"/>
          <p:cNvSpPr txBox="1">
            <a:spLocks noChangeArrowheads="1"/>
          </p:cNvSpPr>
          <p:nvPr/>
        </p:nvSpPr>
        <p:spPr bwMode="auto">
          <a:xfrm>
            <a:off x="685800" y="3124200"/>
            <a:ext cx="1301750" cy="54927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Source #2</a:t>
            </a:r>
          </a:p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Offered Traffic</a:t>
            </a:r>
          </a:p>
        </p:txBody>
      </p:sp>
      <p:sp>
        <p:nvSpPr>
          <p:cNvPr id="1048681" name="Rectangle 32"/>
          <p:cNvSpPr>
            <a:spLocks noChangeArrowheads="1"/>
          </p:cNvSpPr>
          <p:nvPr/>
        </p:nvSpPr>
        <p:spPr bwMode="auto">
          <a:xfrm>
            <a:off x="2362200" y="2438400"/>
            <a:ext cx="762000" cy="381000"/>
          </a:xfrm>
          <a:prstGeom prst="rect"/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1</a:t>
            </a:r>
          </a:p>
        </p:txBody>
      </p:sp>
      <p:sp>
        <p:nvSpPr>
          <p:cNvPr id="1048682" name="Rectangle 33"/>
          <p:cNvSpPr>
            <a:spLocks noChangeArrowheads="1"/>
          </p:cNvSpPr>
          <p:nvPr/>
        </p:nvSpPr>
        <p:spPr bwMode="auto">
          <a:xfrm>
            <a:off x="2743200" y="3352800"/>
            <a:ext cx="762000" cy="381000"/>
          </a:xfrm>
          <a:prstGeom prst="rect"/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2</a:t>
            </a:r>
          </a:p>
        </p:txBody>
      </p:sp>
      <p:sp>
        <p:nvSpPr>
          <p:cNvPr id="1048683" name="Rectangle 34"/>
          <p:cNvSpPr>
            <a:spLocks noChangeArrowheads="1"/>
          </p:cNvSpPr>
          <p:nvPr/>
        </p:nvSpPr>
        <p:spPr bwMode="auto">
          <a:xfrm>
            <a:off x="3505200" y="2438400"/>
            <a:ext cx="762000" cy="381000"/>
          </a:xfrm>
          <a:prstGeom prst="rect"/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3</a:t>
            </a:r>
          </a:p>
        </p:txBody>
      </p:sp>
      <p:sp>
        <p:nvSpPr>
          <p:cNvPr id="1048684" name="Rectangle 35"/>
          <p:cNvSpPr>
            <a:spLocks noChangeArrowheads="1"/>
          </p:cNvSpPr>
          <p:nvPr/>
        </p:nvSpPr>
        <p:spPr bwMode="auto">
          <a:xfrm>
            <a:off x="4648200" y="3352800"/>
            <a:ext cx="381000" cy="381000"/>
          </a:xfrm>
          <a:prstGeom prst="rect"/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4</a:t>
            </a:r>
          </a:p>
        </p:txBody>
      </p:sp>
      <p:grpSp>
        <p:nvGrpSpPr>
          <p:cNvPr id="101" name="Group 36"/>
          <p:cNvGrpSpPr/>
          <p:nvPr/>
        </p:nvGrpSpPr>
        <p:grpSpPr bwMode="auto">
          <a:xfrm>
            <a:off x="1981200" y="1752600"/>
            <a:ext cx="3810000" cy="274638"/>
            <a:chOff x="1152" y="720"/>
            <a:chExt cx="2400" cy="173"/>
          </a:xfrm>
        </p:grpSpPr>
        <p:sp>
          <p:nvSpPr>
            <p:cNvPr id="1048685" name="Line 37"/>
            <p:cNvSpPr>
              <a:spLocks noChangeShapeType="1"/>
            </p:cNvSpPr>
            <p:nvPr/>
          </p:nvSpPr>
          <p:spPr bwMode="auto">
            <a:xfrm>
              <a:off x="1152" y="864"/>
              <a:ext cx="2400" cy="0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48686" name="Rectangle 38"/>
            <p:cNvSpPr>
              <a:spLocks noChangeArrowheads="1"/>
            </p:cNvSpPr>
            <p:nvPr/>
          </p:nvSpPr>
          <p:spPr bwMode="auto">
            <a:xfrm>
              <a:off x="1968" y="720"/>
              <a:ext cx="655" cy="173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b="1" sz="1200" lang="en-CA">
                  <a:latin typeface="Tahoma" pitchFamily="34" charset="0"/>
                </a:rPr>
                <a:t>10 minutes</a:t>
              </a:r>
            </a:p>
          </p:txBody>
        </p:sp>
      </p:grpSp>
      <p:sp>
        <p:nvSpPr>
          <p:cNvPr id="1048687" name="Text Box 39"/>
          <p:cNvSpPr txBox="1">
            <a:spLocks noChangeArrowheads="1"/>
          </p:cNvSpPr>
          <p:nvPr/>
        </p:nvSpPr>
        <p:spPr bwMode="auto">
          <a:xfrm>
            <a:off x="6324600" y="2743200"/>
            <a:ext cx="2328863" cy="92392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600" lang="en-CA">
                <a:latin typeface="Tahoma" pitchFamily="34" charset="0"/>
              </a:rPr>
              <a:t>Total Traffic Offered:</a:t>
            </a:r>
          </a:p>
          <a:p>
            <a:pPr eaLnBrk="1" hangingPunct="1">
              <a:spcBef>
                <a:spcPct val="20000"/>
              </a:spcBef>
            </a:pPr>
            <a:r>
              <a:rPr b="1" sz="1600" lang="en-CA">
                <a:latin typeface="Tahoma" pitchFamily="34" charset="0"/>
              </a:rPr>
              <a:t>T</a:t>
            </a:r>
            <a:r>
              <a:rPr baseline="-25000" b="1" sz="1600" lang="en-CA">
                <a:latin typeface="Tahoma" pitchFamily="34" charset="0"/>
              </a:rPr>
              <a:t>O</a:t>
            </a:r>
            <a:r>
              <a:rPr b="1" sz="1600" lang="en-CA">
                <a:latin typeface="Tahoma" pitchFamily="34" charset="0"/>
              </a:rPr>
              <a:t> = 0.4 E + 0.3 E</a:t>
            </a:r>
          </a:p>
          <a:p>
            <a:pPr eaLnBrk="1" hangingPunct="1">
              <a:spcBef>
                <a:spcPct val="20000"/>
              </a:spcBef>
            </a:pPr>
            <a:r>
              <a:rPr b="1" sz="1600" lang="en-CA">
                <a:latin typeface="Tahoma" pitchFamily="34" charset="0"/>
              </a:rPr>
              <a:t>T</a:t>
            </a:r>
            <a:r>
              <a:rPr baseline="-25000" b="1" sz="1600" lang="en-CA">
                <a:latin typeface="Tahoma" pitchFamily="34" charset="0"/>
              </a:rPr>
              <a:t>O</a:t>
            </a:r>
            <a:r>
              <a:rPr b="1" sz="1600" lang="en-CA">
                <a:latin typeface="Tahoma" pitchFamily="34" charset="0"/>
              </a:rPr>
              <a:t> = 0.7 E</a:t>
            </a:r>
          </a:p>
        </p:txBody>
      </p:sp>
      <p:sp>
        <p:nvSpPr>
          <p:cNvPr id="1048688" name="Text Box 40"/>
          <p:cNvSpPr txBox="1">
            <a:spLocks noChangeArrowheads="1"/>
          </p:cNvSpPr>
          <p:nvPr/>
        </p:nvSpPr>
        <p:spPr bwMode="auto">
          <a:xfrm>
            <a:off x="1174750" y="1447800"/>
            <a:ext cx="1035050" cy="3048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400" lang="en-CA" u="sng">
                <a:latin typeface="Tahoma" pitchFamily="34" charset="0"/>
              </a:rPr>
              <a:t>2 sources</a:t>
            </a:r>
          </a:p>
        </p:txBody>
      </p:sp>
      <p:sp>
        <p:nvSpPr>
          <p:cNvPr id="1048689" name="Rectangle 41"/>
          <p:cNvSpPr>
            <a:spLocks noChangeAspect="1" noChangeArrowheads="1"/>
          </p:cNvSpPr>
          <p:nvPr/>
        </p:nvSpPr>
        <p:spPr bwMode="auto">
          <a:xfrm>
            <a:off x="608013" y="425450"/>
            <a:ext cx="8255000" cy="6413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algn="ctr" eaLnBrk="1" hangingPunct="1"/>
            <a:r>
              <a:rPr sz="4400" lang="en-CA">
                <a:solidFill>
                  <a:schemeClr val="tx2"/>
                </a:solidFill>
              </a:rPr>
              <a:t>Blocked Calls Cleared (BCC)</a:t>
            </a:r>
          </a:p>
        </p:txBody>
      </p:sp>
      <p:sp>
        <p:nvSpPr>
          <p:cNvPr id="1048690" name="Text Box 42"/>
          <p:cNvSpPr txBox="1">
            <a:spLocks noChangeArrowheads="1"/>
          </p:cNvSpPr>
          <p:nvPr/>
        </p:nvSpPr>
        <p:spPr bwMode="auto">
          <a:xfrm>
            <a:off x="1066800" y="4343400"/>
            <a:ext cx="1589088" cy="3048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400" lang="en-CA" u="sng">
                <a:latin typeface="Tahoma" pitchFamily="34" charset="0"/>
              </a:rPr>
              <a:t>Only one server</a:t>
            </a:r>
          </a:p>
        </p:txBody>
      </p:sp>
      <p:grpSp>
        <p:nvGrpSpPr>
          <p:cNvPr id="102" name="Group 43"/>
          <p:cNvGrpSpPr/>
          <p:nvPr/>
        </p:nvGrpSpPr>
        <p:grpSpPr bwMode="auto">
          <a:xfrm>
            <a:off x="1239838" y="4791075"/>
            <a:ext cx="4932362" cy="762000"/>
            <a:chOff x="685" y="2400"/>
            <a:chExt cx="3107" cy="480"/>
          </a:xfrm>
        </p:grpSpPr>
        <p:grpSp>
          <p:nvGrpSpPr>
            <p:cNvPr id="103" name="Group 44"/>
            <p:cNvGrpSpPr/>
            <p:nvPr/>
          </p:nvGrpSpPr>
          <p:grpSpPr bwMode="auto">
            <a:xfrm>
              <a:off x="1152" y="2400"/>
              <a:ext cx="2640" cy="480"/>
              <a:chOff x="2880" y="1728"/>
              <a:chExt cx="2640" cy="480"/>
            </a:xfrm>
          </p:grpSpPr>
          <p:sp>
            <p:nvSpPr>
              <p:cNvPr id="1048691" name="Line 45"/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2640" cy="0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92" name="Line 46"/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0" cy="43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93" name="Line 47"/>
              <p:cNvSpPr>
                <a:spLocks noChangeShapeType="1"/>
              </p:cNvSpPr>
              <p:nvPr/>
            </p:nvSpPr>
            <p:spPr bwMode="auto">
              <a:xfrm>
                <a:off x="312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94" name="Line 48"/>
              <p:cNvSpPr>
                <a:spLocks noChangeShapeType="1"/>
              </p:cNvSpPr>
              <p:nvPr/>
            </p:nvSpPr>
            <p:spPr bwMode="auto">
              <a:xfrm>
                <a:off x="3361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95" name="Line 49"/>
              <p:cNvSpPr>
                <a:spLocks noChangeShapeType="1"/>
              </p:cNvSpPr>
              <p:nvPr/>
            </p:nvSpPr>
            <p:spPr bwMode="auto">
              <a:xfrm>
                <a:off x="359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96" name="Line 50"/>
              <p:cNvSpPr>
                <a:spLocks noChangeShapeType="1"/>
              </p:cNvSpPr>
              <p:nvPr/>
            </p:nvSpPr>
            <p:spPr bwMode="auto">
              <a:xfrm>
                <a:off x="384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97" name="Line 51"/>
              <p:cNvSpPr>
                <a:spLocks noChangeShapeType="1"/>
              </p:cNvSpPr>
              <p:nvPr/>
            </p:nvSpPr>
            <p:spPr bwMode="auto">
              <a:xfrm>
                <a:off x="408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98" name="Line 52"/>
              <p:cNvSpPr>
                <a:spLocks noChangeShapeType="1"/>
              </p:cNvSpPr>
              <p:nvPr/>
            </p:nvSpPr>
            <p:spPr bwMode="auto">
              <a:xfrm>
                <a:off x="431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699" name="Line 53"/>
              <p:cNvSpPr>
                <a:spLocks noChangeShapeType="1"/>
              </p:cNvSpPr>
              <p:nvPr/>
            </p:nvSpPr>
            <p:spPr bwMode="auto">
              <a:xfrm>
                <a:off x="456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00" name="Line 54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01" name="Line 55"/>
              <p:cNvSpPr>
                <a:spLocks noChangeShapeType="1"/>
              </p:cNvSpPr>
              <p:nvPr/>
            </p:nvSpPr>
            <p:spPr bwMode="auto">
              <a:xfrm>
                <a:off x="503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02" name="Line 56"/>
              <p:cNvSpPr>
                <a:spLocks noChangeShapeType="1"/>
              </p:cNvSpPr>
              <p:nvPr/>
            </p:nvSpPr>
            <p:spPr bwMode="auto">
              <a:xfrm>
                <a:off x="528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1048703" name="Text Box 57"/>
            <p:cNvSpPr txBox="1">
              <a:spLocks noChangeArrowheads="1"/>
            </p:cNvSpPr>
            <p:nvPr/>
          </p:nvSpPr>
          <p:spPr bwMode="auto">
            <a:xfrm>
              <a:off x="685" y="2448"/>
              <a:ext cx="467" cy="346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b="1" sz="1200" lang="en-CA">
                  <a:latin typeface="Tahoma" pitchFamily="34" charset="0"/>
                </a:rPr>
                <a:t>Traffic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b="1" sz="1200" lang="en-CA">
                  <a:latin typeface="Tahoma" pitchFamily="34" charset="0"/>
                </a:rPr>
                <a:t>Carried</a:t>
              </a:r>
            </a:p>
          </p:txBody>
        </p:sp>
      </p:grpSp>
      <p:sp>
        <p:nvSpPr>
          <p:cNvPr id="1048704" name="Text Box 58"/>
          <p:cNvSpPr txBox="1">
            <a:spLocks noChangeArrowheads="1"/>
          </p:cNvSpPr>
          <p:nvPr/>
        </p:nvSpPr>
        <p:spPr bwMode="auto">
          <a:xfrm>
            <a:off x="6629400" y="4297363"/>
            <a:ext cx="2305050" cy="27463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1</a:t>
            </a:r>
            <a:r>
              <a:rPr baseline="30000" b="1" sz="1200" lang="en-CA">
                <a:latin typeface="Tahoma" pitchFamily="34" charset="0"/>
              </a:rPr>
              <a:t>st</a:t>
            </a:r>
            <a:r>
              <a:rPr b="1" sz="1200" lang="en-CA">
                <a:latin typeface="Tahoma" pitchFamily="34" charset="0"/>
              </a:rPr>
              <a:t> call arrives and is served</a:t>
            </a:r>
          </a:p>
        </p:txBody>
      </p:sp>
      <p:sp>
        <p:nvSpPr>
          <p:cNvPr id="1048705" name="Rectangle 59"/>
          <p:cNvSpPr>
            <a:spLocks noChangeArrowheads="1"/>
          </p:cNvSpPr>
          <p:nvPr/>
        </p:nvSpPr>
        <p:spPr bwMode="auto">
          <a:xfrm>
            <a:off x="2362200" y="5095875"/>
            <a:ext cx="762000" cy="381000"/>
          </a:xfrm>
          <a:prstGeom prst="rect"/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1</a:t>
            </a:r>
          </a:p>
        </p:txBody>
      </p:sp>
      <p:sp>
        <p:nvSpPr>
          <p:cNvPr id="1048706" name="Text Box 60"/>
          <p:cNvSpPr txBox="1">
            <a:spLocks noChangeArrowheads="1"/>
          </p:cNvSpPr>
          <p:nvPr/>
        </p:nvSpPr>
        <p:spPr bwMode="auto">
          <a:xfrm>
            <a:off x="6629400" y="4678363"/>
            <a:ext cx="1679575" cy="4937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2</a:t>
            </a:r>
            <a:r>
              <a:rPr baseline="30000" b="1" sz="1200" lang="en-CA">
                <a:latin typeface="Tahoma" pitchFamily="34" charset="0"/>
              </a:rPr>
              <a:t>nd</a:t>
            </a:r>
            <a:r>
              <a:rPr b="1" sz="1200" lang="en-CA">
                <a:latin typeface="Tahoma" pitchFamily="34" charset="0"/>
              </a:rPr>
              <a:t> call arrives but </a:t>
            </a:r>
          </a:p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server already busy</a:t>
            </a:r>
          </a:p>
        </p:txBody>
      </p:sp>
      <p:sp>
        <p:nvSpPr>
          <p:cNvPr id="1048707" name="Rectangle 61"/>
          <p:cNvSpPr>
            <a:spLocks noChangeArrowheads="1"/>
          </p:cNvSpPr>
          <p:nvPr/>
        </p:nvSpPr>
        <p:spPr bwMode="auto">
          <a:xfrm>
            <a:off x="2743200" y="5095875"/>
            <a:ext cx="762000" cy="381000"/>
          </a:xfrm>
          <a:prstGeom prst="rect"/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2</a:t>
            </a:r>
          </a:p>
        </p:txBody>
      </p:sp>
      <p:sp>
        <p:nvSpPr>
          <p:cNvPr id="1048708" name="Text Box 62"/>
          <p:cNvSpPr txBox="1">
            <a:spLocks noChangeArrowheads="1"/>
          </p:cNvSpPr>
          <p:nvPr/>
        </p:nvSpPr>
        <p:spPr bwMode="auto">
          <a:xfrm>
            <a:off x="6629400" y="5287963"/>
            <a:ext cx="1490663" cy="27463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2</a:t>
            </a:r>
            <a:r>
              <a:rPr baseline="30000" b="1" sz="1200" lang="en-CA">
                <a:latin typeface="Tahoma" pitchFamily="34" charset="0"/>
              </a:rPr>
              <a:t>nd</a:t>
            </a:r>
            <a:r>
              <a:rPr b="1" sz="1200" lang="en-CA">
                <a:latin typeface="Tahoma" pitchFamily="34" charset="0"/>
              </a:rPr>
              <a:t> call is cleared</a:t>
            </a:r>
          </a:p>
        </p:txBody>
      </p:sp>
      <p:grpSp>
        <p:nvGrpSpPr>
          <p:cNvPr id="104" name="Group 63"/>
          <p:cNvGrpSpPr/>
          <p:nvPr/>
        </p:nvGrpSpPr>
        <p:grpSpPr bwMode="auto">
          <a:xfrm>
            <a:off x="1981200" y="4800600"/>
            <a:ext cx="4191000" cy="762000"/>
            <a:chOff x="1152" y="3072"/>
            <a:chExt cx="2640" cy="480"/>
          </a:xfrm>
        </p:grpSpPr>
        <p:sp>
          <p:nvSpPr>
            <p:cNvPr id="1048709" name="Rectangle 64"/>
            <p:cNvSpPr>
              <a:spLocks noChangeArrowheads="1"/>
            </p:cNvSpPr>
            <p:nvPr/>
          </p:nvSpPr>
          <p:spPr bwMode="auto">
            <a:xfrm>
              <a:off x="1152" y="3072"/>
              <a:ext cx="2640" cy="432"/>
            </a:xfrm>
            <a:prstGeom prst="rect"/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 wrap="none"/>
            <a:p>
              <a:pPr eaLnBrk="1" hangingPunct="1"/>
              <a:endParaRPr lang="en-US"/>
            </a:p>
          </p:txBody>
        </p:sp>
        <p:grpSp>
          <p:nvGrpSpPr>
            <p:cNvPr id="105" name="Group 65"/>
            <p:cNvGrpSpPr/>
            <p:nvPr/>
          </p:nvGrpSpPr>
          <p:grpSpPr bwMode="auto">
            <a:xfrm>
              <a:off x="1152" y="3072"/>
              <a:ext cx="2640" cy="480"/>
              <a:chOff x="2880" y="1728"/>
              <a:chExt cx="2640" cy="480"/>
            </a:xfrm>
          </p:grpSpPr>
          <p:sp>
            <p:nvSpPr>
              <p:cNvPr id="1048710" name="Line 66"/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2640" cy="0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11" name="Line 67"/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0" cy="43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12" name="Line 68"/>
              <p:cNvSpPr>
                <a:spLocks noChangeShapeType="1"/>
              </p:cNvSpPr>
              <p:nvPr/>
            </p:nvSpPr>
            <p:spPr bwMode="auto">
              <a:xfrm>
                <a:off x="312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13" name="Line 69"/>
              <p:cNvSpPr>
                <a:spLocks noChangeShapeType="1"/>
              </p:cNvSpPr>
              <p:nvPr/>
            </p:nvSpPr>
            <p:spPr bwMode="auto">
              <a:xfrm>
                <a:off x="3361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14" name="Line 70"/>
              <p:cNvSpPr>
                <a:spLocks noChangeShapeType="1"/>
              </p:cNvSpPr>
              <p:nvPr/>
            </p:nvSpPr>
            <p:spPr bwMode="auto">
              <a:xfrm>
                <a:off x="359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15" name="Line 71"/>
              <p:cNvSpPr>
                <a:spLocks noChangeShapeType="1"/>
              </p:cNvSpPr>
              <p:nvPr/>
            </p:nvSpPr>
            <p:spPr bwMode="auto">
              <a:xfrm>
                <a:off x="384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16" name="Line 72"/>
              <p:cNvSpPr>
                <a:spLocks noChangeShapeType="1"/>
              </p:cNvSpPr>
              <p:nvPr/>
            </p:nvSpPr>
            <p:spPr bwMode="auto">
              <a:xfrm>
                <a:off x="408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17" name="Line 73"/>
              <p:cNvSpPr>
                <a:spLocks noChangeShapeType="1"/>
              </p:cNvSpPr>
              <p:nvPr/>
            </p:nvSpPr>
            <p:spPr bwMode="auto">
              <a:xfrm>
                <a:off x="431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18" name="Line 74"/>
              <p:cNvSpPr>
                <a:spLocks noChangeShapeType="1"/>
              </p:cNvSpPr>
              <p:nvPr/>
            </p:nvSpPr>
            <p:spPr bwMode="auto">
              <a:xfrm>
                <a:off x="456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19" name="Line 75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20" name="Line 76"/>
              <p:cNvSpPr>
                <a:spLocks noChangeShapeType="1"/>
              </p:cNvSpPr>
              <p:nvPr/>
            </p:nvSpPr>
            <p:spPr bwMode="auto">
              <a:xfrm>
                <a:off x="503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21" name="Line 77"/>
              <p:cNvSpPr>
                <a:spLocks noChangeShapeType="1"/>
              </p:cNvSpPr>
              <p:nvPr/>
            </p:nvSpPr>
            <p:spPr bwMode="auto">
              <a:xfrm>
                <a:off x="528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1048722" name="Rectangle 78"/>
            <p:cNvSpPr>
              <a:spLocks noChangeArrowheads="1"/>
            </p:cNvSpPr>
            <p:nvPr/>
          </p:nvSpPr>
          <p:spPr bwMode="auto">
            <a:xfrm>
              <a:off x="1392" y="3264"/>
              <a:ext cx="480" cy="240"/>
            </a:xfrm>
            <a:prstGeom prst="rect"/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pPr algn="ctr" eaLnBrk="1" hangingPunct="1">
                <a:spcBef>
                  <a:spcPct val="50000"/>
                </a:spcBef>
              </a:pPr>
              <a:r>
                <a:rPr b="1" sz="1200" lang="en-CA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048723" name="Text Box 79"/>
          <p:cNvSpPr txBox="1">
            <a:spLocks noChangeArrowheads="1"/>
          </p:cNvSpPr>
          <p:nvPr/>
        </p:nvSpPr>
        <p:spPr bwMode="auto">
          <a:xfrm>
            <a:off x="6629400" y="5668963"/>
            <a:ext cx="2317750" cy="27463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3</a:t>
            </a:r>
            <a:r>
              <a:rPr baseline="30000" b="1" sz="1200" lang="en-CA">
                <a:latin typeface="Tahoma" pitchFamily="34" charset="0"/>
              </a:rPr>
              <a:t>rd</a:t>
            </a:r>
            <a:r>
              <a:rPr b="1" sz="1200" lang="en-CA">
                <a:latin typeface="Tahoma" pitchFamily="34" charset="0"/>
              </a:rPr>
              <a:t> call arrives and is served</a:t>
            </a:r>
          </a:p>
        </p:txBody>
      </p:sp>
      <p:sp>
        <p:nvSpPr>
          <p:cNvPr id="1048724" name="Rectangle 80"/>
          <p:cNvSpPr>
            <a:spLocks noChangeArrowheads="1"/>
          </p:cNvSpPr>
          <p:nvPr/>
        </p:nvSpPr>
        <p:spPr bwMode="auto">
          <a:xfrm>
            <a:off x="3505200" y="5105400"/>
            <a:ext cx="762000" cy="381000"/>
          </a:xfrm>
          <a:prstGeom prst="rect"/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3</a:t>
            </a:r>
          </a:p>
        </p:txBody>
      </p:sp>
      <p:sp>
        <p:nvSpPr>
          <p:cNvPr id="1048725" name="Text Box 81"/>
          <p:cNvSpPr txBox="1">
            <a:spLocks noChangeArrowheads="1"/>
          </p:cNvSpPr>
          <p:nvPr/>
        </p:nvSpPr>
        <p:spPr bwMode="auto">
          <a:xfrm>
            <a:off x="6629400" y="6049963"/>
            <a:ext cx="2317750" cy="27463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4</a:t>
            </a:r>
            <a:r>
              <a:rPr baseline="30000" b="1" sz="1200" lang="en-CA">
                <a:latin typeface="Tahoma" pitchFamily="34" charset="0"/>
              </a:rPr>
              <a:t>th</a:t>
            </a:r>
            <a:r>
              <a:rPr b="1" sz="1200" lang="en-CA">
                <a:latin typeface="Tahoma" pitchFamily="34" charset="0"/>
              </a:rPr>
              <a:t> call arrives and is served</a:t>
            </a:r>
          </a:p>
        </p:txBody>
      </p:sp>
      <p:sp>
        <p:nvSpPr>
          <p:cNvPr id="1048726" name="Rectangle 82"/>
          <p:cNvSpPr>
            <a:spLocks noChangeArrowheads="1"/>
          </p:cNvSpPr>
          <p:nvPr/>
        </p:nvSpPr>
        <p:spPr bwMode="auto">
          <a:xfrm>
            <a:off x="4648200" y="5105400"/>
            <a:ext cx="381000" cy="381000"/>
          </a:xfrm>
          <a:prstGeom prst="rect"/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4</a:t>
            </a:r>
          </a:p>
        </p:txBody>
      </p:sp>
      <p:sp>
        <p:nvSpPr>
          <p:cNvPr id="1048727" name="Text Box 83"/>
          <p:cNvSpPr txBox="1">
            <a:spLocks noChangeArrowheads="1"/>
          </p:cNvSpPr>
          <p:nvPr/>
        </p:nvSpPr>
        <p:spPr bwMode="auto">
          <a:xfrm>
            <a:off x="2819400" y="5781675"/>
            <a:ext cx="2303463" cy="63023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600" lang="en-CA">
                <a:latin typeface="Tahoma" pitchFamily="34" charset="0"/>
              </a:rPr>
              <a:t>Total Traffic Carried:</a:t>
            </a:r>
          </a:p>
          <a:p>
            <a:pPr eaLnBrk="1" hangingPunct="1">
              <a:spcBef>
                <a:spcPct val="20000"/>
              </a:spcBef>
            </a:pPr>
            <a:r>
              <a:rPr b="1" sz="1600" lang="en-CA">
                <a:latin typeface="Tahoma" pitchFamily="34" charset="0"/>
              </a:rPr>
              <a:t>T</a:t>
            </a:r>
            <a:r>
              <a:rPr baseline="-25000" b="1" sz="1600" lang="en-CA">
                <a:latin typeface="Tahoma" pitchFamily="34" charset="0"/>
              </a:rPr>
              <a:t>C</a:t>
            </a:r>
            <a:r>
              <a:rPr b="1" sz="1600" lang="en-CA">
                <a:latin typeface="Tahoma" pitchFamily="34" charset="0"/>
              </a:rPr>
              <a:t> = 0.5 E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104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2"/>
                                        <p:tgtEl>
                                          <p:spTgt spid="104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7"/>
                                        <p:tgtEl>
                                          <p:spTgt spid="104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2"/>
                                        <p:tgtEl>
                                          <p:spTgt spid="104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7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 nodeType="clickPar">
                      <p:stCondLst>
                        <p:cond delay="indefinite"/>
                      </p:stCondLst>
                      <p:childTnLst>
                        <p:par>
                          <p:cTn fill="hold" id="2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2"/>
                                        <p:tgtEl>
                                          <p:spTgt spid="104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 nodeType="clickPar">
                      <p:stCondLst>
                        <p:cond delay="indefinite"/>
                      </p:stCondLst>
                      <p:childTnLst>
                        <p:par>
                          <p:cTn fill="hold" id="3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7"/>
                                        <p:tgtEl>
                                          <p:spTgt spid="104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8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39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" nodeType="clickPar">
                      <p:stCondLst>
                        <p:cond delay="indefinite"/>
                      </p:stCondLst>
                      <p:childTnLst>
                        <p:par>
                          <p:cTn fill="hold" id="4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4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6"/>
                                        <p:tgtEl>
                                          <p:spTgt spid="104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7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48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50"/>
                                        <p:tgtEl>
                                          <p:spTgt spid="104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55"/>
                                        <p:tgtEl>
                                          <p:spTgt spid="104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6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57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59"/>
                                        <p:tgtEl>
                                          <p:spTgt spid="104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0" nodeType="clickPar">
                      <p:stCondLst>
                        <p:cond delay="indefinite"/>
                      </p:stCondLst>
                      <p:childTnLst>
                        <p:par>
                          <p:cTn fill="hold" id="6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2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64"/>
                                        <p:tgtEl>
                                          <p:spTgt spid="104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5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66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68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 nodeType="clickPar">
                      <p:stCondLst>
                        <p:cond delay="indefinite"/>
                      </p:stCondLst>
                      <p:childTnLst>
                        <p:par>
                          <p:cTn fill="hold" id="7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71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3"/>
                                        <p:tgtEl>
                                          <p:spTgt spid="104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4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75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7"/>
                                        <p:tgtEl>
                                          <p:spTgt spid="104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8" nodeType="clickPar">
                      <p:stCondLst>
                        <p:cond delay="indefinite"/>
                      </p:stCondLst>
                      <p:childTnLst>
                        <p:par>
                          <p:cTn fill="hold" id="7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0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82"/>
                                        <p:tgtEl>
                                          <p:spTgt spid="104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3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84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86"/>
                                        <p:tgtEl>
                                          <p:spTgt spid="104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 nodeType="clickPar">
                      <p:stCondLst>
                        <p:cond delay="indefinite"/>
                      </p:stCondLst>
                      <p:childTnLst>
                        <p:par>
                          <p:cTn fill="hold" id="8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89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91"/>
                                        <p:tgtEl>
                                          <p:spTgt spid="104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1" grpId="0" animBg="1" autoUpdateAnimBg="0"/>
      <p:bldP spid="1048682" grpId="0" animBg="1" autoUpdateAnimBg="0"/>
      <p:bldP spid="1048683" grpId="0" animBg="1" autoUpdateAnimBg="0"/>
      <p:bldP spid="1048684" grpId="0" animBg="1" autoUpdateAnimBg="0"/>
      <p:bldP spid="1048687" grpId="0" autoUpdateAnimBg="0"/>
      <p:bldP spid="1048690" grpId="0" autoUpdateAnimBg="0"/>
      <p:bldP spid="1048704" grpId="0" autoUpdateAnimBg="0"/>
      <p:bldP spid="1048705" grpId="0" animBg="1" autoUpdateAnimBg="0"/>
      <p:bldP spid="1048706" grpId="0" autoUpdateAnimBg="0"/>
      <p:bldP spid="1048707" grpId="0" animBg="1" autoUpdateAnimBg="0"/>
      <p:bldP spid="1048708" grpId="0" autoUpdateAnimBg="0"/>
      <p:bldP spid="1048723" grpId="0" autoUpdateAnimBg="0"/>
      <p:bldP spid="1048724" grpId="0" animBg="1" autoUpdateAnimBg="0"/>
      <p:bldP spid="1048725" grpId="0" autoUpdateAnimBg="0"/>
      <p:bldP spid="1048726" grpId="0" animBg="1" autoUpdateAnimBg="0"/>
      <p:bldP spid="104872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78A22F7E-2EF2-4015-B264-F169932493AA}" type="slidenum">
              <a:rPr lang="en-US" smtClean="0"/>
              <a:t>16</a:t>
            </a:fld>
            <a:endParaRPr lang="en-US" smtClean="0"/>
          </a:p>
        </p:txBody>
      </p:sp>
      <p:grpSp>
        <p:nvGrpSpPr>
          <p:cNvPr id="107" name="Group 4"/>
          <p:cNvGrpSpPr/>
          <p:nvPr/>
        </p:nvGrpSpPr>
        <p:grpSpPr bwMode="auto">
          <a:xfrm>
            <a:off x="1981200" y="2133600"/>
            <a:ext cx="4191000" cy="762000"/>
            <a:chOff x="2880" y="1728"/>
            <a:chExt cx="2640" cy="480"/>
          </a:xfrm>
        </p:grpSpPr>
        <p:sp>
          <p:nvSpPr>
            <p:cNvPr id="1048729" name="Line 5"/>
            <p:cNvSpPr>
              <a:spLocks noChangeShapeType="1"/>
            </p:cNvSpPr>
            <p:nvPr/>
          </p:nvSpPr>
          <p:spPr bwMode="auto">
            <a:xfrm>
              <a:off x="2880" y="2160"/>
              <a:ext cx="2640" cy="0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30" name="Line 6"/>
            <p:cNvSpPr>
              <a:spLocks noChangeShapeType="1"/>
            </p:cNvSpPr>
            <p:nvPr/>
          </p:nvSpPr>
          <p:spPr bwMode="auto">
            <a:xfrm>
              <a:off x="2880" y="1728"/>
              <a:ext cx="0" cy="43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31" name="Line 7"/>
            <p:cNvSpPr>
              <a:spLocks noChangeShapeType="1"/>
            </p:cNvSpPr>
            <p:nvPr/>
          </p:nvSpPr>
          <p:spPr bwMode="auto">
            <a:xfrm>
              <a:off x="312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32" name="Line 8"/>
            <p:cNvSpPr>
              <a:spLocks noChangeShapeType="1"/>
            </p:cNvSpPr>
            <p:nvPr/>
          </p:nvSpPr>
          <p:spPr bwMode="auto">
            <a:xfrm>
              <a:off x="3361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33" name="Line 9"/>
            <p:cNvSpPr>
              <a:spLocks noChangeShapeType="1"/>
            </p:cNvSpPr>
            <p:nvPr/>
          </p:nvSpPr>
          <p:spPr bwMode="auto">
            <a:xfrm>
              <a:off x="359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34" name="Line 10"/>
            <p:cNvSpPr>
              <a:spLocks noChangeShapeType="1"/>
            </p:cNvSpPr>
            <p:nvPr/>
          </p:nvSpPr>
          <p:spPr bwMode="auto">
            <a:xfrm>
              <a:off x="384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35" name="Line 11"/>
            <p:cNvSpPr>
              <a:spLocks noChangeShapeType="1"/>
            </p:cNvSpPr>
            <p:nvPr/>
          </p:nvSpPr>
          <p:spPr bwMode="auto">
            <a:xfrm>
              <a:off x="408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36" name="Line 12"/>
            <p:cNvSpPr>
              <a:spLocks noChangeShapeType="1"/>
            </p:cNvSpPr>
            <p:nvPr/>
          </p:nvSpPr>
          <p:spPr bwMode="auto">
            <a:xfrm>
              <a:off x="431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37" name="Line 13"/>
            <p:cNvSpPr>
              <a:spLocks noChangeShapeType="1"/>
            </p:cNvSpPr>
            <p:nvPr/>
          </p:nvSpPr>
          <p:spPr bwMode="auto">
            <a:xfrm>
              <a:off x="456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38" name="Line 14"/>
            <p:cNvSpPr>
              <a:spLocks noChangeShapeType="1"/>
            </p:cNvSpPr>
            <p:nvPr/>
          </p:nvSpPr>
          <p:spPr bwMode="auto">
            <a:xfrm>
              <a:off x="480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39" name="Line 15"/>
            <p:cNvSpPr>
              <a:spLocks noChangeShapeType="1"/>
            </p:cNvSpPr>
            <p:nvPr/>
          </p:nvSpPr>
          <p:spPr bwMode="auto">
            <a:xfrm>
              <a:off x="503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40" name="Line 16"/>
            <p:cNvSpPr>
              <a:spLocks noChangeShapeType="1"/>
            </p:cNvSpPr>
            <p:nvPr/>
          </p:nvSpPr>
          <p:spPr bwMode="auto">
            <a:xfrm>
              <a:off x="528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08" name="Group 17"/>
          <p:cNvGrpSpPr/>
          <p:nvPr/>
        </p:nvGrpSpPr>
        <p:grpSpPr bwMode="auto">
          <a:xfrm>
            <a:off x="1981200" y="3048000"/>
            <a:ext cx="4191000" cy="762000"/>
            <a:chOff x="2880" y="1728"/>
            <a:chExt cx="2640" cy="480"/>
          </a:xfrm>
        </p:grpSpPr>
        <p:sp>
          <p:nvSpPr>
            <p:cNvPr id="1048741" name="Line 18"/>
            <p:cNvSpPr>
              <a:spLocks noChangeShapeType="1"/>
            </p:cNvSpPr>
            <p:nvPr/>
          </p:nvSpPr>
          <p:spPr bwMode="auto">
            <a:xfrm>
              <a:off x="2880" y="2160"/>
              <a:ext cx="2640" cy="0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42" name="Line 19"/>
            <p:cNvSpPr>
              <a:spLocks noChangeShapeType="1"/>
            </p:cNvSpPr>
            <p:nvPr/>
          </p:nvSpPr>
          <p:spPr bwMode="auto">
            <a:xfrm>
              <a:off x="2880" y="1728"/>
              <a:ext cx="0" cy="43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43" name="Line 20"/>
            <p:cNvSpPr>
              <a:spLocks noChangeShapeType="1"/>
            </p:cNvSpPr>
            <p:nvPr/>
          </p:nvSpPr>
          <p:spPr bwMode="auto">
            <a:xfrm>
              <a:off x="312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44" name="Line 21"/>
            <p:cNvSpPr>
              <a:spLocks noChangeShapeType="1"/>
            </p:cNvSpPr>
            <p:nvPr/>
          </p:nvSpPr>
          <p:spPr bwMode="auto">
            <a:xfrm>
              <a:off x="3361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45" name="Line 22"/>
            <p:cNvSpPr>
              <a:spLocks noChangeShapeType="1"/>
            </p:cNvSpPr>
            <p:nvPr/>
          </p:nvSpPr>
          <p:spPr bwMode="auto">
            <a:xfrm>
              <a:off x="359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46" name="Line 23"/>
            <p:cNvSpPr>
              <a:spLocks noChangeShapeType="1"/>
            </p:cNvSpPr>
            <p:nvPr/>
          </p:nvSpPr>
          <p:spPr bwMode="auto">
            <a:xfrm>
              <a:off x="384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47" name="Line 24"/>
            <p:cNvSpPr>
              <a:spLocks noChangeShapeType="1"/>
            </p:cNvSpPr>
            <p:nvPr/>
          </p:nvSpPr>
          <p:spPr bwMode="auto">
            <a:xfrm>
              <a:off x="408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48" name="Line 25"/>
            <p:cNvSpPr>
              <a:spLocks noChangeShapeType="1"/>
            </p:cNvSpPr>
            <p:nvPr/>
          </p:nvSpPr>
          <p:spPr bwMode="auto">
            <a:xfrm>
              <a:off x="431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49" name="Line 26"/>
            <p:cNvSpPr>
              <a:spLocks noChangeShapeType="1"/>
            </p:cNvSpPr>
            <p:nvPr/>
          </p:nvSpPr>
          <p:spPr bwMode="auto">
            <a:xfrm>
              <a:off x="456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50" name="Line 27"/>
            <p:cNvSpPr>
              <a:spLocks noChangeShapeType="1"/>
            </p:cNvSpPr>
            <p:nvPr/>
          </p:nvSpPr>
          <p:spPr bwMode="auto">
            <a:xfrm>
              <a:off x="480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51" name="Line 28"/>
            <p:cNvSpPr>
              <a:spLocks noChangeShapeType="1"/>
            </p:cNvSpPr>
            <p:nvPr/>
          </p:nvSpPr>
          <p:spPr bwMode="auto">
            <a:xfrm>
              <a:off x="503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752" name="Line 29"/>
            <p:cNvSpPr>
              <a:spLocks noChangeShapeType="1"/>
            </p:cNvSpPr>
            <p:nvPr/>
          </p:nvSpPr>
          <p:spPr bwMode="auto">
            <a:xfrm>
              <a:off x="528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48753" name="Text Box 30"/>
          <p:cNvSpPr txBox="1">
            <a:spLocks noChangeArrowheads="1"/>
          </p:cNvSpPr>
          <p:nvPr/>
        </p:nvSpPr>
        <p:spPr bwMode="auto">
          <a:xfrm>
            <a:off x="685800" y="2209800"/>
            <a:ext cx="1301750" cy="54927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Source #1</a:t>
            </a:r>
          </a:p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Offered Traffic</a:t>
            </a:r>
          </a:p>
        </p:txBody>
      </p:sp>
      <p:sp>
        <p:nvSpPr>
          <p:cNvPr id="1048754" name="Text Box 31"/>
          <p:cNvSpPr txBox="1">
            <a:spLocks noChangeArrowheads="1"/>
          </p:cNvSpPr>
          <p:nvPr/>
        </p:nvSpPr>
        <p:spPr bwMode="auto">
          <a:xfrm>
            <a:off x="685800" y="3124200"/>
            <a:ext cx="1301750" cy="54927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Source #2</a:t>
            </a:r>
          </a:p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Offered Traffic</a:t>
            </a:r>
          </a:p>
        </p:txBody>
      </p:sp>
      <p:sp>
        <p:nvSpPr>
          <p:cNvPr id="1048755" name="Rectangle 32"/>
          <p:cNvSpPr>
            <a:spLocks noChangeArrowheads="1"/>
          </p:cNvSpPr>
          <p:nvPr/>
        </p:nvSpPr>
        <p:spPr bwMode="auto">
          <a:xfrm>
            <a:off x="2362200" y="2438400"/>
            <a:ext cx="762000" cy="381000"/>
          </a:xfrm>
          <a:prstGeom prst="rect"/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1</a:t>
            </a:r>
          </a:p>
        </p:txBody>
      </p:sp>
      <p:sp>
        <p:nvSpPr>
          <p:cNvPr id="1048756" name="Rectangle 33"/>
          <p:cNvSpPr>
            <a:spLocks noChangeArrowheads="1"/>
          </p:cNvSpPr>
          <p:nvPr/>
        </p:nvSpPr>
        <p:spPr bwMode="auto">
          <a:xfrm>
            <a:off x="2743200" y="3352800"/>
            <a:ext cx="762000" cy="381000"/>
          </a:xfrm>
          <a:prstGeom prst="rect"/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2</a:t>
            </a:r>
          </a:p>
        </p:txBody>
      </p:sp>
      <p:sp>
        <p:nvSpPr>
          <p:cNvPr id="1048757" name="Rectangle 34"/>
          <p:cNvSpPr>
            <a:spLocks noChangeArrowheads="1"/>
          </p:cNvSpPr>
          <p:nvPr/>
        </p:nvSpPr>
        <p:spPr bwMode="auto">
          <a:xfrm>
            <a:off x="3505200" y="2438400"/>
            <a:ext cx="762000" cy="381000"/>
          </a:xfrm>
          <a:prstGeom prst="rect"/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3</a:t>
            </a:r>
          </a:p>
        </p:txBody>
      </p:sp>
      <p:sp>
        <p:nvSpPr>
          <p:cNvPr id="1048758" name="Rectangle 35"/>
          <p:cNvSpPr>
            <a:spLocks noChangeArrowheads="1"/>
          </p:cNvSpPr>
          <p:nvPr/>
        </p:nvSpPr>
        <p:spPr bwMode="auto">
          <a:xfrm>
            <a:off x="4648200" y="3352800"/>
            <a:ext cx="381000" cy="381000"/>
          </a:xfrm>
          <a:prstGeom prst="rect"/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4</a:t>
            </a:r>
          </a:p>
        </p:txBody>
      </p:sp>
      <p:grpSp>
        <p:nvGrpSpPr>
          <p:cNvPr id="109" name="Group 36"/>
          <p:cNvGrpSpPr/>
          <p:nvPr/>
        </p:nvGrpSpPr>
        <p:grpSpPr bwMode="auto">
          <a:xfrm>
            <a:off x="1981200" y="1752600"/>
            <a:ext cx="3810000" cy="274638"/>
            <a:chOff x="1152" y="720"/>
            <a:chExt cx="2400" cy="173"/>
          </a:xfrm>
        </p:grpSpPr>
        <p:sp>
          <p:nvSpPr>
            <p:cNvPr id="1048759" name="Line 37"/>
            <p:cNvSpPr>
              <a:spLocks noChangeShapeType="1"/>
            </p:cNvSpPr>
            <p:nvPr/>
          </p:nvSpPr>
          <p:spPr bwMode="auto">
            <a:xfrm>
              <a:off x="1152" y="864"/>
              <a:ext cx="2400" cy="0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48760" name="Rectangle 38"/>
            <p:cNvSpPr>
              <a:spLocks noChangeArrowheads="1"/>
            </p:cNvSpPr>
            <p:nvPr/>
          </p:nvSpPr>
          <p:spPr bwMode="auto">
            <a:xfrm>
              <a:off x="1968" y="720"/>
              <a:ext cx="655" cy="173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b="1" sz="1200" lang="en-CA">
                  <a:latin typeface="Tahoma" pitchFamily="34" charset="0"/>
                </a:rPr>
                <a:t>10 minutes</a:t>
              </a:r>
            </a:p>
          </p:txBody>
        </p:sp>
      </p:grpSp>
      <p:sp>
        <p:nvSpPr>
          <p:cNvPr id="1048761" name="Text Box 39"/>
          <p:cNvSpPr txBox="1">
            <a:spLocks noChangeArrowheads="1"/>
          </p:cNvSpPr>
          <p:nvPr/>
        </p:nvSpPr>
        <p:spPr bwMode="auto">
          <a:xfrm>
            <a:off x="6324600" y="2743200"/>
            <a:ext cx="2328863" cy="92392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600" lang="en-CA">
                <a:latin typeface="Tahoma" pitchFamily="34" charset="0"/>
              </a:rPr>
              <a:t>Total Traffic Offered:</a:t>
            </a:r>
          </a:p>
          <a:p>
            <a:pPr eaLnBrk="1" hangingPunct="1">
              <a:spcBef>
                <a:spcPct val="20000"/>
              </a:spcBef>
            </a:pPr>
            <a:r>
              <a:rPr b="1" sz="1600" lang="en-CA">
                <a:latin typeface="Tahoma" pitchFamily="34" charset="0"/>
              </a:rPr>
              <a:t>T</a:t>
            </a:r>
            <a:r>
              <a:rPr baseline="-25000" b="1" sz="1600" lang="en-CA">
                <a:latin typeface="Tahoma" pitchFamily="34" charset="0"/>
              </a:rPr>
              <a:t>O</a:t>
            </a:r>
            <a:r>
              <a:rPr b="1" sz="1600" lang="en-CA">
                <a:latin typeface="Tahoma" pitchFamily="34" charset="0"/>
              </a:rPr>
              <a:t> = 0.4 E + 0.3 E</a:t>
            </a:r>
          </a:p>
          <a:p>
            <a:pPr eaLnBrk="1" hangingPunct="1">
              <a:spcBef>
                <a:spcPct val="20000"/>
              </a:spcBef>
            </a:pPr>
            <a:r>
              <a:rPr b="1" sz="1600" lang="en-CA">
                <a:latin typeface="Tahoma" pitchFamily="34" charset="0"/>
              </a:rPr>
              <a:t>T</a:t>
            </a:r>
            <a:r>
              <a:rPr baseline="-25000" b="1" sz="1600" lang="en-CA">
                <a:latin typeface="Tahoma" pitchFamily="34" charset="0"/>
              </a:rPr>
              <a:t>O</a:t>
            </a:r>
            <a:r>
              <a:rPr b="1" sz="1600" lang="en-CA">
                <a:latin typeface="Tahoma" pitchFamily="34" charset="0"/>
              </a:rPr>
              <a:t> = 0.7 E</a:t>
            </a:r>
          </a:p>
        </p:txBody>
      </p:sp>
      <p:sp>
        <p:nvSpPr>
          <p:cNvPr id="1048762" name="Text Box 40"/>
          <p:cNvSpPr txBox="1">
            <a:spLocks noChangeArrowheads="1"/>
          </p:cNvSpPr>
          <p:nvPr/>
        </p:nvSpPr>
        <p:spPr bwMode="auto">
          <a:xfrm>
            <a:off x="1174750" y="1447800"/>
            <a:ext cx="1035050" cy="3048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400" lang="en-CA" u="sng">
                <a:latin typeface="Tahoma" pitchFamily="34" charset="0"/>
              </a:rPr>
              <a:t>2 sources</a:t>
            </a:r>
          </a:p>
        </p:txBody>
      </p:sp>
      <p:sp>
        <p:nvSpPr>
          <p:cNvPr id="1048763" name="Rectangle 41"/>
          <p:cNvSpPr>
            <a:spLocks noChangeAspect="1" noChangeArrowheads="1"/>
          </p:cNvSpPr>
          <p:nvPr/>
        </p:nvSpPr>
        <p:spPr bwMode="auto">
          <a:xfrm>
            <a:off x="608013" y="425450"/>
            <a:ext cx="8255000" cy="6413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algn="ctr" eaLnBrk="1" hangingPunct="1"/>
            <a:r>
              <a:rPr sz="4400" lang="en-CA">
                <a:solidFill>
                  <a:schemeClr val="tx2"/>
                </a:solidFill>
              </a:rPr>
              <a:t>Blocked Calls Held (BCH)</a:t>
            </a:r>
          </a:p>
        </p:txBody>
      </p:sp>
      <p:grpSp>
        <p:nvGrpSpPr>
          <p:cNvPr id="110" name="Group 42"/>
          <p:cNvGrpSpPr/>
          <p:nvPr/>
        </p:nvGrpSpPr>
        <p:grpSpPr bwMode="auto">
          <a:xfrm>
            <a:off x="1239838" y="4800600"/>
            <a:ext cx="4932362" cy="762000"/>
            <a:chOff x="685" y="2400"/>
            <a:chExt cx="3107" cy="480"/>
          </a:xfrm>
        </p:grpSpPr>
        <p:grpSp>
          <p:nvGrpSpPr>
            <p:cNvPr id="111" name="Group 43"/>
            <p:cNvGrpSpPr/>
            <p:nvPr/>
          </p:nvGrpSpPr>
          <p:grpSpPr bwMode="auto">
            <a:xfrm>
              <a:off x="1152" y="2400"/>
              <a:ext cx="2640" cy="480"/>
              <a:chOff x="2880" y="1728"/>
              <a:chExt cx="2640" cy="480"/>
            </a:xfrm>
          </p:grpSpPr>
          <p:sp>
            <p:nvSpPr>
              <p:cNvPr id="1048764" name="Line 44"/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2640" cy="0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65" name="Line 45"/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0" cy="43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66" name="Line 46"/>
              <p:cNvSpPr>
                <a:spLocks noChangeShapeType="1"/>
              </p:cNvSpPr>
              <p:nvPr/>
            </p:nvSpPr>
            <p:spPr bwMode="auto">
              <a:xfrm>
                <a:off x="312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67" name="Line 47"/>
              <p:cNvSpPr>
                <a:spLocks noChangeShapeType="1"/>
              </p:cNvSpPr>
              <p:nvPr/>
            </p:nvSpPr>
            <p:spPr bwMode="auto">
              <a:xfrm>
                <a:off x="3361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68" name="Line 48"/>
              <p:cNvSpPr>
                <a:spLocks noChangeShapeType="1"/>
              </p:cNvSpPr>
              <p:nvPr/>
            </p:nvSpPr>
            <p:spPr bwMode="auto">
              <a:xfrm>
                <a:off x="359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69" name="Line 49"/>
              <p:cNvSpPr>
                <a:spLocks noChangeShapeType="1"/>
              </p:cNvSpPr>
              <p:nvPr/>
            </p:nvSpPr>
            <p:spPr bwMode="auto">
              <a:xfrm>
                <a:off x="384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70" name="Line 50"/>
              <p:cNvSpPr>
                <a:spLocks noChangeShapeType="1"/>
              </p:cNvSpPr>
              <p:nvPr/>
            </p:nvSpPr>
            <p:spPr bwMode="auto">
              <a:xfrm>
                <a:off x="408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71" name="Line 51"/>
              <p:cNvSpPr>
                <a:spLocks noChangeShapeType="1"/>
              </p:cNvSpPr>
              <p:nvPr/>
            </p:nvSpPr>
            <p:spPr bwMode="auto">
              <a:xfrm>
                <a:off x="431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72" name="Line 52"/>
              <p:cNvSpPr>
                <a:spLocks noChangeShapeType="1"/>
              </p:cNvSpPr>
              <p:nvPr/>
            </p:nvSpPr>
            <p:spPr bwMode="auto">
              <a:xfrm>
                <a:off x="456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73" name="Line 53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74" name="Line 54"/>
              <p:cNvSpPr>
                <a:spLocks noChangeShapeType="1"/>
              </p:cNvSpPr>
              <p:nvPr/>
            </p:nvSpPr>
            <p:spPr bwMode="auto">
              <a:xfrm>
                <a:off x="503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75" name="Line 55"/>
              <p:cNvSpPr>
                <a:spLocks noChangeShapeType="1"/>
              </p:cNvSpPr>
              <p:nvPr/>
            </p:nvSpPr>
            <p:spPr bwMode="auto">
              <a:xfrm>
                <a:off x="528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1048776" name="Text Box 56"/>
            <p:cNvSpPr txBox="1">
              <a:spLocks noChangeArrowheads="1"/>
            </p:cNvSpPr>
            <p:nvPr/>
          </p:nvSpPr>
          <p:spPr bwMode="auto">
            <a:xfrm>
              <a:off x="685" y="2448"/>
              <a:ext cx="467" cy="346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b="1" sz="1200" lang="en-CA">
                  <a:latin typeface="Tahoma" pitchFamily="34" charset="0"/>
                </a:rPr>
                <a:t>Traffic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b="1" sz="1200" lang="en-CA">
                  <a:latin typeface="Tahoma" pitchFamily="34" charset="0"/>
                </a:rPr>
                <a:t>Carried</a:t>
              </a:r>
            </a:p>
          </p:txBody>
        </p:sp>
      </p:grpSp>
      <p:sp>
        <p:nvSpPr>
          <p:cNvPr id="1048777" name="Rectangle 57"/>
          <p:cNvSpPr>
            <a:spLocks noChangeArrowheads="1"/>
          </p:cNvSpPr>
          <p:nvPr/>
        </p:nvSpPr>
        <p:spPr bwMode="auto">
          <a:xfrm>
            <a:off x="2362200" y="5105400"/>
            <a:ext cx="762000" cy="381000"/>
          </a:xfrm>
          <a:prstGeom prst="rect"/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1</a:t>
            </a:r>
          </a:p>
        </p:txBody>
      </p:sp>
      <p:sp>
        <p:nvSpPr>
          <p:cNvPr id="1048778" name="Rectangle 58"/>
          <p:cNvSpPr>
            <a:spLocks noChangeArrowheads="1"/>
          </p:cNvSpPr>
          <p:nvPr/>
        </p:nvSpPr>
        <p:spPr bwMode="auto">
          <a:xfrm>
            <a:off x="2743200" y="5105400"/>
            <a:ext cx="762000" cy="381000"/>
          </a:xfrm>
          <a:prstGeom prst="rect"/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2</a:t>
            </a:r>
          </a:p>
        </p:txBody>
      </p:sp>
      <p:grpSp>
        <p:nvGrpSpPr>
          <p:cNvPr id="112" name="Group 59"/>
          <p:cNvGrpSpPr/>
          <p:nvPr/>
        </p:nvGrpSpPr>
        <p:grpSpPr bwMode="auto">
          <a:xfrm>
            <a:off x="1981200" y="4800600"/>
            <a:ext cx="4191000" cy="762000"/>
            <a:chOff x="1152" y="3024"/>
            <a:chExt cx="2640" cy="480"/>
          </a:xfrm>
        </p:grpSpPr>
        <p:grpSp>
          <p:nvGrpSpPr>
            <p:cNvPr id="113" name="Group 60"/>
            <p:cNvGrpSpPr/>
            <p:nvPr/>
          </p:nvGrpSpPr>
          <p:grpSpPr bwMode="auto">
            <a:xfrm>
              <a:off x="1152" y="3024"/>
              <a:ext cx="2640" cy="480"/>
              <a:chOff x="2880" y="1728"/>
              <a:chExt cx="2640" cy="480"/>
            </a:xfrm>
          </p:grpSpPr>
          <p:sp>
            <p:nvSpPr>
              <p:cNvPr id="1048779" name="Line 61"/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2640" cy="0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80" name="Line 62"/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0" cy="43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81" name="Line 63"/>
              <p:cNvSpPr>
                <a:spLocks noChangeShapeType="1"/>
              </p:cNvSpPr>
              <p:nvPr/>
            </p:nvSpPr>
            <p:spPr bwMode="auto">
              <a:xfrm>
                <a:off x="312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82" name="Line 64"/>
              <p:cNvSpPr>
                <a:spLocks noChangeShapeType="1"/>
              </p:cNvSpPr>
              <p:nvPr/>
            </p:nvSpPr>
            <p:spPr bwMode="auto">
              <a:xfrm>
                <a:off x="3361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83" name="Line 65"/>
              <p:cNvSpPr>
                <a:spLocks noChangeShapeType="1"/>
              </p:cNvSpPr>
              <p:nvPr/>
            </p:nvSpPr>
            <p:spPr bwMode="auto">
              <a:xfrm>
                <a:off x="359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84" name="Line 66"/>
              <p:cNvSpPr>
                <a:spLocks noChangeShapeType="1"/>
              </p:cNvSpPr>
              <p:nvPr/>
            </p:nvSpPr>
            <p:spPr bwMode="auto">
              <a:xfrm>
                <a:off x="384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85" name="Line 67"/>
              <p:cNvSpPr>
                <a:spLocks noChangeShapeType="1"/>
              </p:cNvSpPr>
              <p:nvPr/>
            </p:nvSpPr>
            <p:spPr bwMode="auto">
              <a:xfrm>
                <a:off x="408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86" name="Line 68"/>
              <p:cNvSpPr>
                <a:spLocks noChangeShapeType="1"/>
              </p:cNvSpPr>
              <p:nvPr/>
            </p:nvSpPr>
            <p:spPr bwMode="auto">
              <a:xfrm>
                <a:off x="431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87" name="Line 69"/>
              <p:cNvSpPr>
                <a:spLocks noChangeShapeType="1"/>
              </p:cNvSpPr>
              <p:nvPr/>
            </p:nvSpPr>
            <p:spPr bwMode="auto">
              <a:xfrm>
                <a:off x="456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88" name="Line 70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89" name="Line 71"/>
              <p:cNvSpPr>
                <a:spLocks noChangeShapeType="1"/>
              </p:cNvSpPr>
              <p:nvPr/>
            </p:nvSpPr>
            <p:spPr bwMode="auto">
              <a:xfrm>
                <a:off x="503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790" name="Line 72"/>
              <p:cNvSpPr>
                <a:spLocks noChangeShapeType="1"/>
              </p:cNvSpPr>
              <p:nvPr/>
            </p:nvSpPr>
            <p:spPr bwMode="auto">
              <a:xfrm>
                <a:off x="528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1048791" name="Rectangle 73"/>
            <p:cNvSpPr>
              <a:spLocks noChangeArrowheads="1"/>
            </p:cNvSpPr>
            <p:nvPr/>
          </p:nvSpPr>
          <p:spPr bwMode="auto">
            <a:xfrm>
              <a:off x="1392" y="3216"/>
              <a:ext cx="480" cy="240"/>
            </a:xfrm>
            <a:prstGeom prst="rect"/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pPr algn="ctr" eaLnBrk="1" hangingPunct="1">
                <a:spcBef>
                  <a:spcPct val="50000"/>
                </a:spcBef>
              </a:pPr>
              <a:r>
                <a:rPr b="1" sz="1200" lang="en-CA">
                  <a:latin typeface="Tahoma" pitchFamily="34" charset="0"/>
                </a:rPr>
                <a:t>1</a:t>
              </a:r>
            </a:p>
          </p:txBody>
        </p:sp>
        <p:sp>
          <p:nvSpPr>
            <p:cNvPr id="1048792" name="Rectangle 74"/>
            <p:cNvSpPr>
              <a:spLocks noChangeArrowheads="1"/>
            </p:cNvSpPr>
            <p:nvPr/>
          </p:nvSpPr>
          <p:spPr bwMode="auto">
            <a:xfrm>
              <a:off x="1872" y="3216"/>
              <a:ext cx="240" cy="240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pPr algn="ctr" eaLnBrk="1" hangingPunct="1">
                <a:spcBef>
                  <a:spcPct val="50000"/>
                </a:spcBef>
              </a:pPr>
              <a:r>
                <a:rPr b="1" sz="1200" lang="en-CA">
                  <a:latin typeface="Tahoma" pitchFamily="34" charset="0"/>
                </a:rPr>
                <a:t>2</a:t>
              </a:r>
            </a:p>
          </p:txBody>
        </p:sp>
      </p:grpSp>
      <p:sp>
        <p:nvSpPr>
          <p:cNvPr id="1048793" name="Rectangle 75"/>
          <p:cNvSpPr>
            <a:spLocks noChangeArrowheads="1"/>
          </p:cNvSpPr>
          <p:nvPr/>
        </p:nvSpPr>
        <p:spPr bwMode="auto">
          <a:xfrm>
            <a:off x="3505200" y="5105400"/>
            <a:ext cx="762000" cy="381000"/>
          </a:xfrm>
          <a:prstGeom prst="rect"/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3</a:t>
            </a:r>
          </a:p>
        </p:txBody>
      </p:sp>
      <p:sp>
        <p:nvSpPr>
          <p:cNvPr id="1048794" name="Rectangle 76"/>
          <p:cNvSpPr>
            <a:spLocks noChangeArrowheads="1"/>
          </p:cNvSpPr>
          <p:nvPr/>
        </p:nvSpPr>
        <p:spPr bwMode="auto">
          <a:xfrm>
            <a:off x="4648200" y="5105400"/>
            <a:ext cx="381000" cy="381000"/>
          </a:xfrm>
          <a:prstGeom prst="rect"/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4</a:t>
            </a:r>
          </a:p>
        </p:txBody>
      </p:sp>
      <p:sp>
        <p:nvSpPr>
          <p:cNvPr id="1048795" name="Text Box 77"/>
          <p:cNvSpPr txBox="1">
            <a:spLocks noChangeArrowheads="1"/>
          </p:cNvSpPr>
          <p:nvPr/>
        </p:nvSpPr>
        <p:spPr bwMode="auto">
          <a:xfrm>
            <a:off x="1066800" y="4343400"/>
            <a:ext cx="1589088" cy="3048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400" lang="en-CA" u="sng">
                <a:latin typeface="Tahoma" pitchFamily="34" charset="0"/>
              </a:rPr>
              <a:t>Only one server</a:t>
            </a:r>
          </a:p>
        </p:txBody>
      </p:sp>
      <p:sp>
        <p:nvSpPr>
          <p:cNvPr id="1048796" name="Text Box 78"/>
          <p:cNvSpPr txBox="1">
            <a:spLocks noChangeArrowheads="1"/>
          </p:cNvSpPr>
          <p:nvPr/>
        </p:nvSpPr>
        <p:spPr bwMode="auto">
          <a:xfrm>
            <a:off x="6629400" y="4191000"/>
            <a:ext cx="2305050" cy="27463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1</a:t>
            </a:r>
            <a:r>
              <a:rPr baseline="30000" b="1" sz="1200" lang="en-CA">
                <a:latin typeface="Tahoma" pitchFamily="34" charset="0"/>
              </a:rPr>
              <a:t>st</a:t>
            </a:r>
            <a:r>
              <a:rPr b="1" sz="1200" lang="en-CA">
                <a:latin typeface="Tahoma" pitchFamily="34" charset="0"/>
              </a:rPr>
              <a:t> call arrives and is served</a:t>
            </a:r>
          </a:p>
        </p:txBody>
      </p:sp>
      <p:sp>
        <p:nvSpPr>
          <p:cNvPr id="1048797" name="Text Box 79"/>
          <p:cNvSpPr txBox="1">
            <a:spLocks noChangeArrowheads="1"/>
          </p:cNvSpPr>
          <p:nvPr/>
        </p:nvSpPr>
        <p:spPr bwMode="auto">
          <a:xfrm>
            <a:off x="6629400" y="4572000"/>
            <a:ext cx="2519363" cy="27463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2</a:t>
            </a:r>
            <a:r>
              <a:rPr baseline="30000" b="1" sz="1200" lang="en-CA">
                <a:latin typeface="Tahoma" pitchFamily="34" charset="0"/>
              </a:rPr>
              <a:t>nd</a:t>
            </a:r>
            <a:r>
              <a:rPr b="1" sz="1200" lang="en-CA">
                <a:latin typeface="Tahoma" pitchFamily="34" charset="0"/>
              </a:rPr>
              <a:t> call arrives but server busy</a:t>
            </a:r>
          </a:p>
        </p:txBody>
      </p:sp>
      <p:sp>
        <p:nvSpPr>
          <p:cNvPr id="1048798" name="Text Box 80"/>
          <p:cNvSpPr txBox="1">
            <a:spLocks noChangeArrowheads="1"/>
          </p:cNvSpPr>
          <p:nvPr/>
        </p:nvSpPr>
        <p:spPr bwMode="auto">
          <a:xfrm>
            <a:off x="6629400" y="5364163"/>
            <a:ext cx="1439863" cy="27463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2</a:t>
            </a:r>
            <a:r>
              <a:rPr baseline="30000" b="1" sz="1200" lang="en-CA">
                <a:latin typeface="Tahoma" pitchFamily="34" charset="0"/>
              </a:rPr>
              <a:t>nd</a:t>
            </a:r>
            <a:r>
              <a:rPr b="1" sz="1200" lang="en-CA">
                <a:latin typeface="Tahoma" pitchFamily="34" charset="0"/>
              </a:rPr>
              <a:t> call is served</a:t>
            </a:r>
          </a:p>
        </p:txBody>
      </p:sp>
      <p:sp>
        <p:nvSpPr>
          <p:cNvPr id="1048799" name="Text Box 81"/>
          <p:cNvSpPr txBox="1">
            <a:spLocks noChangeArrowheads="1"/>
          </p:cNvSpPr>
          <p:nvPr/>
        </p:nvSpPr>
        <p:spPr bwMode="auto">
          <a:xfrm>
            <a:off x="6629400" y="5745163"/>
            <a:ext cx="2317750" cy="27463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3</a:t>
            </a:r>
            <a:r>
              <a:rPr baseline="30000" b="1" sz="1200" lang="en-CA">
                <a:latin typeface="Tahoma" pitchFamily="34" charset="0"/>
              </a:rPr>
              <a:t>rd</a:t>
            </a:r>
            <a:r>
              <a:rPr b="1" sz="1200" lang="en-CA">
                <a:latin typeface="Tahoma" pitchFamily="34" charset="0"/>
              </a:rPr>
              <a:t> call arrives and is served</a:t>
            </a:r>
          </a:p>
        </p:txBody>
      </p:sp>
      <p:sp>
        <p:nvSpPr>
          <p:cNvPr id="1048800" name="Text Box 82"/>
          <p:cNvSpPr txBox="1">
            <a:spLocks noChangeArrowheads="1"/>
          </p:cNvSpPr>
          <p:nvPr/>
        </p:nvSpPr>
        <p:spPr bwMode="auto">
          <a:xfrm>
            <a:off x="6629400" y="6126163"/>
            <a:ext cx="2317750" cy="27463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4</a:t>
            </a:r>
            <a:r>
              <a:rPr baseline="30000" b="1" sz="1200" lang="en-CA">
                <a:latin typeface="Tahoma" pitchFamily="34" charset="0"/>
              </a:rPr>
              <a:t>th</a:t>
            </a:r>
            <a:r>
              <a:rPr b="1" sz="1200" lang="en-CA">
                <a:latin typeface="Tahoma" pitchFamily="34" charset="0"/>
              </a:rPr>
              <a:t> call arrives and is served</a:t>
            </a:r>
          </a:p>
        </p:txBody>
      </p:sp>
      <p:sp>
        <p:nvSpPr>
          <p:cNvPr id="1048801" name="Text Box 83"/>
          <p:cNvSpPr txBox="1">
            <a:spLocks noChangeArrowheads="1"/>
          </p:cNvSpPr>
          <p:nvPr/>
        </p:nvSpPr>
        <p:spPr bwMode="auto">
          <a:xfrm>
            <a:off x="2819400" y="5781675"/>
            <a:ext cx="2303463" cy="63023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600" lang="en-CA">
                <a:latin typeface="Tahoma" pitchFamily="34" charset="0"/>
              </a:rPr>
              <a:t>Total Traffic Carried:</a:t>
            </a:r>
          </a:p>
          <a:p>
            <a:pPr eaLnBrk="1" hangingPunct="1">
              <a:spcBef>
                <a:spcPct val="20000"/>
              </a:spcBef>
            </a:pPr>
            <a:r>
              <a:rPr b="1" sz="1600" lang="en-CA">
                <a:latin typeface="Tahoma" pitchFamily="34" charset="0"/>
              </a:rPr>
              <a:t>T</a:t>
            </a:r>
            <a:r>
              <a:rPr baseline="-25000" b="1" sz="1600" lang="en-CA">
                <a:latin typeface="Tahoma" pitchFamily="34" charset="0"/>
              </a:rPr>
              <a:t>C</a:t>
            </a:r>
            <a:r>
              <a:rPr b="1" sz="1600" lang="en-CA">
                <a:latin typeface="Tahoma" pitchFamily="34" charset="0"/>
              </a:rPr>
              <a:t> = 0.6 E</a:t>
            </a:r>
          </a:p>
        </p:txBody>
      </p:sp>
      <p:sp>
        <p:nvSpPr>
          <p:cNvPr id="1048802" name="Text Box 84"/>
          <p:cNvSpPr txBox="1">
            <a:spLocks noChangeArrowheads="1"/>
          </p:cNvSpPr>
          <p:nvPr/>
        </p:nvSpPr>
        <p:spPr bwMode="auto">
          <a:xfrm>
            <a:off x="6629400" y="4983163"/>
            <a:ext cx="2528888" cy="27463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2</a:t>
            </a:r>
            <a:r>
              <a:rPr baseline="30000" b="1" sz="1200" lang="en-CA">
                <a:latin typeface="Tahoma" pitchFamily="34" charset="0"/>
              </a:rPr>
              <a:t>nd</a:t>
            </a:r>
            <a:r>
              <a:rPr b="1" sz="1200" lang="en-CA">
                <a:latin typeface="Tahoma" pitchFamily="34" charset="0"/>
              </a:rPr>
              <a:t> call is held until server free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104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 nodeType="clickPar">
                      <p:stCondLst>
                        <p:cond delay="indefinite"/>
                      </p:stCondLst>
                      <p:childTnLst>
                        <p:par>
                          <p:cTn fill="hold" id="1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6"/>
                                        <p:tgtEl>
                                          <p:spTgt spid="104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8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0"/>
                                        <p:tgtEl>
                                          <p:spTgt spid="104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5"/>
                                        <p:tgtEl>
                                          <p:spTgt spid="104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27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9"/>
                                        <p:tgtEl>
                                          <p:spTgt spid="104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 nodeType="clickPar">
                      <p:stCondLst>
                        <p:cond delay="indefinite"/>
                      </p:stCondLst>
                      <p:childTnLst>
                        <p:par>
                          <p:cTn fill="hold" id="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4"/>
                                        <p:tgtEl>
                                          <p:spTgt spid="104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5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36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8"/>
                                        <p:tgtEl>
                                          <p:spTgt spid="104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9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40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2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 nodeType="clickPar">
                      <p:stCondLst>
                        <p:cond delay="indefinite"/>
                      </p:stCondLst>
                      <p:childTnLst>
                        <p:par>
                          <p:cTn fill="hold" id="4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7"/>
                                        <p:tgtEl>
                                          <p:spTgt spid="104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8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49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51"/>
                                        <p:tgtEl>
                                          <p:spTgt spid="104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2" nodeType="clickPar">
                      <p:stCondLst>
                        <p:cond delay="indefinite"/>
                      </p:stCondLst>
                      <p:childTnLst>
                        <p:par>
                          <p:cTn fill="hold" id="5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4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56"/>
                                        <p:tgtEl>
                                          <p:spTgt spid="104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7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58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60"/>
                                        <p:tgtEl>
                                          <p:spTgt spid="104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 nodeType="clickPar">
                      <p:stCondLst>
                        <p:cond delay="indefinite"/>
                      </p:stCondLst>
                      <p:childTnLst>
                        <p:par>
                          <p:cTn fill="hold" id="6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3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65"/>
                                        <p:tgtEl>
                                          <p:spTgt spid="104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7" grpId="0" animBg="1" autoUpdateAnimBg="0"/>
      <p:bldP spid="1048778" grpId="0" animBg="1" autoUpdateAnimBg="0"/>
      <p:bldP spid="1048793" grpId="0" animBg="1" autoUpdateAnimBg="0"/>
      <p:bldP spid="1048794" grpId="0" animBg="1" autoUpdateAnimBg="0"/>
      <p:bldP spid="1048795" grpId="0" autoUpdateAnimBg="0"/>
      <p:bldP spid="1048796" grpId="0" autoUpdateAnimBg="0"/>
      <p:bldP spid="1048797" grpId="0" autoUpdateAnimBg="0"/>
      <p:bldP spid="1048798" grpId="0" autoUpdateAnimBg="0"/>
      <p:bldP spid="1048799" grpId="0" autoUpdateAnimBg="0"/>
      <p:bldP spid="1048800" grpId="0" autoUpdateAnimBg="0"/>
      <p:bldP spid="1048801" grpId="0" autoUpdateAnimBg="0"/>
      <p:bldP spid="10488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A2732AB2-DCDC-4C48-937D-C4D74F78DA5B}" type="slidenum">
              <a:rPr lang="en-US" smtClean="0"/>
              <a:t>17</a:t>
            </a:fld>
            <a:endParaRPr lang="en-US" smtClean="0"/>
          </a:p>
        </p:txBody>
      </p:sp>
      <p:grpSp>
        <p:nvGrpSpPr>
          <p:cNvPr id="115" name="Group 4"/>
          <p:cNvGrpSpPr/>
          <p:nvPr/>
        </p:nvGrpSpPr>
        <p:grpSpPr bwMode="auto">
          <a:xfrm>
            <a:off x="1981200" y="2133600"/>
            <a:ext cx="4191000" cy="762000"/>
            <a:chOff x="2880" y="1728"/>
            <a:chExt cx="2640" cy="480"/>
          </a:xfrm>
        </p:grpSpPr>
        <p:sp>
          <p:nvSpPr>
            <p:cNvPr id="1048804" name="Line 5"/>
            <p:cNvSpPr>
              <a:spLocks noChangeShapeType="1"/>
            </p:cNvSpPr>
            <p:nvPr/>
          </p:nvSpPr>
          <p:spPr bwMode="auto">
            <a:xfrm>
              <a:off x="2880" y="2160"/>
              <a:ext cx="2640" cy="0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05" name="Line 6"/>
            <p:cNvSpPr>
              <a:spLocks noChangeShapeType="1"/>
            </p:cNvSpPr>
            <p:nvPr/>
          </p:nvSpPr>
          <p:spPr bwMode="auto">
            <a:xfrm>
              <a:off x="2880" y="1728"/>
              <a:ext cx="0" cy="43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06" name="Line 7"/>
            <p:cNvSpPr>
              <a:spLocks noChangeShapeType="1"/>
            </p:cNvSpPr>
            <p:nvPr/>
          </p:nvSpPr>
          <p:spPr bwMode="auto">
            <a:xfrm>
              <a:off x="312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07" name="Line 8"/>
            <p:cNvSpPr>
              <a:spLocks noChangeShapeType="1"/>
            </p:cNvSpPr>
            <p:nvPr/>
          </p:nvSpPr>
          <p:spPr bwMode="auto">
            <a:xfrm>
              <a:off x="3361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08" name="Line 9"/>
            <p:cNvSpPr>
              <a:spLocks noChangeShapeType="1"/>
            </p:cNvSpPr>
            <p:nvPr/>
          </p:nvSpPr>
          <p:spPr bwMode="auto">
            <a:xfrm>
              <a:off x="359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09" name="Line 10"/>
            <p:cNvSpPr>
              <a:spLocks noChangeShapeType="1"/>
            </p:cNvSpPr>
            <p:nvPr/>
          </p:nvSpPr>
          <p:spPr bwMode="auto">
            <a:xfrm>
              <a:off x="384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10" name="Line 11"/>
            <p:cNvSpPr>
              <a:spLocks noChangeShapeType="1"/>
            </p:cNvSpPr>
            <p:nvPr/>
          </p:nvSpPr>
          <p:spPr bwMode="auto">
            <a:xfrm>
              <a:off x="408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11" name="Line 12"/>
            <p:cNvSpPr>
              <a:spLocks noChangeShapeType="1"/>
            </p:cNvSpPr>
            <p:nvPr/>
          </p:nvSpPr>
          <p:spPr bwMode="auto">
            <a:xfrm>
              <a:off x="431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12" name="Line 13"/>
            <p:cNvSpPr>
              <a:spLocks noChangeShapeType="1"/>
            </p:cNvSpPr>
            <p:nvPr/>
          </p:nvSpPr>
          <p:spPr bwMode="auto">
            <a:xfrm>
              <a:off x="456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13" name="Line 14"/>
            <p:cNvSpPr>
              <a:spLocks noChangeShapeType="1"/>
            </p:cNvSpPr>
            <p:nvPr/>
          </p:nvSpPr>
          <p:spPr bwMode="auto">
            <a:xfrm>
              <a:off x="480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14" name="Line 15"/>
            <p:cNvSpPr>
              <a:spLocks noChangeShapeType="1"/>
            </p:cNvSpPr>
            <p:nvPr/>
          </p:nvSpPr>
          <p:spPr bwMode="auto">
            <a:xfrm>
              <a:off x="503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15" name="Line 16"/>
            <p:cNvSpPr>
              <a:spLocks noChangeShapeType="1"/>
            </p:cNvSpPr>
            <p:nvPr/>
          </p:nvSpPr>
          <p:spPr bwMode="auto">
            <a:xfrm>
              <a:off x="528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16" name="Group 17"/>
          <p:cNvGrpSpPr/>
          <p:nvPr/>
        </p:nvGrpSpPr>
        <p:grpSpPr bwMode="auto">
          <a:xfrm>
            <a:off x="1981200" y="3048000"/>
            <a:ext cx="4191000" cy="762000"/>
            <a:chOff x="2880" y="1728"/>
            <a:chExt cx="2640" cy="480"/>
          </a:xfrm>
        </p:grpSpPr>
        <p:sp>
          <p:nvSpPr>
            <p:cNvPr id="1048816" name="Line 18"/>
            <p:cNvSpPr>
              <a:spLocks noChangeShapeType="1"/>
            </p:cNvSpPr>
            <p:nvPr/>
          </p:nvSpPr>
          <p:spPr bwMode="auto">
            <a:xfrm>
              <a:off x="2880" y="2160"/>
              <a:ext cx="2640" cy="0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17" name="Line 19"/>
            <p:cNvSpPr>
              <a:spLocks noChangeShapeType="1"/>
            </p:cNvSpPr>
            <p:nvPr/>
          </p:nvSpPr>
          <p:spPr bwMode="auto">
            <a:xfrm>
              <a:off x="2880" y="1728"/>
              <a:ext cx="0" cy="432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18" name="Line 20"/>
            <p:cNvSpPr>
              <a:spLocks noChangeShapeType="1"/>
            </p:cNvSpPr>
            <p:nvPr/>
          </p:nvSpPr>
          <p:spPr bwMode="auto">
            <a:xfrm>
              <a:off x="312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19" name="Line 21"/>
            <p:cNvSpPr>
              <a:spLocks noChangeShapeType="1"/>
            </p:cNvSpPr>
            <p:nvPr/>
          </p:nvSpPr>
          <p:spPr bwMode="auto">
            <a:xfrm>
              <a:off x="3361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20" name="Line 22"/>
            <p:cNvSpPr>
              <a:spLocks noChangeShapeType="1"/>
            </p:cNvSpPr>
            <p:nvPr/>
          </p:nvSpPr>
          <p:spPr bwMode="auto">
            <a:xfrm>
              <a:off x="359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21" name="Line 23"/>
            <p:cNvSpPr>
              <a:spLocks noChangeShapeType="1"/>
            </p:cNvSpPr>
            <p:nvPr/>
          </p:nvSpPr>
          <p:spPr bwMode="auto">
            <a:xfrm>
              <a:off x="384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22" name="Line 24"/>
            <p:cNvSpPr>
              <a:spLocks noChangeShapeType="1"/>
            </p:cNvSpPr>
            <p:nvPr/>
          </p:nvSpPr>
          <p:spPr bwMode="auto">
            <a:xfrm>
              <a:off x="408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23" name="Line 25"/>
            <p:cNvSpPr>
              <a:spLocks noChangeShapeType="1"/>
            </p:cNvSpPr>
            <p:nvPr/>
          </p:nvSpPr>
          <p:spPr bwMode="auto">
            <a:xfrm>
              <a:off x="431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24" name="Line 26"/>
            <p:cNvSpPr>
              <a:spLocks noChangeShapeType="1"/>
            </p:cNvSpPr>
            <p:nvPr/>
          </p:nvSpPr>
          <p:spPr bwMode="auto">
            <a:xfrm>
              <a:off x="456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25" name="Line 27"/>
            <p:cNvSpPr>
              <a:spLocks noChangeShapeType="1"/>
            </p:cNvSpPr>
            <p:nvPr/>
          </p:nvSpPr>
          <p:spPr bwMode="auto">
            <a:xfrm>
              <a:off x="4800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26" name="Line 28"/>
            <p:cNvSpPr>
              <a:spLocks noChangeShapeType="1"/>
            </p:cNvSpPr>
            <p:nvPr/>
          </p:nvSpPr>
          <p:spPr bwMode="auto">
            <a:xfrm>
              <a:off x="5039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8827" name="Line 29"/>
            <p:cNvSpPr>
              <a:spLocks noChangeShapeType="1"/>
            </p:cNvSpPr>
            <p:nvPr/>
          </p:nvSpPr>
          <p:spPr bwMode="auto">
            <a:xfrm>
              <a:off x="5283" y="2112"/>
              <a:ext cx="0" cy="96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48828" name="Text Box 30"/>
          <p:cNvSpPr txBox="1">
            <a:spLocks noChangeArrowheads="1"/>
          </p:cNvSpPr>
          <p:nvPr/>
        </p:nvSpPr>
        <p:spPr bwMode="auto">
          <a:xfrm>
            <a:off x="685800" y="2209800"/>
            <a:ext cx="1301750" cy="54927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Source #1</a:t>
            </a:r>
          </a:p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Offered Traffic</a:t>
            </a:r>
          </a:p>
        </p:txBody>
      </p:sp>
      <p:sp>
        <p:nvSpPr>
          <p:cNvPr id="1048829" name="Text Box 31"/>
          <p:cNvSpPr txBox="1">
            <a:spLocks noChangeArrowheads="1"/>
          </p:cNvSpPr>
          <p:nvPr/>
        </p:nvSpPr>
        <p:spPr bwMode="auto">
          <a:xfrm>
            <a:off x="685800" y="3124200"/>
            <a:ext cx="1301750" cy="54927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Source #2</a:t>
            </a:r>
          </a:p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Offered Traffic</a:t>
            </a:r>
          </a:p>
        </p:txBody>
      </p:sp>
      <p:sp>
        <p:nvSpPr>
          <p:cNvPr id="1048830" name="Rectangle 32"/>
          <p:cNvSpPr>
            <a:spLocks noChangeArrowheads="1"/>
          </p:cNvSpPr>
          <p:nvPr/>
        </p:nvSpPr>
        <p:spPr bwMode="auto">
          <a:xfrm>
            <a:off x="2362200" y="2438400"/>
            <a:ext cx="762000" cy="381000"/>
          </a:xfrm>
          <a:prstGeom prst="rect"/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1</a:t>
            </a:r>
          </a:p>
        </p:txBody>
      </p:sp>
      <p:sp>
        <p:nvSpPr>
          <p:cNvPr id="1048831" name="Rectangle 33"/>
          <p:cNvSpPr>
            <a:spLocks noChangeArrowheads="1"/>
          </p:cNvSpPr>
          <p:nvPr/>
        </p:nvSpPr>
        <p:spPr bwMode="auto">
          <a:xfrm>
            <a:off x="2743200" y="3352800"/>
            <a:ext cx="762000" cy="381000"/>
          </a:xfrm>
          <a:prstGeom prst="rect"/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2</a:t>
            </a:r>
          </a:p>
        </p:txBody>
      </p:sp>
      <p:sp>
        <p:nvSpPr>
          <p:cNvPr id="1048832" name="Rectangle 34"/>
          <p:cNvSpPr>
            <a:spLocks noChangeArrowheads="1"/>
          </p:cNvSpPr>
          <p:nvPr/>
        </p:nvSpPr>
        <p:spPr bwMode="auto">
          <a:xfrm>
            <a:off x="3505200" y="2438400"/>
            <a:ext cx="762000" cy="381000"/>
          </a:xfrm>
          <a:prstGeom prst="rect"/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3</a:t>
            </a:r>
          </a:p>
        </p:txBody>
      </p:sp>
      <p:sp>
        <p:nvSpPr>
          <p:cNvPr id="1048833" name="Rectangle 35"/>
          <p:cNvSpPr>
            <a:spLocks noChangeArrowheads="1"/>
          </p:cNvSpPr>
          <p:nvPr/>
        </p:nvSpPr>
        <p:spPr bwMode="auto">
          <a:xfrm>
            <a:off x="4648200" y="3352800"/>
            <a:ext cx="381000" cy="381000"/>
          </a:xfrm>
          <a:prstGeom prst="rect"/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4</a:t>
            </a:r>
          </a:p>
        </p:txBody>
      </p:sp>
      <p:grpSp>
        <p:nvGrpSpPr>
          <p:cNvPr id="117" name="Group 36"/>
          <p:cNvGrpSpPr/>
          <p:nvPr/>
        </p:nvGrpSpPr>
        <p:grpSpPr bwMode="auto">
          <a:xfrm>
            <a:off x="1981200" y="1752600"/>
            <a:ext cx="3810000" cy="274638"/>
            <a:chOff x="1152" y="720"/>
            <a:chExt cx="2400" cy="173"/>
          </a:xfrm>
        </p:grpSpPr>
        <p:sp>
          <p:nvSpPr>
            <p:cNvPr id="1048834" name="Line 37"/>
            <p:cNvSpPr>
              <a:spLocks noChangeShapeType="1"/>
            </p:cNvSpPr>
            <p:nvPr/>
          </p:nvSpPr>
          <p:spPr bwMode="auto">
            <a:xfrm>
              <a:off x="1152" y="864"/>
              <a:ext cx="2400" cy="0"/>
            </a:xfrm>
            <a:prstGeom prst="line"/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48835" name="Rectangle 38"/>
            <p:cNvSpPr>
              <a:spLocks noChangeArrowheads="1"/>
            </p:cNvSpPr>
            <p:nvPr/>
          </p:nvSpPr>
          <p:spPr bwMode="auto">
            <a:xfrm>
              <a:off x="1968" y="720"/>
              <a:ext cx="655" cy="173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b="1" sz="1200" lang="en-CA">
                  <a:latin typeface="Tahoma" pitchFamily="34" charset="0"/>
                </a:rPr>
                <a:t>10 minutes</a:t>
              </a:r>
            </a:p>
          </p:txBody>
        </p:sp>
      </p:grpSp>
      <p:sp>
        <p:nvSpPr>
          <p:cNvPr id="1048836" name="Text Box 39"/>
          <p:cNvSpPr txBox="1">
            <a:spLocks noChangeArrowheads="1"/>
          </p:cNvSpPr>
          <p:nvPr/>
        </p:nvSpPr>
        <p:spPr bwMode="auto">
          <a:xfrm>
            <a:off x="6324600" y="2743200"/>
            <a:ext cx="2328863" cy="92392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600" lang="en-CA">
                <a:latin typeface="Tahoma" pitchFamily="34" charset="0"/>
              </a:rPr>
              <a:t>Total Traffic Offered:</a:t>
            </a:r>
          </a:p>
          <a:p>
            <a:pPr eaLnBrk="1" hangingPunct="1">
              <a:spcBef>
                <a:spcPct val="20000"/>
              </a:spcBef>
            </a:pPr>
            <a:r>
              <a:rPr b="1" sz="1600" lang="en-CA">
                <a:latin typeface="Tahoma" pitchFamily="34" charset="0"/>
              </a:rPr>
              <a:t>T</a:t>
            </a:r>
            <a:r>
              <a:rPr baseline="-25000" b="1" sz="1600" lang="en-CA">
                <a:latin typeface="Tahoma" pitchFamily="34" charset="0"/>
              </a:rPr>
              <a:t>O</a:t>
            </a:r>
            <a:r>
              <a:rPr b="1" sz="1600" lang="en-CA">
                <a:latin typeface="Tahoma" pitchFamily="34" charset="0"/>
              </a:rPr>
              <a:t> = 0.4 E + 0.3 E</a:t>
            </a:r>
          </a:p>
          <a:p>
            <a:pPr eaLnBrk="1" hangingPunct="1">
              <a:spcBef>
                <a:spcPct val="20000"/>
              </a:spcBef>
            </a:pPr>
            <a:r>
              <a:rPr b="1" sz="1600" lang="en-CA">
                <a:latin typeface="Tahoma" pitchFamily="34" charset="0"/>
              </a:rPr>
              <a:t>T</a:t>
            </a:r>
            <a:r>
              <a:rPr baseline="-25000" b="1" sz="1600" lang="en-CA">
                <a:latin typeface="Tahoma" pitchFamily="34" charset="0"/>
              </a:rPr>
              <a:t>O</a:t>
            </a:r>
            <a:r>
              <a:rPr b="1" sz="1600" lang="en-CA">
                <a:latin typeface="Tahoma" pitchFamily="34" charset="0"/>
              </a:rPr>
              <a:t> = 0.7 E</a:t>
            </a:r>
          </a:p>
        </p:txBody>
      </p:sp>
      <p:sp>
        <p:nvSpPr>
          <p:cNvPr id="1048837" name="Text Box 40"/>
          <p:cNvSpPr txBox="1">
            <a:spLocks noChangeArrowheads="1"/>
          </p:cNvSpPr>
          <p:nvPr/>
        </p:nvSpPr>
        <p:spPr bwMode="auto">
          <a:xfrm>
            <a:off x="1174750" y="1447800"/>
            <a:ext cx="1035050" cy="3048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400" lang="en-CA" u="sng">
                <a:latin typeface="Tahoma" pitchFamily="34" charset="0"/>
              </a:rPr>
              <a:t>2 sources</a:t>
            </a:r>
          </a:p>
        </p:txBody>
      </p:sp>
      <p:sp>
        <p:nvSpPr>
          <p:cNvPr id="1048838" name="Rectangle 41"/>
          <p:cNvSpPr>
            <a:spLocks noChangeAspect="1" noChangeArrowheads="1"/>
          </p:cNvSpPr>
          <p:nvPr/>
        </p:nvSpPr>
        <p:spPr bwMode="auto">
          <a:xfrm>
            <a:off x="608013" y="425450"/>
            <a:ext cx="8255000" cy="6413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algn="ctr" eaLnBrk="1" hangingPunct="1"/>
            <a:r>
              <a:rPr sz="4400" lang="en-CA">
                <a:solidFill>
                  <a:schemeClr val="tx2"/>
                </a:solidFill>
              </a:rPr>
              <a:t>Blocked Calls Wait (BCW)</a:t>
            </a:r>
          </a:p>
        </p:txBody>
      </p:sp>
      <p:sp>
        <p:nvSpPr>
          <p:cNvPr id="1048839" name="Text Box 42"/>
          <p:cNvSpPr txBox="1">
            <a:spLocks noChangeArrowheads="1"/>
          </p:cNvSpPr>
          <p:nvPr/>
        </p:nvSpPr>
        <p:spPr bwMode="auto">
          <a:xfrm>
            <a:off x="1066800" y="4343400"/>
            <a:ext cx="1589088" cy="3048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400" lang="en-CA" u="sng">
                <a:latin typeface="Tahoma" pitchFamily="34" charset="0"/>
              </a:rPr>
              <a:t>Only one server</a:t>
            </a:r>
          </a:p>
        </p:txBody>
      </p:sp>
      <p:grpSp>
        <p:nvGrpSpPr>
          <p:cNvPr id="118" name="Group 43"/>
          <p:cNvGrpSpPr/>
          <p:nvPr/>
        </p:nvGrpSpPr>
        <p:grpSpPr bwMode="auto">
          <a:xfrm>
            <a:off x="1239838" y="4800600"/>
            <a:ext cx="4932362" cy="762000"/>
            <a:chOff x="685" y="2400"/>
            <a:chExt cx="3107" cy="480"/>
          </a:xfrm>
        </p:grpSpPr>
        <p:grpSp>
          <p:nvGrpSpPr>
            <p:cNvPr id="119" name="Group 44"/>
            <p:cNvGrpSpPr/>
            <p:nvPr/>
          </p:nvGrpSpPr>
          <p:grpSpPr bwMode="auto">
            <a:xfrm>
              <a:off x="1152" y="2400"/>
              <a:ext cx="2640" cy="480"/>
              <a:chOff x="2880" y="1728"/>
              <a:chExt cx="2640" cy="480"/>
            </a:xfrm>
          </p:grpSpPr>
          <p:sp>
            <p:nvSpPr>
              <p:cNvPr id="1048840" name="Line 45"/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2640" cy="0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41" name="Line 46"/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0" cy="43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42" name="Line 47"/>
              <p:cNvSpPr>
                <a:spLocks noChangeShapeType="1"/>
              </p:cNvSpPr>
              <p:nvPr/>
            </p:nvSpPr>
            <p:spPr bwMode="auto">
              <a:xfrm>
                <a:off x="312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43" name="Line 48"/>
              <p:cNvSpPr>
                <a:spLocks noChangeShapeType="1"/>
              </p:cNvSpPr>
              <p:nvPr/>
            </p:nvSpPr>
            <p:spPr bwMode="auto">
              <a:xfrm>
                <a:off x="3361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44" name="Line 49"/>
              <p:cNvSpPr>
                <a:spLocks noChangeShapeType="1"/>
              </p:cNvSpPr>
              <p:nvPr/>
            </p:nvSpPr>
            <p:spPr bwMode="auto">
              <a:xfrm>
                <a:off x="359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45" name="Line 50"/>
              <p:cNvSpPr>
                <a:spLocks noChangeShapeType="1"/>
              </p:cNvSpPr>
              <p:nvPr/>
            </p:nvSpPr>
            <p:spPr bwMode="auto">
              <a:xfrm>
                <a:off x="384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46" name="Line 51"/>
              <p:cNvSpPr>
                <a:spLocks noChangeShapeType="1"/>
              </p:cNvSpPr>
              <p:nvPr/>
            </p:nvSpPr>
            <p:spPr bwMode="auto">
              <a:xfrm>
                <a:off x="408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47" name="Line 52"/>
              <p:cNvSpPr>
                <a:spLocks noChangeShapeType="1"/>
              </p:cNvSpPr>
              <p:nvPr/>
            </p:nvSpPr>
            <p:spPr bwMode="auto">
              <a:xfrm>
                <a:off x="431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48" name="Line 53"/>
              <p:cNvSpPr>
                <a:spLocks noChangeShapeType="1"/>
              </p:cNvSpPr>
              <p:nvPr/>
            </p:nvSpPr>
            <p:spPr bwMode="auto">
              <a:xfrm>
                <a:off x="456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49" name="Line 54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50" name="Line 55"/>
              <p:cNvSpPr>
                <a:spLocks noChangeShapeType="1"/>
              </p:cNvSpPr>
              <p:nvPr/>
            </p:nvSpPr>
            <p:spPr bwMode="auto">
              <a:xfrm>
                <a:off x="503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51" name="Line 56"/>
              <p:cNvSpPr>
                <a:spLocks noChangeShapeType="1"/>
              </p:cNvSpPr>
              <p:nvPr/>
            </p:nvSpPr>
            <p:spPr bwMode="auto">
              <a:xfrm>
                <a:off x="528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1048852" name="Text Box 57"/>
            <p:cNvSpPr txBox="1">
              <a:spLocks noChangeArrowheads="1"/>
            </p:cNvSpPr>
            <p:nvPr/>
          </p:nvSpPr>
          <p:spPr bwMode="auto">
            <a:xfrm>
              <a:off x="685" y="2448"/>
              <a:ext cx="467" cy="346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b="1" sz="1200" lang="en-CA">
                  <a:latin typeface="Tahoma" pitchFamily="34" charset="0"/>
                </a:rPr>
                <a:t>Traffic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b="1" sz="1200" lang="en-CA">
                  <a:latin typeface="Tahoma" pitchFamily="34" charset="0"/>
                </a:rPr>
                <a:t>Carried</a:t>
              </a:r>
            </a:p>
          </p:txBody>
        </p:sp>
      </p:grpSp>
      <p:sp>
        <p:nvSpPr>
          <p:cNvPr id="1048853" name="Text Box 58"/>
          <p:cNvSpPr txBox="1">
            <a:spLocks noChangeArrowheads="1"/>
          </p:cNvSpPr>
          <p:nvPr/>
        </p:nvSpPr>
        <p:spPr bwMode="auto">
          <a:xfrm>
            <a:off x="6629400" y="3962400"/>
            <a:ext cx="2305050" cy="27463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1</a:t>
            </a:r>
            <a:r>
              <a:rPr baseline="30000" b="1" sz="1200" lang="en-CA">
                <a:latin typeface="Tahoma" pitchFamily="34" charset="0"/>
              </a:rPr>
              <a:t>st</a:t>
            </a:r>
            <a:r>
              <a:rPr b="1" sz="1200" lang="en-CA">
                <a:latin typeface="Tahoma" pitchFamily="34" charset="0"/>
              </a:rPr>
              <a:t> call arrives and is served</a:t>
            </a:r>
          </a:p>
        </p:txBody>
      </p:sp>
      <p:sp>
        <p:nvSpPr>
          <p:cNvPr id="1048854" name="Rectangle 59"/>
          <p:cNvSpPr>
            <a:spLocks noChangeArrowheads="1"/>
          </p:cNvSpPr>
          <p:nvPr/>
        </p:nvSpPr>
        <p:spPr bwMode="auto">
          <a:xfrm>
            <a:off x="2362200" y="5105400"/>
            <a:ext cx="762000" cy="381000"/>
          </a:xfrm>
          <a:prstGeom prst="rect"/>
          <a:solidFill>
            <a:schemeClr val="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1</a:t>
            </a:r>
          </a:p>
        </p:txBody>
      </p:sp>
      <p:sp>
        <p:nvSpPr>
          <p:cNvPr id="1048855" name="Text Box 60"/>
          <p:cNvSpPr txBox="1">
            <a:spLocks noChangeArrowheads="1"/>
          </p:cNvSpPr>
          <p:nvPr/>
        </p:nvSpPr>
        <p:spPr bwMode="auto">
          <a:xfrm>
            <a:off x="6629400" y="4343400"/>
            <a:ext cx="2519363" cy="27463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2</a:t>
            </a:r>
            <a:r>
              <a:rPr baseline="30000" b="1" sz="1200" lang="en-CA">
                <a:latin typeface="Tahoma" pitchFamily="34" charset="0"/>
              </a:rPr>
              <a:t>nd</a:t>
            </a:r>
            <a:r>
              <a:rPr b="1" sz="1200" lang="en-CA">
                <a:latin typeface="Tahoma" pitchFamily="34" charset="0"/>
              </a:rPr>
              <a:t> call arrives but server busy</a:t>
            </a:r>
          </a:p>
        </p:txBody>
      </p:sp>
      <p:sp>
        <p:nvSpPr>
          <p:cNvPr id="1048856" name="Rectangle 61"/>
          <p:cNvSpPr>
            <a:spLocks noChangeArrowheads="1"/>
          </p:cNvSpPr>
          <p:nvPr/>
        </p:nvSpPr>
        <p:spPr bwMode="auto">
          <a:xfrm>
            <a:off x="2743200" y="5105400"/>
            <a:ext cx="762000" cy="381000"/>
          </a:xfrm>
          <a:prstGeom prst="rect"/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2</a:t>
            </a:r>
          </a:p>
        </p:txBody>
      </p:sp>
      <p:sp>
        <p:nvSpPr>
          <p:cNvPr id="1048857" name="Text Box 62"/>
          <p:cNvSpPr txBox="1">
            <a:spLocks noChangeArrowheads="1"/>
          </p:cNvSpPr>
          <p:nvPr/>
        </p:nvSpPr>
        <p:spPr bwMode="auto">
          <a:xfrm>
            <a:off x="6629400" y="4724400"/>
            <a:ext cx="2444750" cy="27463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2</a:t>
            </a:r>
            <a:r>
              <a:rPr baseline="30000" b="1" sz="1200" lang="en-CA">
                <a:latin typeface="Tahoma" pitchFamily="34" charset="0"/>
              </a:rPr>
              <a:t>nd</a:t>
            </a:r>
            <a:r>
              <a:rPr b="1" sz="1200" lang="en-CA">
                <a:latin typeface="Tahoma" pitchFamily="34" charset="0"/>
              </a:rPr>
              <a:t> call waits until server free</a:t>
            </a:r>
          </a:p>
        </p:txBody>
      </p:sp>
      <p:sp>
        <p:nvSpPr>
          <p:cNvPr id="1048858" name="Text Box 63"/>
          <p:cNvSpPr txBox="1">
            <a:spLocks noChangeArrowheads="1"/>
          </p:cNvSpPr>
          <p:nvPr/>
        </p:nvSpPr>
        <p:spPr bwMode="auto">
          <a:xfrm>
            <a:off x="6629400" y="5105400"/>
            <a:ext cx="1271588" cy="27463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2</a:t>
            </a:r>
            <a:r>
              <a:rPr baseline="30000" b="1" sz="1200" lang="en-CA">
                <a:latin typeface="Tahoma" pitchFamily="34" charset="0"/>
              </a:rPr>
              <a:t>nd</a:t>
            </a:r>
            <a:r>
              <a:rPr b="1" sz="1200" lang="en-CA">
                <a:latin typeface="Tahoma" pitchFamily="34" charset="0"/>
              </a:rPr>
              <a:t> call served</a:t>
            </a:r>
          </a:p>
        </p:txBody>
      </p:sp>
      <p:grpSp>
        <p:nvGrpSpPr>
          <p:cNvPr id="120" name="Group 64"/>
          <p:cNvGrpSpPr/>
          <p:nvPr/>
        </p:nvGrpSpPr>
        <p:grpSpPr bwMode="auto">
          <a:xfrm>
            <a:off x="1981200" y="4800600"/>
            <a:ext cx="4191000" cy="762000"/>
            <a:chOff x="1152" y="2976"/>
            <a:chExt cx="2640" cy="480"/>
          </a:xfrm>
        </p:grpSpPr>
        <p:grpSp>
          <p:nvGrpSpPr>
            <p:cNvPr id="121" name="Group 65"/>
            <p:cNvGrpSpPr/>
            <p:nvPr/>
          </p:nvGrpSpPr>
          <p:grpSpPr bwMode="auto">
            <a:xfrm>
              <a:off x="1152" y="2976"/>
              <a:ext cx="2640" cy="480"/>
              <a:chOff x="2880" y="1728"/>
              <a:chExt cx="2640" cy="480"/>
            </a:xfrm>
          </p:grpSpPr>
          <p:sp>
            <p:nvSpPr>
              <p:cNvPr id="1048859" name="Line 66"/>
              <p:cNvSpPr>
                <a:spLocks noChangeShapeType="1"/>
              </p:cNvSpPr>
              <p:nvPr/>
            </p:nvSpPr>
            <p:spPr bwMode="auto">
              <a:xfrm>
                <a:off x="2880" y="2160"/>
                <a:ext cx="2640" cy="0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60" name="Line 67"/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0" cy="432"/>
              </a:xfrm>
              <a:prstGeom prst="line"/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61" name="Line 68"/>
              <p:cNvSpPr>
                <a:spLocks noChangeShapeType="1"/>
              </p:cNvSpPr>
              <p:nvPr/>
            </p:nvSpPr>
            <p:spPr bwMode="auto">
              <a:xfrm>
                <a:off x="312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62" name="Line 69"/>
              <p:cNvSpPr>
                <a:spLocks noChangeShapeType="1"/>
              </p:cNvSpPr>
              <p:nvPr/>
            </p:nvSpPr>
            <p:spPr bwMode="auto">
              <a:xfrm>
                <a:off x="3361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63" name="Line 70"/>
              <p:cNvSpPr>
                <a:spLocks noChangeShapeType="1"/>
              </p:cNvSpPr>
              <p:nvPr/>
            </p:nvSpPr>
            <p:spPr bwMode="auto">
              <a:xfrm>
                <a:off x="359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64" name="Line 71"/>
              <p:cNvSpPr>
                <a:spLocks noChangeShapeType="1"/>
              </p:cNvSpPr>
              <p:nvPr/>
            </p:nvSpPr>
            <p:spPr bwMode="auto">
              <a:xfrm>
                <a:off x="384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65" name="Line 72"/>
              <p:cNvSpPr>
                <a:spLocks noChangeShapeType="1"/>
              </p:cNvSpPr>
              <p:nvPr/>
            </p:nvSpPr>
            <p:spPr bwMode="auto">
              <a:xfrm>
                <a:off x="408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66" name="Line 73"/>
              <p:cNvSpPr>
                <a:spLocks noChangeShapeType="1"/>
              </p:cNvSpPr>
              <p:nvPr/>
            </p:nvSpPr>
            <p:spPr bwMode="auto">
              <a:xfrm>
                <a:off x="431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67" name="Line 74"/>
              <p:cNvSpPr>
                <a:spLocks noChangeShapeType="1"/>
              </p:cNvSpPr>
              <p:nvPr/>
            </p:nvSpPr>
            <p:spPr bwMode="auto">
              <a:xfrm>
                <a:off x="456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68" name="Line 75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69" name="Line 76"/>
              <p:cNvSpPr>
                <a:spLocks noChangeShapeType="1"/>
              </p:cNvSpPr>
              <p:nvPr/>
            </p:nvSpPr>
            <p:spPr bwMode="auto">
              <a:xfrm>
                <a:off x="5039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8870" name="Line 77"/>
              <p:cNvSpPr>
                <a:spLocks noChangeShapeType="1"/>
              </p:cNvSpPr>
              <p:nvPr/>
            </p:nvSpPr>
            <p:spPr bwMode="auto">
              <a:xfrm>
                <a:off x="5283" y="2112"/>
                <a:ext cx="0" cy="96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1048871" name="Rectangle 78"/>
            <p:cNvSpPr>
              <a:spLocks noChangeArrowheads="1"/>
            </p:cNvSpPr>
            <p:nvPr/>
          </p:nvSpPr>
          <p:spPr bwMode="auto">
            <a:xfrm>
              <a:off x="1392" y="3168"/>
              <a:ext cx="480" cy="240"/>
            </a:xfrm>
            <a:prstGeom prst="rect"/>
            <a:solidFill>
              <a:schemeClr val="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pPr algn="ctr" eaLnBrk="1" hangingPunct="1">
                <a:spcBef>
                  <a:spcPct val="50000"/>
                </a:spcBef>
              </a:pPr>
              <a:r>
                <a:rPr b="1" sz="1200" lang="en-CA">
                  <a:latin typeface="Tahoma" pitchFamily="34" charset="0"/>
                </a:rPr>
                <a:t>1</a:t>
              </a:r>
            </a:p>
          </p:txBody>
        </p:sp>
        <p:sp>
          <p:nvSpPr>
            <p:cNvPr id="1048872" name="Rectangle 79"/>
            <p:cNvSpPr>
              <a:spLocks noChangeArrowheads="1"/>
            </p:cNvSpPr>
            <p:nvPr/>
          </p:nvSpPr>
          <p:spPr bwMode="auto">
            <a:xfrm>
              <a:off x="1872" y="3168"/>
              <a:ext cx="480" cy="240"/>
            </a:xfrm>
            <a:prstGeom prst="rect"/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pPr algn="ctr" eaLnBrk="1" hangingPunct="1">
                <a:spcBef>
                  <a:spcPct val="50000"/>
                </a:spcBef>
              </a:pPr>
              <a:r>
                <a:rPr b="1" sz="1200" lang="en-CA">
                  <a:latin typeface="Tahoma" pitchFamily="34" charset="0"/>
                </a:rPr>
                <a:t>2</a:t>
              </a:r>
            </a:p>
          </p:txBody>
        </p:sp>
      </p:grpSp>
      <p:sp>
        <p:nvSpPr>
          <p:cNvPr id="1048873" name="Text Box 80"/>
          <p:cNvSpPr txBox="1">
            <a:spLocks noChangeArrowheads="1"/>
          </p:cNvSpPr>
          <p:nvPr/>
        </p:nvSpPr>
        <p:spPr bwMode="auto">
          <a:xfrm>
            <a:off x="6629400" y="5440363"/>
            <a:ext cx="2192338" cy="4937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3</a:t>
            </a:r>
            <a:r>
              <a:rPr baseline="30000" b="1" sz="1200" lang="en-CA">
                <a:latin typeface="Tahoma" pitchFamily="34" charset="0"/>
              </a:rPr>
              <a:t>rd</a:t>
            </a:r>
            <a:r>
              <a:rPr b="1" sz="1200" lang="en-CA">
                <a:latin typeface="Tahoma" pitchFamily="34" charset="0"/>
              </a:rPr>
              <a:t> call arrives, waits, and </a:t>
            </a:r>
          </a:p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is served</a:t>
            </a:r>
          </a:p>
        </p:txBody>
      </p:sp>
      <p:sp>
        <p:nvSpPr>
          <p:cNvPr id="1048874" name="Rectangle 81"/>
          <p:cNvSpPr>
            <a:spLocks noChangeArrowheads="1"/>
          </p:cNvSpPr>
          <p:nvPr/>
        </p:nvSpPr>
        <p:spPr bwMode="auto">
          <a:xfrm>
            <a:off x="3886200" y="5105400"/>
            <a:ext cx="762000" cy="381000"/>
          </a:xfrm>
          <a:prstGeom prst="rect"/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3</a:t>
            </a:r>
          </a:p>
        </p:txBody>
      </p:sp>
      <p:sp>
        <p:nvSpPr>
          <p:cNvPr id="1048875" name="Text Box 82"/>
          <p:cNvSpPr txBox="1">
            <a:spLocks noChangeArrowheads="1"/>
          </p:cNvSpPr>
          <p:nvPr/>
        </p:nvSpPr>
        <p:spPr bwMode="auto">
          <a:xfrm>
            <a:off x="6629400" y="5943600"/>
            <a:ext cx="2147888" cy="493713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4</a:t>
            </a:r>
            <a:r>
              <a:rPr baseline="30000" b="1" sz="1200" lang="en-CA">
                <a:latin typeface="Tahoma" pitchFamily="34" charset="0"/>
              </a:rPr>
              <a:t>th</a:t>
            </a:r>
            <a:r>
              <a:rPr b="1" sz="1200" lang="en-CA">
                <a:latin typeface="Tahoma" pitchFamily="34" charset="0"/>
              </a:rPr>
              <a:t> call arrives, waits, and</a:t>
            </a:r>
          </a:p>
          <a:p>
            <a:pPr eaLnBrk="1" hangingPunct="1">
              <a:spcBef>
                <a:spcPct val="20000"/>
              </a:spcBef>
            </a:pPr>
            <a:r>
              <a:rPr b="1" sz="1200" lang="en-CA">
                <a:latin typeface="Tahoma" pitchFamily="34" charset="0"/>
              </a:rPr>
              <a:t>is served</a:t>
            </a:r>
          </a:p>
        </p:txBody>
      </p:sp>
      <p:sp>
        <p:nvSpPr>
          <p:cNvPr id="1048876" name="Rectangle 83"/>
          <p:cNvSpPr>
            <a:spLocks noChangeArrowheads="1"/>
          </p:cNvSpPr>
          <p:nvPr/>
        </p:nvSpPr>
        <p:spPr bwMode="auto">
          <a:xfrm>
            <a:off x="4648200" y="5105400"/>
            <a:ext cx="381000" cy="381000"/>
          </a:xfrm>
          <a:prstGeom prst="rect"/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pPr algn="ctr" eaLnBrk="1" hangingPunct="1">
              <a:spcBef>
                <a:spcPct val="50000"/>
              </a:spcBef>
            </a:pPr>
            <a:r>
              <a:rPr b="1" sz="1200" lang="en-CA">
                <a:latin typeface="Tahoma" pitchFamily="34" charset="0"/>
              </a:rPr>
              <a:t>4</a:t>
            </a:r>
          </a:p>
        </p:txBody>
      </p:sp>
      <p:sp>
        <p:nvSpPr>
          <p:cNvPr id="1048877" name="Text Box 84"/>
          <p:cNvSpPr txBox="1">
            <a:spLocks noChangeArrowheads="1"/>
          </p:cNvSpPr>
          <p:nvPr/>
        </p:nvSpPr>
        <p:spPr bwMode="auto">
          <a:xfrm>
            <a:off x="2819400" y="5781675"/>
            <a:ext cx="2303463" cy="63023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b="1" sz="1600" lang="en-CA">
                <a:latin typeface="Tahoma" pitchFamily="34" charset="0"/>
              </a:rPr>
              <a:t>Total Traffic Carried:</a:t>
            </a:r>
          </a:p>
          <a:p>
            <a:pPr eaLnBrk="1" hangingPunct="1">
              <a:spcBef>
                <a:spcPct val="20000"/>
              </a:spcBef>
            </a:pPr>
            <a:r>
              <a:rPr b="1" sz="1600" lang="en-CA">
                <a:latin typeface="Tahoma" pitchFamily="34" charset="0"/>
              </a:rPr>
              <a:t>T</a:t>
            </a:r>
            <a:r>
              <a:rPr baseline="-25000" b="1" sz="1600" lang="en-CA">
                <a:latin typeface="Tahoma" pitchFamily="34" charset="0"/>
              </a:rPr>
              <a:t>C</a:t>
            </a:r>
            <a:r>
              <a:rPr b="1" sz="1600" lang="en-CA">
                <a:latin typeface="Tahoma" pitchFamily="34" charset="0"/>
              </a:rPr>
              <a:t> = 0.7 E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7"/>
                                        <p:tgtEl>
                                          <p:spTgt spid="10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1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 nodeType="clickPar">
                      <p:stCondLst>
                        <p:cond delay="indefinite"/>
                      </p:stCondLst>
                      <p:childTnLst>
                        <p:par>
                          <p:cTn fill="hold" id="1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4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16"/>
                                        <p:tgtEl>
                                          <p:spTgt spid="10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7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8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0"/>
                                        <p:tgtEl>
                                          <p:spTgt spid="104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5"/>
                                        <p:tgtEl>
                                          <p:spTgt spid="10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27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29"/>
                                        <p:tgtEl>
                                          <p:spTgt spid="104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 nodeType="clickPar">
                      <p:stCondLst>
                        <p:cond delay="indefinite"/>
                      </p:stCondLst>
                      <p:childTnLst>
                        <p:par>
                          <p:cTn fill="hold" id="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4"/>
                                        <p:tgtEl>
                                          <p:spTgt spid="10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5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36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38"/>
                                        <p:tgtEl>
                                          <p:spTgt spid="104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9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fill="hold" id="40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2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 nodeType="clickPar">
                      <p:stCondLst>
                        <p:cond delay="indefinite"/>
                      </p:stCondLst>
                      <p:childTnLst>
                        <p:par>
                          <p:cTn fill="hold" id="4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47"/>
                                        <p:tgtEl>
                                          <p:spTgt spid="10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8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49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51"/>
                                        <p:tgtEl>
                                          <p:spTgt spid="10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2" nodeType="clickPar">
                      <p:stCondLst>
                        <p:cond delay="indefinite"/>
                      </p:stCondLst>
                      <p:childTnLst>
                        <p:par>
                          <p:cTn fill="hold" id="5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4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56"/>
                                        <p:tgtEl>
                                          <p:spTgt spid="10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7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58" nodeType="after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60"/>
                                        <p:tgtEl>
                                          <p:spTgt spid="10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 nodeType="clickPar">
                      <p:stCondLst>
                        <p:cond delay="indefinite"/>
                      </p:stCondLst>
                      <p:childTnLst>
                        <p:par>
                          <p:cTn fill="hold" id="6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3" nodeType="clickEffect" presetClass="entr" presetID="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dur="500" id="65"/>
                                        <p:tgtEl>
                                          <p:spTgt spid="10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39" grpId="0" autoUpdateAnimBg="0"/>
      <p:bldP spid="1048853" grpId="0" autoUpdateAnimBg="0"/>
      <p:bldP spid="1048854" grpId="0" animBg="1" autoUpdateAnimBg="0"/>
      <p:bldP spid="1048855" grpId="0" autoUpdateAnimBg="0"/>
      <p:bldP spid="1048856" grpId="0" animBg="1" autoUpdateAnimBg="0"/>
      <p:bldP spid="1048857" grpId="0" autoUpdateAnimBg="0"/>
      <p:bldP spid="1048858" grpId="0" autoUpdateAnimBg="0"/>
      <p:bldP spid="1048873" grpId="0" autoUpdateAnimBg="0"/>
      <p:bldP spid="1048874" grpId="0" animBg="1" autoUpdateAnimBg="0"/>
      <p:bldP spid="1048875" grpId="0" autoUpdateAnimBg="0"/>
      <p:bldP spid="1048876" grpId="0" animBg="1" autoUpdateAnimBg="0"/>
      <p:bldP spid="104887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440E7EEB-F9D4-4169-BD02-77D7FAEF3670}" type="slidenum">
              <a:rPr lang="en-US" smtClean="0"/>
              <a:t>18</a:t>
            </a:fld>
            <a:endParaRPr lang="en-US" smtClean="0"/>
          </a:p>
        </p:txBody>
      </p:sp>
      <p:sp>
        <p:nvSpPr>
          <p:cNvPr id="10488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lang="en-US" smtClean="0"/>
              <a:t>Lost model</a:t>
            </a:r>
          </a:p>
        </p:txBody>
      </p:sp>
      <p:pic>
        <p:nvPicPr>
          <p:cNvPr id="2097157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838200" y="1676400"/>
            <a:ext cx="7200900" cy="432435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Overflow System</a:t>
            </a:r>
            <a:endParaRPr dirty="0" lang="en-US"/>
          </a:p>
        </p:txBody>
      </p:sp>
      <p:sp>
        <p:nvSpPr>
          <p:cNvPr id="1048885" name="TextBox 2"/>
          <p:cNvSpPr txBox="1"/>
          <p:nvPr/>
        </p:nvSpPr>
        <p:spPr>
          <a:xfrm>
            <a:off x="785786" y="1571612"/>
            <a:ext cx="7500990" cy="267765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err="1" smtClean="0"/>
              <a:t>Pada</a:t>
            </a:r>
            <a:r>
              <a:rPr dirty="0" sz="2400" lang="en-US" smtClean="0"/>
              <a:t> </a:t>
            </a:r>
            <a:r>
              <a:rPr dirty="0" sz="2400" lang="en-US" err="1" smtClean="0"/>
              <a:t>sebuah</a:t>
            </a:r>
            <a:r>
              <a:rPr dirty="0" sz="2400" lang="en-US" smtClean="0"/>
              <a:t> loss system </a:t>
            </a:r>
            <a:r>
              <a:rPr dirty="0" sz="2400" lang="en-US" err="1" smtClean="0"/>
              <a:t>di</a:t>
            </a:r>
            <a:r>
              <a:rPr dirty="0" sz="2400" lang="en-US" smtClean="0"/>
              <a:t> circuit </a:t>
            </a:r>
            <a:r>
              <a:rPr dirty="0" sz="2400" lang="en-US" err="1" smtClean="0"/>
              <a:t>switch,sistem</a:t>
            </a:r>
            <a:r>
              <a:rPr dirty="0" sz="2400" lang="en-US" smtClean="0"/>
              <a:t> </a:t>
            </a:r>
            <a:r>
              <a:rPr dirty="0" sz="2400" lang="en-US" err="1" smtClean="0"/>
              <a:t>bisa</a:t>
            </a:r>
            <a:r>
              <a:rPr dirty="0" sz="2400" lang="en-US" smtClean="0"/>
              <a:t> </a:t>
            </a:r>
            <a:r>
              <a:rPr dirty="0" sz="2400" lang="en-US" err="1" smtClean="0"/>
              <a:t>saja</a:t>
            </a:r>
            <a:r>
              <a:rPr dirty="0" sz="2400" lang="en-US" smtClean="0"/>
              <a:t> </a:t>
            </a:r>
            <a:r>
              <a:rPr dirty="0" sz="2400" lang="en-US" err="1" smtClean="0"/>
              <a:t>terdiri</a:t>
            </a:r>
            <a:r>
              <a:rPr dirty="0" sz="2400" lang="en-US" smtClean="0"/>
              <a:t> </a:t>
            </a:r>
            <a:r>
              <a:rPr dirty="0" sz="2400" lang="en-US" err="1" smtClean="0"/>
              <a:t>dari</a:t>
            </a:r>
            <a:r>
              <a:rPr dirty="0" sz="2400" lang="en-US" smtClean="0"/>
              <a:t> 2 </a:t>
            </a:r>
            <a:r>
              <a:rPr dirty="0" sz="2400" lang="en-US" err="1" smtClean="0"/>
              <a:t>bagian</a:t>
            </a:r>
            <a:r>
              <a:rPr dirty="0" sz="2400" lang="en-US" smtClean="0"/>
              <a:t>, </a:t>
            </a:r>
            <a:r>
              <a:rPr dirty="0" sz="2400" lang="en-US" err="1" smtClean="0"/>
              <a:t>yaitu</a:t>
            </a:r>
            <a:r>
              <a:rPr dirty="0" sz="2400" lang="en-US" smtClean="0"/>
              <a:t> 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Primary system = m1 server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Secondary system= m2 server</a:t>
            </a:r>
          </a:p>
          <a:p>
            <a:pPr indent="-342900" marL="342900">
              <a:buAutoNum type="arabicPeriod"/>
            </a:pPr>
            <a:endParaRPr dirty="0" sz="2400" lang="en-US" smtClean="0"/>
          </a:p>
          <a:p>
            <a:pPr indent="-342900" marL="342900"/>
            <a:r>
              <a:rPr dirty="0" sz="2400" lang="en-US" smtClean="0"/>
              <a:t>     </a:t>
            </a:r>
            <a:r>
              <a:rPr dirty="0" sz="2400" lang="en-US" err="1" smtClean="0"/>
              <a:t>Bila</a:t>
            </a:r>
            <a:r>
              <a:rPr dirty="0" sz="2400" lang="en-US" smtClean="0"/>
              <a:t> call </a:t>
            </a:r>
            <a:r>
              <a:rPr dirty="0" sz="2400" lang="en-US" err="1" smtClean="0"/>
              <a:t>masuk</a:t>
            </a:r>
            <a:r>
              <a:rPr dirty="0" sz="2400" lang="en-US" smtClean="0"/>
              <a:t> </a:t>
            </a:r>
            <a:r>
              <a:rPr dirty="0" sz="2400" lang="en-US" err="1" smtClean="0"/>
              <a:t>pada</a:t>
            </a:r>
            <a:r>
              <a:rPr dirty="0" sz="2400" lang="en-US" smtClean="0"/>
              <a:t> </a:t>
            </a:r>
            <a:r>
              <a:rPr dirty="0" sz="2400" lang="en-US" err="1" smtClean="0"/>
              <a:t>saat</a:t>
            </a:r>
            <a:r>
              <a:rPr dirty="0" sz="2400" lang="en-US" smtClean="0"/>
              <a:t> </a:t>
            </a:r>
            <a:r>
              <a:rPr dirty="0" sz="2400" lang="en-US" err="1" smtClean="0"/>
              <a:t>semua</a:t>
            </a:r>
            <a:r>
              <a:rPr dirty="0" sz="2400" lang="en-US" smtClean="0"/>
              <a:t> server </a:t>
            </a:r>
            <a:r>
              <a:rPr dirty="0" sz="2400" lang="en-US" err="1" smtClean="0"/>
              <a:t>pada</a:t>
            </a:r>
            <a:r>
              <a:rPr dirty="0" sz="2400" lang="en-US" smtClean="0"/>
              <a:t> primary system  occupied, </a:t>
            </a:r>
            <a:r>
              <a:rPr dirty="0" sz="2400" lang="en-US" err="1" smtClean="0"/>
              <a:t>maka</a:t>
            </a:r>
            <a:r>
              <a:rPr dirty="0" sz="2400" lang="en-US" smtClean="0"/>
              <a:t> </a:t>
            </a:r>
            <a:r>
              <a:rPr dirty="0" sz="2400" lang="en-US" err="1" smtClean="0"/>
              <a:t>akan</a:t>
            </a:r>
            <a:r>
              <a:rPr dirty="0" sz="2400" lang="en-US" smtClean="0"/>
              <a:t> </a:t>
            </a:r>
            <a:r>
              <a:rPr dirty="0" sz="2400" lang="en-US" err="1" smtClean="0"/>
              <a:t>dilakukan</a:t>
            </a:r>
            <a:r>
              <a:rPr dirty="0" sz="2400" lang="en-US" smtClean="0"/>
              <a:t> overflow </a:t>
            </a:r>
            <a:r>
              <a:rPr dirty="0" sz="2400" lang="en-US" err="1" smtClean="0"/>
              <a:t>ke</a:t>
            </a:r>
            <a:r>
              <a:rPr dirty="0" sz="2400" lang="en-US" smtClean="0"/>
              <a:t> secondary system.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err="1" smtClean="0">
                <a:solidFill>
                  <a:schemeClr val="tx2">
                    <a:satMod val="130000"/>
                  </a:schemeClr>
                </a:solidFill>
              </a:rPr>
              <a:t>Pemodelan</a:t>
            </a:r>
            <a:endParaRPr dirty="0"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86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eaLnBrk="1" hangingPunct="1"/>
            <a:r>
              <a:rPr altLang="en-US" dirty="0" lang="en-US" err="1" smtClean="0"/>
              <a:t>Ada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dua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fasa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dalam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pemodelan</a:t>
            </a:r>
            <a:endParaRPr altLang="en-US" dirty="0" lang="en-US" smtClean="0"/>
          </a:p>
          <a:p>
            <a:pPr eaLnBrk="1" hangingPunct="1" lvl="1"/>
            <a:r>
              <a:rPr altLang="en-US" dirty="0" lang="en-US" err="1" smtClean="0"/>
              <a:t>Pemodelan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trafik</a:t>
            </a:r>
            <a:r>
              <a:rPr altLang="en-US" dirty="0" lang="en-US" smtClean="0"/>
              <a:t> yang </a:t>
            </a:r>
            <a:r>
              <a:rPr altLang="en-US" dirty="0" lang="en-US" err="1" smtClean="0"/>
              <a:t>masuk</a:t>
            </a:r>
            <a:r>
              <a:rPr altLang="en-US" dirty="0" lang="en-US" smtClean="0"/>
              <a:t> (incoming traffic) </a:t>
            </a:r>
            <a:r>
              <a:rPr altLang="en-US" dirty="0" lang="en-US" smtClean="0">
                <a:sym typeface="Symbol" pitchFamily="18" charset="2"/>
              </a:rPr>
              <a:t> </a:t>
            </a:r>
            <a:r>
              <a:rPr altLang="en-US" dirty="0" lang="en-US" smtClean="0">
                <a:solidFill>
                  <a:srgbClr val="FF0000"/>
                </a:solidFill>
                <a:sym typeface="Symbol" pitchFamily="18" charset="2"/>
              </a:rPr>
              <a:t>model </a:t>
            </a:r>
            <a:r>
              <a:rPr altLang="en-US" dirty="0" lang="en-US" err="1" smtClean="0">
                <a:solidFill>
                  <a:srgbClr val="FF0000"/>
                </a:solidFill>
                <a:sym typeface="Symbol" pitchFamily="18" charset="2"/>
              </a:rPr>
              <a:t>trafik</a:t>
            </a:r>
            <a:endParaRPr altLang="en-US" dirty="0" lang="en-US" smtClean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 lvl="1"/>
            <a:r>
              <a:rPr altLang="en-US" dirty="0" lang="en-US" err="1" smtClean="0">
                <a:sym typeface="Symbol" pitchFamily="18" charset="2"/>
              </a:rPr>
              <a:t>Pemodelan</a:t>
            </a:r>
            <a:r>
              <a:rPr altLang="en-US" dirty="0" lang="en-US" smtClean="0">
                <a:sym typeface="Symbol" pitchFamily="18" charset="2"/>
              </a:rPr>
              <a:t> </a:t>
            </a:r>
            <a:r>
              <a:rPr altLang="en-US" dirty="0" lang="en-US" err="1" smtClean="0">
                <a:sym typeface="Symbol" pitchFamily="18" charset="2"/>
              </a:rPr>
              <a:t>sistem</a:t>
            </a:r>
            <a:r>
              <a:rPr altLang="en-US" dirty="0" lang="en-US" smtClean="0">
                <a:sym typeface="Symbol" pitchFamily="18" charset="2"/>
              </a:rPr>
              <a:t>  </a:t>
            </a:r>
            <a:r>
              <a:rPr altLang="en-US" dirty="0" lang="en-US" smtClean="0">
                <a:solidFill>
                  <a:srgbClr val="FF0000"/>
                </a:solidFill>
                <a:sym typeface="Symbol" pitchFamily="18" charset="2"/>
              </a:rPr>
              <a:t>model </a:t>
            </a:r>
            <a:r>
              <a:rPr altLang="en-US" dirty="0" lang="en-US" err="1" smtClean="0">
                <a:solidFill>
                  <a:srgbClr val="FF0000"/>
                </a:solidFill>
                <a:sym typeface="Symbol" pitchFamily="18" charset="2"/>
              </a:rPr>
              <a:t>sistem</a:t>
            </a:r>
            <a:endParaRPr altLang="en-US" dirty="0" lang="en-US" smtClean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/>
            <a:endParaRPr altLang="en-US" dirty="0" lang="en-US" smtClean="0"/>
          </a:p>
        </p:txBody>
      </p:sp>
      <p:sp>
        <p:nvSpPr>
          <p:cNvPr id="104860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E903CA7C-19B0-41E9-91E8-ABCD676E9F58}" type="slidenum">
              <a:rPr altLang="en-US" lang="en-US"/>
              <a:t>2</a:t>
            </a:fld>
            <a:endParaRPr altLang="en-US" lang="en-US"/>
          </a:p>
        </p:txBody>
      </p:sp>
    </p:spTree>
  </p:cSld>
  <p:clrMapOvr>
    <a:masterClrMapping/>
  </p:clrMapOvr>
  <p:transition>
    <p:random/>
    <p:sndAc>
      <p:stSnd>
        <p:snd r:embed="rId1"/>
      </p:stSnd>
    </p:sndAc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Title 1"/>
          <p:cNvSpPr>
            <a:spLocks noGrp="1"/>
          </p:cNvSpPr>
          <p:nvPr>
            <p:ph type="title"/>
          </p:nvPr>
        </p:nvSpPr>
        <p:spPr>
          <a:xfrm>
            <a:off x="928662" y="2285992"/>
            <a:ext cx="7772400" cy="1143000"/>
          </a:xfrm>
        </p:spPr>
        <p:txBody>
          <a:bodyPr/>
          <a:p>
            <a:r>
              <a:rPr dirty="0" lang="en-US" smtClean="0"/>
              <a:t>MODEL TRAFIK</a:t>
            </a:r>
            <a:endParaRPr dirty="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6BABCE5B-6248-4973-9F14-2D2C1B78E56D}" type="slidenum">
              <a:rPr lang="en-US"/>
              <a:t>21</a:t>
            </a:fld>
            <a:endParaRPr lang="en-US"/>
          </a:p>
        </p:txBody>
      </p:sp>
      <p:pic>
        <p:nvPicPr>
          <p:cNvPr id="2097158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57200" y="228600"/>
            <a:ext cx="7848600" cy="6024563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A04E28EE-1E17-4D7A-BE96-B66023D299A1}" type="slidenum">
              <a:rPr lang="en-US"/>
              <a:t>22</a:t>
            </a:fld>
            <a:endParaRPr lang="en-US"/>
          </a:p>
        </p:txBody>
      </p:sp>
      <p:sp>
        <p:nvSpPr>
          <p:cNvPr id="10488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eaLnBrk="1" hangingPunct="1"/>
            <a:r>
              <a:rPr b="1" sz="4000" lang="en-US" smtClean="0"/>
              <a:t>Pemilihan Model Trafik</a:t>
            </a:r>
            <a:r>
              <a:rPr sz="4000" lang="en-US" smtClean="0"/>
              <a:t/>
            </a:r>
            <a:br>
              <a:rPr sz="4000" lang="en-US" smtClean="0"/>
            </a:br>
            <a:endParaRPr sz="4000" lang="en-US" smtClean="0"/>
          </a:p>
        </p:txBody>
      </p:sp>
      <p:sp>
        <p:nvSpPr>
          <p:cNvPr id="1048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pPr eaLnBrk="1" hangingPunct="1"/>
            <a:r>
              <a:rPr sz="2800" lang="en-US" smtClean="0"/>
              <a:t>Untuk menentukan kapasitas yang diperlukan, beban trafik yang diijinkan atau GOS (probabilitas blocking) yang diinginkan diperlukan suatu model trafik.</a:t>
            </a:r>
            <a:r>
              <a:rPr lang="en-US" smtClean="0"/>
              <a:t> </a:t>
            </a:r>
            <a:endParaRPr b="1" lang="en-US" smtClean="0"/>
          </a:p>
          <a:p>
            <a:pPr eaLnBrk="1" hangingPunct="1"/>
            <a:endParaRPr b="1" lang="en-US" smtClean="0"/>
          </a:p>
          <a:p>
            <a:pPr eaLnBrk="1" hangingPunct="1"/>
            <a:endParaRPr lang="en-US" smtClean="0"/>
          </a:p>
        </p:txBody>
      </p:sp>
      <p:pic>
        <p:nvPicPr>
          <p:cNvPr id="2097159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438400" y="3810000"/>
            <a:ext cx="4191000" cy="2395538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48FC8CD1-CF22-48B3-8389-467578509970}" type="slidenum">
              <a:rPr lang="en-US"/>
              <a:t>23</a:t>
            </a:fld>
            <a:endParaRPr lang="en-US"/>
          </a:p>
        </p:txBody>
      </p:sp>
      <p:sp>
        <p:nvSpPr>
          <p:cNvPr id="1048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b="1" lang="en-US" smtClean="0"/>
              <a:t>Pemilihan Model Trafik</a:t>
            </a:r>
          </a:p>
        </p:txBody>
      </p:sp>
      <p:sp>
        <p:nvSpPr>
          <p:cNvPr id="1048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p>
            <a:pPr eaLnBrk="1" hangingPunct="1"/>
            <a:r>
              <a:rPr dirty="0" sz="3200" lang="en-US" err="1" smtClean="0"/>
              <a:t>Dalam</a:t>
            </a:r>
            <a:r>
              <a:rPr dirty="0" sz="3200" lang="en-US" smtClean="0"/>
              <a:t> </a:t>
            </a:r>
            <a:r>
              <a:rPr dirty="0" sz="3200" lang="en-US" err="1" smtClean="0"/>
              <a:t>pemilihan</a:t>
            </a:r>
            <a:r>
              <a:rPr dirty="0" sz="3200" lang="en-US" smtClean="0"/>
              <a:t> model </a:t>
            </a:r>
            <a:r>
              <a:rPr dirty="0" sz="3200" lang="en-US" err="1" smtClean="0"/>
              <a:t>trafik</a:t>
            </a:r>
            <a:r>
              <a:rPr dirty="0" sz="3200" lang="en-US" smtClean="0"/>
              <a:t>, </a:t>
            </a:r>
            <a:r>
              <a:rPr dirty="0" sz="3200" lang="en-US" err="1" smtClean="0"/>
              <a:t>perlu</a:t>
            </a:r>
            <a:r>
              <a:rPr dirty="0" sz="3200" lang="en-US" smtClean="0"/>
              <a:t> </a:t>
            </a:r>
            <a:r>
              <a:rPr dirty="0" sz="3200" lang="en-US" err="1" smtClean="0"/>
              <a:t>diperhatikan</a:t>
            </a:r>
            <a:r>
              <a:rPr dirty="0" sz="3200" lang="en-US" smtClean="0"/>
              <a:t> parameter-parameter </a:t>
            </a:r>
            <a:r>
              <a:rPr dirty="0" sz="3200" lang="en-US" err="1" smtClean="0"/>
              <a:t>berikut</a:t>
            </a:r>
            <a:r>
              <a:rPr dirty="0" sz="3200" lang="en-US" smtClean="0"/>
              <a:t> :</a:t>
            </a:r>
          </a:p>
          <a:p>
            <a:pPr eaLnBrk="1" hangingPunct="1" lvl="2"/>
            <a:r>
              <a:rPr dirty="0" sz="2400" lang="en-US" err="1" smtClean="0"/>
              <a:t>pola</a:t>
            </a:r>
            <a:r>
              <a:rPr dirty="0" sz="2400" lang="en-US" smtClean="0"/>
              <a:t> </a:t>
            </a:r>
            <a:r>
              <a:rPr dirty="0" sz="2400" lang="en-US" err="1" smtClean="0"/>
              <a:t>kedatangan</a:t>
            </a:r>
            <a:r>
              <a:rPr dirty="0" sz="2400" lang="en-US" smtClean="0"/>
              <a:t> </a:t>
            </a:r>
            <a:r>
              <a:rPr dirty="0" sz="2400" lang="en-US" err="1" smtClean="0"/>
              <a:t>trafik</a:t>
            </a:r>
            <a:endParaRPr dirty="0" sz="2400" lang="sv-SE" smtClean="0"/>
          </a:p>
          <a:p>
            <a:pPr eaLnBrk="1" hangingPunct="1" lvl="2"/>
            <a:r>
              <a:rPr dirty="0" sz="2400" lang="sv-SE" smtClean="0"/>
              <a:t>trafik yang ditolak (penanganan panggilan yang ditolak)</a:t>
            </a:r>
            <a:endParaRPr dirty="0" sz="2400" lang="en-US" smtClean="0"/>
          </a:p>
          <a:p>
            <a:pPr eaLnBrk="1" hangingPunct="1" lvl="2"/>
            <a:r>
              <a:rPr dirty="0" sz="2400" lang="en-US" err="1" smtClean="0"/>
              <a:t>jumlah</a:t>
            </a:r>
            <a:r>
              <a:rPr dirty="0" sz="2400" lang="en-US" smtClean="0"/>
              <a:t> </a:t>
            </a:r>
            <a:r>
              <a:rPr dirty="0" sz="2400" lang="en-US" err="1" smtClean="0"/>
              <a:t>dari</a:t>
            </a:r>
            <a:r>
              <a:rPr dirty="0" sz="2400" lang="en-US" smtClean="0"/>
              <a:t> </a:t>
            </a:r>
            <a:r>
              <a:rPr dirty="0" sz="2400" lang="en-US" err="1" smtClean="0"/>
              <a:t>sumber</a:t>
            </a:r>
            <a:r>
              <a:rPr dirty="0" sz="2400" lang="en-US" smtClean="0"/>
              <a:t> </a:t>
            </a:r>
            <a:r>
              <a:rPr dirty="0" sz="2400" lang="en-US" err="1" smtClean="0"/>
              <a:t>trafik</a:t>
            </a:r>
            <a:r>
              <a:rPr dirty="0" sz="2400" lang="en-US" smtClean="0"/>
              <a:t>, </a:t>
            </a:r>
          </a:p>
          <a:p>
            <a:pPr eaLnBrk="1" hangingPunct="1" lvl="2"/>
            <a:r>
              <a:rPr dirty="0" sz="2400" lang="en-US" err="1" smtClean="0"/>
              <a:t>waktu</a:t>
            </a:r>
            <a:r>
              <a:rPr dirty="0" sz="2400" lang="en-US" smtClean="0"/>
              <a:t> </a:t>
            </a:r>
            <a:r>
              <a:rPr dirty="0" sz="2400" lang="en-US" err="1" smtClean="0"/>
              <a:t>genggam</a:t>
            </a:r>
            <a:r>
              <a:rPr dirty="0" sz="2400" lang="en-US" smtClean="0"/>
              <a:t> (</a:t>
            </a:r>
            <a:r>
              <a:rPr dirty="0" sz="2400" i="1" lang="en-US" smtClean="0"/>
              <a:t>holding time</a:t>
            </a:r>
            <a:r>
              <a:rPr dirty="0" sz="2400" lang="en-US" smtClean="0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549F4354-BC5C-4F6A-9010-5F5722360985}" type="slidenum">
              <a:rPr lang="en-US"/>
              <a:t>24</a:t>
            </a:fld>
            <a:endParaRPr lang="en-US"/>
          </a:p>
        </p:txBody>
      </p:sp>
      <p:sp>
        <p:nvSpPr>
          <p:cNvPr id="10488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 eaLnBrk="1" hangingPunct="1"/>
            <a:r>
              <a:rPr b="1" dirty="0" sz="2800" lang="en-US" err="1" smtClean="0"/>
              <a:t>Pola</a:t>
            </a:r>
            <a:r>
              <a:rPr b="1" dirty="0" sz="2800" lang="en-US" smtClean="0"/>
              <a:t> </a:t>
            </a:r>
            <a:r>
              <a:rPr b="1" dirty="0" sz="2800" lang="en-US" err="1" smtClean="0"/>
              <a:t>kedatangan</a:t>
            </a:r>
            <a:r>
              <a:rPr b="1" dirty="0" sz="2800" lang="en-US" smtClean="0"/>
              <a:t> </a:t>
            </a:r>
            <a:r>
              <a:rPr b="1" dirty="0" sz="2800" lang="en-US" err="1" smtClean="0"/>
              <a:t>trafik</a:t>
            </a:r>
            <a:r>
              <a:rPr b="1" dirty="0" sz="2800" lang="en-US" smtClean="0"/>
              <a:t> &amp; </a:t>
            </a:r>
            <a:r>
              <a:rPr b="1" dirty="0" sz="2800" lang="en-US" err="1" smtClean="0"/>
              <a:t>distribusi</a:t>
            </a:r>
            <a:r>
              <a:rPr b="1" dirty="0" sz="2800" lang="en-US" smtClean="0"/>
              <a:t> </a:t>
            </a:r>
            <a:r>
              <a:rPr b="1" dirty="0" sz="2800" lang="en-US" err="1" smtClean="0"/>
              <a:t>probabilitas</a:t>
            </a:r>
            <a:r>
              <a:rPr b="1" dirty="0" sz="2800" lang="en-US" smtClean="0"/>
              <a:t> </a:t>
            </a:r>
            <a:r>
              <a:rPr b="1" dirty="0" sz="2800" lang="en-US" err="1" smtClean="0"/>
              <a:t>kedatangan</a:t>
            </a:r>
            <a:r>
              <a:rPr b="1" dirty="0" sz="2800" lang="en-US" smtClean="0"/>
              <a:t/>
            </a:r>
            <a:br>
              <a:rPr b="1" dirty="0" sz="2800" lang="en-US" smtClean="0"/>
            </a:br>
            <a:endParaRPr b="1" dirty="0" sz="2800" lang="en-US" smtClean="0"/>
          </a:p>
        </p:txBody>
      </p:sp>
      <p:sp>
        <p:nvSpPr>
          <p:cNvPr id="10488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pPr eaLnBrk="1" hangingPunct="1"/>
            <a:r>
              <a:rPr dirty="0" lang="en-US" err="1" smtClean="0"/>
              <a:t>Langkah</a:t>
            </a:r>
            <a:r>
              <a:rPr dirty="0" lang="en-US" smtClean="0"/>
              <a:t> </a:t>
            </a:r>
            <a:r>
              <a:rPr dirty="0" lang="en-US" err="1" smtClean="0"/>
              <a:t>pertama</a:t>
            </a:r>
            <a:r>
              <a:rPr dirty="0" lang="en-US" smtClean="0"/>
              <a:t> </a:t>
            </a:r>
            <a:r>
              <a:rPr dirty="0" lang="en-US" err="1" smtClean="0"/>
              <a:t>dalam</a:t>
            </a:r>
            <a:r>
              <a:rPr dirty="0" lang="en-US" smtClean="0"/>
              <a:t> </a:t>
            </a:r>
            <a:r>
              <a:rPr dirty="0" lang="en-US" err="1" smtClean="0"/>
              <a:t>pemilihan</a:t>
            </a:r>
            <a:r>
              <a:rPr dirty="0" lang="en-US" smtClean="0"/>
              <a:t> model </a:t>
            </a:r>
            <a:r>
              <a:rPr dirty="0" lang="en-US" err="1" smtClean="0"/>
              <a:t>trafik</a:t>
            </a:r>
            <a:r>
              <a:rPr dirty="0" lang="en-US" smtClean="0"/>
              <a:t> </a:t>
            </a:r>
            <a:r>
              <a:rPr dirty="0" lang="en-US" err="1" smtClean="0"/>
              <a:t>adalah</a:t>
            </a:r>
            <a:r>
              <a:rPr dirty="0" lang="en-US" smtClean="0"/>
              <a:t> </a:t>
            </a:r>
            <a:r>
              <a:rPr dirty="0" lang="en-US" err="1" smtClean="0"/>
              <a:t>menentukan</a:t>
            </a:r>
            <a:r>
              <a:rPr dirty="0" lang="en-US" smtClean="0"/>
              <a:t> </a:t>
            </a:r>
            <a:r>
              <a:rPr dirty="0" lang="en-US" err="1" smtClean="0"/>
              <a:t>pola</a:t>
            </a:r>
            <a:r>
              <a:rPr dirty="0" lang="en-US" smtClean="0"/>
              <a:t> </a:t>
            </a:r>
            <a:r>
              <a:rPr dirty="0" lang="en-US" err="1" smtClean="0"/>
              <a:t>kedatangan</a:t>
            </a:r>
            <a:r>
              <a:rPr dirty="0" lang="en-US" smtClean="0"/>
              <a:t> </a:t>
            </a:r>
            <a:r>
              <a:rPr dirty="0" lang="en-US" err="1" smtClean="0"/>
              <a:t>trafik</a:t>
            </a:r>
            <a:r>
              <a:rPr dirty="0" lang="en-US" smtClean="0"/>
              <a:t>. </a:t>
            </a:r>
          </a:p>
          <a:p>
            <a:pPr eaLnBrk="1" hangingPunct="1"/>
            <a:endParaRPr dirty="0" lang="en-US" smtClean="0"/>
          </a:p>
          <a:p>
            <a:r>
              <a:rPr dirty="0" lang="en-US" err="1" smtClean="0"/>
              <a:t>Pola</a:t>
            </a:r>
            <a:r>
              <a:rPr dirty="0" lang="en-US" smtClean="0"/>
              <a:t> </a:t>
            </a:r>
            <a:r>
              <a:rPr dirty="0" lang="en-US" err="1" smtClean="0"/>
              <a:t>kedatangan</a:t>
            </a:r>
            <a:r>
              <a:rPr dirty="0" lang="en-US" smtClean="0"/>
              <a:t> </a:t>
            </a:r>
            <a:r>
              <a:rPr dirty="0" lang="en-US" err="1" smtClean="0"/>
              <a:t>trafik</a:t>
            </a:r>
            <a:r>
              <a:rPr dirty="0" lang="en-US" smtClean="0"/>
              <a:t> yang </a:t>
            </a:r>
            <a:r>
              <a:rPr dirty="0" lang="en-US" err="1" smtClean="0"/>
              <a:t>utama</a:t>
            </a:r>
            <a:r>
              <a:rPr dirty="0" lang="en-US" smtClean="0"/>
              <a:t> </a:t>
            </a:r>
            <a:r>
              <a:rPr dirty="0" lang="en-US" err="1" smtClean="0"/>
              <a:t>adalah</a:t>
            </a:r>
            <a:r>
              <a:rPr dirty="0" lang="en-US" smtClean="0"/>
              <a:t> </a:t>
            </a:r>
            <a:r>
              <a:rPr dirty="0" lang="en-US" err="1" smtClean="0"/>
              <a:t>sebagai</a:t>
            </a:r>
            <a:r>
              <a:rPr dirty="0" lang="en-US" smtClean="0"/>
              <a:t> </a:t>
            </a:r>
            <a:r>
              <a:rPr dirty="0" lang="en-US" err="1" smtClean="0"/>
              <a:t>berikut</a:t>
            </a:r>
            <a:r>
              <a:rPr dirty="0" lang="en-US" smtClean="0"/>
              <a:t> :</a:t>
            </a:r>
          </a:p>
          <a:p>
            <a:pPr lvl="1"/>
            <a:r>
              <a:rPr dirty="0" lang="en-US" err="1" smtClean="0"/>
              <a:t>pola</a:t>
            </a:r>
            <a:r>
              <a:rPr dirty="0" lang="en-US" smtClean="0"/>
              <a:t> </a:t>
            </a:r>
            <a:r>
              <a:rPr dirty="0" lang="en-US" err="1" smtClean="0"/>
              <a:t>kedatangan</a:t>
            </a:r>
            <a:r>
              <a:rPr dirty="0" lang="en-US" smtClean="0"/>
              <a:t> </a:t>
            </a:r>
            <a:r>
              <a:rPr dirty="0" lang="en-US" err="1" smtClean="0"/>
              <a:t>panggilan</a:t>
            </a:r>
            <a:r>
              <a:rPr dirty="0" lang="en-US" smtClean="0"/>
              <a:t> smooth ( </a:t>
            </a:r>
            <a:r>
              <a:rPr dirty="0" i="1" lang="en-US" smtClean="0"/>
              <a:t>smooth call arrival pattern</a:t>
            </a:r>
            <a:r>
              <a:rPr dirty="0" lang="en-US" smtClean="0"/>
              <a:t>)</a:t>
            </a:r>
          </a:p>
          <a:p>
            <a:pPr lvl="1"/>
            <a:r>
              <a:rPr dirty="0" lang="en-US" err="1" smtClean="0"/>
              <a:t>pola</a:t>
            </a:r>
            <a:r>
              <a:rPr dirty="0" lang="en-US" smtClean="0"/>
              <a:t> </a:t>
            </a:r>
            <a:r>
              <a:rPr dirty="0" lang="en-US" err="1" smtClean="0"/>
              <a:t>kedatangan</a:t>
            </a:r>
            <a:r>
              <a:rPr dirty="0" lang="en-US" smtClean="0"/>
              <a:t> </a:t>
            </a:r>
            <a:r>
              <a:rPr dirty="0" lang="en-US" err="1" smtClean="0"/>
              <a:t>panggilan</a:t>
            </a:r>
            <a:r>
              <a:rPr dirty="0" lang="en-US" smtClean="0"/>
              <a:t> peak ( </a:t>
            </a:r>
            <a:r>
              <a:rPr dirty="0" i="1" lang="en-US" smtClean="0"/>
              <a:t>peak call arrival pattern</a:t>
            </a:r>
            <a:r>
              <a:rPr dirty="0" lang="en-US" smtClean="0"/>
              <a:t>)</a:t>
            </a:r>
            <a:endParaRPr dirty="0" lang="sv-SE" smtClean="0"/>
          </a:p>
          <a:p>
            <a:pPr lvl="1"/>
            <a:r>
              <a:rPr dirty="0" lang="sv-SE" smtClean="0"/>
              <a:t>pola kedatangan random ( </a:t>
            </a:r>
            <a:r>
              <a:rPr dirty="0" i="1" lang="sv-SE" smtClean="0"/>
              <a:t>random call arrival pattern</a:t>
            </a:r>
            <a:r>
              <a:rPr dirty="0" lang="sv-SE" smtClean="0"/>
              <a:t>)</a:t>
            </a:r>
            <a:endParaRPr dirty="0" lang="en-US" smtClean="0"/>
          </a:p>
          <a:p>
            <a:pPr eaLnBrk="1" hangingPunct="1"/>
            <a:endParaRPr dirty="0"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C53CB36F-B2E5-404A-B882-3C98BDECABE3}" type="slidenum">
              <a:rPr lang="en-US"/>
              <a:t>25</a:t>
            </a:fld>
            <a:endParaRPr lang="en-US"/>
          </a:p>
        </p:txBody>
      </p:sp>
      <p:sp>
        <p:nvSpPr>
          <p:cNvPr id="104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 eaLnBrk="1" hangingPunct="1"/>
            <a:r>
              <a:rPr b="1" dirty="0" sz="2800" lang="en-US" err="1" smtClean="0"/>
              <a:t>Pola</a:t>
            </a:r>
            <a:r>
              <a:rPr b="1" dirty="0" sz="2800" lang="en-US" smtClean="0"/>
              <a:t> </a:t>
            </a:r>
            <a:r>
              <a:rPr b="1" dirty="0" sz="2800" lang="en-US" err="1" smtClean="0"/>
              <a:t>kedatangan</a:t>
            </a:r>
            <a:r>
              <a:rPr b="1" dirty="0" sz="2800" lang="en-US" smtClean="0"/>
              <a:t> </a:t>
            </a:r>
            <a:r>
              <a:rPr b="1" dirty="0" sz="2800" lang="en-US" err="1" smtClean="0"/>
              <a:t>panggilan</a:t>
            </a:r>
            <a:r>
              <a:rPr b="1" dirty="0" sz="2800" lang="en-US" smtClean="0"/>
              <a:t> smooth (Smooth Call Arrival Pattern)</a:t>
            </a:r>
            <a:br>
              <a:rPr b="1" dirty="0" sz="2800" lang="en-US" smtClean="0"/>
            </a:br>
            <a:endParaRPr b="1" dirty="0" sz="2800" lang="en-US" smtClean="0"/>
          </a:p>
        </p:txBody>
      </p:sp>
      <p:sp>
        <p:nvSpPr>
          <p:cNvPr id="10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95400"/>
          </a:xfrm>
        </p:spPr>
        <p:txBody>
          <a:bodyPr/>
          <a:p>
            <a:pPr eaLnBrk="1" hangingPunct="1">
              <a:lnSpc>
                <a:spcPct val="80000"/>
              </a:lnSpc>
            </a:pPr>
            <a:r>
              <a:rPr altLang="ja-JP" dirty="0" sz="2400" lang="en-US" smtClean="0">
                <a:ea typeface="ＭＳ Ｐゴシック" pitchFamily="34" charset="-128"/>
              </a:rPr>
              <a:t>Smooth </a:t>
            </a:r>
            <a:r>
              <a:rPr altLang="ja-JP" dirty="0" sz="2400" lang="en-US" err="1" smtClean="0">
                <a:ea typeface="ＭＳ Ｐゴシック" pitchFamily="34" charset="-128"/>
              </a:rPr>
              <a:t>atau</a:t>
            </a:r>
            <a:r>
              <a:rPr altLang="ja-JP" dirty="0" sz="2400" lang="en-US" smtClean="0">
                <a:ea typeface="ＭＳ Ｐゴシック" pitchFamily="34" charset="-128"/>
              </a:rPr>
              <a:t> hypo-exponential traffic </a:t>
            </a:r>
            <a:r>
              <a:rPr altLang="ja-JP" dirty="0" sz="2400" lang="en-US" err="1" smtClean="0">
                <a:ea typeface="ＭＳ Ｐゴシック" pitchFamily="34" charset="-128"/>
              </a:rPr>
              <a:t>terjadi</a:t>
            </a:r>
            <a:r>
              <a:rPr altLang="ja-JP" dirty="0" sz="2400" lang="en-US" smtClean="0">
                <a:ea typeface="ＭＳ Ｐゴシック" pitchFamily="34" charset="-128"/>
              </a:rPr>
              <a:t> </a:t>
            </a:r>
            <a:r>
              <a:rPr altLang="ja-JP" dirty="0" sz="2400" lang="en-US" err="1" smtClean="0">
                <a:ea typeface="ＭＳ Ｐゴシック" pitchFamily="34" charset="-128"/>
              </a:rPr>
              <a:t>jika</a:t>
            </a:r>
            <a:r>
              <a:rPr altLang="ja-JP" dirty="0" sz="2400" lang="en-US" smtClean="0">
                <a:ea typeface="ＭＳ Ｐゴシック" pitchFamily="34" charset="-128"/>
              </a:rPr>
              <a:t> </a:t>
            </a:r>
            <a:r>
              <a:rPr altLang="ja-JP" dirty="0" sz="2400" lang="en-US" err="1" smtClean="0">
                <a:ea typeface="ＭＳ Ｐゴシック" pitchFamily="34" charset="-128"/>
              </a:rPr>
              <a:t>tidak</a:t>
            </a:r>
            <a:r>
              <a:rPr altLang="ja-JP" dirty="0" sz="2400" lang="en-US" smtClean="0">
                <a:ea typeface="ＭＳ Ｐゴシック" pitchFamily="34" charset="-128"/>
              </a:rPr>
              <a:t> </a:t>
            </a:r>
            <a:r>
              <a:rPr altLang="ja-JP" dirty="0" sz="2400" lang="en-US" err="1" smtClean="0">
                <a:ea typeface="ＭＳ Ｐゴシック" pitchFamily="34" charset="-128"/>
              </a:rPr>
              <a:t>terdapat</a:t>
            </a:r>
            <a:r>
              <a:rPr altLang="ja-JP" dirty="0" sz="2400" lang="en-US" smtClean="0">
                <a:ea typeface="ＭＳ Ｐゴシック" pitchFamily="34" charset="-128"/>
              </a:rPr>
              <a:t> </a:t>
            </a:r>
            <a:r>
              <a:rPr altLang="ja-JP" dirty="0" sz="2400" lang="en-US" err="1" smtClean="0">
                <a:ea typeface="ＭＳ Ｐゴシック" pitchFamily="34" charset="-128"/>
              </a:rPr>
              <a:t>variasi</a:t>
            </a:r>
            <a:r>
              <a:rPr altLang="ja-JP" dirty="0" sz="2400" lang="en-US" smtClean="0">
                <a:ea typeface="ＭＳ Ｐゴシック" pitchFamily="34" charset="-128"/>
              </a:rPr>
              <a:t> </a:t>
            </a:r>
            <a:r>
              <a:rPr altLang="ja-JP" dirty="0" sz="2400" lang="en-US" err="1" smtClean="0">
                <a:ea typeface="ＭＳ Ｐゴシック" pitchFamily="34" charset="-128"/>
              </a:rPr>
              <a:t>trafik</a:t>
            </a:r>
            <a:r>
              <a:rPr altLang="ja-JP" dirty="0" sz="2400" lang="en-US" smtClean="0">
                <a:ea typeface="ＭＳ Ｐゴシック" pitchFamily="34" charset="-128"/>
              </a:rPr>
              <a:t> yang </a:t>
            </a:r>
            <a:r>
              <a:rPr altLang="ja-JP" dirty="0" sz="2400" lang="en-US" err="1" smtClean="0">
                <a:ea typeface="ＭＳ Ｐゴシック" pitchFamily="34" charset="-128"/>
              </a:rPr>
              <a:t>besar</a:t>
            </a:r>
            <a:r>
              <a:rPr altLang="ja-JP" dirty="0" sz="2400" lang="en-US" smtClean="0">
                <a:ea typeface="ＭＳ Ｐゴシック" pitchFamily="34" charset="-128"/>
              </a:rPr>
              <a:t>. </a:t>
            </a:r>
            <a:r>
              <a:rPr altLang="ja-JP" dirty="0" sz="2400" lang="en-US" err="1" smtClean="0">
                <a:ea typeface="ＭＳ Ｐゴシック" pitchFamily="34" charset="-128"/>
              </a:rPr>
              <a:t>Waktu</a:t>
            </a:r>
            <a:r>
              <a:rPr altLang="ja-JP" dirty="0" sz="2400" lang="en-US" smtClean="0">
                <a:ea typeface="ＭＳ Ｐゴシック" pitchFamily="34" charset="-128"/>
              </a:rPr>
              <a:t> </a:t>
            </a:r>
            <a:r>
              <a:rPr altLang="ja-JP" dirty="0" sz="2400" lang="en-US" err="1" smtClean="0">
                <a:ea typeface="ＭＳ Ｐゴシック" pitchFamily="34" charset="-128"/>
              </a:rPr>
              <a:t>pendudukan</a:t>
            </a:r>
            <a:r>
              <a:rPr altLang="ja-JP" dirty="0" sz="2400" lang="en-US" smtClean="0">
                <a:ea typeface="ＭＳ Ｐゴシック" pitchFamily="34" charset="-128"/>
              </a:rPr>
              <a:t> (</a:t>
            </a:r>
            <a:r>
              <a:rPr altLang="ja-JP" dirty="0" sz="2400" i="1" lang="en-US" smtClean="0">
                <a:ea typeface="ＭＳ Ｐゴシック" pitchFamily="34" charset="-128"/>
              </a:rPr>
              <a:t>holding time</a:t>
            </a:r>
            <a:r>
              <a:rPr altLang="ja-JP" dirty="0" sz="2400" lang="en-US" smtClean="0">
                <a:ea typeface="ＭＳ Ｐゴシック" pitchFamily="34" charset="-128"/>
              </a:rPr>
              <a:t>)  </a:t>
            </a:r>
            <a:r>
              <a:rPr altLang="ja-JP" dirty="0" sz="2400" lang="en-US" err="1" smtClean="0">
                <a:ea typeface="ＭＳ Ｐゴシック" pitchFamily="34" charset="-128"/>
              </a:rPr>
              <a:t>dan</a:t>
            </a:r>
            <a:r>
              <a:rPr altLang="ja-JP" dirty="0" sz="2400" lang="en-US" smtClean="0">
                <a:ea typeface="ＭＳ Ｐゴシック" pitchFamily="34" charset="-128"/>
              </a:rPr>
              <a:t> </a:t>
            </a:r>
            <a:r>
              <a:rPr altLang="ja-JP" dirty="0" sz="2400" lang="en-US" err="1" smtClean="0">
                <a:ea typeface="ＭＳ Ｐゴシック" pitchFamily="34" charset="-128"/>
              </a:rPr>
              <a:t>waktu</a:t>
            </a:r>
            <a:r>
              <a:rPr altLang="ja-JP" dirty="0" sz="2400" lang="en-US" smtClean="0">
                <a:ea typeface="ＭＳ Ｐゴシック" pitchFamily="34" charset="-128"/>
              </a:rPr>
              <a:t> </a:t>
            </a:r>
            <a:r>
              <a:rPr altLang="ja-JP" dirty="0" sz="2400" lang="en-US" err="1" smtClean="0">
                <a:ea typeface="ＭＳ Ｐゴシック" pitchFamily="34" charset="-128"/>
              </a:rPr>
              <a:t>antar</a:t>
            </a:r>
            <a:r>
              <a:rPr altLang="ja-JP" dirty="0" sz="2400" lang="en-US" smtClean="0">
                <a:ea typeface="ＭＳ Ｐゴシック" pitchFamily="34" charset="-128"/>
              </a:rPr>
              <a:t> </a:t>
            </a:r>
            <a:r>
              <a:rPr altLang="ja-JP" dirty="0" sz="2400" lang="en-US" err="1" smtClean="0">
                <a:ea typeface="ＭＳ Ｐゴシック" pitchFamily="34" charset="-128"/>
              </a:rPr>
              <a:t>kedatangan</a:t>
            </a:r>
            <a:r>
              <a:rPr altLang="ja-JP" dirty="0" sz="2400" lang="en-US" smtClean="0">
                <a:ea typeface="ＭＳ Ｐゴシック" pitchFamily="34" charset="-128"/>
              </a:rPr>
              <a:t>  (</a:t>
            </a:r>
            <a:r>
              <a:rPr altLang="ja-JP" dirty="0" sz="2400" i="1" lang="en-US" err="1" smtClean="0">
                <a:ea typeface="ＭＳ Ｐゴシック" pitchFamily="34" charset="-128"/>
              </a:rPr>
              <a:t>interarrival</a:t>
            </a:r>
            <a:r>
              <a:rPr altLang="ja-JP" dirty="0" sz="2400" i="1" lang="en-US" smtClean="0">
                <a:ea typeface="ＭＳ Ｐゴシック" pitchFamily="34" charset="-128"/>
              </a:rPr>
              <a:t> time</a:t>
            </a:r>
            <a:r>
              <a:rPr altLang="ja-JP" dirty="0" sz="2400" lang="en-US" smtClean="0">
                <a:ea typeface="ＭＳ Ｐゴシック" pitchFamily="34" charset="-128"/>
              </a:rPr>
              <a:t>) </a:t>
            </a:r>
            <a:r>
              <a:rPr altLang="ja-JP" dirty="0" sz="2400" lang="en-US" err="1" smtClean="0">
                <a:ea typeface="ＭＳ Ｐゴシック" pitchFamily="34" charset="-128"/>
              </a:rPr>
              <a:t>dapat</a:t>
            </a:r>
            <a:r>
              <a:rPr altLang="ja-JP" dirty="0" sz="2400" lang="en-US" smtClean="0">
                <a:ea typeface="ＭＳ Ｐゴシック" pitchFamily="34" charset="-128"/>
              </a:rPr>
              <a:t> </a:t>
            </a:r>
            <a:r>
              <a:rPr altLang="ja-JP" dirty="0" sz="2400" lang="en-US" err="1" smtClean="0">
                <a:ea typeface="ＭＳ Ｐゴシック" pitchFamily="34" charset="-128"/>
              </a:rPr>
              <a:t>diprediksi</a:t>
            </a:r>
            <a:r>
              <a:rPr altLang="ja-JP" dirty="0" sz="2400" lang="en-US" smtClean="0">
                <a:ea typeface="ＭＳ Ｐゴシック" pitchFamily="34" charset="-128"/>
              </a:rPr>
              <a:t>. </a:t>
            </a:r>
            <a:endParaRPr dirty="0" sz="2400" lang="en-US" smtClean="0"/>
          </a:p>
        </p:txBody>
      </p:sp>
      <p:pic>
        <p:nvPicPr>
          <p:cNvPr id="2097160" name="Picture 5" descr="56569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76400" y="3429000"/>
            <a:ext cx="4867275" cy="2833688"/>
          </a:xfrm>
          <a:prstGeom prst="rect"/>
          <a:solidFill>
            <a:srgbClr val="000000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9A266DB6-1CC6-4D0A-9B92-02B94E501D1E}" type="slidenum">
              <a:rPr lang="en-US"/>
              <a:t>26</a:t>
            </a:fld>
            <a:endParaRPr lang="en-US"/>
          </a:p>
        </p:txBody>
      </p:sp>
      <p:sp>
        <p:nvSpPr>
          <p:cNvPr id="1048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ja-JP" dirty="0" lang="en-US" smtClean="0">
                <a:ea typeface="ＭＳ Ｐゴシック" pitchFamily="34" charset="-128"/>
              </a:rPr>
              <a:t>Peaked Call Arrival Pattern </a:t>
            </a:r>
            <a:endParaRPr dirty="0" lang="en-US" smtClean="0"/>
          </a:p>
        </p:txBody>
      </p:sp>
      <p:sp>
        <p:nvSpPr>
          <p:cNvPr id="10489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"/>
          </a:xfrm>
        </p:spPr>
        <p:txBody>
          <a:bodyPr/>
          <a:p>
            <a:pPr eaLnBrk="1" hangingPunct="1">
              <a:lnSpc>
                <a:spcPct val="80000"/>
              </a:lnSpc>
            </a:pPr>
            <a:endParaRPr sz="2800" lang="en-US" smtClean="0"/>
          </a:p>
        </p:txBody>
      </p:sp>
      <p:pic>
        <p:nvPicPr>
          <p:cNvPr id="2097161" name="Picture 4" descr="56570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752600" y="2895600"/>
            <a:ext cx="5629275" cy="3275013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B0343E61-3EE6-497B-9A35-6B0E154B58A8}" type="slidenum">
              <a:rPr lang="en-US"/>
              <a:t>27</a:t>
            </a:fld>
            <a:endParaRPr lang="en-US"/>
          </a:p>
        </p:txBody>
      </p:sp>
      <p:sp>
        <p:nvSpPr>
          <p:cNvPr id="10489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eaLnBrk="1" hangingPunct="1"/>
            <a:r>
              <a:rPr b="1" sz="4000" lang="en-US" smtClean="0"/>
              <a:t>Random Call Arrival Pattern</a:t>
            </a:r>
            <a:br>
              <a:rPr b="1" sz="4000" lang="en-US" smtClean="0"/>
            </a:br>
            <a:endParaRPr b="1" sz="4000" lang="en-US" smtClean="0"/>
          </a:p>
        </p:txBody>
      </p:sp>
      <p:sp>
        <p:nvSpPr>
          <p:cNvPr id="10489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</p:spPr>
        <p:txBody>
          <a:bodyPr/>
          <a:p>
            <a:pPr eaLnBrk="1" hangingPunct="1"/>
            <a:endParaRPr lang="en-US" smtClean="0"/>
          </a:p>
        </p:txBody>
      </p:sp>
      <p:pic>
        <p:nvPicPr>
          <p:cNvPr id="2097162" name="Picture 4" descr="5657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524000" y="2819400"/>
            <a:ext cx="5257800" cy="306070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id-ID" smtClean="0">
                <a:solidFill>
                  <a:schemeClr val="tx2">
                    <a:satMod val="130000"/>
                  </a:schemeClr>
                </a:solidFill>
              </a:rPr>
              <a:t>Model Trafik</a:t>
            </a:r>
            <a:endParaRPr dirty="0"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8907" name="Rectangle 4"/>
          <p:cNvSpPr>
            <a:spLocks noGrp="1" noChangeArrowheads="1"/>
          </p:cNvSpPr>
          <p:nvPr>
            <p:ph idx="1"/>
          </p:nvPr>
        </p:nvSpPr>
        <p:spPr>
          <a:xfrm>
            <a:off x="571500" y="4071938"/>
            <a:ext cx="8229600" cy="2185987"/>
          </a:xfrm>
        </p:spPr>
        <p:txBody>
          <a:bodyPr/>
          <a:p>
            <a:pPr eaLnBrk="1" hangingPunct="1" lvl="2"/>
            <a:r>
              <a:rPr altLang="en-US" lang="id-ID" smtClean="0"/>
              <a:t> </a:t>
            </a:r>
            <a:r>
              <a:rPr altLang="en-US" lang="en-US" smtClean="0"/>
              <a:t>S,N = </a:t>
            </a:r>
            <a:r>
              <a:rPr altLang="en-US" lang="en-US" smtClean="0">
                <a:sym typeface="Symbol" pitchFamily="18" charset="2"/>
              </a:rPr>
              <a:t></a:t>
            </a:r>
            <a:r>
              <a:rPr altLang="en-US" lang="id-ID" smtClean="0">
                <a:sym typeface="Symbol" pitchFamily="18" charset="2"/>
              </a:rPr>
              <a:t>  </a:t>
            </a:r>
            <a:r>
              <a:rPr altLang="en-US" lang="en-US" smtClean="0"/>
              <a:t>memakai model poisson</a:t>
            </a:r>
            <a:endParaRPr altLang="en-US" lang="id-ID" smtClean="0"/>
          </a:p>
          <a:p>
            <a:pPr eaLnBrk="1" hangingPunct="1" lvl="2"/>
            <a:r>
              <a:rPr altLang="en-US" lang="en-US" smtClean="0"/>
              <a:t>S = </a:t>
            </a:r>
            <a:r>
              <a:rPr altLang="en-US" lang="en-US" smtClean="0">
                <a:sym typeface="Symbol" pitchFamily="18" charset="2"/>
              </a:rPr>
              <a:t></a:t>
            </a:r>
            <a:r>
              <a:rPr altLang="en-US" lang="id-ID" smtClean="0">
                <a:sym typeface="Symbol" pitchFamily="18" charset="2"/>
              </a:rPr>
              <a:t> </a:t>
            </a:r>
            <a:r>
              <a:rPr altLang="en-US" lang="en-US" smtClean="0"/>
              <a:t>dan N terbatas memakai model Erlang</a:t>
            </a:r>
            <a:endParaRPr altLang="en-US" lang="id-ID" smtClean="0"/>
          </a:p>
          <a:p>
            <a:pPr eaLnBrk="1" hangingPunct="1" lvl="2"/>
            <a:r>
              <a:rPr altLang="en-US" lang="en-US" smtClean="0"/>
              <a:t>S≤N , terbatas memakai model binomial/bernouli</a:t>
            </a:r>
            <a:endParaRPr altLang="en-US" lang="id-ID" smtClean="0"/>
          </a:p>
          <a:p>
            <a:pPr eaLnBrk="1" hangingPunct="1" lvl="2"/>
            <a:r>
              <a:rPr altLang="en-US" lang="en-US" smtClean="0"/>
              <a:t>S&gt;N , terbatas, memakai model engset</a:t>
            </a:r>
            <a:endParaRPr altLang="en-US" sz="4600" lang="en-US" smtClean="0">
              <a:sym typeface="Symbol" pitchFamily="18" charset="2"/>
            </a:endParaRPr>
          </a:p>
        </p:txBody>
      </p:sp>
      <p:sp>
        <p:nvSpPr>
          <p:cNvPr id="104890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5E99755B-1013-488B-BF4A-2FAFD1E9BAFC}" type="slidenum">
              <a:rPr altLang="en-US" lang="en-US"/>
              <a:t>28</a:t>
            </a:fld>
            <a:endParaRPr altLang="en-US" lang="en-US"/>
          </a:p>
        </p:txBody>
      </p:sp>
      <p:sp>
        <p:nvSpPr>
          <p:cNvPr id="104890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8910" name="Text Box 9"/>
          <p:cNvSpPr txBox="1">
            <a:spLocks noChangeArrowheads="1"/>
          </p:cNvSpPr>
          <p:nvPr/>
        </p:nvSpPr>
        <p:spPr bwMode="auto">
          <a:xfrm>
            <a:off x="2500313" y="1428750"/>
            <a:ext cx="1773237" cy="766763"/>
          </a:xfrm>
          <a:prstGeom prst="rect"/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p>
            <a:pPr algn="ctr"/>
            <a:r>
              <a:rPr altLang="en-US" b="1" sz="1600" lang="en-US">
                <a:latin typeface="Trebuchet MS" pitchFamily="34" charset="0"/>
                <a:cs typeface="Times New Roman" pitchFamily="18" charset="0"/>
              </a:rPr>
              <a:t>A</a:t>
            </a:r>
            <a:endParaRPr altLang="en-US" b="1" sz="1600" lang="en-US"/>
          </a:p>
          <a:p>
            <a:pPr algn="ctr"/>
            <a:r>
              <a:rPr altLang="en-US" b="1" sz="1600" lang="en-US">
                <a:latin typeface="Trebuchet MS" pitchFamily="34" charset="0"/>
                <a:cs typeface="Times New Roman" pitchFamily="18" charset="0"/>
              </a:rPr>
              <a:t>Call datang</a:t>
            </a:r>
            <a:endParaRPr altLang="en-US" b="1" sz="1600" lang="en-US"/>
          </a:p>
        </p:txBody>
      </p:sp>
      <p:sp>
        <p:nvSpPr>
          <p:cNvPr id="1048911" name="Rectangle 8"/>
          <p:cNvSpPr>
            <a:spLocks noChangeArrowheads="1"/>
          </p:cNvSpPr>
          <p:nvPr/>
        </p:nvSpPr>
        <p:spPr bwMode="auto">
          <a:xfrm>
            <a:off x="1287463" y="1844675"/>
            <a:ext cx="1068387" cy="644525"/>
          </a:xfrm>
          <a:prstGeom prst="rect"/>
          <a:ln w="28575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p>
            <a:pPr algn="ctr"/>
            <a:r>
              <a:rPr b="1" dirty="0" sz="1400" lang="en-US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</a:rPr>
              <a:t>S</a:t>
            </a:r>
            <a:endParaRPr b="1" dirty="0" sz="1400" lang="en-US">
              <a:solidFill>
                <a:schemeClr val="tx1"/>
              </a:solidFill>
              <a:latin typeface="Arial" pitchFamily="34" charset="0"/>
            </a:endParaRPr>
          </a:p>
          <a:p>
            <a:pPr algn="ctr"/>
            <a:r>
              <a:rPr b="1" dirty="0" sz="1400" lang="en-US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</a:rPr>
              <a:t>SUMBER</a:t>
            </a:r>
            <a:endParaRPr b="1" dirty="0" sz="1400" 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48912" name="Rectangle 7"/>
          <p:cNvSpPr>
            <a:spLocks noChangeArrowheads="1"/>
          </p:cNvSpPr>
          <p:nvPr/>
        </p:nvSpPr>
        <p:spPr bwMode="auto">
          <a:xfrm>
            <a:off x="4646613" y="1892300"/>
            <a:ext cx="1068387" cy="642938"/>
          </a:xfrm>
          <a:prstGeom prst="rect"/>
          <a:ln w="28575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p>
            <a:pPr algn="ctr"/>
            <a:r>
              <a:rPr b="1" dirty="0" sz="1400" lang="en-US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</a:rPr>
              <a:t>N</a:t>
            </a:r>
            <a:endParaRPr b="1" dirty="0" sz="1400" lang="en-US">
              <a:solidFill>
                <a:schemeClr val="tx1"/>
              </a:solidFill>
              <a:latin typeface="Arial" pitchFamily="34" charset="0"/>
            </a:endParaRPr>
          </a:p>
          <a:p>
            <a:pPr algn="ctr"/>
            <a:r>
              <a:rPr b="1" dirty="0" sz="1400" lang="en-US">
                <a:solidFill>
                  <a:schemeClr val="tx1"/>
                </a:solidFill>
                <a:latin typeface="Trebuchet MS" pitchFamily="34" charset="0"/>
                <a:ea typeface="Times New Roman" pitchFamily="18" charset="0"/>
              </a:rPr>
              <a:t>DEVICE</a:t>
            </a:r>
            <a:endParaRPr b="1" dirty="0" sz="1400" 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48913" name="Line 6"/>
          <p:cNvSpPr>
            <a:spLocks noChangeShapeType="1"/>
          </p:cNvSpPr>
          <p:nvPr/>
        </p:nvSpPr>
        <p:spPr bwMode="auto">
          <a:xfrm>
            <a:off x="2355850" y="2143125"/>
            <a:ext cx="2290763" cy="0"/>
          </a:xfrm>
          <a:prstGeom prst="line"/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048914" name="Line 5"/>
          <p:cNvSpPr>
            <a:spLocks noChangeShapeType="1"/>
          </p:cNvSpPr>
          <p:nvPr/>
        </p:nvSpPr>
        <p:spPr bwMode="auto">
          <a:xfrm>
            <a:off x="3376613" y="2143125"/>
            <a:ext cx="0" cy="911225"/>
          </a:xfrm>
          <a:prstGeom prst="line"/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048915" name="Line 4"/>
          <p:cNvSpPr>
            <a:spLocks noChangeShapeType="1"/>
          </p:cNvSpPr>
          <p:nvPr/>
        </p:nvSpPr>
        <p:spPr bwMode="auto">
          <a:xfrm>
            <a:off x="5715000" y="2143125"/>
            <a:ext cx="1162050" cy="0"/>
          </a:xfrm>
          <a:prstGeom prst="line"/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048916" name="Text Box 3"/>
          <p:cNvSpPr txBox="1">
            <a:spLocks noChangeArrowheads="1"/>
          </p:cNvSpPr>
          <p:nvPr/>
        </p:nvSpPr>
        <p:spPr bwMode="auto">
          <a:xfrm>
            <a:off x="2286000" y="3071813"/>
            <a:ext cx="2181225" cy="571500"/>
          </a:xfrm>
          <a:prstGeom prst="rect"/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p>
            <a:pPr algn="ctr"/>
            <a:r>
              <a:rPr altLang="en-US" b="1" sz="1600" lang="en-US">
                <a:latin typeface="Trebuchet MS" pitchFamily="34" charset="0"/>
                <a:cs typeface="Times New Roman" pitchFamily="18" charset="0"/>
              </a:rPr>
              <a:t>Call ditolak bila N seluruhnya sibuk</a:t>
            </a:r>
            <a:endParaRPr altLang="en-US" b="1" sz="2400" lang="en-US"/>
          </a:p>
        </p:txBody>
      </p:sp>
      <p:sp>
        <p:nvSpPr>
          <p:cNvPr id="1048917" name="Text Box 2"/>
          <p:cNvSpPr txBox="1">
            <a:spLocks noChangeArrowheads="1"/>
          </p:cNvSpPr>
          <p:nvPr/>
        </p:nvSpPr>
        <p:spPr bwMode="auto">
          <a:xfrm>
            <a:off x="6877050" y="1962150"/>
            <a:ext cx="1800225" cy="338138"/>
          </a:xfrm>
          <a:prstGeom prst="rect"/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p>
            <a:pPr algn="ctr"/>
            <a:r>
              <a:rPr altLang="en-US" b="1" sz="1600" lang="en-US">
                <a:latin typeface="Trebuchet MS" pitchFamily="34" charset="0"/>
                <a:cs typeface="Times New Roman" pitchFamily="18" charset="0"/>
              </a:rPr>
              <a:t>Call  yg dibawa</a:t>
            </a:r>
            <a:endParaRPr altLang="en-US" b="1" sz="2400" lang="en-US"/>
          </a:p>
        </p:txBody>
      </p:sp>
    </p:spTree>
  </p:cSld>
  <p:clrMapOvr>
    <a:masterClrMapping/>
  </p:clrMapOvr>
  <p:transition>
    <p:random/>
    <p:sndAc>
      <p:stSnd>
        <p:snd r:embed="rId1"/>
      </p:stSnd>
    </p:sndAc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Rounded Rectangle 15"/>
          <p:cNvSpPr/>
          <p:nvPr/>
        </p:nvSpPr>
        <p:spPr>
          <a:xfrm>
            <a:off x="1643063" y="5715000"/>
            <a:ext cx="2571750" cy="428625"/>
          </a:xfrm>
          <a:prstGeom prst="roundRect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 eaLnBrk="1" hangingPunct="1"/>
            <a:endParaRPr lang="id-ID"/>
          </a:p>
        </p:txBody>
      </p:sp>
      <p:sp>
        <p:nvSpPr>
          <p:cNvPr id="1048922" name="Rounded Rectangle 13"/>
          <p:cNvSpPr/>
          <p:nvPr/>
        </p:nvSpPr>
        <p:spPr>
          <a:xfrm>
            <a:off x="1571625" y="4500563"/>
            <a:ext cx="2786063" cy="428625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 eaLnBrk="1" hangingPunct="1"/>
            <a:endParaRPr lang="id-ID"/>
          </a:p>
        </p:txBody>
      </p:sp>
      <p:sp>
        <p:nvSpPr>
          <p:cNvPr id="10489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id-ID" smtClean="0">
                <a:solidFill>
                  <a:schemeClr val="tx2">
                    <a:satMod val="130000"/>
                  </a:schemeClr>
                </a:solidFill>
              </a:rPr>
              <a:t>Pendekatan Analisa Trafik</a:t>
            </a:r>
            <a:endParaRPr dirty="0" lang="id-ID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8924" name="Content Placeholder 2"/>
          <p:cNvSpPr>
            <a:spLocks noGrp="1"/>
          </p:cNvSpPr>
          <p:nvPr>
            <p:ph idx="1"/>
          </p:nvPr>
        </p:nvSpPr>
        <p:spPr>
          <a:xfrm>
            <a:off x="571500" y="1428750"/>
            <a:ext cx="8229600" cy="3429000"/>
          </a:xfrm>
        </p:spPr>
        <p:txBody>
          <a:bodyPr/>
          <a:p>
            <a:pPr eaLnBrk="1" hangingPunct="1"/>
            <a:r>
              <a:rPr altLang="en-US" b="1" lang="id-ID" smtClean="0">
                <a:solidFill>
                  <a:srgbClr val="FF0000"/>
                </a:solidFill>
              </a:rPr>
              <a:t>Deskripsi Trafik</a:t>
            </a:r>
          </a:p>
          <a:p>
            <a:pPr eaLnBrk="1" hangingPunct="1" lvl="1"/>
            <a:r>
              <a:rPr altLang="en-US" sz="2400" lang="id-ID" smtClean="0"/>
              <a:t>Karakteristik suatu trafik digambarkan oleh :</a:t>
            </a:r>
          </a:p>
          <a:p>
            <a:pPr eaLnBrk="1" hangingPunct="1" lvl="2"/>
            <a:r>
              <a:rPr altLang="en-US" sz="2000" lang="id-ID" smtClean="0"/>
              <a:t>Pola datang  panggilan</a:t>
            </a:r>
          </a:p>
          <a:p>
            <a:pPr eaLnBrk="1" hangingPunct="1" lvl="2"/>
            <a:r>
              <a:rPr altLang="en-US" sz="2000" lang="id-ID" smtClean="0"/>
              <a:t>Pola lama waktu pendudukan</a:t>
            </a:r>
          </a:p>
          <a:p>
            <a:pPr eaLnBrk="1" hangingPunct="1" lvl="2"/>
            <a:r>
              <a:rPr altLang="en-US" sz="2000" lang="id-ID" smtClean="0"/>
              <a:t>Disiplin pelayanan :  full/limited availability, /delay              			sistem</a:t>
            </a:r>
          </a:p>
          <a:p>
            <a:pPr eaLnBrk="1" hangingPunct="1" lvl="1"/>
            <a:r>
              <a:rPr altLang="en-US" sz="2400" lang="id-ID" smtClean="0"/>
              <a:t>Pendekatan matematis yang digunakan adalah :</a:t>
            </a:r>
          </a:p>
          <a:p>
            <a:pPr eaLnBrk="1" hangingPunct="1" lvl="1">
              <a:buFontTx/>
              <a:buNone/>
            </a:pPr>
            <a:r>
              <a:rPr altLang="en-US" lang="id-ID" smtClean="0"/>
              <a:t>		</a:t>
            </a:r>
            <a:endParaRPr altLang="en-US" sz="2400" lang="id-ID" smtClean="0"/>
          </a:p>
        </p:txBody>
      </p:sp>
      <p:sp>
        <p:nvSpPr>
          <p:cNvPr id="104892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p>
            <a:fld id="{E4B5624C-CDC7-4907-9025-00EDE23CA045}" type="slidenum">
              <a:rPr altLang="en-US" lang="en-US"/>
              <a:t>29</a:t>
            </a:fld>
            <a:endParaRPr altLang="en-US" lang="en-US"/>
          </a:p>
        </p:txBody>
      </p:sp>
      <p:sp>
        <p:nvSpPr>
          <p:cNvPr id="1048926" name="Rectangle 4"/>
          <p:cNvSpPr>
            <a:spLocks noChangeArrowheads="1"/>
          </p:cNvSpPr>
          <p:nvPr/>
        </p:nvSpPr>
        <p:spPr bwMode="auto">
          <a:xfrm>
            <a:off x="1571625" y="4500563"/>
            <a:ext cx="2825750" cy="36988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eaLnBrk="1" hangingPunct="1"/>
            <a:r>
              <a:rPr altLang="en-US" b="1" lang="id-ID">
                <a:solidFill>
                  <a:srgbClr val="7030A0"/>
                </a:solidFill>
              </a:rPr>
              <a:t>Proses Kelahiran (Birth)</a:t>
            </a:r>
          </a:p>
        </p:txBody>
      </p:sp>
      <p:sp>
        <p:nvSpPr>
          <p:cNvPr id="1048927" name="Rounded Rectangle 21"/>
          <p:cNvSpPr/>
          <p:nvPr/>
        </p:nvSpPr>
        <p:spPr>
          <a:xfrm>
            <a:off x="4929188" y="4500563"/>
            <a:ext cx="2857500" cy="428625"/>
          </a:xfrm>
          <a:prstGeom prst="round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 eaLnBrk="1" hangingPunct="1"/>
            <a:endParaRPr lang="id-ID"/>
          </a:p>
        </p:txBody>
      </p:sp>
      <p:sp>
        <p:nvSpPr>
          <p:cNvPr id="1048928" name="Rectangle 5"/>
          <p:cNvSpPr>
            <a:spLocks noChangeArrowheads="1"/>
          </p:cNvSpPr>
          <p:nvPr/>
        </p:nvSpPr>
        <p:spPr bwMode="auto">
          <a:xfrm>
            <a:off x="4929188" y="4500563"/>
            <a:ext cx="2928937" cy="36988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eaLnBrk="1" hangingPunct="1"/>
            <a:r>
              <a:rPr altLang="en-US" b="1" lang="id-ID">
                <a:solidFill>
                  <a:srgbClr val="7030A0"/>
                </a:solidFill>
              </a:rPr>
              <a:t>Proses Kematian (Death)</a:t>
            </a:r>
          </a:p>
        </p:txBody>
      </p:sp>
      <p:sp>
        <p:nvSpPr>
          <p:cNvPr id="1048929" name="Rectangle 6"/>
          <p:cNvSpPr>
            <a:spLocks noChangeArrowheads="1"/>
          </p:cNvSpPr>
          <p:nvPr/>
        </p:nvSpPr>
        <p:spPr bwMode="auto">
          <a:xfrm>
            <a:off x="1643063" y="5715000"/>
            <a:ext cx="2582862" cy="36988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eaLnBrk="1" hangingPunct="1"/>
            <a:r>
              <a:rPr altLang="en-US" b="1" lang="id-ID">
                <a:solidFill>
                  <a:srgbClr val="7030A0"/>
                </a:solidFill>
              </a:rPr>
              <a:t>Datangnya  panggilan</a:t>
            </a:r>
          </a:p>
        </p:txBody>
      </p:sp>
      <p:grpSp>
        <p:nvGrpSpPr>
          <p:cNvPr id="137" name="Group 18"/>
          <p:cNvGrpSpPr/>
          <p:nvPr/>
        </p:nvGrpSpPr>
        <p:grpSpPr bwMode="auto">
          <a:xfrm>
            <a:off x="4857750" y="5715000"/>
            <a:ext cx="3000375" cy="428625"/>
            <a:chOff x="5143504" y="5929330"/>
            <a:chExt cx="3000396" cy="369332"/>
          </a:xfrm>
        </p:grpSpPr>
        <p:sp>
          <p:nvSpPr>
            <p:cNvPr id="1048930" name="Rounded Rectangle 17"/>
            <p:cNvSpPr/>
            <p:nvPr/>
          </p:nvSpPr>
          <p:spPr>
            <a:xfrm>
              <a:off x="5143504" y="5929330"/>
              <a:ext cx="3000396" cy="357021"/>
            </a:xfrm>
            <a:prstGeom prst="roundRect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p>
              <a:pPr algn="ctr" eaLnBrk="1" hangingPunct="1"/>
              <a:endParaRPr lang="id-ID"/>
            </a:p>
          </p:txBody>
        </p:sp>
        <p:sp>
          <p:nvSpPr>
            <p:cNvPr id="1048931" name="Rectangle 7"/>
            <p:cNvSpPr>
              <a:spLocks noChangeArrowheads="1"/>
            </p:cNvSpPr>
            <p:nvPr/>
          </p:nvSpPr>
          <p:spPr bwMode="auto">
            <a:xfrm>
              <a:off x="5143504" y="5929330"/>
              <a:ext cx="3000396" cy="369332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p>
              <a:pPr eaLnBrk="1" hangingPunct="1"/>
              <a:r>
                <a:rPr altLang="en-US" b="1" lang="id-ID">
                  <a:solidFill>
                    <a:srgbClr val="7030A0"/>
                  </a:solidFill>
                </a:rPr>
                <a:t>Berakhirnya pendudukan</a:t>
              </a:r>
            </a:p>
          </p:txBody>
        </p:sp>
      </p:grpSp>
      <p:cxnSp>
        <p:nvCxnSpPr>
          <p:cNvPr id="3145728" name="Straight Arrow Connector 9"/>
          <p:cNvCxnSpPr>
            <a:cxnSpLocks/>
          </p:cNvCxnSpPr>
          <p:nvPr/>
        </p:nvCxnSpPr>
        <p:spPr>
          <a:xfrm rot="5400000">
            <a:off x="2714625" y="5357813"/>
            <a:ext cx="571500" cy="0"/>
          </a:xfrm>
          <a:prstGeom prst="straightConnector1"/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Arrow Connector 10"/>
          <p:cNvCxnSpPr>
            <a:cxnSpLocks/>
          </p:cNvCxnSpPr>
          <p:nvPr/>
        </p:nvCxnSpPr>
        <p:spPr>
          <a:xfrm rot="5400000">
            <a:off x="6001544" y="5357019"/>
            <a:ext cx="571500" cy="1588"/>
          </a:xfrm>
          <a:prstGeom prst="straightConnector1"/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928662" y="2643182"/>
            <a:ext cx="7772400" cy="1143000"/>
          </a:xfrm>
        </p:spPr>
        <p:txBody>
          <a:bodyPr/>
          <a:p>
            <a:r>
              <a:rPr dirty="0" lang="en-US" smtClean="0"/>
              <a:t>MODEL SYSTEM</a:t>
            </a:r>
            <a:endParaRPr dirty="0"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0" name="AutoShape 6"/>
          <p:cNvCxnSpPr>
            <a:cxnSpLocks noChangeShapeType="1"/>
          </p:cNvCxnSpPr>
          <p:nvPr/>
        </p:nvCxnSpPr>
        <p:spPr bwMode="auto">
          <a:xfrm rot="5400000" flipV="1">
            <a:off x="3580606" y="1920082"/>
            <a:ext cx="1587" cy="1447800"/>
          </a:xfrm>
          <a:prstGeom prst="curvedConnector3">
            <a:avLst>
              <a:gd name="adj1" fmla="val -24400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cxnSp>
        <p:nvCxnSpPr>
          <p:cNvPr id="3145731" name="AutoShape 35"/>
          <p:cNvCxnSpPr>
            <a:cxnSpLocks noChangeShapeType="1"/>
          </p:cNvCxnSpPr>
          <p:nvPr/>
        </p:nvCxnSpPr>
        <p:spPr bwMode="auto">
          <a:xfrm rot="16200000" flipH="1">
            <a:off x="3580606" y="2491582"/>
            <a:ext cx="1587" cy="1447800"/>
          </a:xfrm>
          <a:prstGeom prst="curvedConnector3">
            <a:avLst>
              <a:gd name="adj1" fmla="val 23099991"/>
            </a:avLst>
          </a:prstGeom>
          <a:noFill/>
          <a:ln w="28575">
            <a:solidFill>
              <a:srgbClr val="FF0000"/>
            </a:solidFill>
            <a:round/>
            <a:headEnd type="triangle" w="lg" len="lg"/>
            <a:tailEnd/>
          </a:ln>
        </p:spPr>
      </p:cxnSp>
      <p:sp>
        <p:nvSpPr>
          <p:cNvPr id="1048932" name="Oval 18"/>
          <p:cNvSpPr/>
          <p:nvPr/>
        </p:nvSpPr>
        <p:spPr>
          <a:xfrm>
            <a:off x="2357438" y="2571750"/>
            <a:ext cx="714375" cy="642938"/>
          </a:xfrm>
          <a:prstGeom prst="ellipse"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 eaLnBrk="1" hangingPunct="1"/>
            <a:endParaRPr lang="id-ID"/>
          </a:p>
        </p:txBody>
      </p:sp>
      <p:sp>
        <p:nvSpPr>
          <p:cNvPr id="1048933" name="Oval 22"/>
          <p:cNvSpPr/>
          <p:nvPr/>
        </p:nvSpPr>
        <p:spPr>
          <a:xfrm>
            <a:off x="4071938" y="2643188"/>
            <a:ext cx="714375" cy="642937"/>
          </a:xfrm>
          <a:prstGeom prst="ellipse"/>
          <a:ln w="381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 eaLnBrk="1" hangingPunct="1"/>
            <a:endParaRPr lang="id-ID"/>
          </a:p>
        </p:txBody>
      </p:sp>
      <p:sp>
        <p:nvSpPr>
          <p:cNvPr id="10489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id-ID" smtClean="0">
                <a:solidFill>
                  <a:schemeClr val="tx2">
                    <a:satMod val="130000"/>
                  </a:schemeClr>
                </a:solidFill>
              </a:rPr>
              <a:t>Pendekatan Analisa Trafik</a:t>
            </a:r>
            <a:endParaRPr dirty="0" lang="id-ID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8935" name="Content Placeholder 2"/>
          <p:cNvSpPr>
            <a:spLocks noGrp="1"/>
          </p:cNvSpPr>
          <p:nvPr>
            <p:ph idx="1"/>
          </p:nvPr>
        </p:nvSpPr>
        <p:spPr>
          <a:xfrm>
            <a:off x="500063" y="1357313"/>
            <a:ext cx="8229600" cy="5214937"/>
          </a:xfrm>
        </p:spPr>
        <p:txBody>
          <a:bodyPr/>
          <a:p>
            <a:pPr eaLnBrk="1" hangingPunct="1"/>
            <a:r>
              <a:rPr altLang="en-US" b="1" lang="id-ID" smtClean="0">
                <a:solidFill>
                  <a:srgbClr val="FF0000"/>
                </a:solidFill>
              </a:rPr>
              <a:t>Diagram Kondisi</a:t>
            </a:r>
          </a:p>
          <a:p>
            <a:pPr eaLnBrk="1" hangingPunct="1"/>
            <a:endParaRPr altLang="en-US" b="1" lang="id-ID" smtClean="0">
              <a:solidFill>
                <a:srgbClr val="FF0000"/>
              </a:solidFill>
            </a:endParaRPr>
          </a:p>
          <a:p>
            <a:pPr eaLnBrk="1" hangingPunct="1"/>
            <a:endParaRPr altLang="en-US" b="1" lang="id-ID" smtClean="0">
              <a:solidFill>
                <a:srgbClr val="FF0000"/>
              </a:solidFill>
            </a:endParaRPr>
          </a:p>
          <a:p>
            <a:pPr eaLnBrk="1" hangingPunct="1"/>
            <a:endParaRPr altLang="en-US" b="1" lang="id-ID" smtClean="0">
              <a:solidFill>
                <a:srgbClr val="FF0000"/>
              </a:solidFill>
            </a:endParaRPr>
          </a:p>
          <a:p>
            <a:pPr eaLnBrk="1" hangingPunct="1"/>
            <a:endParaRPr altLang="en-US" b="1" sz="1400" lang="id-ID" smtClean="0">
              <a:solidFill>
                <a:srgbClr val="FF0000"/>
              </a:solidFill>
            </a:endParaRPr>
          </a:p>
          <a:p>
            <a:pPr eaLnBrk="1" hangingPunct="1" lvl="1"/>
            <a:r>
              <a:rPr altLang="en-US" lang="id-ID" smtClean="0"/>
              <a:t>Kondisi</a:t>
            </a:r>
            <a:r>
              <a:rPr altLang="en-US" b="1" lang="id-ID" smtClean="0">
                <a:solidFill>
                  <a:srgbClr val="FF0000"/>
                </a:solidFill>
              </a:rPr>
              <a:t> n </a:t>
            </a:r>
            <a:r>
              <a:rPr altLang="en-US" lang="id-ID" smtClean="0">
                <a:sym typeface="Wingdings" pitchFamily="2" charset="2"/>
              </a:rPr>
              <a:t></a:t>
            </a:r>
            <a:r>
              <a:rPr altLang="en-US" b="1" lang="id-ID" smtClean="0">
                <a:sym typeface="Wingdings" pitchFamily="2" charset="2"/>
              </a:rPr>
              <a:t> </a:t>
            </a:r>
            <a:r>
              <a:rPr altLang="en-US" b="1" lang="id-ID" smtClean="0">
                <a:solidFill>
                  <a:srgbClr val="FF0000"/>
                </a:solidFill>
                <a:sym typeface="Wingdings" pitchFamily="2" charset="2"/>
              </a:rPr>
              <a:t>n+1</a:t>
            </a:r>
            <a:r>
              <a:rPr altLang="en-US" b="1" lang="id-ID" smtClean="0">
                <a:sym typeface="Wingdings" pitchFamily="2" charset="2"/>
              </a:rPr>
              <a:t> </a:t>
            </a:r>
            <a:r>
              <a:rPr altLang="en-US" lang="id-ID" smtClean="0">
                <a:sym typeface="Wingdings" pitchFamily="2" charset="2"/>
              </a:rPr>
              <a:t>bila ada panggilan datang</a:t>
            </a:r>
          </a:p>
          <a:p>
            <a:pPr eaLnBrk="1" hangingPunct="1" lvl="1">
              <a:buFontTx/>
              <a:buNone/>
            </a:pPr>
            <a:r>
              <a:rPr altLang="en-US" lang="id-ID" smtClean="0">
                <a:sym typeface="Wingdings" pitchFamily="2" charset="2"/>
              </a:rPr>
              <a:t>	(</a:t>
            </a:r>
            <a:r>
              <a:rPr altLang="en-US" lang="id-ID" smtClean="0">
                <a:solidFill>
                  <a:srgbClr val="7030A0"/>
                </a:solidFill>
                <a:sym typeface="Wingdings" pitchFamily="2" charset="2"/>
              </a:rPr>
              <a:t>kedatangan = Kelahiran</a:t>
            </a:r>
            <a:r>
              <a:rPr altLang="en-US" lang="id-ID" smtClean="0">
                <a:sym typeface="Wingdings" pitchFamily="2" charset="2"/>
              </a:rPr>
              <a:t>)</a:t>
            </a:r>
          </a:p>
          <a:p>
            <a:pPr eaLnBrk="1" hangingPunct="1" lvl="1"/>
            <a:r>
              <a:rPr altLang="en-US" lang="id-ID" smtClean="0"/>
              <a:t>Kondisi </a:t>
            </a:r>
            <a:r>
              <a:rPr altLang="en-US" b="1" lang="id-ID" smtClean="0">
                <a:solidFill>
                  <a:srgbClr val="FF0000"/>
                </a:solidFill>
              </a:rPr>
              <a:t>n+1</a:t>
            </a:r>
            <a:r>
              <a:rPr altLang="en-US" lang="id-ID" smtClean="0"/>
              <a:t> </a:t>
            </a:r>
            <a:r>
              <a:rPr altLang="en-US" lang="id-ID" smtClean="0">
                <a:sym typeface="Wingdings" pitchFamily="2" charset="2"/>
              </a:rPr>
              <a:t> </a:t>
            </a:r>
            <a:r>
              <a:rPr altLang="en-US" b="1" lang="id-ID" smtClean="0">
                <a:solidFill>
                  <a:srgbClr val="FF0000"/>
                </a:solidFill>
                <a:sym typeface="Wingdings" pitchFamily="2" charset="2"/>
              </a:rPr>
              <a:t>n</a:t>
            </a:r>
            <a:r>
              <a:rPr altLang="en-US" lang="id-ID" smtClean="0">
                <a:sym typeface="Wingdings" pitchFamily="2" charset="2"/>
              </a:rPr>
              <a:t> bila ada panggilan berakhir</a:t>
            </a:r>
          </a:p>
          <a:p>
            <a:pPr eaLnBrk="1" hangingPunct="1" lvl="1">
              <a:buFontTx/>
              <a:buNone/>
            </a:pPr>
            <a:r>
              <a:rPr altLang="en-US" lang="id-ID" smtClean="0">
                <a:sym typeface="Wingdings" pitchFamily="2" charset="2"/>
              </a:rPr>
              <a:t>	(</a:t>
            </a:r>
            <a:r>
              <a:rPr altLang="en-US" lang="id-ID" smtClean="0">
                <a:solidFill>
                  <a:srgbClr val="7030A0"/>
                </a:solidFill>
                <a:sym typeface="Wingdings" pitchFamily="2" charset="2"/>
              </a:rPr>
              <a:t>kepergian = kematian</a:t>
            </a:r>
            <a:r>
              <a:rPr altLang="en-US" lang="id-ID" smtClean="0">
                <a:sym typeface="Wingdings" pitchFamily="2" charset="2"/>
              </a:rPr>
              <a:t>)</a:t>
            </a:r>
            <a:endParaRPr altLang="en-US" lang="id-ID" smtClean="0"/>
          </a:p>
          <a:p>
            <a:pPr eaLnBrk="1" hangingPunct="1"/>
            <a:endParaRPr altLang="en-US" b="1" lang="id-ID" smtClean="0">
              <a:solidFill>
                <a:srgbClr val="FF0000"/>
              </a:solidFill>
            </a:endParaRPr>
          </a:p>
          <a:p>
            <a:pPr eaLnBrk="1" hangingPunct="1"/>
            <a:endParaRPr altLang="en-US" b="1" lang="id-ID" smtClean="0">
              <a:solidFill>
                <a:srgbClr val="FF0000"/>
              </a:solidFill>
            </a:endParaRPr>
          </a:p>
          <a:p>
            <a:pPr eaLnBrk="1" hangingPunct="1"/>
            <a:endParaRPr altLang="en-US" b="1" lang="id-ID" smtClean="0">
              <a:solidFill>
                <a:srgbClr val="FF0000"/>
              </a:solidFill>
            </a:endParaRPr>
          </a:p>
          <a:p>
            <a:pPr eaLnBrk="1" hangingPunct="1"/>
            <a:endParaRPr altLang="en-US" b="1" lang="id-ID" smtClean="0">
              <a:solidFill>
                <a:srgbClr val="FF0000"/>
              </a:solidFill>
            </a:endParaRPr>
          </a:p>
        </p:txBody>
      </p:sp>
      <p:sp>
        <p:nvSpPr>
          <p:cNvPr id="10489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p>
            <a:fld id="{321C1DC7-AF26-4CFA-A71A-8B904A469729}" type="slidenum">
              <a:rPr altLang="en-US" lang="en-US"/>
              <a:t>30</a:t>
            </a:fld>
            <a:endParaRPr altLang="en-US" lang="en-US"/>
          </a:p>
        </p:txBody>
      </p:sp>
      <p:sp>
        <p:nvSpPr>
          <p:cNvPr id="1048937" name="Rectangle 19"/>
          <p:cNvSpPr>
            <a:spLocks noChangeArrowheads="1"/>
          </p:cNvSpPr>
          <p:nvPr/>
        </p:nvSpPr>
        <p:spPr bwMode="auto">
          <a:xfrm>
            <a:off x="2428875" y="2643188"/>
            <a:ext cx="571500" cy="46196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algn="ctr" eaLnBrk="1" hangingPunct="1"/>
            <a:r>
              <a:rPr altLang="en-US" sz="2400" lang="id-ID"/>
              <a:t>n</a:t>
            </a:r>
          </a:p>
        </p:txBody>
      </p:sp>
      <p:sp>
        <p:nvSpPr>
          <p:cNvPr id="1048938" name="Rectangle 23"/>
          <p:cNvSpPr>
            <a:spLocks noChangeArrowheads="1"/>
          </p:cNvSpPr>
          <p:nvPr/>
        </p:nvSpPr>
        <p:spPr bwMode="auto">
          <a:xfrm>
            <a:off x="4071938" y="2714625"/>
            <a:ext cx="785812" cy="461963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algn="ctr" eaLnBrk="1" hangingPunct="1"/>
            <a:r>
              <a:rPr altLang="en-US" sz="2400" lang="id-ID"/>
              <a:t>n+1</a:t>
            </a:r>
          </a:p>
        </p:txBody>
      </p:sp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id-ID" smtClean="0">
                <a:solidFill>
                  <a:schemeClr val="tx2">
                    <a:satMod val="130000"/>
                  </a:schemeClr>
                </a:solidFill>
              </a:rPr>
              <a:t>Pendekatan Analisa Trafik</a:t>
            </a:r>
            <a:endParaRPr dirty="0" lang="id-ID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8940" name="Content Placeholder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786313"/>
          </a:xfrm>
        </p:spPr>
        <p:txBody>
          <a:bodyPr/>
          <a:p>
            <a:pPr eaLnBrk="1" hangingPunct="1"/>
            <a:r>
              <a:rPr altLang="en-US" b="1" dirty="0" lang="en-US" smtClean="0">
                <a:solidFill>
                  <a:srgbClr val="00B050"/>
                </a:solidFill>
              </a:rPr>
              <a:t>Diagram </a:t>
            </a:r>
            <a:r>
              <a:rPr altLang="en-US" b="1" dirty="0" lang="id-ID" smtClean="0">
                <a:solidFill>
                  <a:srgbClr val="00B050"/>
                </a:solidFill>
              </a:rPr>
              <a:t>Transisinya</a:t>
            </a:r>
          </a:p>
        </p:txBody>
      </p:sp>
      <p:sp>
        <p:nvSpPr>
          <p:cNvPr id="104894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p>
            <a:fld id="{55DA0CE1-5C32-4C2C-89FA-0CCDCEB2F6B7}" type="slidenum">
              <a:rPr altLang="en-US" lang="en-US"/>
              <a:t>31</a:t>
            </a:fld>
            <a:endParaRPr altLang="en-US" lang="en-US"/>
          </a:p>
        </p:txBody>
      </p:sp>
      <p:grpSp>
        <p:nvGrpSpPr>
          <p:cNvPr id="140" name="Group 45"/>
          <p:cNvGrpSpPr/>
          <p:nvPr/>
        </p:nvGrpSpPr>
        <p:grpSpPr bwMode="auto">
          <a:xfrm>
            <a:off x="1500188" y="3357563"/>
            <a:ext cx="5724525" cy="1003300"/>
            <a:chOff x="1538279" y="2682778"/>
            <a:chExt cx="5724547" cy="1003597"/>
          </a:xfrm>
        </p:grpSpPr>
        <p:sp>
          <p:nvSpPr>
            <p:cNvPr id="1048942" name="Oval 4"/>
            <p:cNvSpPr>
              <a:spLocks noChangeArrowheads="1"/>
            </p:cNvSpPr>
            <p:nvPr/>
          </p:nvSpPr>
          <p:spPr bwMode="auto">
            <a:xfrm>
              <a:off x="1538279" y="3001959"/>
              <a:ext cx="457200" cy="381113"/>
            </a:xfrm>
            <a:prstGeom prst="ellipse"/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anchor="ctr" wrap="none"/>
            <a:p>
              <a:pPr algn="ctr" eaLnBrk="1" hangingPunct="1"/>
              <a:r>
                <a:rPr altLang="en-US" b="1" lang="en-US"/>
                <a:t>0</a:t>
              </a:r>
            </a:p>
          </p:txBody>
        </p:sp>
        <p:sp>
          <p:nvSpPr>
            <p:cNvPr id="1048943" name="Oval 5"/>
            <p:cNvSpPr>
              <a:spLocks noChangeArrowheads="1"/>
            </p:cNvSpPr>
            <p:nvPr/>
          </p:nvSpPr>
          <p:spPr bwMode="auto">
            <a:xfrm>
              <a:off x="2986079" y="3001959"/>
              <a:ext cx="457200" cy="381113"/>
            </a:xfrm>
            <a:prstGeom prst="ellipse"/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anchor="ctr" wrap="none"/>
            <a:p>
              <a:pPr algn="ctr" eaLnBrk="1" hangingPunct="1"/>
              <a:r>
                <a:rPr altLang="en-US" b="1" lang="en-US"/>
                <a:t>1</a:t>
              </a:r>
            </a:p>
          </p:txBody>
        </p:sp>
        <p:cxnSp>
          <p:nvCxnSpPr>
            <p:cNvPr id="3145732" name="AutoShape 6"/>
            <p:cNvCxnSpPr>
              <a:cxnSpLocks noChangeShapeType="1"/>
              <a:stCxn id="1048942" idx="0"/>
              <a:endCxn id="1048943" idx="0"/>
            </p:cNvCxnSpPr>
            <p:nvPr/>
          </p:nvCxnSpPr>
          <p:spPr bwMode="auto">
            <a:xfrm rot="5400000" flipV="1">
              <a:off x="2489985" y="2278853"/>
              <a:ext cx="1588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1048944" name="Oval 8"/>
            <p:cNvSpPr>
              <a:spLocks noChangeArrowheads="1"/>
            </p:cNvSpPr>
            <p:nvPr/>
          </p:nvSpPr>
          <p:spPr bwMode="auto">
            <a:xfrm>
              <a:off x="4433879" y="3001959"/>
              <a:ext cx="457200" cy="381113"/>
            </a:xfrm>
            <a:prstGeom prst="ellipse"/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anchor="ctr" wrap="none"/>
            <a:p>
              <a:pPr algn="ctr" eaLnBrk="1" hangingPunct="1"/>
              <a:r>
                <a:rPr altLang="en-US" b="1" lang="en-US"/>
                <a:t>2</a:t>
              </a:r>
            </a:p>
          </p:txBody>
        </p:sp>
        <p:cxnSp>
          <p:nvCxnSpPr>
            <p:cNvPr id="3145733" name="AutoShape 9"/>
            <p:cNvCxnSpPr>
              <a:cxnSpLocks noChangeShapeType="1"/>
              <a:endCxn id="1048944" idx="0"/>
            </p:cNvCxnSpPr>
            <p:nvPr/>
          </p:nvCxnSpPr>
          <p:spPr bwMode="auto">
            <a:xfrm rot="5400000" flipV="1">
              <a:off x="3937785" y="2277266"/>
              <a:ext cx="1587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1048945" name="Oval 15"/>
            <p:cNvSpPr>
              <a:spLocks noChangeArrowheads="1"/>
            </p:cNvSpPr>
            <p:nvPr/>
          </p:nvSpPr>
          <p:spPr bwMode="auto">
            <a:xfrm>
              <a:off x="5857884" y="3000372"/>
              <a:ext cx="457200" cy="381113"/>
            </a:xfrm>
            <a:prstGeom prst="ellipse"/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anchor="ctr" wrap="none"/>
            <a:p>
              <a:pPr algn="ctr" eaLnBrk="1" hangingPunct="1"/>
              <a:r>
                <a:rPr altLang="en-US" b="1" lang="en-US"/>
                <a:t>n</a:t>
              </a:r>
            </a:p>
          </p:txBody>
        </p:sp>
        <p:sp>
          <p:nvSpPr>
            <p:cNvPr id="1048946" name="Freeform 16"/>
            <p:cNvSpPr/>
            <p:nvPr/>
          </p:nvSpPr>
          <p:spPr bwMode="auto">
            <a:xfrm>
              <a:off x="6086484" y="2682778"/>
              <a:ext cx="838200" cy="317594"/>
            </a:xfrm>
            <a:custGeom>
              <a:avLst/>
              <a:gdLst>
                <a:gd name="T0" fmla="*/ 0 w 528"/>
                <a:gd name="T1" fmla="*/ 2147483647 h 200"/>
                <a:gd name="T2" fmla="*/ 2147483647 w 528"/>
                <a:gd name="T3" fmla="*/ 2147483647 h 200"/>
                <a:gd name="T4" fmla="*/ 2147483647 w 528"/>
                <a:gd name="T5" fmla="*/ 2147483647 h 200"/>
                <a:gd name="T6" fmla="*/ 2147483647 w 528"/>
                <a:gd name="T7" fmla="*/ 2147483647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00"/>
                <a:gd name="T14" fmla="*/ 528 w 528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48947" name="Freeform 17"/>
            <p:cNvSpPr/>
            <p:nvPr/>
          </p:nvSpPr>
          <p:spPr bwMode="auto">
            <a:xfrm flipV="1">
              <a:off x="6086484" y="3368781"/>
              <a:ext cx="838200" cy="317594"/>
            </a:xfrm>
            <a:custGeom>
              <a:avLst/>
              <a:gdLst>
                <a:gd name="T0" fmla="*/ 0 w 528"/>
                <a:gd name="T1" fmla="*/ 2147483647 h 200"/>
                <a:gd name="T2" fmla="*/ 2147483647 w 528"/>
                <a:gd name="T3" fmla="*/ 2147483647 h 200"/>
                <a:gd name="T4" fmla="*/ 2147483647 w 528"/>
                <a:gd name="T5" fmla="*/ 2147483647 h 200"/>
                <a:gd name="T6" fmla="*/ 2147483647 w 528"/>
                <a:gd name="T7" fmla="*/ 2147483647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00"/>
                <a:gd name="T14" fmla="*/ 528 w 528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p>
              <a:endParaRPr lang="en-US"/>
            </a:p>
          </p:txBody>
        </p:sp>
        <p:cxnSp>
          <p:nvCxnSpPr>
            <p:cNvPr id="3145734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489985" y="2672670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  <p:cxnSp>
          <p:nvCxnSpPr>
            <p:cNvPr id="3145735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3937785" y="2672670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  <p:sp>
          <p:nvSpPr>
            <p:cNvPr id="1048948" name="Line 42"/>
            <p:cNvSpPr>
              <a:spLocks noChangeShapeType="1"/>
            </p:cNvSpPr>
            <p:nvPr/>
          </p:nvSpPr>
          <p:spPr bwMode="auto">
            <a:xfrm>
              <a:off x="6500826" y="3143248"/>
              <a:ext cx="762000" cy="0"/>
            </a:xfrm>
            <a:prstGeom prst="line"/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cxnSp>
          <p:nvCxnSpPr>
            <p:cNvPr id="3145736" name="AutoShape 6"/>
            <p:cNvCxnSpPr>
              <a:cxnSpLocks noChangeShapeType="1"/>
            </p:cNvCxnSpPr>
            <p:nvPr/>
          </p:nvCxnSpPr>
          <p:spPr bwMode="auto">
            <a:xfrm rot="5400000" flipV="1">
              <a:off x="5366544" y="2277266"/>
              <a:ext cx="1588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cxnSp>
          <p:nvCxnSpPr>
            <p:cNvPr id="3145737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5366544" y="2671083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</p:grpSp>
      <p:sp>
        <p:nvSpPr>
          <p:cNvPr id="1048949" name="Freeform 46"/>
          <p:cNvSpPr/>
          <p:nvPr/>
        </p:nvSpPr>
        <p:spPr>
          <a:xfrm>
            <a:off x="2432050" y="4462463"/>
            <a:ext cx="463550" cy="731837"/>
          </a:xfrm>
          <a:custGeom>
            <a:avLst/>
            <a:gdLst>
              <a:gd name="connsiteX0" fmla="*/ 0 w 463640"/>
              <a:gd name="connsiteY0" fmla="*/ 0 h 731949"/>
              <a:gd name="connsiteX1" fmla="*/ 115910 w 463640"/>
              <a:gd name="connsiteY1" fmla="*/ 463640 h 731949"/>
              <a:gd name="connsiteX2" fmla="*/ 412124 w 463640"/>
              <a:gd name="connsiteY2" fmla="*/ 695459 h 731949"/>
              <a:gd name="connsiteX3" fmla="*/ 425003 w 463640"/>
              <a:gd name="connsiteY3" fmla="*/ 682580 h 73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40" h="731949">
                <a:moveTo>
                  <a:pt x="0" y="0"/>
                </a:moveTo>
                <a:cubicBezTo>
                  <a:pt x="23611" y="173865"/>
                  <a:pt x="47223" y="347730"/>
                  <a:pt x="115910" y="463640"/>
                </a:cubicBezTo>
                <a:cubicBezTo>
                  <a:pt x="184597" y="579550"/>
                  <a:pt x="360609" y="658969"/>
                  <a:pt x="412124" y="695459"/>
                </a:cubicBezTo>
                <a:cubicBezTo>
                  <a:pt x="463640" y="731949"/>
                  <a:pt x="444321" y="707264"/>
                  <a:pt x="425003" y="682580"/>
                </a:cubicBezTo>
              </a:path>
            </a:pathLst>
          </a:cu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 eaLnBrk="1" hangingPunct="1"/>
            <a:endParaRPr lang="id-ID"/>
          </a:p>
        </p:txBody>
      </p:sp>
      <p:sp>
        <p:nvSpPr>
          <p:cNvPr id="1048950" name="Rectangle 47"/>
          <p:cNvSpPr>
            <a:spLocks noChangeArrowheads="1"/>
          </p:cNvSpPr>
          <p:nvPr/>
        </p:nvSpPr>
        <p:spPr bwMode="auto">
          <a:xfrm>
            <a:off x="2857500" y="5000625"/>
            <a:ext cx="2435225" cy="36988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lang="id-ID"/>
              <a:t>Kepergian = kematian</a:t>
            </a:r>
          </a:p>
        </p:txBody>
      </p:sp>
      <p:sp>
        <p:nvSpPr>
          <p:cNvPr id="1048951" name="Freeform 49"/>
          <p:cNvSpPr/>
          <p:nvPr/>
        </p:nvSpPr>
        <p:spPr>
          <a:xfrm>
            <a:off x="2401888" y="2670175"/>
            <a:ext cx="776287" cy="603250"/>
          </a:xfrm>
          <a:custGeom>
            <a:avLst/>
            <a:gdLst>
              <a:gd name="connsiteX0" fmla="*/ 0 w 777025"/>
              <a:gd name="connsiteY0" fmla="*/ 603161 h 603161"/>
              <a:gd name="connsiteX1" fmla="*/ 309093 w 777025"/>
              <a:gd name="connsiteY1" fmla="*/ 229673 h 603161"/>
              <a:gd name="connsiteX2" fmla="*/ 708338 w 777025"/>
              <a:gd name="connsiteY2" fmla="*/ 36490 h 603161"/>
              <a:gd name="connsiteX3" fmla="*/ 721217 w 777025"/>
              <a:gd name="connsiteY3" fmla="*/ 10732 h 60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025" h="603161">
                <a:moveTo>
                  <a:pt x="0" y="603161"/>
                </a:moveTo>
                <a:cubicBezTo>
                  <a:pt x="95518" y="463639"/>
                  <a:pt x="191037" y="324118"/>
                  <a:pt x="309093" y="229673"/>
                </a:cubicBezTo>
                <a:cubicBezTo>
                  <a:pt x="427149" y="135228"/>
                  <a:pt x="639651" y="72980"/>
                  <a:pt x="708338" y="36490"/>
                </a:cubicBezTo>
                <a:cubicBezTo>
                  <a:pt x="777025" y="0"/>
                  <a:pt x="749121" y="5366"/>
                  <a:pt x="721217" y="10732"/>
                </a:cubicBezTo>
              </a:path>
            </a:pathLst>
          </a:custGeom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 eaLnBrk="1" hangingPunct="1"/>
            <a:endParaRPr lang="id-ID"/>
          </a:p>
        </p:txBody>
      </p:sp>
      <p:sp>
        <p:nvSpPr>
          <p:cNvPr id="1048952" name="Rectangle 50"/>
          <p:cNvSpPr>
            <a:spLocks noChangeArrowheads="1"/>
          </p:cNvSpPr>
          <p:nvPr/>
        </p:nvSpPr>
        <p:spPr bwMode="auto">
          <a:xfrm>
            <a:off x="3071813" y="2428875"/>
            <a:ext cx="2627312" cy="36988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lang="id-ID"/>
              <a:t>Kedatangan = kelahiran</a:t>
            </a:r>
          </a:p>
        </p:txBody>
      </p:sp>
      <p:cxnSp>
        <p:nvCxnSpPr>
          <p:cNvPr id="3145738" name="Straight Arrow Connector 53"/>
          <p:cNvCxnSpPr>
            <a:cxnSpLocks/>
          </p:cNvCxnSpPr>
          <p:nvPr/>
        </p:nvCxnSpPr>
        <p:spPr>
          <a:xfrm rot="5400000" flipH="1" flipV="1">
            <a:off x="5644357" y="4428331"/>
            <a:ext cx="857250" cy="1587"/>
          </a:xfrm>
          <a:prstGeom prst="straightConnector1"/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953" name="Rectangle 56"/>
          <p:cNvSpPr>
            <a:spLocks noChangeArrowheads="1"/>
          </p:cNvSpPr>
          <p:nvPr/>
        </p:nvSpPr>
        <p:spPr bwMode="auto">
          <a:xfrm>
            <a:off x="5786438" y="4857750"/>
            <a:ext cx="2714625" cy="92392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eaLnBrk="1" hangingPunct="1"/>
            <a:r>
              <a:rPr altLang="en-US" lang="id-ID">
                <a:solidFill>
                  <a:srgbClr val="FF0000"/>
                </a:solidFill>
              </a:rPr>
              <a:t>State </a:t>
            </a:r>
            <a:r>
              <a:rPr altLang="en-US" lang="id-ID"/>
              <a:t>= kondisi dimana dalam berkas tersebut ada </a:t>
            </a:r>
            <a:r>
              <a:rPr altLang="en-US" lang="en-US"/>
              <a:t>n</a:t>
            </a:r>
            <a:r>
              <a:rPr altLang="en-US" lang="id-ID"/>
              <a:t> saluran diduduki</a:t>
            </a:r>
          </a:p>
        </p:txBody>
      </p:sp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id-ID" smtClean="0">
                <a:solidFill>
                  <a:schemeClr val="tx2">
                    <a:satMod val="130000"/>
                  </a:schemeClr>
                </a:solidFill>
              </a:rPr>
              <a:t>Pendekatan Analisa Trafik</a:t>
            </a:r>
            <a:endParaRPr dirty="0" lang="id-ID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8955" name="Content Placeholder 2"/>
          <p:cNvSpPr>
            <a:spLocks noGrp="1"/>
          </p:cNvSpPr>
          <p:nvPr>
            <p:ph idx="1"/>
          </p:nvPr>
        </p:nvSpPr>
        <p:spPr>
          <a:xfrm>
            <a:off x="357188" y="1357313"/>
            <a:ext cx="8229600" cy="4929187"/>
          </a:xfrm>
        </p:spPr>
        <p:txBody>
          <a:bodyPr/>
          <a:p>
            <a:pPr eaLnBrk="1" hangingPunct="1"/>
            <a:r>
              <a:rPr altLang="en-US" b="1" lang="id-ID" smtClean="0">
                <a:solidFill>
                  <a:srgbClr val="00B050"/>
                </a:solidFill>
              </a:rPr>
              <a:t>Koefisien Kelahiran dan Kematian</a:t>
            </a:r>
          </a:p>
        </p:txBody>
      </p:sp>
      <p:sp>
        <p:nvSpPr>
          <p:cNvPr id="10489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p>
            <a:fld id="{9808CB61-6CF8-4073-81D1-8FA925556DC8}" type="slidenum">
              <a:rPr altLang="en-US" lang="en-US"/>
              <a:t>32</a:t>
            </a:fld>
            <a:endParaRPr altLang="en-US" lang="en-US"/>
          </a:p>
        </p:txBody>
      </p:sp>
      <p:sp>
        <p:nvSpPr>
          <p:cNvPr id="1048957" name="Rectangle 47"/>
          <p:cNvSpPr>
            <a:spLocks noChangeArrowheads="1"/>
          </p:cNvSpPr>
          <p:nvPr/>
        </p:nvSpPr>
        <p:spPr bwMode="auto">
          <a:xfrm>
            <a:off x="1928813" y="3929063"/>
            <a:ext cx="5786437" cy="6461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eaLnBrk="1" hangingPunct="1"/>
            <a:r>
              <a:rPr altLang="en-US" b="1" lang="id-ID">
                <a:solidFill>
                  <a:srgbClr val="FF0000"/>
                </a:solidFill>
              </a:rPr>
              <a:t>b</a:t>
            </a:r>
            <a:r>
              <a:rPr altLang="en-US" b="1" sz="1600" lang="id-ID">
                <a:solidFill>
                  <a:srgbClr val="FF0000"/>
                </a:solidFill>
              </a:rPr>
              <a:t>n</a:t>
            </a:r>
            <a:r>
              <a:rPr altLang="en-US" b="1" lang="id-ID">
                <a:solidFill>
                  <a:srgbClr val="FF0000"/>
                </a:solidFill>
              </a:rPr>
              <a:t> </a:t>
            </a:r>
            <a:r>
              <a:rPr altLang="en-US" lang="id-ID"/>
              <a:t>= koefisien kelahiran pada state n</a:t>
            </a:r>
          </a:p>
          <a:p>
            <a:pPr eaLnBrk="1" hangingPunct="1"/>
            <a:r>
              <a:rPr altLang="en-US" b="1" lang="id-ID">
                <a:solidFill>
                  <a:srgbClr val="FF0000"/>
                </a:solidFill>
              </a:rPr>
              <a:t>d</a:t>
            </a:r>
            <a:r>
              <a:rPr altLang="en-US" b="1" sz="1600" lang="id-ID">
                <a:solidFill>
                  <a:srgbClr val="FF0000"/>
                </a:solidFill>
              </a:rPr>
              <a:t>n</a:t>
            </a:r>
            <a:r>
              <a:rPr altLang="en-US" b="1" lang="id-ID">
                <a:solidFill>
                  <a:srgbClr val="FF0000"/>
                </a:solidFill>
              </a:rPr>
              <a:t> </a:t>
            </a:r>
            <a:r>
              <a:rPr altLang="en-US" lang="id-ID"/>
              <a:t>= koefisien kematian pada state n</a:t>
            </a:r>
          </a:p>
        </p:txBody>
      </p:sp>
      <p:sp>
        <p:nvSpPr>
          <p:cNvPr id="1048958" name="Rectangle 56"/>
          <p:cNvSpPr>
            <a:spLocks noChangeArrowheads="1"/>
          </p:cNvSpPr>
          <p:nvPr/>
        </p:nvSpPr>
        <p:spPr bwMode="auto">
          <a:xfrm>
            <a:off x="1571625" y="4714875"/>
            <a:ext cx="3857625" cy="200342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algn="ctr" eaLnBrk="1" hangingPunct="1"/>
            <a:r>
              <a:rPr altLang="en-US" lang="id-ID">
                <a:solidFill>
                  <a:srgbClr val="FF0000"/>
                </a:solidFill>
              </a:rPr>
              <a:t>Persamaan kesetimbangan :</a:t>
            </a:r>
          </a:p>
          <a:p>
            <a:pPr eaLnBrk="1" hangingPunct="1"/>
            <a:endParaRPr altLang="en-US" sz="900" lang="id-ID">
              <a:solidFill>
                <a:srgbClr val="FF0000"/>
              </a:solidFill>
            </a:endParaRPr>
          </a:p>
          <a:p>
            <a:pPr algn="ctr" eaLnBrk="1" hangingPunct="1" lvl="1">
              <a:lnSpc>
                <a:spcPct val="90000"/>
              </a:lnSpc>
            </a:pPr>
            <a:r>
              <a:rPr altLang="en-US" lang="en-US"/>
              <a:t>b</a:t>
            </a:r>
            <a:r>
              <a:rPr altLang="en-US" baseline="-25000" lang="id-ID"/>
              <a:t>0</a:t>
            </a:r>
            <a:r>
              <a:rPr altLang="en-US" lang="en-US"/>
              <a:t>P(</a:t>
            </a:r>
            <a:r>
              <a:rPr altLang="en-US" lang="id-ID"/>
              <a:t>0</a:t>
            </a:r>
            <a:r>
              <a:rPr altLang="en-US" lang="en-US"/>
              <a:t>) = d</a:t>
            </a:r>
            <a:r>
              <a:rPr altLang="en-US" baseline="-25000" lang="id-ID"/>
              <a:t>1</a:t>
            </a:r>
            <a:r>
              <a:rPr altLang="en-US" lang="en-US"/>
              <a:t>P(</a:t>
            </a:r>
            <a:r>
              <a:rPr altLang="en-US" lang="id-ID"/>
              <a:t>1</a:t>
            </a:r>
            <a:r>
              <a:rPr altLang="en-US" lang="en-US"/>
              <a:t>)</a:t>
            </a:r>
            <a:endParaRPr altLang="en-US" lang="id-ID"/>
          </a:p>
          <a:p>
            <a:pPr algn="ctr" eaLnBrk="1" hangingPunct="1" lvl="1">
              <a:lnSpc>
                <a:spcPct val="90000"/>
              </a:lnSpc>
            </a:pPr>
            <a:r>
              <a:rPr altLang="en-US" lang="en-US"/>
              <a:t>b</a:t>
            </a:r>
            <a:r>
              <a:rPr altLang="en-US" baseline="-25000" lang="id-ID"/>
              <a:t>1</a:t>
            </a:r>
            <a:r>
              <a:rPr altLang="en-US" lang="en-US"/>
              <a:t>P(</a:t>
            </a:r>
            <a:r>
              <a:rPr altLang="en-US" lang="id-ID"/>
              <a:t>1</a:t>
            </a:r>
            <a:r>
              <a:rPr altLang="en-US" lang="en-US"/>
              <a:t>) = d</a:t>
            </a:r>
            <a:r>
              <a:rPr altLang="en-US" baseline="-25000" lang="id-ID"/>
              <a:t>2</a:t>
            </a:r>
            <a:r>
              <a:rPr altLang="en-US" lang="en-US"/>
              <a:t>P(</a:t>
            </a:r>
            <a:r>
              <a:rPr altLang="en-US" lang="id-ID"/>
              <a:t>2</a:t>
            </a:r>
            <a:r>
              <a:rPr altLang="en-US" lang="en-US"/>
              <a:t>)</a:t>
            </a:r>
            <a:endParaRPr altLang="en-US" lang="id-ID"/>
          </a:p>
          <a:p>
            <a:pPr algn="ctr" eaLnBrk="1" hangingPunct="1" lvl="1">
              <a:lnSpc>
                <a:spcPct val="90000"/>
              </a:lnSpc>
            </a:pPr>
            <a:endParaRPr altLang="en-US" lang="id-ID"/>
          </a:p>
          <a:p>
            <a:pPr algn="ctr" eaLnBrk="1" hangingPunct="1" lvl="1">
              <a:lnSpc>
                <a:spcPct val="90000"/>
              </a:lnSpc>
            </a:pPr>
            <a:r>
              <a:rPr altLang="en-US" lang="en-US"/>
              <a:t>b</a:t>
            </a:r>
            <a:r>
              <a:rPr altLang="en-US" baseline="-25000" lang="en-US"/>
              <a:t>n-1</a:t>
            </a:r>
            <a:r>
              <a:rPr altLang="en-US" lang="en-US"/>
              <a:t>P(</a:t>
            </a:r>
            <a:r>
              <a:rPr altLang="en-US" lang="id-ID"/>
              <a:t>n-1</a:t>
            </a:r>
            <a:r>
              <a:rPr altLang="en-US" lang="en-US"/>
              <a:t>) = d</a:t>
            </a:r>
            <a:r>
              <a:rPr altLang="en-US" baseline="-25000" lang="en-US"/>
              <a:t>n</a:t>
            </a:r>
            <a:r>
              <a:rPr altLang="en-US" lang="en-US"/>
              <a:t>P(n)</a:t>
            </a:r>
          </a:p>
          <a:p>
            <a:pPr algn="ctr" eaLnBrk="1" hangingPunct="1" lvl="1">
              <a:lnSpc>
                <a:spcPct val="90000"/>
              </a:lnSpc>
            </a:pPr>
            <a:endParaRPr altLang="en-US" lang="en-US"/>
          </a:p>
          <a:p>
            <a:pPr algn="ctr" eaLnBrk="1" hangingPunct="1" lvl="1">
              <a:lnSpc>
                <a:spcPct val="90000"/>
              </a:lnSpc>
            </a:pPr>
            <a:endParaRPr altLang="en-US" lang="en-US"/>
          </a:p>
        </p:txBody>
      </p:sp>
      <p:grpSp>
        <p:nvGrpSpPr>
          <p:cNvPr id="142" name="Group 28"/>
          <p:cNvGrpSpPr/>
          <p:nvPr/>
        </p:nvGrpSpPr>
        <p:grpSpPr bwMode="auto">
          <a:xfrm>
            <a:off x="2714625" y="1857375"/>
            <a:ext cx="3352800" cy="1941513"/>
            <a:chOff x="2628888" y="2357430"/>
            <a:chExt cx="3352800" cy="1940968"/>
          </a:xfrm>
        </p:grpSpPr>
        <p:sp>
          <p:nvSpPr>
            <p:cNvPr id="1048959" name="Oval 4"/>
            <p:cNvSpPr>
              <a:spLocks noChangeArrowheads="1"/>
            </p:cNvSpPr>
            <p:nvPr/>
          </p:nvSpPr>
          <p:spPr bwMode="auto">
            <a:xfrm>
              <a:off x="2628888" y="3143248"/>
              <a:ext cx="457200" cy="381113"/>
            </a:xfrm>
            <a:prstGeom prst="ellipse"/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anchor="ctr" wrap="none"/>
            <a:p>
              <a:pPr algn="ctr" eaLnBrk="1" hangingPunct="1"/>
              <a:r>
                <a:rPr altLang="en-US" b="1" lang="id-ID"/>
                <a:t>n-1</a:t>
              </a:r>
              <a:endParaRPr altLang="en-US" b="1" lang="en-US"/>
            </a:p>
          </p:txBody>
        </p:sp>
        <p:sp>
          <p:nvSpPr>
            <p:cNvPr id="1048960" name="Oval 5"/>
            <p:cNvSpPr>
              <a:spLocks noChangeArrowheads="1"/>
            </p:cNvSpPr>
            <p:nvPr/>
          </p:nvSpPr>
          <p:spPr bwMode="auto">
            <a:xfrm>
              <a:off x="4076688" y="3143248"/>
              <a:ext cx="457200" cy="381113"/>
            </a:xfrm>
            <a:prstGeom prst="ellipse"/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anchor="ctr" wrap="none"/>
            <a:p>
              <a:pPr algn="ctr" eaLnBrk="1" hangingPunct="1"/>
              <a:r>
                <a:rPr altLang="en-US" b="1" lang="id-ID"/>
                <a:t>n</a:t>
              </a:r>
              <a:endParaRPr altLang="en-US" b="1" lang="en-US"/>
            </a:p>
          </p:txBody>
        </p:sp>
        <p:cxnSp>
          <p:nvCxnSpPr>
            <p:cNvPr id="3145739" name="AutoShape 6"/>
            <p:cNvCxnSpPr>
              <a:cxnSpLocks noChangeShapeType="1"/>
              <a:stCxn id="1048959" idx="0"/>
              <a:endCxn id="1048960" idx="0"/>
            </p:cNvCxnSpPr>
            <p:nvPr/>
          </p:nvCxnSpPr>
          <p:spPr bwMode="auto">
            <a:xfrm rot="5400000" flipV="1">
              <a:off x="3580594" y="2420142"/>
              <a:ext cx="1588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1048961" name="Oval 8"/>
            <p:cNvSpPr>
              <a:spLocks noChangeArrowheads="1"/>
            </p:cNvSpPr>
            <p:nvPr/>
          </p:nvSpPr>
          <p:spPr bwMode="auto">
            <a:xfrm>
              <a:off x="5524488" y="3143248"/>
              <a:ext cx="457200" cy="381113"/>
            </a:xfrm>
            <a:prstGeom prst="ellipse"/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anchor="ctr" wrap="none"/>
            <a:p>
              <a:pPr algn="ctr" eaLnBrk="1" hangingPunct="1"/>
              <a:r>
                <a:rPr altLang="en-US" b="1" lang="id-ID"/>
                <a:t>n+1</a:t>
              </a:r>
              <a:endParaRPr altLang="en-US" b="1" lang="en-US"/>
            </a:p>
          </p:txBody>
        </p:sp>
        <p:cxnSp>
          <p:nvCxnSpPr>
            <p:cNvPr id="3145740" name="AutoShape 9"/>
            <p:cNvCxnSpPr>
              <a:cxnSpLocks noChangeShapeType="1"/>
              <a:endCxn id="1048961" idx="0"/>
            </p:cNvCxnSpPr>
            <p:nvPr/>
          </p:nvCxnSpPr>
          <p:spPr bwMode="auto">
            <a:xfrm rot="5400000" flipV="1">
              <a:off x="5028394" y="2418555"/>
              <a:ext cx="1587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cxnSp>
          <p:nvCxnSpPr>
            <p:cNvPr id="3145741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3580594" y="2813959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  <p:cxnSp>
          <p:nvCxnSpPr>
            <p:cNvPr id="3145742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5028394" y="2813959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  <p:sp>
          <p:nvSpPr>
            <p:cNvPr id="1048962" name="Rectangle 50"/>
            <p:cNvSpPr>
              <a:spLocks noChangeArrowheads="1"/>
            </p:cNvSpPr>
            <p:nvPr/>
          </p:nvSpPr>
          <p:spPr bwMode="auto">
            <a:xfrm>
              <a:off x="3357554" y="2357430"/>
              <a:ext cx="633507" cy="369332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id-ID"/>
                <a:t>b</a:t>
              </a:r>
              <a:r>
                <a:rPr altLang="en-US" b="1" sz="1600" lang="id-ID"/>
                <a:t>n-1</a:t>
              </a:r>
              <a:endParaRPr altLang="en-US" b="1" lang="id-ID"/>
            </a:p>
          </p:txBody>
        </p:sp>
        <p:sp>
          <p:nvSpPr>
            <p:cNvPr id="1048963" name="Rectangle 25"/>
            <p:cNvSpPr>
              <a:spLocks noChangeArrowheads="1"/>
            </p:cNvSpPr>
            <p:nvPr/>
          </p:nvSpPr>
          <p:spPr bwMode="auto">
            <a:xfrm>
              <a:off x="4857752" y="2357430"/>
              <a:ext cx="450764" cy="369332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id-ID"/>
                <a:t>b</a:t>
              </a:r>
              <a:r>
                <a:rPr altLang="en-US" b="1" sz="1600" lang="id-ID"/>
                <a:t>n</a:t>
              </a:r>
              <a:endParaRPr altLang="en-US" b="1" lang="id-ID"/>
            </a:p>
          </p:txBody>
        </p:sp>
        <p:sp>
          <p:nvSpPr>
            <p:cNvPr id="1048964" name="Rectangle 26"/>
            <p:cNvSpPr>
              <a:spLocks noChangeArrowheads="1"/>
            </p:cNvSpPr>
            <p:nvPr/>
          </p:nvSpPr>
          <p:spPr bwMode="auto">
            <a:xfrm>
              <a:off x="4714876" y="3929066"/>
              <a:ext cx="633507" cy="369332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id-ID"/>
                <a:t>d</a:t>
              </a:r>
              <a:r>
                <a:rPr altLang="en-US" b="1" sz="1600" lang="id-ID"/>
                <a:t>n-1</a:t>
              </a:r>
              <a:endParaRPr altLang="en-US" b="1" lang="id-ID"/>
            </a:p>
          </p:txBody>
        </p:sp>
        <p:sp>
          <p:nvSpPr>
            <p:cNvPr id="1048965" name="Rectangle 27"/>
            <p:cNvSpPr>
              <a:spLocks noChangeArrowheads="1"/>
            </p:cNvSpPr>
            <p:nvPr/>
          </p:nvSpPr>
          <p:spPr bwMode="auto">
            <a:xfrm>
              <a:off x="3357554" y="3929066"/>
              <a:ext cx="450764" cy="369332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id-ID"/>
                <a:t>d</a:t>
              </a:r>
              <a:r>
                <a:rPr altLang="en-US" b="1" sz="1600" lang="id-ID"/>
                <a:t>n</a:t>
              </a:r>
              <a:endParaRPr altLang="en-US" b="1" lang="id-ID"/>
            </a:p>
          </p:txBody>
        </p:sp>
      </p:grpSp>
      <p:grpSp>
        <p:nvGrpSpPr>
          <p:cNvPr id="143" name="Group 30"/>
          <p:cNvGrpSpPr/>
          <p:nvPr/>
        </p:nvGrpSpPr>
        <p:grpSpPr bwMode="auto">
          <a:xfrm>
            <a:off x="5643563" y="4572000"/>
            <a:ext cx="3071812" cy="1757363"/>
            <a:chOff x="2628888" y="2357430"/>
            <a:chExt cx="3352800" cy="1989750"/>
          </a:xfrm>
        </p:grpSpPr>
        <p:sp>
          <p:nvSpPr>
            <p:cNvPr id="1048966" name="Oval 4"/>
            <p:cNvSpPr>
              <a:spLocks noChangeArrowheads="1"/>
            </p:cNvSpPr>
            <p:nvPr/>
          </p:nvSpPr>
          <p:spPr bwMode="auto">
            <a:xfrm>
              <a:off x="2628888" y="3143248"/>
              <a:ext cx="457200" cy="381113"/>
            </a:xfrm>
            <a:prstGeom prst="ellipse"/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anchor="ctr" wrap="none"/>
            <a:p>
              <a:pPr algn="ctr" eaLnBrk="1" hangingPunct="1"/>
              <a:r>
                <a:rPr altLang="en-US" b="1" lang="id-ID"/>
                <a:t>0</a:t>
              </a:r>
              <a:endParaRPr altLang="en-US" b="1" lang="en-US"/>
            </a:p>
          </p:txBody>
        </p:sp>
        <p:sp>
          <p:nvSpPr>
            <p:cNvPr id="1048967" name="Oval 5"/>
            <p:cNvSpPr>
              <a:spLocks noChangeArrowheads="1"/>
            </p:cNvSpPr>
            <p:nvPr/>
          </p:nvSpPr>
          <p:spPr bwMode="auto">
            <a:xfrm>
              <a:off x="4076688" y="3143248"/>
              <a:ext cx="457200" cy="381113"/>
            </a:xfrm>
            <a:prstGeom prst="ellipse"/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anchor="ctr" wrap="none"/>
            <a:p>
              <a:pPr algn="ctr" eaLnBrk="1" hangingPunct="1"/>
              <a:r>
                <a:rPr altLang="en-US" b="1" lang="id-ID"/>
                <a:t>1</a:t>
              </a:r>
              <a:endParaRPr altLang="en-US" b="1" lang="en-US"/>
            </a:p>
          </p:txBody>
        </p:sp>
        <p:cxnSp>
          <p:nvCxnSpPr>
            <p:cNvPr id="3145743" name="AutoShape 6"/>
            <p:cNvCxnSpPr>
              <a:cxnSpLocks noChangeShapeType="1"/>
              <a:stCxn id="1048966" idx="0"/>
              <a:endCxn id="1048967" idx="0"/>
            </p:cNvCxnSpPr>
            <p:nvPr/>
          </p:nvCxnSpPr>
          <p:spPr bwMode="auto">
            <a:xfrm rot="5400000" flipV="1">
              <a:off x="3580594" y="2420142"/>
              <a:ext cx="1588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sp>
          <p:nvSpPr>
            <p:cNvPr id="1048968" name="Oval 8"/>
            <p:cNvSpPr>
              <a:spLocks noChangeArrowheads="1"/>
            </p:cNvSpPr>
            <p:nvPr/>
          </p:nvSpPr>
          <p:spPr bwMode="auto">
            <a:xfrm>
              <a:off x="5524488" y="3143248"/>
              <a:ext cx="457200" cy="381113"/>
            </a:xfrm>
            <a:prstGeom prst="ellipse"/>
            <a:noFill/>
            <a:ln w="28575">
              <a:solidFill>
                <a:srgbClr val="00B050"/>
              </a:solidFill>
              <a:round/>
              <a:headEnd/>
              <a:tailEnd/>
            </a:ln>
          </p:spPr>
          <p:txBody>
            <a:bodyPr anchor="ctr" wrap="none"/>
            <a:p>
              <a:pPr algn="ctr" eaLnBrk="1" hangingPunct="1"/>
              <a:r>
                <a:rPr altLang="en-US" b="1" lang="id-ID"/>
                <a:t>2</a:t>
              </a:r>
              <a:endParaRPr altLang="en-US" b="1" lang="en-US"/>
            </a:p>
          </p:txBody>
        </p:sp>
        <p:cxnSp>
          <p:nvCxnSpPr>
            <p:cNvPr id="3145744" name="AutoShape 9"/>
            <p:cNvCxnSpPr>
              <a:cxnSpLocks noChangeShapeType="1"/>
              <a:endCxn id="1048968" idx="0"/>
            </p:cNvCxnSpPr>
            <p:nvPr/>
          </p:nvCxnSpPr>
          <p:spPr bwMode="auto">
            <a:xfrm rot="5400000" flipV="1">
              <a:off x="5028394" y="2418555"/>
              <a:ext cx="1587" cy="1447800"/>
            </a:xfrm>
            <a:prstGeom prst="curvedConnector3">
              <a:avLst>
                <a:gd name="adj1" fmla="val -24400009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</p:spPr>
        </p:cxnSp>
        <p:cxnSp>
          <p:nvCxnSpPr>
            <p:cNvPr id="3145745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3580594" y="2813959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  <p:cxnSp>
          <p:nvCxnSpPr>
            <p:cNvPr id="314574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5028394" y="2813959"/>
              <a:ext cx="1588" cy="1447800"/>
            </a:xfrm>
            <a:prstGeom prst="curvedConnector3">
              <a:avLst>
                <a:gd name="adj1" fmla="val 23099991"/>
              </a:avLst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/>
            </a:ln>
          </p:spPr>
        </p:cxnSp>
        <p:sp>
          <p:nvSpPr>
            <p:cNvPr id="1048969" name="Rectangle 41"/>
            <p:cNvSpPr>
              <a:spLocks noChangeArrowheads="1"/>
            </p:cNvSpPr>
            <p:nvPr/>
          </p:nvSpPr>
          <p:spPr bwMode="auto">
            <a:xfrm>
              <a:off x="3357553" y="2357430"/>
              <a:ext cx="491993" cy="418114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id-ID"/>
                <a:t>b</a:t>
              </a:r>
              <a:r>
                <a:rPr altLang="en-US" b="1" sz="1600" lang="id-ID"/>
                <a:t>o</a:t>
              </a:r>
              <a:endParaRPr altLang="en-US" b="1" lang="id-ID"/>
            </a:p>
          </p:txBody>
        </p:sp>
        <p:sp>
          <p:nvSpPr>
            <p:cNvPr id="1048970" name="Rectangle 42"/>
            <p:cNvSpPr>
              <a:spLocks noChangeArrowheads="1"/>
            </p:cNvSpPr>
            <p:nvPr/>
          </p:nvSpPr>
          <p:spPr bwMode="auto">
            <a:xfrm>
              <a:off x="4857752" y="2357430"/>
              <a:ext cx="479747" cy="418114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id-ID"/>
                <a:t>b</a:t>
              </a:r>
              <a:r>
                <a:rPr altLang="en-US" b="1" sz="1600" lang="id-ID"/>
                <a:t>1</a:t>
              </a:r>
              <a:endParaRPr altLang="en-US" b="1" lang="id-ID"/>
            </a:p>
          </p:txBody>
        </p:sp>
        <p:sp>
          <p:nvSpPr>
            <p:cNvPr id="1048971" name="Rectangle 45"/>
            <p:cNvSpPr>
              <a:spLocks noChangeArrowheads="1"/>
            </p:cNvSpPr>
            <p:nvPr/>
          </p:nvSpPr>
          <p:spPr bwMode="auto">
            <a:xfrm>
              <a:off x="4812107" y="3894028"/>
              <a:ext cx="479747" cy="418114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id-ID"/>
                <a:t>d</a:t>
              </a:r>
              <a:r>
                <a:rPr altLang="en-US" b="1" sz="1600" lang="id-ID"/>
                <a:t>2</a:t>
              </a:r>
              <a:endParaRPr altLang="en-US" b="1" lang="id-ID"/>
            </a:p>
          </p:txBody>
        </p:sp>
        <p:sp>
          <p:nvSpPr>
            <p:cNvPr id="1048972" name="Rectangle 48"/>
            <p:cNvSpPr>
              <a:spLocks noChangeArrowheads="1"/>
            </p:cNvSpPr>
            <p:nvPr/>
          </p:nvSpPr>
          <p:spPr bwMode="auto">
            <a:xfrm>
              <a:off x="3357553" y="3929066"/>
              <a:ext cx="479747" cy="418114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id-ID"/>
                <a:t>d</a:t>
              </a:r>
              <a:r>
                <a:rPr altLang="en-US" b="1" sz="1600" lang="id-ID"/>
                <a:t>1</a:t>
              </a:r>
              <a:endParaRPr altLang="en-US" b="1" lang="id-ID"/>
            </a:p>
          </p:txBody>
        </p:sp>
      </p:grpSp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3" name="Rounded Rectangle 5"/>
          <p:cNvSpPr/>
          <p:nvPr/>
        </p:nvSpPr>
        <p:spPr>
          <a:xfrm>
            <a:off x="3357563" y="2786058"/>
            <a:ext cx="2928937" cy="857250"/>
          </a:xfrm>
          <a:prstGeom prst="roundRect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 eaLnBrk="1" hangingPunct="1"/>
            <a:endParaRPr lang="id-ID"/>
          </a:p>
        </p:txBody>
      </p:sp>
      <p:sp>
        <p:nvSpPr>
          <p:cNvPr id="1048974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229600" cy="4525963"/>
          </a:xfrm>
        </p:spPr>
        <p:txBody>
          <a:bodyPr>
            <a:normAutofit/>
          </a:bodyPr>
          <a:p>
            <a:pPr eaLnBrk="1" fontAlgn="auto" hangingPunct="1" indent="-283464" marL="365760">
              <a:lnSpc>
                <a:spcPct val="90000"/>
              </a:lnSpc>
              <a:spcAft>
                <a:spcPts val="0"/>
              </a:spcAft>
              <a:buFont typeface="Wingdings 2"/>
              <a:buChar char=""/>
            </a:pPr>
            <a:r>
              <a:rPr b="1" dirty="0" lang="en-US" err="1" smtClean="0">
                <a:solidFill>
                  <a:srgbClr val="FF0000"/>
                </a:solidFill>
              </a:rPr>
              <a:t>Persamaan</a:t>
            </a:r>
            <a:r>
              <a:rPr b="1" dirty="0" lang="en-US" smtClean="0">
                <a:solidFill>
                  <a:srgbClr val="FF0000"/>
                </a:solidFill>
              </a:rPr>
              <a:t> </a:t>
            </a:r>
            <a:r>
              <a:rPr b="1" dirty="0" lang="en-US" err="1" smtClean="0">
                <a:solidFill>
                  <a:srgbClr val="FF0000"/>
                </a:solidFill>
              </a:rPr>
              <a:t>kesetimbangan</a:t>
            </a:r>
            <a:endParaRPr b="1" dirty="0" lang="id-ID" smtClean="0">
              <a:solidFill>
                <a:srgbClr val="FF0000"/>
              </a:solidFill>
            </a:endParaRPr>
          </a:p>
          <a:p>
            <a:pPr eaLnBrk="1" fontAlgn="auto" hangingPunct="1" indent="-283464" marL="365760">
              <a:lnSpc>
                <a:spcPct val="90000"/>
              </a:lnSpc>
              <a:spcAft>
                <a:spcPts val="0"/>
              </a:spcAft>
              <a:buFont typeface="Wingdings 2"/>
              <a:buChar char=""/>
            </a:pPr>
            <a:endParaRPr b="1" dirty="0" sz="500" lang="en-US" smtClean="0">
              <a:solidFill>
                <a:srgbClr val="FF0000"/>
              </a:solidFill>
            </a:endParaRPr>
          </a:p>
          <a:p>
            <a:pPr eaLnBrk="1" fontAlgn="auto" hangingPunct="1" indent="-237744" lvl="1" marL="640080">
              <a:lnSpc>
                <a:spcPct val="90000"/>
              </a:lnSpc>
              <a:spcAft>
                <a:spcPts val="0"/>
              </a:spcAft>
              <a:buFont typeface="Verdana"/>
              <a:buChar char="◦"/>
            </a:pPr>
            <a:r>
              <a:rPr dirty="0" lang="en-US" err="1" smtClean="0"/>
              <a:t>Dalam</a:t>
            </a:r>
            <a:r>
              <a:rPr dirty="0" lang="en-US" smtClean="0"/>
              <a:t> </a:t>
            </a:r>
            <a:r>
              <a:rPr dirty="0" lang="en-US" err="1" smtClean="0"/>
              <a:t>kesetimbangan</a:t>
            </a:r>
            <a:r>
              <a:rPr dirty="0" lang="en-US" smtClean="0"/>
              <a:t> </a:t>
            </a:r>
            <a:r>
              <a:rPr dirty="0" lang="en-US" err="1" smtClean="0"/>
              <a:t>statistik</a:t>
            </a:r>
            <a:r>
              <a:rPr dirty="0" lang="en-US" smtClean="0"/>
              <a:t>, </a:t>
            </a:r>
            <a:r>
              <a:rPr dirty="0" lang="en-US" err="1" smtClean="0"/>
              <a:t>probabilitas</a:t>
            </a:r>
            <a:r>
              <a:rPr dirty="0" lang="en-US" smtClean="0"/>
              <a:t> </a:t>
            </a:r>
            <a:r>
              <a:rPr dirty="0" lang="en-US" err="1" smtClean="0"/>
              <a:t>kondisi</a:t>
            </a:r>
            <a:r>
              <a:rPr dirty="0" lang="en-US" smtClean="0"/>
              <a:t> </a:t>
            </a:r>
            <a:r>
              <a:rPr dirty="0" lang="en-US" err="1" smtClean="0"/>
              <a:t>bukan</a:t>
            </a:r>
            <a:r>
              <a:rPr dirty="0" lang="en-US" smtClean="0"/>
              <a:t> </a:t>
            </a:r>
            <a:r>
              <a:rPr dirty="0" lang="en-US" err="1" smtClean="0"/>
              <a:t>merupakan</a:t>
            </a:r>
            <a:r>
              <a:rPr dirty="0" lang="en-US" smtClean="0"/>
              <a:t> </a:t>
            </a:r>
            <a:r>
              <a:rPr dirty="0" lang="en-US" err="1" smtClean="0"/>
              <a:t>fungsi</a:t>
            </a:r>
            <a:r>
              <a:rPr dirty="0" lang="en-US" smtClean="0"/>
              <a:t> </a:t>
            </a:r>
            <a:r>
              <a:rPr dirty="0" lang="en-US" err="1" smtClean="0"/>
              <a:t>waktu</a:t>
            </a:r>
            <a:r>
              <a:rPr dirty="0" lang="en-US" smtClean="0"/>
              <a:t>. </a:t>
            </a:r>
            <a:r>
              <a:rPr dirty="0" lang="en-US" err="1" smtClean="0"/>
              <a:t>Persamaan</a:t>
            </a:r>
            <a:r>
              <a:rPr dirty="0" lang="en-US" smtClean="0"/>
              <a:t> </a:t>
            </a:r>
            <a:r>
              <a:rPr dirty="0" lang="en-US" err="1" smtClean="0"/>
              <a:t>kesetimbangannya</a:t>
            </a:r>
            <a:r>
              <a:rPr dirty="0" lang="en-US" smtClean="0"/>
              <a:t> :</a:t>
            </a:r>
            <a:endParaRPr dirty="0" lang="id-ID" smtClean="0"/>
          </a:p>
          <a:p>
            <a:pPr eaLnBrk="1" fontAlgn="auto" hangingPunct="1" indent="-237744" lvl="1" marL="640080">
              <a:lnSpc>
                <a:spcPct val="90000"/>
              </a:lnSpc>
              <a:spcAft>
                <a:spcPts val="0"/>
              </a:spcAft>
              <a:buFont typeface="Verdana"/>
              <a:buChar char="◦"/>
            </a:pPr>
            <a:endParaRPr dirty="0" sz="1600" lang="en-US" smtClean="0"/>
          </a:p>
          <a:p>
            <a:pPr algn="ctr" eaLnBrk="1" fontAlgn="auto" hangingPunct="1" indent="-237744" lvl="1" marL="64008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dirty="0" lang="en-US" smtClean="0"/>
              <a:t>b</a:t>
            </a:r>
            <a:r>
              <a:rPr baseline="-25000" dirty="0" lang="en-US" smtClean="0"/>
              <a:t>n-1</a:t>
            </a:r>
            <a:r>
              <a:rPr dirty="0" lang="en-US" smtClean="0"/>
              <a:t>P(</a:t>
            </a:r>
            <a:r>
              <a:rPr dirty="0" lang="id-ID" smtClean="0"/>
              <a:t>n-1</a:t>
            </a:r>
            <a:r>
              <a:rPr dirty="0" lang="en-US" smtClean="0"/>
              <a:t>) = </a:t>
            </a:r>
            <a:r>
              <a:rPr dirty="0" lang="en-US" err="1" smtClean="0"/>
              <a:t>d</a:t>
            </a:r>
            <a:r>
              <a:rPr baseline="-25000" dirty="0" lang="en-US" err="1" smtClean="0"/>
              <a:t>n</a:t>
            </a:r>
            <a:r>
              <a:rPr dirty="0" lang="en-US" err="1" smtClean="0"/>
              <a:t>P</a:t>
            </a:r>
            <a:r>
              <a:rPr dirty="0" lang="en-US" smtClean="0"/>
              <a:t>(n)</a:t>
            </a:r>
            <a:endParaRPr dirty="0" lang="id-ID" smtClean="0"/>
          </a:p>
          <a:p>
            <a:pPr algn="ctr" eaLnBrk="1" fontAlgn="auto" hangingPunct="1" indent="-237744" lvl="1" marL="640080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dirty="0" sz="2000" lang="id-ID" smtClean="0"/>
          </a:p>
          <a:p>
            <a:pPr eaLnBrk="1" fontAlgn="auto" hangingPunct="1" indent="-237744" lvl="1" marL="640080">
              <a:lnSpc>
                <a:spcPct val="90000"/>
              </a:lnSpc>
              <a:spcAft>
                <a:spcPts val="0"/>
              </a:spcAft>
              <a:buFont typeface="Verdana"/>
              <a:buChar char="◦"/>
            </a:pPr>
            <a:r>
              <a:rPr dirty="0" lang="en-US" smtClean="0"/>
              <a:t>Kita </a:t>
            </a:r>
            <a:r>
              <a:rPr dirty="0" lang="en-US" err="1" smtClean="0"/>
              <a:t>tinjau</a:t>
            </a:r>
            <a:r>
              <a:rPr dirty="0" lang="en-US" smtClean="0"/>
              <a:t> </a:t>
            </a:r>
            <a:r>
              <a:rPr dirty="0" lang="en-US" err="1" smtClean="0"/>
              <a:t>koeffisien</a:t>
            </a:r>
            <a:r>
              <a:rPr dirty="0" lang="en-US" smtClean="0"/>
              <a:t> </a:t>
            </a:r>
            <a:r>
              <a:rPr dirty="0" lang="en-US" err="1" smtClean="0"/>
              <a:t>kelahiran</a:t>
            </a:r>
            <a:r>
              <a:rPr dirty="0" lang="en-US" smtClean="0"/>
              <a:t> </a:t>
            </a:r>
            <a:r>
              <a:rPr dirty="0" lang="en-US" err="1" smtClean="0"/>
              <a:t>dan</a:t>
            </a:r>
            <a:r>
              <a:rPr dirty="0" lang="en-US" smtClean="0"/>
              <a:t> </a:t>
            </a:r>
            <a:r>
              <a:rPr dirty="0" lang="en-US" err="1" smtClean="0"/>
              <a:t>kematian</a:t>
            </a:r>
            <a:endParaRPr dirty="0" lang="en-US" smtClean="0"/>
          </a:p>
          <a:p>
            <a:pPr eaLnBrk="1" fontAlgn="auto" hangingPunct="1" lvl="2" marL="886968">
              <a:lnSpc>
                <a:spcPct val="90000"/>
              </a:lnSpc>
              <a:spcAft>
                <a:spcPts val="0"/>
              </a:spcAft>
              <a:buFont typeface="Wingdings 2"/>
              <a:buChar char=""/>
            </a:pPr>
            <a:r>
              <a:rPr dirty="0" lang="en-US" smtClean="0"/>
              <a:t>b</a:t>
            </a:r>
            <a:r>
              <a:rPr baseline="-25000" dirty="0" lang="en-US" smtClean="0"/>
              <a:t>i</a:t>
            </a:r>
            <a:r>
              <a:rPr dirty="0" lang="en-US" smtClean="0"/>
              <a:t> (</a:t>
            </a:r>
            <a:r>
              <a:rPr dirty="0" lang="en-US" err="1" smtClean="0"/>
              <a:t>koeffisien</a:t>
            </a:r>
            <a:r>
              <a:rPr dirty="0" lang="en-US" smtClean="0"/>
              <a:t> </a:t>
            </a:r>
            <a:r>
              <a:rPr dirty="0" lang="en-US" err="1" smtClean="0"/>
              <a:t>kelahiran</a:t>
            </a:r>
            <a:r>
              <a:rPr dirty="0" lang="en-US" smtClean="0"/>
              <a:t>)= a = </a:t>
            </a:r>
            <a:r>
              <a:rPr dirty="0" lang="en-US" smtClean="0">
                <a:latin typeface="Symbol" pitchFamily="18" charset="2"/>
              </a:rPr>
              <a:t>l</a:t>
            </a:r>
          </a:p>
          <a:p>
            <a:pPr eaLnBrk="1" fontAlgn="auto" hangingPunct="1" lvl="2" marL="886968">
              <a:lnSpc>
                <a:spcPct val="90000"/>
              </a:lnSpc>
              <a:spcAft>
                <a:spcPts val="0"/>
              </a:spcAft>
              <a:buFont typeface="Wingdings 2"/>
              <a:buChar char=""/>
            </a:pPr>
            <a:r>
              <a:rPr dirty="0" lang="en-US" err="1" smtClean="0"/>
              <a:t>d</a:t>
            </a:r>
            <a:r>
              <a:rPr baseline="-25000" dirty="0" lang="en-US" err="1" smtClean="0"/>
              <a:t>i</a:t>
            </a:r>
            <a:r>
              <a:rPr dirty="0" lang="en-US" smtClean="0"/>
              <a:t> (</a:t>
            </a:r>
            <a:r>
              <a:rPr dirty="0" lang="en-US" err="1" smtClean="0"/>
              <a:t>koeffisien</a:t>
            </a:r>
            <a:r>
              <a:rPr dirty="0" lang="en-US" smtClean="0"/>
              <a:t> </a:t>
            </a:r>
            <a:r>
              <a:rPr dirty="0" lang="en-US" err="1" smtClean="0"/>
              <a:t>kematian</a:t>
            </a:r>
            <a:r>
              <a:rPr dirty="0" lang="en-US" smtClean="0"/>
              <a:t>): </a:t>
            </a:r>
            <a:r>
              <a:rPr dirty="0" lang="en-US" err="1" smtClean="0"/>
              <a:t>bila</a:t>
            </a:r>
            <a:r>
              <a:rPr dirty="0" lang="en-US" smtClean="0"/>
              <a:t> </a:t>
            </a:r>
            <a:r>
              <a:rPr dirty="0" lang="en-US" err="1" smtClean="0"/>
              <a:t>waktu</a:t>
            </a:r>
            <a:r>
              <a:rPr dirty="0" lang="en-US" smtClean="0"/>
              <a:t> </a:t>
            </a:r>
            <a:r>
              <a:rPr dirty="0" lang="en-US" err="1" smtClean="0"/>
              <a:t>lamanya</a:t>
            </a:r>
            <a:r>
              <a:rPr dirty="0" lang="en-US" smtClean="0"/>
              <a:t> </a:t>
            </a:r>
            <a:r>
              <a:rPr dirty="0" lang="en-US" err="1" smtClean="0"/>
              <a:t>pendudukan</a:t>
            </a:r>
            <a:r>
              <a:rPr dirty="0" lang="en-US" smtClean="0"/>
              <a:t> </a:t>
            </a:r>
            <a:r>
              <a:rPr dirty="0" lang="en-US" err="1" smtClean="0"/>
              <a:t>ter</a:t>
            </a:r>
            <a:r>
              <a:rPr dirty="0" lang="id-ID" smtClean="0"/>
              <a:t>d</a:t>
            </a:r>
            <a:r>
              <a:rPr dirty="0" lang="en-US" err="1" smtClean="0"/>
              <a:t>istribusi</a:t>
            </a:r>
            <a:r>
              <a:rPr dirty="0" lang="en-US" smtClean="0"/>
              <a:t> </a:t>
            </a:r>
            <a:r>
              <a:rPr dirty="0" lang="en-US" err="1" smtClean="0"/>
              <a:t>eksponensial</a:t>
            </a:r>
            <a:r>
              <a:rPr dirty="0" lang="en-US" smtClean="0"/>
              <a:t> </a:t>
            </a:r>
            <a:r>
              <a:rPr dirty="0" lang="en-US" err="1" smtClean="0"/>
              <a:t>negatif</a:t>
            </a:r>
            <a:r>
              <a:rPr dirty="0" lang="en-US" smtClean="0"/>
              <a:t> </a:t>
            </a:r>
            <a:r>
              <a:rPr dirty="0" lang="en-US" err="1" smtClean="0"/>
              <a:t>maka</a:t>
            </a:r>
            <a:r>
              <a:rPr dirty="0" lang="en-US" smtClean="0"/>
              <a:t> </a:t>
            </a:r>
            <a:r>
              <a:rPr dirty="0" lang="en-US" err="1" smtClean="0"/>
              <a:t>d</a:t>
            </a:r>
            <a:r>
              <a:rPr baseline="-25000" dirty="0" lang="en-US" err="1" smtClean="0"/>
              <a:t>i</a:t>
            </a:r>
            <a:r>
              <a:rPr dirty="0" lang="en-US" smtClean="0"/>
              <a:t> </a:t>
            </a:r>
            <a:r>
              <a:rPr dirty="0" lang="en-US" err="1" smtClean="0"/>
              <a:t>akan</a:t>
            </a:r>
            <a:r>
              <a:rPr dirty="0" lang="en-US" smtClean="0"/>
              <a:t> </a:t>
            </a:r>
            <a:r>
              <a:rPr dirty="0" lang="en-US" err="1" smtClean="0"/>
              <a:t>sebanding</a:t>
            </a:r>
            <a:r>
              <a:rPr dirty="0" lang="en-US" smtClean="0"/>
              <a:t> </a:t>
            </a:r>
            <a:r>
              <a:rPr dirty="0" lang="en-US" err="1" smtClean="0"/>
              <a:t>dengan</a:t>
            </a:r>
            <a:r>
              <a:rPr dirty="0" lang="en-US" smtClean="0"/>
              <a:t> </a:t>
            </a:r>
            <a:r>
              <a:rPr dirty="0" lang="en-US" err="1" smtClean="0"/>
              <a:t>jumlah</a:t>
            </a:r>
            <a:r>
              <a:rPr dirty="0" lang="en-US" smtClean="0"/>
              <a:t> </a:t>
            </a:r>
            <a:r>
              <a:rPr dirty="0" lang="en-US" err="1" smtClean="0"/>
              <a:t>pendudukan</a:t>
            </a:r>
            <a:r>
              <a:rPr dirty="0" lang="en-US" smtClean="0"/>
              <a:t> yang </a:t>
            </a:r>
            <a:r>
              <a:rPr dirty="0" lang="en-US" err="1" smtClean="0"/>
              <a:t>ada</a:t>
            </a:r>
            <a:endParaRPr dirty="0" lang="en-US" smtClean="0"/>
          </a:p>
        </p:txBody>
      </p:sp>
      <p:sp>
        <p:nvSpPr>
          <p:cNvPr id="10489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dirty="0" 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dirty="0" lang="en-US" smtClean="0">
                <a:solidFill>
                  <a:schemeClr val="tx2">
                    <a:satMod val="130000"/>
                  </a:schemeClr>
                </a:solidFill>
              </a:rPr>
              <a:t>Poisson (1)</a:t>
            </a:r>
            <a:endParaRPr dirty="0"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897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40A0BB04-F337-4BDE-B4EC-A900327B690B}" type="slidenum">
              <a:rPr altLang="en-US" lang="en-US"/>
              <a:t>33</a:t>
            </a:fld>
            <a:endParaRPr altLang="en-US" lang="en-US"/>
          </a:p>
        </p:txBody>
      </p:sp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dirty="0" 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dirty="0" lang="en-US" smtClean="0">
                <a:solidFill>
                  <a:schemeClr val="tx2">
                    <a:satMod val="130000"/>
                  </a:schemeClr>
                </a:solidFill>
              </a:rPr>
              <a:t>Poisson (2)</a:t>
            </a:r>
            <a:endParaRPr dirty="0"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8978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357313"/>
            <a:ext cx="8458200" cy="5334000"/>
          </a:xfrm>
        </p:spPr>
        <p:txBody>
          <a:bodyPr/>
          <a:p>
            <a:pPr eaLnBrk="1" hangingPunct="1">
              <a:lnSpc>
                <a:spcPct val="90000"/>
              </a:lnSpc>
            </a:pPr>
            <a:r>
              <a:rPr altLang="en-US" sz="2800" lang="en-US" smtClean="0"/>
              <a:t>Kondisi sistem :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sz="2400" lang="en-US" smtClean="0"/>
              <a:t>Kedatangan panggilan acak (random arrival) dan independent satu sama lain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sz="2400" lang="en-US" smtClean="0"/>
              <a:t>Jumlah sumber panggilan tak terhingga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sz="2400" lang="en-US" smtClean="0"/>
              <a:t>Laju rata-rata datangnya panggilan konstan (a=</a:t>
            </a:r>
            <a:r>
              <a:rPr altLang="en-US" sz="2400" lang="en-US" smtClean="0">
                <a:latin typeface="Symbol" pitchFamily="18" charset="2"/>
              </a:rPr>
              <a:t>l</a:t>
            </a:r>
            <a:r>
              <a:rPr altLang="en-US" sz="2400" lang="en-US" smtClean="0"/>
              <a:t>)</a:t>
            </a:r>
          </a:p>
          <a:p>
            <a:pPr eaLnBrk="1" hangingPunct="1" lvl="2">
              <a:lnSpc>
                <a:spcPct val="90000"/>
              </a:lnSpc>
            </a:pPr>
            <a:r>
              <a:rPr altLang="en-US" sz="2000" lang="en-US" smtClean="0"/>
              <a:t>Tak tergantung jumlah pendudukan yang sudah ada karena sumber panggilan tak terhingga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sz="2400" lang="en-US" smtClean="0"/>
              <a:t>Jumlah saluran yang melayani tak terhingga dan merupakan berkas sempurna</a:t>
            </a:r>
          </a:p>
          <a:p>
            <a:pPr eaLnBrk="1" hangingPunct="1" lvl="2">
              <a:lnSpc>
                <a:spcPct val="90000"/>
              </a:lnSpc>
            </a:pPr>
            <a:r>
              <a:rPr altLang="en-US" sz="2000" lang="en-US" smtClean="0"/>
              <a:t>Setiap panggilan yang datang selalu dapat dilayani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sz="2400" lang="en-US" smtClean="0"/>
              <a:t>Pola waktu pendudukan terdistribusi exponensial negatif</a:t>
            </a:r>
          </a:p>
          <a:p>
            <a:pPr eaLnBrk="1" hangingPunct="1" lvl="2">
              <a:lnSpc>
                <a:spcPct val="90000"/>
              </a:lnSpc>
            </a:pPr>
            <a:r>
              <a:rPr altLang="en-US" sz="2000" lang="en-US" smtClean="0"/>
              <a:t>Waktu pendudukan rata-rata = h = 1/</a:t>
            </a:r>
            <a:r>
              <a:rPr altLang="en-US" sz="2000" lang="en-US" smtClean="0">
                <a:latin typeface="Symbol" pitchFamily="18" charset="2"/>
              </a:rPr>
              <a:t>m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sz="2400" lang="en-US" smtClean="0"/>
              <a:t>Harga rata-rata trafik sama dengan harga variansinya</a:t>
            </a:r>
          </a:p>
        </p:txBody>
      </p:sp>
      <p:sp>
        <p:nvSpPr>
          <p:cNvPr id="104897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A72BC027-4903-477D-87B8-6A12A9D7B038}" type="slidenum">
              <a:rPr altLang="en-US" lang="en-US"/>
              <a:t>34</a:t>
            </a:fld>
            <a:endParaRPr altLang="en-US" lang="en-US"/>
          </a:p>
        </p:txBody>
      </p:sp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dirty="0" 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dirty="0" lang="en-US" smtClean="0">
                <a:solidFill>
                  <a:schemeClr val="tx2">
                    <a:satMod val="130000"/>
                  </a:schemeClr>
                </a:solidFill>
              </a:rPr>
              <a:t>Poisson (3)</a:t>
            </a:r>
            <a:endParaRPr dirty="0"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898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428750"/>
            <a:ext cx="8229600" cy="1971675"/>
          </a:xfrm>
        </p:spPr>
        <p:txBody>
          <a:bodyPr>
            <a:normAutofit fontScale="91667" lnSpcReduction="10000"/>
          </a:bodyPr>
          <a:p>
            <a:pPr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r>
              <a:rPr sz="2400" lang="en-US" smtClean="0"/>
              <a:t>Trafik yang memenuhi distribusi Poisson disebut juga </a:t>
            </a:r>
            <a:r>
              <a:rPr sz="2400" i="1" lang="en-US" smtClean="0"/>
              <a:t>Pure Chance Traffic</a:t>
            </a:r>
            <a:r>
              <a:rPr sz="2400" lang="en-US" smtClean="0"/>
              <a:t> atau </a:t>
            </a:r>
            <a:r>
              <a:rPr sz="2400" i="1" lang="en-US" smtClean="0"/>
              <a:t>Kedatangan Acak (Random Arrival)</a:t>
            </a:r>
            <a:endParaRPr sz="2400" lang="en-US" smtClean="0"/>
          </a:p>
          <a:p>
            <a:pPr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r>
              <a:rPr sz="2400" lang="en-US" smtClean="0"/>
              <a:t>Ciri penting distribusi Poisson : Harga rata-rata sama dengan variansinya</a:t>
            </a:r>
          </a:p>
          <a:p>
            <a:pPr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r>
              <a:rPr sz="2400" lang="en-US" smtClean="0"/>
              <a:t>Diagram transisi kondisinya :</a:t>
            </a:r>
          </a:p>
        </p:txBody>
      </p:sp>
      <p:sp>
        <p:nvSpPr>
          <p:cNvPr id="104898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6A002000-A238-4176-910C-A08515945FF6}" type="slidenum">
              <a:rPr altLang="en-US" lang="en-US"/>
              <a:t>35</a:t>
            </a:fld>
            <a:endParaRPr altLang="en-US" lang="en-US"/>
          </a:p>
        </p:txBody>
      </p:sp>
      <p:sp>
        <p:nvSpPr>
          <p:cNvPr id="1048983" name="Oval 4"/>
          <p:cNvSpPr>
            <a:spLocks noChangeArrowheads="1"/>
          </p:cNvSpPr>
          <p:nvPr/>
        </p:nvSpPr>
        <p:spPr bwMode="auto">
          <a:xfrm>
            <a:off x="1000125" y="4691063"/>
            <a:ext cx="457200" cy="381000"/>
          </a:xfrm>
          <a:prstGeom prst="ellipse"/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dirty="0" lang="en-US"/>
              <a:t>0</a:t>
            </a:r>
          </a:p>
        </p:txBody>
      </p:sp>
      <p:sp>
        <p:nvSpPr>
          <p:cNvPr id="1048984" name="Oval 5"/>
          <p:cNvSpPr>
            <a:spLocks noChangeArrowheads="1"/>
          </p:cNvSpPr>
          <p:nvPr/>
        </p:nvSpPr>
        <p:spPr bwMode="auto">
          <a:xfrm>
            <a:off x="2447925" y="4691063"/>
            <a:ext cx="457200" cy="381000"/>
          </a:xfrm>
          <a:prstGeom prst="ellipse"/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lang="en-US"/>
              <a:t>1</a:t>
            </a:r>
          </a:p>
        </p:txBody>
      </p:sp>
      <p:cxnSp>
        <p:nvCxnSpPr>
          <p:cNvPr id="3145747" name="AutoShape 6"/>
          <p:cNvCxnSpPr>
            <a:cxnSpLocks noChangeShapeType="1"/>
            <a:stCxn id="1048983" idx="0"/>
            <a:endCxn id="1048984" idx="0"/>
          </p:cNvCxnSpPr>
          <p:nvPr/>
        </p:nvCxnSpPr>
        <p:spPr bwMode="auto">
          <a:xfrm rot="5400000" flipV="1">
            <a:off x="1951831" y="3967957"/>
            <a:ext cx="1587" cy="1447800"/>
          </a:xfrm>
          <a:prstGeom prst="curvedConnector3">
            <a:avLst>
              <a:gd name="adj1" fmla="val -24400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1048985" name="Oval 8"/>
          <p:cNvSpPr>
            <a:spLocks noChangeArrowheads="1"/>
          </p:cNvSpPr>
          <p:nvPr/>
        </p:nvSpPr>
        <p:spPr bwMode="auto">
          <a:xfrm>
            <a:off x="3895725" y="4691063"/>
            <a:ext cx="457200" cy="381000"/>
          </a:xfrm>
          <a:prstGeom prst="ellipse"/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lang="en-US"/>
              <a:t>2</a:t>
            </a:r>
          </a:p>
        </p:txBody>
      </p:sp>
      <p:cxnSp>
        <p:nvCxnSpPr>
          <p:cNvPr id="3145748" name="AutoShape 9"/>
          <p:cNvCxnSpPr>
            <a:cxnSpLocks noChangeShapeType="1"/>
            <a:endCxn id="1048985" idx="0"/>
          </p:cNvCxnSpPr>
          <p:nvPr/>
        </p:nvCxnSpPr>
        <p:spPr bwMode="auto">
          <a:xfrm rot="5400000" flipV="1">
            <a:off x="3399631" y="3966369"/>
            <a:ext cx="1588" cy="1447800"/>
          </a:xfrm>
          <a:prstGeom prst="curvedConnector3">
            <a:avLst>
              <a:gd name="adj1" fmla="val -24400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1048986" name="Freeform 11"/>
          <p:cNvSpPr/>
          <p:nvPr/>
        </p:nvSpPr>
        <p:spPr bwMode="auto">
          <a:xfrm>
            <a:off x="4124325" y="43735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048987" name="Freeform 13"/>
          <p:cNvSpPr/>
          <p:nvPr/>
        </p:nvSpPr>
        <p:spPr bwMode="auto">
          <a:xfrm flipH="1">
            <a:off x="5572125" y="43735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p>
            <a:endParaRPr lang="en-US"/>
          </a:p>
        </p:txBody>
      </p:sp>
      <p:sp>
        <p:nvSpPr>
          <p:cNvPr id="1048988" name="Freeform 14"/>
          <p:cNvSpPr/>
          <p:nvPr/>
        </p:nvSpPr>
        <p:spPr bwMode="auto">
          <a:xfrm flipH="1" flipV="1">
            <a:off x="5572125" y="50593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048989" name="Oval 15"/>
          <p:cNvSpPr>
            <a:spLocks noChangeArrowheads="1"/>
          </p:cNvSpPr>
          <p:nvPr/>
        </p:nvSpPr>
        <p:spPr bwMode="auto">
          <a:xfrm>
            <a:off x="6181725" y="4691063"/>
            <a:ext cx="457200" cy="381000"/>
          </a:xfrm>
          <a:prstGeom prst="ellipse"/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lang="en-US"/>
              <a:t>n</a:t>
            </a:r>
          </a:p>
        </p:txBody>
      </p:sp>
      <p:sp>
        <p:nvSpPr>
          <p:cNvPr id="1048990" name="Freeform 16"/>
          <p:cNvSpPr/>
          <p:nvPr/>
        </p:nvSpPr>
        <p:spPr bwMode="auto">
          <a:xfrm>
            <a:off x="6410325" y="43735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048991" name="Freeform 17"/>
          <p:cNvSpPr/>
          <p:nvPr/>
        </p:nvSpPr>
        <p:spPr bwMode="auto">
          <a:xfrm flipV="1">
            <a:off x="6410325" y="50593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p>
            <a:endParaRPr lang="en-US"/>
          </a:p>
        </p:txBody>
      </p:sp>
      <p:sp>
        <p:nvSpPr>
          <p:cNvPr id="1048992" name="Line 18"/>
          <p:cNvSpPr>
            <a:spLocks noChangeShapeType="1"/>
          </p:cNvSpPr>
          <p:nvPr/>
        </p:nvSpPr>
        <p:spPr bwMode="auto">
          <a:xfrm>
            <a:off x="4886325" y="4843463"/>
            <a:ext cx="762000" cy="0"/>
          </a:xfrm>
          <a:prstGeom prst="line"/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8993" name="Text Box 19"/>
          <p:cNvSpPr txBox="1">
            <a:spLocks noChangeArrowheads="1"/>
          </p:cNvSpPr>
          <p:nvPr/>
        </p:nvSpPr>
        <p:spPr bwMode="auto">
          <a:xfrm>
            <a:off x="1819275" y="3929063"/>
            <a:ext cx="325438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sz="2000" lang="en-US">
                <a:latin typeface="Symbol" pitchFamily="18" charset="2"/>
              </a:rPr>
              <a:t>l</a:t>
            </a:r>
            <a:endParaRPr altLang="en-US" baseline="-25000" b="1" sz="2000" lang="en-US">
              <a:latin typeface="Symbol" pitchFamily="18" charset="2"/>
            </a:endParaRPr>
          </a:p>
        </p:txBody>
      </p:sp>
      <p:sp>
        <p:nvSpPr>
          <p:cNvPr id="1048994" name="Text Box 28"/>
          <p:cNvSpPr txBox="1">
            <a:spLocks noChangeArrowheads="1"/>
          </p:cNvSpPr>
          <p:nvPr/>
        </p:nvSpPr>
        <p:spPr bwMode="auto">
          <a:xfrm>
            <a:off x="6599238" y="5360988"/>
            <a:ext cx="876300" cy="36988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lang="en-US"/>
              <a:t>(n+1)</a:t>
            </a:r>
            <a:r>
              <a:rPr altLang="en-US" b="1" lang="en-US">
                <a:latin typeface="Symbol" pitchFamily="18" charset="2"/>
              </a:rPr>
              <a:t>m</a:t>
            </a:r>
            <a:endParaRPr altLang="en-US" baseline="-25000" b="1" lang="en-US"/>
          </a:p>
        </p:txBody>
      </p:sp>
      <p:sp>
        <p:nvSpPr>
          <p:cNvPr id="1048995" name="Text Box 29"/>
          <p:cNvSpPr txBox="1">
            <a:spLocks noChangeArrowheads="1"/>
          </p:cNvSpPr>
          <p:nvPr/>
        </p:nvSpPr>
        <p:spPr bwMode="auto">
          <a:xfrm>
            <a:off x="3267075" y="3929063"/>
            <a:ext cx="325438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sz="2000" lang="en-US">
                <a:latin typeface="Symbol" pitchFamily="18" charset="2"/>
              </a:rPr>
              <a:t>l</a:t>
            </a:r>
            <a:endParaRPr altLang="en-US" baseline="-25000" b="1" sz="2000" lang="en-US">
              <a:latin typeface="Symbol" pitchFamily="18" charset="2"/>
            </a:endParaRPr>
          </a:p>
        </p:txBody>
      </p:sp>
      <p:sp>
        <p:nvSpPr>
          <p:cNvPr id="1048996" name="Text Box 30"/>
          <p:cNvSpPr txBox="1">
            <a:spLocks noChangeArrowheads="1"/>
          </p:cNvSpPr>
          <p:nvPr/>
        </p:nvSpPr>
        <p:spPr bwMode="auto">
          <a:xfrm>
            <a:off x="4562475" y="3929063"/>
            <a:ext cx="325438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sz="2000" lang="en-US">
                <a:latin typeface="Symbol" pitchFamily="18" charset="2"/>
              </a:rPr>
              <a:t>l</a:t>
            </a:r>
            <a:endParaRPr altLang="en-US" baseline="-25000" b="1" sz="2000" lang="en-US">
              <a:latin typeface="Symbol" pitchFamily="18" charset="2"/>
            </a:endParaRPr>
          </a:p>
        </p:txBody>
      </p:sp>
      <p:sp>
        <p:nvSpPr>
          <p:cNvPr id="1048997" name="Text Box 31"/>
          <p:cNvSpPr txBox="1">
            <a:spLocks noChangeArrowheads="1"/>
          </p:cNvSpPr>
          <p:nvPr/>
        </p:nvSpPr>
        <p:spPr bwMode="auto">
          <a:xfrm>
            <a:off x="5629275" y="3929063"/>
            <a:ext cx="325438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sz="2000" lang="en-US">
                <a:latin typeface="Symbol" pitchFamily="18" charset="2"/>
              </a:rPr>
              <a:t>l</a:t>
            </a:r>
            <a:endParaRPr altLang="en-US" baseline="-25000" b="1" sz="2000" lang="en-US">
              <a:latin typeface="Symbol" pitchFamily="18" charset="2"/>
            </a:endParaRPr>
          </a:p>
        </p:txBody>
      </p:sp>
      <p:sp>
        <p:nvSpPr>
          <p:cNvPr id="1048998" name="Text Box 32"/>
          <p:cNvSpPr txBox="1">
            <a:spLocks noChangeArrowheads="1"/>
          </p:cNvSpPr>
          <p:nvPr/>
        </p:nvSpPr>
        <p:spPr bwMode="auto">
          <a:xfrm>
            <a:off x="6924675" y="3929063"/>
            <a:ext cx="325438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sz="2000" lang="en-US">
                <a:latin typeface="Symbol" pitchFamily="18" charset="2"/>
              </a:rPr>
              <a:t>l</a:t>
            </a:r>
            <a:endParaRPr altLang="en-US" baseline="-25000" b="1" sz="2000" lang="en-US">
              <a:latin typeface="Symbol" pitchFamily="18" charset="2"/>
            </a:endParaRPr>
          </a:p>
        </p:txBody>
      </p:sp>
      <p:cxnSp>
        <p:nvCxnSpPr>
          <p:cNvPr id="3145749" name="AutoShape 35"/>
          <p:cNvCxnSpPr>
            <a:cxnSpLocks noChangeShapeType="1"/>
          </p:cNvCxnSpPr>
          <p:nvPr/>
        </p:nvCxnSpPr>
        <p:spPr bwMode="auto">
          <a:xfrm rot="16200000" flipH="1">
            <a:off x="1951831" y="4361657"/>
            <a:ext cx="1587" cy="1447800"/>
          </a:xfrm>
          <a:prstGeom prst="curvedConnector3">
            <a:avLst>
              <a:gd name="adj1" fmla="val 23099991"/>
            </a:avLst>
          </a:prstGeom>
          <a:noFill/>
          <a:ln w="28575">
            <a:solidFill>
              <a:srgbClr val="FF0000"/>
            </a:solidFill>
            <a:round/>
            <a:headEnd type="triangle" w="lg" len="lg"/>
            <a:tailEnd/>
          </a:ln>
        </p:spPr>
      </p:cxnSp>
      <p:cxnSp>
        <p:nvCxnSpPr>
          <p:cNvPr id="3145750" name="AutoShape 36"/>
          <p:cNvCxnSpPr>
            <a:cxnSpLocks noChangeShapeType="1"/>
          </p:cNvCxnSpPr>
          <p:nvPr/>
        </p:nvCxnSpPr>
        <p:spPr bwMode="auto">
          <a:xfrm rot="16200000" flipH="1">
            <a:off x="3399631" y="4361657"/>
            <a:ext cx="1587" cy="1447800"/>
          </a:xfrm>
          <a:prstGeom prst="curvedConnector3">
            <a:avLst>
              <a:gd name="adj1" fmla="val 23099991"/>
            </a:avLst>
          </a:prstGeom>
          <a:noFill/>
          <a:ln w="28575">
            <a:solidFill>
              <a:srgbClr val="FF0000"/>
            </a:solidFill>
            <a:round/>
            <a:headEnd type="triangle" w="lg" len="lg"/>
            <a:tailEnd/>
          </a:ln>
        </p:spPr>
      </p:cxnSp>
      <p:sp>
        <p:nvSpPr>
          <p:cNvPr id="1048999" name="Freeform 37"/>
          <p:cNvSpPr/>
          <p:nvPr/>
        </p:nvSpPr>
        <p:spPr bwMode="auto">
          <a:xfrm flipV="1">
            <a:off x="4124325" y="50720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p>
            <a:endParaRPr lang="en-US"/>
          </a:p>
        </p:txBody>
      </p:sp>
      <p:sp>
        <p:nvSpPr>
          <p:cNvPr id="1049000" name="Text Box 38"/>
          <p:cNvSpPr txBox="1">
            <a:spLocks noChangeArrowheads="1"/>
          </p:cNvSpPr>
          <p:nvPr/>
        </p:nvSpPr>
        <p:spPr bwMode="auto">
          <a:xfrm>
            <a:off x="5495925" y="5376863"/>
            <a:ext cx="458788" cy="36988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lang="en-US"/>
              <a:t>n</a:t>
            </a:r>
            <a:r>
              <a:rPr altLang="en-US" b="1" lang="en-US">
                <a:latin typeface="Symbol" pitchFamily="18" charset="2"/>
              </a:rPr>
              <a:t>m</a:t>
            </a:r>
            <a:endParaRPr altLang="en-US" baseline="-25000" b="1" lang="en-US"/>
          </a:p>
        </p:txBody>
      </p:sp>
      <p:sp>
        <p:nvSpPr>
          <p:cNvPr id="1049001" name="Text Box 39"/>
          <p:cNvSpPr txBox="1">
            <a:spLocks noChangeArrowheads="1"/>
          </p:cNvSpPr>
          <p:nvPr/>
        </p:nvSpPr>
        <p:spPr bwMode="auto">
          <a:xfrm>
            <a:off x="4352925" y="5376863"/>
            <a:ext cx="446088" cy="36988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lang="en-US"/>
              <a:t>3</a:t>
            </a:r>
            <a:r>
              <a:rPr altLang="en-US" b="1" lang="en-US">
                <a:latin typeface="Symbol" pitchFamily="18" charset="2"/>
              </a:rPr>
              <a:t>m</a:t>
            </a:r>
            <a:endParaRPr altLang="en-US" baseline="-25000" b="1" lang="en-US"/>
          </a:p>
        </p:txBody>
      </p:sp>
      <p:sp>
        <p:nvSpPr>
          <p:cNvPr id="1049002" name="Text Box 40"/>
          <p:cNvSpPr txBox="1">
            <a:spLocks noChangeArrowheads="1"/>
          </p:cNvSpPr>
          <p:nvPr/>
        </p:nvSpPr>
        <p:spPr bwMode="auto">
          <a:xfrm>
            <a:off x="3203575" y="5437188"/>
            <a:ext cx="446088" cy="36988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lang="en-US"/>
              <a:t>2</a:t>
            </a:r>
            <a:r>
              <a:rPr altLang="en-US" b="1" lang="en-US">
                <a:latin typeface="Symbol" pitchFamily="18" charset="2"/>
              </a:rPr>
              <a:t>m</a:t>
            </a:r>
            <a:endParaRPr altLang="en-US" baseline="-25000" b="1" lang="en-US"/>
          </a:p>
        </p:txBody>
      </p:sp>
      <p:sp>
        <p:nvSpPr>
          <p:cNvPr id="1049003" name="Text Box 41"/>
          <p:cNvSpPr txBox="1">
            <a:spLocks noChangeArrowheads="1"/>
          </p:cNvSpPr>
          <p:nvPr/>
        </p:nvSpPr>
        <p:spPr bwMode="auto">
          <a:xfrm>
            <a:off x="1755775" y="5435600"/>
            <a:ext cx="317500" cy="36988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lang="en-US">
                <a:latin typeface="Symbol" pitchFamily="18" charset="2"/>
              </a:rPr>
              <a:t>m</a:t>
            </a:r>
            <a:endParaRPr altLang="en-US" baseline="-25000" b="1" lang="en-US"/>
          </a:p>
        </p:txBody>
      </p:sp>
      <p:sp>
        <p:nvSpPr>
          <p:cNvPr id="1049004" name="Line 42"/>
          <p:cNvSpPr>
            <a:spLocks noChangeShapeType="1"/>
          </p:cNvSpPr>
          <p:nvPr/>
        </p:nvSpPr>
        <p:spPr bwMode="auto">
          <a:xfrm>
            <a:off x="7324725" y="4843463"/>
            <a:ext cx="762000" cy="0"/>
          </a:xfrm>
          <a:prstGeom prst="line"/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dirty="0" 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dirty="0" lang="en-US" smtClean="0">
                <a:solidFill>
                  <a:schemeClr val="tx2">
                    <a:satMod val="130000"/>
                  </a:schemeClr>
                </a:solidFill>
              </a:rPr>
              <a:t>Poisson (4)</a:t>
            </a:r>
            <a:endParaRPr dirty="0"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9009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357313"/>
            <a:ext cx="8686800" cy="4857750"/>
          </a:xfrm>
        </p:spPr>
        <p:txBody>
          <a:bodyPr/>
          <a:p>
            <a:pPr eaLnBrk="1" hangingPunct="1"/>
            <a:r>
              <a:rPr altLang="en-US" dirty="0" sz="2400" lang="en-US" err="1" smtClean="0"/>
              <a:t>Bila</a:t>
            </a:r>
            <a:r>
              <a:rPr altLang="en-US" dirty="0" sz="2400" lang="en-US" smtClean="0"/>
              <a:t> A = </a:t>
            </a:r>
            <a:r>
              <a:rPr altLang="en-US" dirty="0" sz="2400" lang="en-US" err="1" smtClean="0">
                <a:latin typeface="Symbol" pitchFamily="18" charset="2"/>
              </a:rPr>
              <a:t>l</a:t>
            </a:r>
            <a:r>
              <a:rPr altLang="en-US" dirty="0" sz="2400" lang="en-US" err="1" smtClean="0"/>
              <a:t>.h</a:t>
            </a:r>
            <a:r>
              <a:rPr altLang="en-US" dirty="0" sz="2400" lang="en-US" smtClean="0"/>
              <a:t> = </a:t>
            </a:r>
            <a:r>
              <a:rPr altLang="en-US" dirty="0" sz="2400" lang="en-US" smtClean="0">
                <a:latin typeface="Symbol" pitchFamily="18" charset="2"/>
              </a:rPr>
              <a:t>l</a:t>
            </a:r>
            <a:r>
              <a:rPr altLang="en-US" dirty="0" sz="2400" lang="en-US" smtClean="0"/>
              <a:t>/</a:t>
            </a:r>
            <a:r>
              <a:rPr altLang="en-US" dirty="0" sz="2400" lang="en-US" smtClean="0">
                <a:latin typeface="Symbol" pitchFamily="18" charset="2"/>
              </a:rPr>
              <a:t>m</a:t>
            </a:r>
            <a:r>
              <a:rPr altLang="en-US" dirty="0" sz="2400" lang="en-US" smtClean="0"/>
              <a:t> = </a:t>
            </a:r>
            <a:r>
              <a:rPr altLang="en-US" dirty="0" sz="2400" lang="en-US" err="1" smtClean="0"/>
              <a:t>trafik</a:t>
            </a:r>
            <a:r>
              <a:rPr altLang="en-US" dirty="0" sz="2400" lang="en-US" smtClean="0"/>
              <a:t> yang </a:t>
            </a:r>
            <a:r>
              <a:rPr altLang="en-US" dirty="0" sz="2400" lang="en-US" err="1" smtClean="0"/>
              <a:t>ditawarkan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dan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juga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merupakan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trafik</a:t>
            </a:r>
            <a:r>
              <a:rPr altLang="en-US" dirty="0" sz="2400" lang="en-US" smtClean="0"/>
              <a:t> yang </a:t>
            </a:r>
            <a:r>
              <a:rPr altLang="en-US" dirty="0" sz="2400" lang="en-US" err="1" smtClean="0"/>
              <a:t>dimuat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karena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trafik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terdistribusi</a:t>
            </a:r>
            <a:r>
              <a:rPr altLang="en-US" dirty="0" sz="2400" lang="en-US" smtClean="0"/>
              <a:t> Poisson; </a:t>
            </a:r>
            <a:r>
              <a:rPr altLang="en-US" dirty="0" sz="2400" lang="en-US" err="1" smtClean="0"/>
              <a:t>dan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dengan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memperhatikan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hasil</a:t>
            </a:r>
            <a:r>
              <a:rPr altLang="en-US" dirty="0" sz="2400" lang="en-US" smtClean="0"/>
              <a:t> yang </a:t>
            </a:r>
            <a:r>
              <a:rPr altLang="en-US" dirty="0" sz="2400" lang="en-US" err="1" smtClean="0"/>
              <a:t>terdapat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pada</a:t>
            </a:r>
            <a:r>
              <a:rPr altLang="en-US" dirty="0" sz="2400" lang="en-US" smtClean="0"/>
              <a:t> slide </a:t>
            </a:r>
            <a:r>
              <a:rPr altLang="en-US" dirty="0" sz="2400" lang="id-ID" smtClean="0"/>
              <a:t>sebelumnya </a:t>
            </a:r>
            <a:r>
              <a:rPr altLang="en-US" dirty="0" sz="2400" lang="en-US" smtClean="0"/>
              <a:t>, </a:t>
            </a:r>
            <a:r>
              <a:rPr altLang="en-US" dirty="0" sz="2400" lang="en-US" err="1" smtClean="0"/>
              <a:t>kita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memperoleh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persamaan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kesetimbangan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sebagai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berikut</a:t>
            </a:r>
            <a:r>
              <a:rPr altLang="en-US" dirty="0" sz="2400" lang="en-US" smtClean="0"/>
              <a:t> :</a:t>
            </a:r>
            <a:endParaRPr altLang="en-US" dirty="0" sz="2400" lang="id-ID" smtClean="0"/>
          </a:p>
          <a:p>
            <a:pPr eaLnBrk="1" hangingPunct="1"/>
            <a:endParaRPr altLang="en-US" dirty="0" sz="900" lang="en-US" smtClean="0"/>
          </a:p>
          <a:p>
            <a:pPr algn="ctr" eaLnBrk="1" hangingPunct="1" lvl="1">
              <a:buFontTx/>
              <a:buNone/>
            </a:pPr>
            <a:r>
              <a:rPr altLang="en-US" dirty="0" sz="2400" lang="en-US" err="1" smtClean="0">
                <a:latin typeface="Symbol" pitchFamily="18" charset="2"/>
              </a:rPr>
              <a:t>l</a:t>
            </a:r>
            <a:r>
              <a:rPr altLang="en-US" dirty="0" sz="2400" lang="en-US" err="1" smtClean="0"/>
              <a:t>P</a:t>
            </a:r>
            <a:r>
              <a:rPr altLang="en-US" dirty="0" sz="2400" lang="en-US" smtClean="0"/>
              <a:t>(0) = 1</a:t>
            </a:r>
            <a:r>
              <a:rPr altLang="en-US" dirty="0" sz="2400" lang="en-US" smtClean="0">
                <a:latin typeface="Symbol" pitchFamily="18" charset="2"/>
              </a:rPr>
              <a:t>m</a:t>
            </a:r>
            <a:r>
              <a:rPr altLang="en-US" dirty="0" sz="2400" lang="en-US" smtClean="0"/>
              <a:t>P(1)</a:t>
            </a:r>
          </a:p>
          <a:p>
            <a:pPr algn="ctr" eaLnBrk="1" hangingPunct="1" lvl="1">
              <a:buFontTx/>
              <a:buNone/>
            </a:pPr>
            <a:r>
              <a:rPr altLang="en-US" dirty="0" sz="2400" lang="en-US" smtClean="0"/>
              <a:t>A.P(0) = 1.P(1)</a:t>
            </a:r>
          </a:p>
          <a:p>
            <a:pPr algn="ctr" eaLnBrk="1" hangingPunct="1" lvl="1">
              <a:buFontTx/>
              <a:buNone/>
            </a:pPr>
            <a:r>
              <a:rPr altLang="en-US" dirty="0" sz="2400" lang="en-US" smtClean="0"/>
              <a:t>A.P(1) = 2.P(2)</a:t>
            </a:r>
          </a:p>
          <a:p>
            <a:pPr algn="ctr" eaLnBrk="1" hangingPunct="1" lvl="1">
              <a:buFontTx/>
              <a:buNone/>
            </a:pPr>
            <a:r>
              <a:rPr altLang="en-US" dirty="0" sz="2400" lang="en-US" smtClean="0"/>
              <a:t>A.P(2) = 3.P(3)</a:t>
            </a:r>
          </a:p>
          <a:p>
            <a:pPr algn="ctr" eaLnBrk="1" hangingPunct="1" lvl="1">
              <a:lnSpc>
                <a:spcPct val="20000"/>
              </a:lnSpc>
              <a:buFontTx/>
              <a:buNone/>
            </a:pPr>
            <a:r>
              <a:rPr altLang="en-US" b="1" dirty="0" sz="2400" lang="en-US" smtClean="0"/>
              <a:t>.</a:t>
            </a:r>
          </a:p>
          <a:p>
            <a:pPr algn="ctr" eaLnBrk="1" hangingPunct="1" lvl="1">
              <a:lnSpc>
                <a:spcPct val="20000"/>
              </a:lnSpc>
              <a:buFontTx/>
              <a:buNone/>
            </a:pPr>
            <a:r>
              <a:rPr altLang="en-US" b="1" dirty="0" sz="2400" lang="en-US" smtClean="0"/>
              <a:t>.</a:t>
            </a:r>
          </a:p>
          <a:p>
            <a:pPr algn="ctr" eaLnBrk="1" hangingPunct="1" lvl="1">
              <a:lnSpc>
                <a:spcPct val="20000"/>
              </a:lnSpc>
              <a:buFontTx/>
              <a:buNone/>
            </a:pPr>
            <a:r>
              <a:rPr altLang="en-US" b="1" dirty="0" sz="2400" lang="en-US" smtClean="0"/>
              <a:t>.</a:t>
            </a:r>
          </a:p>
          <a:p>
            <a:pPr algn="ctr" eaLnBrk="1" hangingPunct="1" lvl="1">
              <a:buFontTx/>
              <a:buNone/>
            </a:pPr>
            <a:r>
              <a:rPr altLang="en-US" dirty="0" sz="2400" lang="en-US" smtClean="0"/>
              <a:t>A.P(n-1) = </a:t>
            </a:r>
            <a:r>
              <a:rPr altLang="en-US" dirty="0" sz="2400" lang="en-US" err="1" smtClean="0"/>
              <a:t>n.P</a:t>
            </a:r>
            <a:r>
              <a:rPr altLang="en-US" dirty="0" sz="2400" lang="en-US" smtClean="0"/>
              <a:t>(n)</a:t>
            </a:r>
          </a:p>
        </p:txBody>
      </p:sp>
      <p:sp>
        <p:nvSpPr>
          <p:cNvPr id="10490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1FEFAADC-E263-4A86-98E7-FF519F3F0B75}" type="slidenum">
              <a:rPr altLang="en-US" lang="en-US"/>
              <a:t>36</a:t>
            </a:fld>
            <a:endParaRPr altLang="en-US" lang="en-US"/>
          </a:p>
        </p:txBody>
      </p:sp>
    </p:spTree>
  </p:cSld>
  <p:clrMapOvr>
    <a:masterClrMapping/>
  </p:clrMapOvr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Oval 4"/>
          <p:cNvSpPr>
            <a:spLocks noChangeArrowheads="1"/>
          </p:cNvSpPr>
          <p:nvPr/>
        </p:nvSpPr>
        <p:spPr bwMode="auto">
          <a:xfrm>
            <a:off x="2109776" y="833438"/>
            <a:ext cx="457200" cy="381000"/>
          </a:xfrm>
          <a:prstGeom prst="ellipse"/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dirty="0" lang="en-US"/>
              <a:t>0</a:t>
            </a:r>
          </a:p>
        </p:txBody>
      </p:sp>
      <p:sp>
        <p:nvSpPr>
          <p:cNvPr id="1049012" name="Oval 5"/>
          <p:cNvSpPr>
            <a:spLocks noChangeArrowheads="1"/>
          </p:cNvSpPr>
          <p:nvPr/>
        </p:nvSpPr>
        <p:spPr bwMode="auto">
          <a:xfrm>
            <a:off x="3557576" y="833438"/>
            <a:ext cx="457200" cy="381000"/>
          </a:xfrm>
          <a:prstGeom prst="ellipse"/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dirty="0" lang="en-US" smtClean="0"/>
              <a:t>n-2</a:t>
            </a:r>
            <a:endParaRPr altLang="en-US" b="1" dirty="0" lang="en-US"/>
          </a:p>
        </p:txBody>
      </p:sp>
      <p:cxnSp>
        <p:nvCxnSpPr>
          <p:cNvPr id="3145751" name="AutoShape 6"/>
          <p:cNvCxnSpPr>
            <a:cxnSpLocks noChangeShapeType="1"/>
            <a:stCxn id="1049011" idx="0"/>
            <a:endCxn id="1049012" idx="0"/>
          </p:cNvCxnSpPr>
          <p:nvPr/>
        </p:nvCxnSpPr>
        <p:spPr bwMode="auto">
          <a:xfrm rot="5400000" flipV="1">
            <a:off x="3061482" y="110332"/>
            <a:ext cx="1587" cy="1447800"/>
          </a:xfrm>
          <a:prstGeom prst="curvedConnector3">
            <a:avLst>
              <a:gd name="adj1" fmla="val -24400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1049013" name="Oval 8"/>
          <p:cNvSpPr>
            <a:spLocks noChangeArrowheads="1"/>
          </p:cNvSpPr>
          <p:nvPr/>
        </p:nvSpPr>
        <p:spPr bwMode="auto">
          <a:xfrm>
            <a:off x="5005376" y="833438"/>
            <a:ext cx="457200" cy="381000"/>
          </a:xfrm>
          <a:prstGeom prst="ellipse"/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dirty="0" lang="en-US" smtClean="0"/>
              <a:t>n-1</a:t>
            </a:r>
            <a:endParaRPr altLang="en-US" b="1" dirty="0" lang="en-US"/>
          </a:p>
        </p:txBody>
      </p:sp>
      <p:cxnSp>
        <p:nvCxnSpPr>
          <p:cNvPr id="3145752" name="AutoShape 9"/>
          <p:cNvCxnSpPr>
            <a:cxnSpLocks noChangeShapeType="1"/>
            <a:endCxn id="1049013" idx="0"/>
          </p:cNvCxnSpPr>
          <p:nvPr/>
        </p:nvCxnSpPr>
        <p:spPr bwMode="auto">
          <a:xfrm rot="5400000" flipV="1">
            <a:off x="4509282" y="108744"/>
            <a:ext cx="1588" cy="1447800"/>
          </a:xfrm>
          <a:prstGeom prst="curvedConnector3">
            <a:avLst>
              <a:gd name="adj1" fmla="val -24400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1049014" name="Text Box 19"/>
          <p:cNvSpPr txBox="1">
            <a:spLocks noChangeArrowheads="1"/>
          </p:cNvSpPr>
          <p:nvPr/>
        </p:nvSpPr>
        <p:spPr bwMode="auto">
          <a:xfrm>
            <a:off x="2928926" y="71438"/>
            <a:ext cx="325438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sz="2000" lang="en-US">
                <a:latin typeface="Symbol" pitchFamily="18" charset="2"/>
              </a:rPr>
              <a:t>l</a:t>
            </a:r>
            <a:endParaRPr altLang="en-US" baseline="-25000" b="1" sz="2000" lang="en-US">
              <a:latin typeface="Symbol" pitchFamily="18" charset="2"/>
            </a:endParaRPr>
          </a:p>
        </p:txBody>
      </p:sp>
      <p:sp>
        <p:nvSpPr>
          <p:cNvPr id="1049015" name="Text Box 29"/>
          <p:cNvSpPr txBox="1">
            <a:spLocks noChangeArrowheads="1"/>
          </p:cNvSpPr>
          <p:nvPr/>
        </p:nvSpPr>
        <p:spPr bwMode="auto">
          <a:xfrm>
            <a:off x="4376726" y="71438"/>
            <a:ext cx="325438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sz="2000" lang="en-US">
                <a:latin typeface="Symbol" pitchFamily="18" charset="2"/>
              </a:rPr>
              <a:t>l</a:t>
            </a:r>
            <a:endParaRPr altLang="en-US" baseline="-25000" b="1" sz="2000" lang="en-US">
              <a:latin typeface="Symbol" pitchFamily="18" charset="2"/>
            </a:endParaRPr>
          </a:p>
        </p:txBody>
      </p:sp>
      <p:cxnSp>
        <p:nvCxnSpPr>
          <p:cNvPr id="3145753" name="AutoShape 35"/>
          <p:cNvCxnSpPr>
            <a:cxnSpLocks noChangeShapeType="1"/>
          </p:cNvCxnSpPr>
          <p:nvPr/>
        </p:nvCxnSpPr>
        <p:spPr bwMode="auto">
          <a:xfrm rot="16200000" flipH="1">
            <a:off x="3061482" y="504032"/>
            <a:ext cx="1587" cy="1447800"/>
          </a:xfrm>
          <a:prstGeom prst="curvedConnector3">
            <a:avLst>
              <a:gd name="adj1" fmla="val 23099991"/>
            </a:avLst>
          </a:prstGeom>
          <a:noFill/>
          <a:ln w="28575">
            <a:solidFill>
              <a:srgbClr val="FF0000"/>
            </a:solidFill>
            <a:round/>
            <a:headEnd type="triangle" w="lg" len="lg"/>
            <a:tailEnd/>
          </a:ln>
        </p:spPr>
      </p:cxnSp>
      <p:cxnSp>
        <p:nvCxnSpPr>
          <p:cNvPr id="3145754" name="AutoShape 36"/>
          <p:cNvCxnSpPr>
            <a:cxnSpLocks noChangeShapeType="1"/>
          </p:cNvCxnSpPr>
          <p:nvPr/>
        </p:nvCxnSpPr>
        <p:spPr bwMode="auto">
          <a:xfrm rot="16200000" flipH="1">
            <a:off x="4509282" y="504032"/>
            <a:ext cx="1587" cy="1447800"/>
          </a:xfrm>
          <a:prstGeom prst="curvedConnector3">
            <a:avLst>
              <a:gd name="adj1" fmla="val 23099991"/>
            </a:avLst>
          </a:prstGeom>
          <a:noFill/>
          <a:ln w="28575">
            <a:solidFill>
              <a:srgbClr val="FF0000"/>
            </a:solidFill>
            <a:round/>
            <a:headEnd type="triangle" w="lg" len="lg"/>
            <a:tailEnd/>
          </a:ln>
        </p:spPr>
      </p:cxnSp>
      <p:sp>
        <p:nvSpPr>
          <p:cNvPr id="1049016" name="Text Box 40"/>
          <p:cNvSpPr txBox="1">
            <a:spLocks noChangeArrowheads="1"/>
          </p:cNvSpPr>
          <p:nvPr/>
        </p:nvSpPr>
        <p:spPr bwMode="auto">
          <a:xfrm>
            <a:off x="4313226" y="1579563"/>
            <a:ext cx="317716" cy="36933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dirty="0" lang="en-US" smtClean="0">
                <a:latin typeface="Symbol" pitchFamily="18" charset="2"/>
              </a:rPr>
              <a:t>m</a:t>
            </a:r>
            <a:endParaRPr altLang="en-US" baseline="-25000" b="1" dirty="0" lang="en-US"/>
          </a:p>
        </p:txBody>
      </p:sp>
      <p:sp>
        <p:nvSpPr>
          <p:cNvPr id="1049017" name="Text Box 41"/>
          <p:cNvSpPr txBox="1">
            <a:spLocks noChangeArrowheads="1"/>
          </p:cNvSpPr>
          <p:nvPr/>
        </p:nvSpPr>
        <p:spPr bwMode="auto">
          <a:xfrm>
            <a:off x="2865426" y="1577975"/>
            <a:ext cx="317716" cy="36933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dirty="0" lang="en-US" smtClean="0">
                <a:latin typeface="Symbol" pitchFamily="18" charset="2"/>
              </a:rPr>
              <a:t>m</a:t>
            </a:r>
            <a:endParaRPr altLang="en-US" baseline="-25000" b="1" dirty="0" lang="en-US"/>
          </a:p>
        </p:txBody>
      </p:sp>
      <p:sp>
        <p:nvSpPr>
          <p:cNvPr id="1049018" name="TextBox 30"/>
          <p:cNvSpPr txBox="1"/>
          <p:nvPr/>
        </p:nvSpPr>
        <p:spPr>
          <a:xfrm>
            <a:off x="2395528" y="1590272"/>
            <a:ext cx="714380" cy="338554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600" lang="en-US" smtClean="0"/>
              <a:t>(n-2)</a:t>
            </a:r>
            <a:endParaRPr b="1" dirty="0" sz="1600" lang="en-US"/>
          </a:p>
        </p:txBody>
      </p:sp>
      <p:sp>
        <p:nvSpPr>
          <p:cNvPr id="1049019" name="TextBox 31"/>
          <p:cNvSpPr txBox="1"/>
          <p:nvPr/>
        </p:nvSpPr>
        <p:spPr>
          <a:xfrm>
            <a:off x="3824288" y="1661710"/>
            <a:ext cx="714380" cy="338554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600" lang="en-US" smtClean="0"/>
              <a:t>(n-1)</a:t>
            </a:r>
            <a:endParaRPr b="1" dirty="0" sz="1600" lang="en-US"/>
          </a:p>
        </p:txBody>
      </p:sp>
      <p:sp>
        <p:nvSpPr>
          <p:cNvPr id="1049020" name="Oval 8"/>
          <p:cNvSpPr>
            <a:spLocks noChangeArrowheads="1"/>
          </p:cNvSpPr>
          <p:nvPr/>
        </p:nvSpPr>
        <p:spPr bwMode="auto">
          <a:xfrm>
            <a:off x="6543686" y="787406"/>
            <a:ext cx="457200" cy="381000"/>
          </a:xfrm>
          <a:prstGeom prst="ellipse"/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dirty="0" lang="en-US" smtClean="0"/>
              <a:t>n</a:t>
            </a:r>
            <a:endParaRPr altLang="en-US" b="1" dirty="0" lang="en-US"/>
          </a:p>
        </p:txBody>
      </p:sp>
      <p:cxnSp>
        <p:nvCxnSpPr>
          <p:cNvPr id="3145755" name="AutoShape 9"/>
          <p:cNvCxnSpPr>
            <a:cxnSpLocks noChangeShapeType="1"/>
            <a:endCxn id="1049020" idx="0"/>
          </p:cNvCxnSpPr>
          <p:nvPr/>
        </p:nvCxnSpPr>
        <p:spPr bwMode="auto">
          <a:xfrm rot="5400000" flipV="1">
            <a:off x="6047592" y="62712"/>
            <a:ext cx="1588" cy="1447800"/>
          </a:xfrm>
          <a:prstGeom prst="curvedConnector3">
            <a:avLst>
              <a:gd name="adj1" fmla="val -24400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cxnSp>
        <p:nvCxnSpPr>
          <p:cNvPr id="3145756" name="AutoShape 36"/>
          <p:cNvCxnSpPr>
            <a:cxnSpLocks noChangeShapeType="1"/>
          </p:cNvCxnSpPr>
          <p:nvPr/>
        </p:nvCxnSpPr>
        <p:spPr bwMode="auto">
          <a:xfrm rot="16200000" flipH="1">
            <a:off x="6047592" y="458000"/>
            <a:ext cx="1587" cy="1447800"/>
          </a:xfrm>
          <a:prstGeom prst="curvedConnector3">
            <a:avLst>
              <a:gd name="adj1" fmla="val 23099991"/>
            </a:avLst>
          </a:prstGeom>
          <a:noFill/>
          <a:ln w="28575">
            <a:solidFill>
              <a:srgbClr val="FF0000"/>
            </a:solidFill>
            <a:round/>
            <a:headEnd type="triangle" w="lg" len="lg"/>
            <a:tailEnd/>
          </a:ln>
        </p:spPr>
      </p:cxnSp>
      <p:sp>
        <p:nvSpPr>
          <p:cNvPr id="1049021" name="Text Box 40"/>
          <p:cNvSpPr txBox="1">
            <a:spLocks noChangeArrowheads="1"/>
          </p:cNvSpPr>
          <p:nvPr/>
        </p:nvSpPr>
        <p:spPr bwMode="auto">
          <a:xfrm>
            <a:off x="5851536" y="1533531"/>
            <a:ext cx="317716" cy="36933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dirty="0" lang="en-US" smtClean="0">
                <a:latin typeface="Symbol" pitchFamily="18" charset="2"/>
              </a:rPr>
              <a:t>m</a:t>
            </a:r>
            <a:endParaRPr altLang="en-US" baseline="-25000" b="1" dirty="0" lang="en-US"/>
          </a:p>
        </p:txBody>
      </p:sp>
      <p:sp>
        <p:nvSpPr>
          <p:cNvPr id="1049022" name="TextBox 36"/>
          <p:cNvSpPr txBox="1"/>
          <p:nvPr/>
        </p:nvSpPr>
        <p:spPr>
          <a:xfrm>
            <a:off x="5538800" y="1571636"/>
            <a:ext cx="714380" cy="338554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1600" lang="en-US" smtClean="0"/>
              <a:t>(n)</a:t>
            </a:r>
            <a:endParaRPr b="1" dirty="0" sz="1600" lang="en-US"/>
          </a:p>
        </p:txBody>
      </p:sp>
      <p:sp>
        <p:nvSpPr>
          <p:cNvPr id="1049023" name="Text Box 29"/>
          <p:cNvSpPr txBox="1">
            <a:spLocks noChangeArrowheads="1"/>
          </p:cNvSpPr>
          <p:nvPr/>
        </p:nvSpPr>
        <p:spPr bwMode="auto">
          <a:xfrm>
            <a:off x="5895990" y="0"/>
            <a:ext cx="325438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sz="2000" lang="en-US">
                <a:latin typeface="Symbol" pitchFamily="18" charset="2"/>
              </a:rPr>
              <a:t>l</a:t>
            </a:r>
            <a:endParaRPr altLang="en-US" baseline="-25000" b="1" sz="2000" lang="en-US">
              <a:latin typeface="Symbol" pitchFamily="18" charset="2"/>
            </a:endParaRPr>
          </a:p>
        </p:txBody>
      </p:sp>
      <p:sp>
        <p:nvSpPr>
          <p:cNvPr id="1049024" name="TextBox 38"/>
          <p:cNvSpPr txBox="1"/>
          <p:nvPr/>
        </p:nvSpPr>
        <p:spPr>
          <a:xfrm>
            <a:off x="928662" y="1928803"/>
            <a:ext cx="7715304" cy="473975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400" lang="el-GR">
                <a:latin typeface="Arial"/>
                <a:cs typeface="Arial"/>
              </a:rPr>
              <a:t>λ</a:t>
            </a:r>
            <a:r>
              <a:rPr dirty="0" sz="1400" lang="en-US" smtClean="0">
                <a:latin typeface="Arial"/>
                <a:cs typeface="Arial"/>
              </a:rPr>
              <a:t> </a:t>
            </a:r>
            <a:r>
              <a:rPr dirty="0" sz="1400" lang="en-US" smtClean="0"/>
              <a:t>P(n-1) = n.</a:t>
            </a:r>
            <a:r>
              <a:rPr dirty="0" sz="1400" lang="el-GR" smtClean="0">
                <a:latin typeface="Cambria Math"/>
                <a:ea typeface="Cambria Math"/>
              </a:rPr>
              <a:t>μ</a:t>
            </a:r>
            <a:r>
              <a:rPr dirty="0" sz="1400" lang="en-US" smtClean="0">
                <a:latin typeface="Cambria Math"/>
                <a:ea typeface="Cambria Math"/>
              </a:rPr>
              <a:t> P(n)</a:t>
            </a:r>
          </a:p>
          <a:p>
            <a:r>
              <a:rPr dirty="0" sz="1400" lang="en-US" smtClean="0">
                <a:latin typeface="Cambria Math"/>
                <a:ea typeface="Cambria Math"/>
              </a:rPr>
              <a:t>P(n) = A .P(n-1)/n</a:t>
            </a:r>
          </a:p>
          <a:p>
            <a:endParaRPr dirty="0" sz="1400" lang="en-US">
              <a:latin typeface="Cambria Math"/>
              <a:ea typeface="Cambria Math"/>
            </a:endParaRPr>
          </a:p>
          <a:p>
            <a:r>
              <a:rPr dirty="0" sz="1400" lang="el-GR" smtClean="0">
                <a:latin typeface="Arial"/>
                <a:cs typeface="Arial"/>
              </a:rPr>
              <a:t>λ</a:t>
            </a:r>
            <a:r>
              <a:rPr dirty="0" sz="1400" lang="en-US" smtClean="0">
                <a:latin typeface="Arial"/>
                <a:cs typeface="Arial"/>
              </a:rPr>
              <a:t> </a:t>
            </a:r>
            <a:r>
              <a:rPr dirty="0" sz="1400" lang="en-US" smtClean="0"/>
              <a:t>P(n-2) = (n-1).</a:t>
            </a:r>
            <a:r>
              <a:rPr dirty="0" sz="1400" lang="el-GR" smtClean="0">
                <a:latin typeface="Cambria Math"/>
                <a:ea typeface="Cambria Math"/>
              </a:rPr>
              <a:t>μ</a:t>
            </a:r>
            <a:r>
              <a:rPr dirty="0" sz="1400" lang="en-US" smtClean="0">
                <a:latin typeface="Cambria Math"/>
                <a:ea typeface="Cambria Math"/>
              </a:rPr>
              <a:t> P(n-1)</a:t>
            </a:r>
          </a:p>
          <a:p>
            <a:r>
              <a:rPr dirty="0" sz="1400" lang="en-US" smtClean="0">
                <a:latin typeface="Cambria Math"/>
                <a:ea typeface="Cambria Math"/>
              </a:rPr>
              <a:t>P(n-1) = A .P(n-2)/(n-1)</a:t>
            </a:r>
          </a:p>
          <a:p>
            <a:r>
              <a:rPr dirty="0" sz="1400" lang="en-US" err="1" smtClean="0">
                <a:latin typeface="Cambria Math"/>
                <a:ea typeface="Cambria Math"/>
              </a:rPr>
              <a:t>Karena</a:t>
            </a:r>
            <a:r>
              <a:rPr dirty="0" sz="1400" lang="en-US" smtClean="0">
                <a:latin typeface="Cambria Math"/>
                <a:ea typeface="Cambria Math"/>
              </a:rPr>
              <a:t> P(n-1) = n P(n) /A, </a:t>
            </a:r>
            <a:r>
              <a:rPr dirty="0" sz="1400" lang="en-US" err="1" smtClean="0">
                <a:latin typeface="Cambria Math"/>
                <a:ea typeface="Cambria Math"/>
              </a:rPr>
              <a:t>maka</a:t>
            </a:r>
            <a:endParaRPr dirty="0" sz="1400" lang="en-US" smtClean="0">
              <a:latin typeface="Cambria Math"/>
              <a:ea typeface="Cambria Math"/>
            </a:endParaRPr>
          </a:p>
          <a:p>
            <a:r>
              <a:rPr dirty="0" sz="1400" lang="en-US" smtClean="0">
                <a:latin typeface="Cambria Math"/>
                <a:ea typeface="Cambria Math"/>
              </a:rPr>
              <a:t>n. P(n)/ A  = A .P(n-2)/(n-1)</a:t>
            </a:r>
          </a:p>
          <a:p>
            <a:r>
              <a:rPr dirty="0" sz="1400" lang="en-US" err="1" smtClean="0">
                <a:latin typeface="Cambria Math"/>
                <a:ea typeface="Cambria Math"/>
              </a:rPr>
              <a:t>Sehingga</a:t>
            </a:r>
            <a:r>
              <a:rPr dirty="0" sz="1400" lang="en-US" smtClean="0">
                <a:latin typeface="Cambria Math"/>
                <a:ea typeface="Cambria Math"/>
              </a:rPr>
              <a:t> P(n) =  A^2. P(n-2)/ n. (n-1)</a:t>
            </a:r>
          </a:p>
          <a:p>
            <a:r>
              <a:rPr dirty="0" sz="1400" lang="en-US" smtClean="0">
                <a:latin typeface="Cambria Math"/>
                <a:ea typeface="Cambria Math"/>
              </a:rPr>
              <a:t>Dan P(n-2) = P(n). n. (n-1)/ A^2</a:t>
            </a:r>
          </a:p>
          <a:p>
            <a:endParaRPr dirty="0" sz="1400" lang="en-US">
              <a:latin typeface="Cambria Math"/>
              <a:ea typeface="Cambria Math"/>
            </a:endParaRPr>
          </a:p>
          <a:p>
            <a:r>
              <a:rPr dirty="0" sz="1400" lang="el-GR" smtClean="0">
                <a:latin typeface="Arial"/>
                <a:cs typeface="Arial"/>
              </a:rPr>
              <a:t>λ</a:t>
            </a:r>
            <a:r>
              <a:rPr dirty="0" sz="1400" lang="en-US" smtClean="0">
                <a:latin typeface="Arial"/>
                <a:cs typeface="Arial"/>
              </a:rPr>
              <a:t> </a:t>
            </a:r>
            <a:r>
              <a:rPr dirty="0" sz="1400" lang="en-US" smtClean="0"/>
              <a:t>P(0) = (n-2).</a:t>
            </a:r>
            <a:r>
              <a:rPr dirty="0" sz="1400" lang="el-GR" smtClean="0">
                <a:latin typeface="Cambria Math"/>
                <a:ea typeface="Cambria Math"/>
              </a:rPr>
              <a:t>μ</a:t>
            </a:r>
            <a:r>
              <a:rPr dirty="0" sz="1400" lang="en-US" smtClean="0">
                <a:latin typeface="Cambria Math"/>
                <a:ea typeface="Cambria Math"/>
              </a:rPr>
              <a:t> P(n-2)</a:t>
            </a:r>
          </a:p>
          <a:p>
            <a:r>
              <a:rPr dirty="0" sz="1400" lang="en-US" smtClean="0">
                <a:latin typeface="Cambria Math"/>
                <a:ea typeface="Cambria Math"/>
              </a:rPr>
              <a:t>P(n-2) = A .P(0)/(n-2)</a:t>
            </a:r>
          </a:p>
          <a:p>
            <a:r>
              <a:rPr dirty="0" sz="1400" lang="en-US" err="1" smtClean="0">
                <a:latin typeface="Cambria Math"/>
                <a:ea typeface="Cambria Math"/>
              </a:rPr>
              <a:t>Karena</a:t>
            </a:r>
            <a:r>
              <a:rPr dirty="0" sz="1400" lang="en-US" smtClean="0">
                <a:latin typeface="Cambria Math"/>
                <a:ea typeface="Cambria Math"/>
              </a:rPr>
              <a:t> P(n-2) = P(n). n. (n-1)/ A^2, </a:t>
            </a:r>
            <a:r>
              <a:rPr dirty="0" sz="1400" lang="en-US" err="1" smtClean="0">
                <a:latin typeface="Cambria Math"/>
                <a:ea typeface="Cambria Math"/>
              </a:rPr>
              <a:t>maka</a:t>
            </a:r>
            <a:endParaRPr dirty="0" sz="1400" lang="en-US" smtClean="0">
              <a:latin typeface="Cambria Math"/>
              <a:ea typeface="Cambria Math"/>
            </a:endParaRPr>
          </a:p>
          <a:p>
            <a:r>
              <a:rPr dirty="0" sz="1400" lang="en-US" smtClean="0">
                <a:latin typeface="Cambria Math"/>
                <a:ea typeface="Cambria Math"/>
              </a:rPr>
              <a:t>P(n). n. (n-1)/ A^2 = A .P(0)/(n-2)</a:t>
            </a:r>
          </a:p>
          <a:p>
            <a:r>
              <a:rPr dirty="0" sz="1400" lang="en-US" smtClean="0">
                <a:latin typeface="Cambria Math"/>
                <a:ea typeface="Cambria Math"/>
              </a:rPr>
              <a:t>P(n) = A^3. P(0)/ n. (n-1) (n-2)</a:t>
            </a:r>
          </a:p>
          <a:p>
            <a:endParaRPr dirty="0" sz="1400" lang="en-US">
              <a:latin typeface="Cambria Math"/>
              <a:ea typeface="Cambria Math"/>
            </a:endParaRPr>
          </a:p>
          <a:p>
            <a:r>
              <a:rPr dirty="0" sz="1400" lang="en-US" err="1" smtClean="0">
                <a:latin typeface="Cambria Math"/>
                <a:ea typeface="Cambria Math"/>
              </a:rPr>
              <a:t>Sehingga</a:t>
            </a:r>
            <a:r>
              <a:rPr dirty="0" sz="1400" lang="en-US" smtClean="0">
                <a:latin typeface="Cambria Math"/>
                <a:ea typeface="Cambria Math"/>
              </a:rPr>
              <a:t> </a:t>
            </a:r>
            <a:r>
              <a:rPr dirty="0" sz="1400" lang="en-US" err="1" smtClean="0">
                <a:latin typeface="Cambria Math"/>
                <a:ea typeface="Cambria Math"/>
              </a:rPr>
              <a:t>dapat</a:t>
            </a:r>
            <a:r>
              <a:rPr dirty="0" sz="1400" lang="en-US" smtClean="0">
                <a:latin typeface="Cambria Math"/>
                <a:ea typeface="Cambria Math"/>
              </a:rPr>
              <a:t> </a:t>
            </a:r>
            <a:r>
              <a:rPr dirty="0" sz="1400" lang="en-US" err="1" smtClean="0">
                <a:latin typeface="Cambria Math"/>
                <a:ea typeface="Cambria Math"/>
              </a:rPr>
              <a:t>dituliskan</a:t>
            </a:r>
            <a:endParaRPr dirty="0" sz="1400" lang="en-US" smtClean="0">
              <a:latin typeface="Cambria Math"/>
              <a:ea typeface="Cambria Math"/>
            </a:endParaRPr>
          </a:p>
          <a:p>
            <a:r>
              <a:rPr dirty="0" sz="1400" lang="en-US" smtClean="0">
                <a:latin typeface="Cambria Math"/>
                <a:ea typeface="Cambria Math"/>
              </a:rPr>
              <a:t>P(n) = </a:t>
            </a:r>
            <a:r>
              <a:rPr dirty="0" sz="1600" lang="en-US" smtClean="0">
                <a:latin typeface="Cambria Math"/>
                <a:ea typeface="Cambria Math"/>
              </a:rPr>
              <a:t> A .P(n-1)/n = A^2. P(n-2)/ n. (n-1) = A^3. P(0)/ n. (n-1) (n-2)=…. (</a:t>
            </a:r>
            <a:r>
              <a:rPr dirty="0" sz="1600" lang="en-US" err="1" smtClean="0">
                <a:latin typeface="Cambria Math"/>
                <a:ea typeface="Cambria Math"/>
              </a:rPr>
              <a:t>sampai</a:t>
            </a:r>
            <a:r>
              <a:rPr dirty="0" sz="1600" lang="en-US" smtClean="0">
                <a:latin typeface="Cambria Math"/>
                <a:ea typeface="Cambria Math"/>
              </a:rPr>
              <a:t> n </a:t>
            </a:r>
            <a:r>
              <a:rPr dirty="0" sz="1600" lang="en-US" err="1" smtClean="0">
                <a:latin typeface="Cambria Math"/>
                <a:ea typeface="Cambria Math"/>
              </a:rPr>
              <a:t>tak</a:t>
            </a:r>
            <a:r>
              <a:rPr dirty="0" sz="1600" lang="en-US" smtClean="0">
                <a:latin typeface="Cambria Math"/>
                <a:ea typeface="Cambria Math"/>
              </a:rPr>
              <a:t> </a:t>
            </a:r>
            <a:r>
              <a:rPr dirty="0" sz="1600" lang="en-US" err="1" smtClean="0">
                <a:latin typeface="Cambria Math"/>
                <a:ea typeface="Cambria Math"/>
              </a:rPr>
              <a:t>hingga</a:t>
            </a:r>
            <a:r>
              <a:rPr dirty="0" sz="1600" lang="en-US" smtClean="0">
                <a:latin typeface="Cambria Math"/>
                <a:ea typeface="Cambria Math"/>
              </a:rPr>
              <a:t>)</a:t>
            </a:r>
          </a:p>
          <a:p>
            <a:r>
              <a:rPr dirty="0" sz="1600" lang="en-US" err="1" smtClean="0">
                <a:latin typeface="Cambria Math"/>
                <a:ea typeface="Cambria Math"/>
              </a:rPr>
              <a:t>Untuk</a:t>
            </a:r>
            <a:r>
              <a:rPr dirty="0" sz="1600" lang="en-US" smtClean="0">
                <a:latin typeface="Cambria Math"/>
                <a:ea typeface="Cambria Math"/>
              </a:rPr>
              <a:t> </a:t>
            </a:r>
            <a:r>
              <a:rPr dirty="0" sz="1600" lang="en-US" err="1" smtClean="0">
                <a:latin typeface="Cambria Math"/>
                <a:ea typeface="Cambria Math"/>
              </a:rPr>
              <a:t>Distribusi</a:t>
            </a:r>
            <a:r>
              <a:rPr dirty="0" sz="1600" lang="en-US" smtClean="0">
                <a:latin typeface="Cambria Math"/>
                <a:ea typeface="Cambria Math"/>
              </a:rPr>
              <a:t> Poisson </a:t>
            </a:r>
            <a:r>
              <a:rPr dirty="0" sz="1600" lang="en-US" err="1" smtClean="0">
                <a:latin typeface="Cambria Math"/>
                <a:ea typeface="Cambria Math"/>
              </a:rPr>
              <a:t>dapat</a:t>
            </a:r>
            <a:r>
              <a:rPr dirty="0" sz="1600" lang="en-US" smtClean="0">
                <a:latin typeface="Cambria Math"/>
                <a:ea typeface="Cambria Math"/>
              </a:rPr>
              <a:t> </a:t>
            </a:r>
            <a:r>
              <a:rPr dirty="0" sz="1600" lang="en-US" err="1" smtClean="0">
                <a:latin typeface="Cambria Math"/>
                <a:ea typeface="Cambria Math"/>
              </a:rPr>
              <a:t>dituliskan</a:t>
            </a:r>
            <a:r>
              <a:rPr dirty="0" sz="1600" lang="en-US" smtClean="0">
                <a:latin typeface="Cambria Math"/>
                <a:ea typeface="Cambria Math"/>
              </a:rPr>
              <a:t> :</a:t>
            </a:r>
          </a:p>
          <a:p>
            <a:r>
              <a:rPr dirty="0" sz="1600" lang="en-US" smtClean="0">
                <a:latin typeface="Cambria Math"/>
                <a:ea typeface="Cambria Math"/>
              </a:rPr>
              <a:t>P(n) = </a:t>
            </a:r>
            <a:r>
              <a:rPr dirty="0" sz="1600" lang="en-US" err="1" smtClean="0">
                <a:latin typeface="Cambria Math"/>
                <a:ea typeface="Cambria Math"/>
              </a:rPr>
              <a:t>A^n</a:t>
            </a:r>
            <a:r>
              <a:rPr dirty="0" sz="1600" lang="en-US" smtClean="0">
                <a:latin typeface="Cambria Math"/>
                <a:ea typeface="Cambria Math"/>
              </a:rPr>
              <a:t> . P(0)/ n! </a:t>
            </a:r>
            <a:endParaRPr dirty="0" sz="1600" lang="en-US"/>
          </a:p>
        </p:txBody>
      </p:sp>
      <p:sp>
        <p:nvSpPr>
          <p:cNvPr id="1049025" name="TextBox 40"/>
          <p:cNvSpPr txBox="1"/>
          <p:nvPr/>
        </p:nvSpPr>
        <p:spPr>
          <a:xfrm>
            <a:off x="428596" y="285728"/>
            <a:ext cx="1428760" cy="9233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err="1" smtClean="0"/>
              <a:t>Ambil</a:t>
            </a:r>
            <a:r>
              <a:rPr dirty="0" lang="en-US" smtClean="0"/>
              <a:t> </a:t>
            </a:r>
            <a:r>
              <a:rPr dirty="0" lang="en-US" err="1" smtClean="0"/>
              <a:t>sebagian</a:t>
            </a:r>
            <a:r>
              <a:rPr dirty="0" lang="en-US" smtClean="0"/>
              <a:t> state diagram</a:t>
            </a:r>
            <a:endParaRPr dirty="0" lang="en-US"/>
          </a:p>
        </p:txBody>
      </p:sp>
      <p:sp>
        <p:nvSpPr>
          <p:cNvPr id="1049026" name="Freeform 16"/>
          <p:cNvSpPr/>
          <p:nvPr/>
        </p:nvSpPr>
        <p:spPr bwMode="auto">
          <a:xfrm>
            <a:off x="6929454" y="500042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049027" name="Freeform 17"/>
          <p:cNvSpPr/>
          <p:nvPr/>
        </p:nvSpPr>
        <p:spPr bwMode="auto">
          <a:xfrm flipV="1">
            <a:off x="6929454" y="1185842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p>
            <a:endParaRPr lang="en-US"/>
          </a:p>
        </p:txBody>
      </p:sp>
      <p:sp>
        <p:nvSpPr>
          <p:cNvPr id="1049028" name="Freeform 16"/>
          <p:cNvSpPr/>
          <p:nvPr/>
        </p:nvSpPr>
        <p:spPr bwMode="auto">
          <a:xfrm>
            <a:off x="6929454" y="500052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049029" name="Freeform 17"/>
          <p:cNvSpPr/>
          <p:nvPr/>
        </p:nvSpPr>
        <p:spPr bwMode="auto">
          <a:xfrm flipV="1">
            <a:off x="6929454" y="1185852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p>
            <a:endParaRPr lang="en-US"/>
          </a:p>
        </p:txBody>
      </p:sp>
      <p:sp>
        <p:nvSpPr>
          <p:cNvPr id="1049030" name="Text Box 28"/>
          <p:cNvSpPr txBox="1">
            <a:spLocks noChangeArrowheads="1"/>
          </p:cNvSpPr>
          <p:nvPr/>
        </p:nvSpPr>
        <p:spPr bwMode="auto">
          <a:xfrm>
            <a:off x="7118367" y="1487477"/>
            <a:ext cx="876300" cy="36988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lang="en-US"/>
              <a:t>(n+1)</a:t>
            </a:r>
            <a:r>
              <a:rPr altLang="en-US" b="1" lang="en-US">
                <a:latin typeface="Symbol" pitchFamily="18" charset="2"/>
              </a:rPr>
              <a:t>m</a:t>
            </a:r>
            <a:endParaRPr altLang="en-US" baseline="-25000" b="1" lang="en-US"/>
          </a:p>
        </p:txBody>
      </p:sp>
      <p:sp>
        <p:nvSpPr>
          <p:cNvPr id="1049031" name="Text Box 32"/>
          <p:cNvSpPr txBox="1">
            <a:spLocks noChangeArrowheads="1"/>
          </p:cNvSpPr>
          <p:nvPr/>
        </p:nvSpPr>
        <p:spPr bwMode="auto">
          <a:xfrm>
            <a:off x="7443804" y="55552"/>
            <a:ext cx="325438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sz="2000" lang="en-US">
                <a:latin typeface="Symbol" pitchFamily="18" charset="2"/>
              </a:rPr>
              <a:t>l</a:t>
            </a:r>
            <a:endParaRPr altLang="en-US" baseline="-25000" b="1" sz="2000" lang="en-US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903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5000" lnSpcReduction="20000"/>
          </a:bodyPr>
          <a:p>
            <a:r>
              <a:rPr dirty="0" lang="en-US" err="1" smtClean="0"/>
              <a:t>Untuk</a:t>
            </a:r>
            <a:r>
              <a:rPr dirty="0" lang="en-US" smtClean="0"/>
              <a:t> </a:t>
            </a:r>
            <a:r>
              <a:rPr dirty="0" lang="en-US" err="1" smtClean="0"/>
              <a:t>mencari</a:t>
            </a:r>
            <a:r>
              <a:rPr dirty="0" lang="en-US" smtClean="0"/>
              <a:t> P(0)</a:t>
            </a:r>
          </a:p>
          <a:p>
            <a:pPr>
              <a:buNone/>
            </a:pPr>
            <a:r>
              <a:rPr dirty="0" lang="en-US" err="1" smtClean="0"/>
              <a:t>Peluang</a:t>
            </a:r>
            <a:r>
              <a:rPr dirty="0" lang="en-US" smtClean="0"/>
              <a:t> total </a:t>
            </a:r>
            <a:r>
              <a:rPr dirty="0" lang="en-US" err="1" smtClean="0"/>
              <a:t>kejadian</a:t>
            </a:r>
            <a:r>
              <a:rPr dirty="0" lang="en-US" smtClean="0"/>
              <a:t>= 1, </a:t>
            </a:r>
            <a:r>
              <a:rPr dirty="0" lang="en-US" err="1" smtClean="0"/>
              <a:t>sehingga</a:t>
            </a:r>
            <a:endParaRPr dirty="0" lang="en-US" smtClean="0"/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P(</a:t>
            </a:r>
            <a:r>
              <a:rPr dirty="0" lang="en-US" err="1" smtClean="0"/>
              <a:t>i</a:t>
            </a:r>
            <a:r>
              <a:rPr dirty="0" lang="en-US" smtClean="0"/>
              <a:t>) =1=P(0) +P(1) +P(2) +P(3)+ ….</a:t>
            </a:r>
          </a:p>
          <a:p>
            <a:pPr>
              <a:buNone/>
            </a:pPr>
            <a:endParaRPr dirty="0" lang="en-US" smtClean="0"/>
          </a:p>
          <a:p>
            <a:pPr algn="ctr" lvl="1">
              <a:buNone/>
            </a:pPr>
            <a:r>
              <a:rPr altLang="en-US" dirty="0" lang="en-US" err="1" smtClean="0">
                <a:latin typeface="Symbol" pitchFamily="18" charset="2"/>
              </a:rPr>
              <a:t>l</a:t>
            </a:r>
            <a:r>
              <a:rPr altLang="en-US" dirty="0" lang="en-US" err="1" smtClean="0"/>
              <a:t>P</a:t>
            </a:r>
            <a:r>
              <a:rPr altLang="en-US" dirty="0" lang="en-US" smtClean="0"/>
              <a:t>(0) = 1</a:t>
            </a:r>
            <a:r>
              <a:rPr altLang="en-US" dirty="0" lang="en-US" smtClean="0">
                <a:latin typeface="Symbol" pitchFamily="18" charset="2"/>
              </a:rPr>
              <a:t>m</a:t>
            </a:r>
            <a:r>
              <a:rPr altLang="en-US" dirty="0" lang="en-US" smtClean="0"/>
              <a:t>P(1)</a:t>
            </a:r>
          </a:p>
          <a:p>
            <a:pPr algn="ctr" lvl="1">
              <a:buNone/>
            </a:pPr>
            <a:r>
              <a:rPr altLang="en-US" dirty="0" lang="en-US" smtClean="0"/>
              <a:t>A.P(0) = 1.P(1)</a:t>
            </a:r>
          </a:p>
          <a:p>
            <a:pPr algn="ctr" lvl="1">
              <a:buNone/>
            </a:pPr>
            <a:r>
              <a:rPr altLang="en-US" dirty="0" lang="en-US" smtClean="0"/>
              <a:t>A.P(1) = 2.P(2)</a:t>
            </a:r>
          </a:p>
          <a:p>
            <a:pPr algn="ctr" lvl="1">
              <a:buNone/>
            </a:pPr>
            <a:r>
              <a:rPr altLang="en-US" dirty="0" lang="en-US" smtClean="0"/>
              <a:t>A.P(2) = 3.P(3)</a:t>
            </a:r>
          </a:p>
          <a:p>
            <a:pPr algn="ctr" lvl="1">
              <a:lnSpc>
                <a:spcPct val="20000"/>
              </a:lnSpc>
              <a:buNone/>
            </a:pPr>
            <a:r>
              <a:rPr altLang="en-US" b="1" dirty="0" lang="en-US" smtClean="0"/>
              <a:t>.</a:t>
            </a:r>
          </a:p>
          <a:p>
            <a:pPr algn="ctr" lvl="1">
              <a:lnSpc>
                <a:spcPct val="20000"/>
              </a:lnSpc>
              <a:buNone/>
            </a:pPr>
            <a:r>
              <a:rPr altLang="en-US" b="1" dirty="0" lang="en-US" smtClean="0"/>
              <a:t>.</a:t>
            </a:r>
          </a:p>
          <a:p>
            <a:pPr algn="ctr" lvl="1">
              <a:lnSpc>
                <a:spcPct val="20000"/>
              </a:lnSpc>
              <a:buNone/>
            </a:pPr>
            <a:r>
              <a:rPr altLang="en-US" b="1" dirty="0" lang="en-US" smtClean="0"/>
              <a:t>.</a:t>
            </a:r>
          </a:p>
          <a:p>
            <a:pPr algn="ctr" lvl="1">
              <a:buNone/>
            </a:pPr>
            <a:r>
              <a:rPr altLang="en-US" dirty="0" lang="en-US" smtClean="0"/>
              <a:t>A.P(n-1) = </a:t>
            </a:r>
            <a:r>
              <a:rPr altLang="en-US" dirty="0" lang="en-US" err="1" smtClean="0"/>
              <a:t>n.P</a:t>
            </a:r>
            <a:r>
              <a:rPr altLang="en-US" dirty="0" lang="en-US" smtClean="0"/>
              <a:t>(n)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err="1" smtClean="0"/>
              <a:t>Sehingga</a:t>
            </a:r>
            <a:r>
              <a:rPr dirty="0" lang="en-US" smtClean="0"/>
              <a:t> </a:t>
            </a:r>
          </a:p>
          <a:p>
            <a:pPr>
              <a:buNone/>
            </a:pPr>
            <a:r>
              <a:rPr dirty="0" lang="en-US" smtClean="0"/>
              <a:t>1 = P(0) . [ 1 + A + A^2/2! + A^3/3!+….] = P(0) . </a:t>
            </a:r>
            <a:r>
              <a:rPr dirty="0" lang="en-US" err="1" smtClean="0"/>
              <a:t>e^A</a:t>
            </a:r>
            <a:endParaRPr dirty="0" lang="en-US" smtClean="0"/>
          </a:p>
          <a:p>
            <a:pPr>
              <a:buNone/>
            </a:pPr>
            <a:r>
              <a:rPr dirty="0" lang="en-US" smtClean="0"/>
              <a:t>P(0) = e^(-A)</a:t>
            </a:r>
          </a:p>
          <a:p>
            <a:pPr>
              <a:buNone/>
            </a:pPr>
            <a:r>
              <a:rPr dirty="0" lang="en-US" smtClean="0"/>
              <a:t>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endParaRPr dirty="0" lang="en-US" smtClean="0"/>
          </a:p>
        </p:txBody>
      </p:sp>
      <p:grpSp>
        <p:nvGrpSpPr>
          <p:cNvPr id="152" name="Group 2"/>
          <p:cNvGrpSpPr/>
          <p:nvPr/>
        </p:nvGrpSpPr>
        <p:grpSpPr bwMode="auto">
          <a:xfrm>
            <a:off x="1000100" y="1928802"/>
            <a:ext cx="428628" cy="1001709"/>
            <a:chOff x="1266825" y="4730627"/>
            <a:chExt cx="479425" cy="1002629"/>
          </a:xfrm>
        </p:grpSpPr>
        <p:grpSp>
          <p:nvGrpSpPr>
            <p:cNvPr id="153" name="Group 1"/>
            <p:cNvGrpSpPr/>
            <p:nvPr/>
          </p:nvGrpSpPr>
          <p:grpSpPr bwMode="auto">
            <a:xfrm>
              <a:off x="1266825" y="4906169"/>
              <a:ext cx="479425" cy="827087"/>
              <a:chOff x="1266825" y="4614863"/>
              <a:chExt cx="479425" cy="827087"/>
            </a:xfrm>
          </p:grpSpPr>
          <p:sp>
            <p:nvSpPr>
              <p:cNvPr id="1049034" name="Rectangle 22"/>
              <p:cNvSpPr>
                <a:spLocks noChangeArrowheads="1"/>
              </p:cNvSpPr>
              <p:nvPr/>
            </p:nvSpPr>
            <p:spPr bwMode="auto">
              <a:xfrm>
                <a:off x="1282700" y="4614863"/>
                <a:ext cx="463550" cy="64135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altLang="en-US" dirty="0" sz="3600" lang="en-US">
                    <a:sym typeface="Symbol" pitchFamily="18" charset="2"/>
                  </a:rPr>
                  <a:t></a:t>
                </a:r>
              </a:p>
            </p:txBody>
          </p:sp>
          <p:sp>
            <p:nvSpPr>
              <p:cNvPr id="1049035" name="Text Box 23"/>
              <p:cNvSpPr txBox="1">
                <a:spLocks noChangeArrowheads="1"/>
              </p:cNvSpPr>
              <p:nvPr/>
            </p:nvSpPr>
            <p:spPr bwMode="auto">
              <a:xfrm>
                <a:off x="1266825" y="5103813"/>
                <a:ext cx="468313" cy="338137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altLang="en-US" sz="1600" lang="en-US"/>
                  <a:t>i=0</a:t>
                </a:r>
              </a:p>
            </p:txBody>
          </p:sp>
        </p:grpSp>
        <p:sp>
          <p:nvSpPr>
            <p:cNvPr id="1049036" name="Text Box 24"/>
            <p:cNvSpPr txBox="1">
              <a:spLocks noChangeArrowheads="1"/>
            </p:cNvSpPr>
            <p:nvPr/>
          </p:nvSpPr>
          <p:spPr bwMode="auto">
            <a:xfrm>
              <a:off x="1335815" y="4730627"/>
              <a:ext cx="336550" cy="336550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dirty="0" sz="1600" lang="en-US">
                  <a:sym typeface="Symbol" pitchFamily="18" charset="2"/>
                </a:rPr>
                <a:t></a:t>
              </a:r>
              <a:endParaRPr altLang="en-US" dirty="0" sz="1600" lang="en-US"/>
            </a:p>
          </p:txBody>
        </p:sp>
      </p:grpSp>
      <p:sp>
        <p:nvSpPr>
          <p:cNvPr id="1049037" name="TextBox 8"/>
          <p:cNvSpPr txBox="1"/>
          <p:nvPr/>
        </p:nvSpPr>
        <p:spPr>
          <a:xfrm>
            <a:off x="1071538" y="3071810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dirty="0" lang="en-US"/>
          </a:p>
        </p:txBody>
      </p:sp>
      <p:sp>
        <p:nvSpPr>
          <p:cNvPr id="1049038" name="Rounded Rectangle 10"/>
          <p:cNvSpPr/>
          <p:nvPr/>
        </p:nvSpPr>
        <p:spPr>
          <a:xfrm>
            <a:off x="2000232" y="5643578"/>
            <a:ext cx="2214578" cy="500066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9039" name="TextBox 9"/>
          <p:cNvSpPr txBox="1"/>
          <p:nvPr/>
        </p:nvSpPr>
        <p:spPr>
          <a:xfrm>
            <a:off x="2000232" y="5715016"/>
            <a:ext cx="214314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P(n) = </a:t>
            </a:r>
            <a:r>
              <a:rPr dirty="0" lang="en-US" err="1" smtClean="0"/>
              <a:t>A^n</a:t>
            </a:r>
            <a:r>
              <a:rPr dirty="0" lang="en-US" smtClean="0"/>
              <a:t> . P(0) / n!</a:t>
            </a:r>
            <a:endParaRPr dirty="0"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dirty="0" 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dirty="0" lang="en-US" smtClean="0">
                <a:solidFill>
                  <a:schemeClr val="tx2">
                    <a:satMod val="130000"/>
                  </a:schemeClr>
                </a:solidFill>
              </a:rPr>
              <a:t>Poisson(5)</a:t>
            </a:r>
            <a:endParaRPr dirty="0"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9041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428750"/>
            <a:ext cx="8229600" cy="1971675"/>
          </a:xfrm>
        </p:spPr>
        <p:txBody>
          <a:bodyPr>
            <a:normAutofit fontScale="91667" lnSpcReduction="10000"/>
          </a:bodyPr>
          <a:p>
            <a:pPr algn="just"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r>
              <a:rPr dirty="0" sz="2400" lang="en-US" err="1" smtClean="0"/>
              <a:t>Trafik</a:t>
            </a:r>
            <a:r>
              <a:rPr dirty="0" sz="2400" lang="en-US" smtClean="0"/>
              <a:t> yang </a:t>
            </a:r>
            <a:r>
              <a:rPr dirty="0" sz="2400" lang="en-US" err="1" smtClean="0"/>
              <a:t>memenuhi</a:t>
            </a:r>
            <a:r>
              <a:rPr dirty="0" sz="2400" lang="en-US" smtClean="0"/>
              <a:t> </a:t>
            </a:r>
            <a:r>
              <a:rPr dirty="0" sz="2400" lang="en-US" err="1" smtClean="0"/>
              <a:t>distribusi</a:t>
            </a:r>
            <a:r>
              <a:rPr dirty="0" sz="2400" lang="en-US" smtClean="0"/>
              <a:t> Poisson </a:t>
            </a:r>
            <a:r>
              <a:rPr dirty="0" sz="2400" lang="en-US" err="1" smtClean="0"/>
              <a:t>disebut</a:t>
            </a:r>
            <a:r>
              <a:rPr dirty="0" sz="2400" lang="en-US" smtClean="0"/>
              <a:t> </a:t>
            </a:r>
            <a:r>
              <a:rPr dirty="0" sz="2400" lang="en-US" err="1" smtClean="0"/>
              <a:t>juga</a:t>
            </a:r>
            <a:r>
              <a:rPr dirty="0" sz="2400" lang="en-US" smtClean="0"/>
              <a:t> </a:t>
            </a:r>
            <a:r>
              <a:rPr dirty="0" sz="2400" i="1" lang="en-US" smtClean="0"/>
              <a:t>Pure Chance Traffic</a:t>
            </a:r>
            <a:r>
              <a:rPr dirty="0" sz="2400" lang="en-US" smtClean="0"/>
              <a:t> </a:t>
            </a:r>
            <a:r>
              <a:rPr dirty="0" sz="2400" lang="en-US" err="1" smtClean="0"/>
              <a:t>atau</a:t>
            </a:r>
            <a:r>
              <a:rPr dirty="0" sz="2400" lang="en-US" smtClean="0"/>
              <a:t> </a:t>
            </a:r>
            <a:r>
              <a:rPr dirty="0" sz="2400" i="1" lang="en-US" err="1" smtClean="0"/>
              <a:t>Kedatangan</a:t>
            </a:r>
            <a:r>
              <a:rPr dirty="0" sz="2400" i="1" lang="en-US" smtClean="0"/>
              <a:t> </a:t>
            </a:r>
            <a:r>
              <a:rPr dirty="0" sz="2400" i="1" lang="en-US" err="1" smtClean="0"/>
              <a:t>Acak</a:t>
            </a:r>
            <a:r>
              <a:rPr dirty="0" sz="2400" i="1" lang="en-US" smtClean="0"/>
              <a:t> (Random Arrival)</a:t>
            </a:r>
            <a:endParaRPr dirty="0" sz="2400" lang="en-US" smtClean="0"/>
          </a:p>
          <a:p>
            <a:pPr algn="just"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r>
              <a:rPr dirty="0" sz="2400" lang="en-US" err="1" smtClean="0"/>
              <a:t>Ciri</a:t>
            </a:r>
            <a:r>
              <a:rPr dirty="0" sz="2400" lang="en-US" smtClean="0"/>
              <a:t> </a:t>
            </a:r>
            <a:r>
              <a:rPr dirty="0" sz="2400" lang="en-US" err="1" smtClean="0"/>
              <a:t>penting</a:t>
            </a:r>
            <a:r>
              <a:rPr dirty="0" sz="2400" lang="en-US" smtClean="0"/>
              <a:t> </a:t>
            </a:r>
            <a:r>
              <a:rPr dirty="0" sz="2400" lang="en-US" err="1" smtClean="0"/>
              <a:t>distribusi</a:t>
            </a:r>
            <a:r>
              <a:rPr dirty="0" sz="2400" lang="en-US" smtClean="0"/>
              <a:t> Poisson : </a:t>
            </a:r>
            <a:r>
              <a:rPr dirty="0" sz="2400" lang="en-US" err="1" smtClean="0"/>
              <a:t>Harga</a:t>
            </a:r>
            <a:r>
              <a:rPr dirty="0" sz="2400" lang="en-US" smtClean="0"/>
              <a:t> rata-rata </a:t>
            </a:r>
            <a:r>
              <a:rPr dirty="0" sz="2400" lang="en-US" err="1" smtClean="0"/>
              <a:t>sama</a:t>
            </a:r>
            <a:r>
              <a:rPr dirty="0" sz="2400" lang="en-US" smtClean="0"/>
              <a:t> </a:t>
            </a:r>
            <a:r>
              <a:rPr dirty="0" sz="2400" lang="en-US" err="1" smtClean="0"/>
              <a:t>dengan</a:t>
            </a:r>
            <a:r>
              <a:rPr dirty="0" sz="2400" lang="en-US" smtClean="0"/>
              <a:t> </a:t>
            </a:r>
            <a:r>
              <a:rPr dirty="0" sz="2400" lang="en-US" err="1" smtClean="0"/>
              <a:t>variansinya</a:t>
            </a:r>
            <a:endParaRPr dirty="0" sz="2400" lang="en-US" smtClean="0"/>
          </a:p>
          <a:p>
            <a:pPr algn="just"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r>
              <a:rPr dirty="0" sz="2400" lang="en-US" smtClean="0"/>
              <a:t>Diagram </a:t>
            </a:r>
            <a:r>
              <a:rPr dirty="0" sz="2400" lang="en-US" err="1" smtClean="0"/>
              <a:t>transisi</a:t>
            </a:r>
            <a:r>
              <a:rPr dirty="0" sz="2400" lang="en-US" smtClean="0"/>
              <a:t> </a:t>
            </a:r>
            <a:r>
              <a:rPr dirty="0" sz="2400" lang="en-US" err="1" smtClean="0"/>
              <a:t>kondisinya</a:t>
            </a:r>
            <a:r>
              <a:rPr dirty="0" sz="2400" lang="en-US" smtClean="0"/>
              <a:t> :</a:t>
            </a:r>
          </a:p>
        </p:txBody>
      </p:sp>
      <p:sp>
        <p:nvSpPr>
          <p:cNvPr id="104904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6A002000-A238-4176-910C-A08515945FF6}" type="slidenum">
              <a:rPr altLang="en-US" lang="en-US"/>
              <a:t>39</a:t>
            </a:fld>
            <a:endParaRPr altLang="en-US" lang="en-US"/>
          </a:p>
        </p:txBody>
      </p:sp>
      <p:sp>
        <p:nvSpPr>
          <p:cNvPr id="1049043" name="Oval 4"/>
          <p:cNvSpPr>
            <a:spLocks noChangeArrowheads="1"/>
          </p:cNvSpPr>
          <p:nvPr/>
        </p:nvSpPr>
        <p:spPr bwMode="auto">
          <a:xfrm>
            <a:off x="1000125" y="4691063"/>
            <a:ext cx="457200" cy="381000"/>
          </a:xfrm>
          <a:prstGeom prst="ellipse"/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dirty="0" lang="en-US"/>
              <a:t>0</a:t>
            </a:r>
          </a:p>
        </p:txBody>
      </p:sp>
      <p:sp>
        <p:nvSpPr>
          <p:cNvPr id="1049044" name="Oval 5"/>
          <p:cNvSpPr>
            <a:spLocks noChangeArrowheads="1"/>
          </p:cNvSpPr>
          <p:nvPr/>
        </p:nvSpPr>
        <p:spPr bwMode="auto">
          <a:xfrm>
            <a:off x="2447925" y="4691063"/>
            <a:ext cx="457200" cy="381000"/>
          </a:xfrm>
          <a:prstGeom prst="ellipse"/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lang="en-US"/>
              <a:t>1</a:t>
            </a:r>
          </a:p>
        </p:txBody>
      </p:sp>
      <p:cxnSp>
        <p:nvCxnSpPr>
          <p:cNvPr id="3145757" name="AutoShape 6"/>
          <p:cNvCxnSpPr>
            <a:cxnSpLocks noChangeShapeType="1"/>
            <a:stCxn id="1049043" idx="0"/>
            <a:endCxn id="1049044" idx="0"/>
          </p:cNvCxnSpPr>
          <p:nvPr/>
        </p:nvCxnSpPr>
        <p:spPr bwMode="auto">
          <a:xfrm rot="5400000" flipV="1">
            <a:off x="1951831" y="3967957"/>
            <a:ext cx="1587" cy="1447800"/>
          </a:xfrm>
          <a:prstGeom prst="curvedConnector3">
            <a:avLst>
              <a:gd name="adj1" fmla="val -24400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1049045" name="Oval 8"/>
          <p:cNvSpPr>
            <a:spLocks noChangeArrowheads="1"/>
          </p:cNvSpPr>
          <p:nvPr/>
        </p:nvSpPr>
        <p:spPr bwMode="auto">
          <a:xfrm>
            <a:off x="3895725" y="4691063"/>
            <a:ext cx="457200" cy="381000"/>
          </a:xfrm>
          <a:prstGeom prst="ellipse"/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lang="en-US"/>
              <a:t>2</a:t>
            </a:r>
          </a:p>
        </p:txBody>
      </p:sp>
      <p:cxnSp>
        <p:nvCxnSpPr>
          <p:cNvPr id="3145758" name="AutoShape 9"/>
          <p:cNvCxnSpPr>
            <a:cxnSpLocks noChangeShapeType="1"/>
            <a:endCxn id="1049045" idx="0"/>
          </p:cNvCxnSpPr>
          <p:nvPr/>
        </p:nvCxnSpPr>
        <p:spPr bwMode="auto">
          <a:xfrm rot="5400000" flipV="1">
            <a:off x="3399631" y="3966369"/>
            <a:ext cx="1588" cy="1447800"/>
          </a:xfrm>
          <a:prstGeom prst="curvedConnector3">
            <a:avLst>
              <a:gd name="adj1" fmla="val -24400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1049046" name="Freeform 11"/>
          <p:cNvSpPr/>
          <p:nvPr/>
        </p:nvSpPr>
        <p:spPr bwMode="auto">
          <a:xfrm>
            <a:off x="4124325" y="43735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049047" name="Freeform 13"/>
          <p:cNvSpPr/>
          <p:nvPr/>
        </p:nvSpPr>
        <p:spPr bwMode="auto">
          <a:xfrm flipH="1">
            <a:off x="5572125" y="43735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p>
            <a:endParaRPr lang="en-US"/>
          </a:p>
        </p:txBody>
      </p:sp>
      <p:sp>
        <p:nvSpPr>
          <p:cNvPr id="1049048" name="Freeform 14"/>
          <p:cNvSpPr/>
          <p:nvPr/>
        </p:nvSpPr>
        <p:spPr bwMode="auto">
          <a:xfrm flipH="1" flipV="1">
            <a:off x="5572125" y="50593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049049" name="Oval 15"/>
          <p:cNvSpPr>
            <a:spLocks noChangeArrowheads="1"/>
          </p:cNvSpPr>
          <p:nvPr/>
        </p:nvSpPr>
        <p:spPr bwMode="auto">
          <a:xfrm>
            <a:off x="6181725" y="4691063"/>
            <a:ext cx="457200" cy="381000"/>
          </a:xfrm>
          <a:prstGeom prst="ellipse"/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lang="en-US"/>
              <a:t>n</a:t>
            </a:r>
          </a:p>
        </p:txBody>
      </p:sp>
      <p:sp>
        <p:nvSpPr>
          <p:cNvPr id="1049050" name="Freeform 16"/>
          <p:cNvSpPr/>
          <p:nvPr/>
        </p:nvSpPr>
        <p:spPr bwMode="auto">
          <a:xfrm>
            <a:off x="6410325" y="43735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049051" name="Freeform 17"/>
          <p:cNvSpPr/>
          <p:nvPr/>
        </p:nvSpPr>
        <p:spPr bwMode="auto">
          <a:xfrm flipV="1">
            <a:off x="6410325" y="50593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p>
            <a:endParaRPr lang="en-US"/>
          </a:p>
        </p:txBody>
      </p:sp>
      <p:sp>
        <p:nvSpPr>
          <p:cNvPr id="1049052" name="Line 18"/>
          <p:cNvSpPr>
            <a:spLocks noChangeShapeType="1"/>
          </p:cNvSpPr>
          <p:nvPr/>
        </p:nvSpPr>
        <p:spPr bwMode="auto">
          <a:xfrm>
            <a:off x="4886325" y="4843463"/>
            <a:ext cx="762000" cy="0"/>
          </a:xfrm>
          <a:prstGeom prst="line"/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9053" name="Text Box 19"/>
          <p:cNvSpPr txBox="1">
            <a:spLocks noChangeArrowheads="1"/>
          </p:cNvSpPr>
          <p:nvPr/>
        </p:nvSpPr>
        <p:spPr bwMode="auto">
          <a:xfrm>
            <a:off x="1819275" y="3929063"/>
            <a:ext cx="325438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sz="2000" lang="en-US">
                <a:latin typeface="Symbol" pitchFamily="18" charset="2"/>
              </a:rPr>
              <a:t>l</a:t>
            </a:r>
            <a:endParaRPr altLang="en-US" baseline="-25000" b="1" sz="2000" lang="en-US">
              <a:latin typeface="Symbol" pitchFamily="18" charset="2"/>
            </a:endParaRPr>
          </a:p>
        </p:txBody>
      </p:sp>
      <p:sp>
        <p:nvSpPr>
          <p:cNvPr id="1049054" name="Text Box 28"/>
          <p:cNvSpPr txBox="1">
            <a:spLocks noChangeArrowheads="1"/>
          </p:cNvSpPr>
          <p:nvPr/>
        </p:nvSpPr>
        <p:spPr bwMode="auto">
          <a:xfrm>
            <a:off x="6599238" y="5360988"/>
            <a:ext cx="876300" cy="36988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lang="en-US"/>
              <a:t>(n+1)</a:t>
            </a:r>
            <a:r>
              <a:rPr altLang="en-US" b="1" lang="en-US">
                <a:latin typeface="Symbol" pitchFamily="18" charset="2"/>
              </a:rPr>
              <a:t>m</a:t>
            </a:r>
            <a:endParaRPr altLang="en-US" baseline="-25000" b="1" lang="en-US"/>
          </a:p>
        </p:txBody>
      </p:sp>
      <p:sp>
        <p:nvSpPr>
          <p:cNvPr id="1049055" name="Text Box 29"/>
          <p:cNvSpPr txBox="1">
            <a:spLocks noChangeArrowheads="1"/>
          </p:cNvSpPr>
          <p:nvPr/>
        </p:nvSpPr>
        <p:spPr bwMode="auto">
          <a:xfrm>
            <a:off x="3267075" y="3929063"/>
            <a:ext cx="325438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sz="2000" lang="en-US">
                <a:latin typeface="Symbol" pitchFamily="18" charset="2"/>
              </a:rPr>
              <a:t>l</a:t>
            </a:r>
            <a:endParaRPr altLang="en-US" baseline="-25000" b="1" sz="2000" lang="en-US">
              <a:latin typeface="Symbol" pitchFamily="18" charset="2"/>
            </a:endParaRPr>
          </a:p>
        </p:txBody>
      </p:sp>
      <p:sp>
        <p:nvSpPr>
          <p:cNvPr id="1049056" name="Text Box 30"/>
          <p:cNvSpPr txBox="1">
            <a:spLocks noChangeArrowheads="1"/>
          </p:cNvSpPr>
          <p:nvPr/>
        </p:nvSpPr>
        <p:spPr bwMode="auto">
          <a:xfrm>
            <a:off x="4562475" y="3929063"/>
            <a:ext cx="325438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sz="2000" lang="en-US">
                <a:latin typeface="Symbol" pitchFamily="18" charset="2"/>
              </a:rPr>
              <a:t>l</a:t>
            </a:r>
            <a:endParaRPr altLang="en-US" baseline="-25000" b="1" sz="2000" lang="en-US">
              <a:latin typeface="Symbol" pitchFamily="18" charset="2"/>
            </a:endParaRPr>
          </a:p>
        </p:txBody>
      </p:sp>
      <p:sp>
        <p:nvSpPr>
          <p:cNvPr id="1049057" name="Text Box 31"/>
          <p:cNvSpPr txBox="1">
            <a:spLocks noChangeArrowheads="1"/>
          </p:cNvSpPr>
          <p:nvPr/>
        </p:nvSpPr>
        <p:spPr bwMode="auto">
          <a:xfrm>
            <a:off x="5629275" y="3929063"/>
            <a:ext cx="325438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sz="2000" lang="en-US">
                <a:latin typeface="Symbol" pitchFamily="18" charset="2"/>
              </a:rPr>
              <a:t>l</a:t>
            </a:r>
            <a:endParaRPr altLang="en-US" baseline="-25000" b="1" sz="2000" lang="en-US">
              <a:latin typeface="Symbol" pitchFamily="18" charset="2"/>
            </a:endParaRPr>
          </a:p>
        </p:txBody>
      </p:sp>
      <p:sp>
        <p:nvSpPr>
          <p:cNvPr id="1049058" name="Text Box 32"/>
          <p:cNvSpPr txBox="1">
            <a:spLocks noChangeArrowheads="1"/>
          </p:cNvSpPr>
          <p:nvPr/>
        </p:nvSpPr>
        <p:spPr bwMode="auto">
          <a:xfrm>
            <a:off x="6924675" y="3929063"/>
            <a:ext cx="325438" cy="4000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sz="2000" lang="en-US">
                <a:latin typeface="Symbol" pitchFamily="18" charset="2"/>
              </a:rPr>
              <a:t>l</a:t>
            </a:r>
            <a:endParaRPr altLang="en-US" baseline="-25000" b="1" sz="2000" lang="en-US">
              <a:latin typeface="Symbol" pitchFamily="18" charset="2"/>
            </a:endParaRPr>
          </a:p>
        </p:txBody>
      </p:sp>
      <p:cxnSp>
        <p:nvCxnSpPr>
          <p:cNvPr id="3145759" name="AutoShape 35"/>
          <p:cNvCxnSpPr>
            <a:cxnSpLocks noChangeShapeType="1"/>
          </p:cNvCxnSpPr>
          <p:nvPr/>
        </p:nvCxnSpPr>
        <p:spPr bwMode="auto">
          <a:xfrm rot="16200000" flipH="1">
            <a:off x="1951831" y="4361657"/>
            <a:ext cx="1587" cy="1447800"/>
          </a:xfrm>
          <a:prstGeom prst="curvedConnector3">
            <a:avLst>
              <a:gd name="adj1" fmla="val 23099991"/>
            </a:avLst>
          </a:prstGeom>
          <a:noFill/>
          <a:ln w="28575">
            <a:solidFill>
              <a:srgbClr val="FF0000"/>
            </a:solidFill>
            <a:round/>
            <a:headEnd type="triangle" w="lg" len="lg"/>
            <a:tailEnd/>
          </a:ln>
        </p:spPr>
      </p:cxnSp>
      <p:cxnSp>
        <p:nvCxnSpPr>
          <p:cNvPr id="3145760" name="AutoShape 36"/>
          <p:cNvCxnSpPr>
            <a:cxnSpLocks noChangeShapeType="1"/>
          </p:cNvCxnSpPr>
          <p:nvPr/>
        </p:nvCxnSpPr>
        <p:spPr bwMode="auto">
          <a:xfrm rot="16200000" flipH="1">
            <a:off x="3399631" y="4361657"/>
            <a:ext cx="1587" cy="1447800"/>
          </a:xfrm>
          <a:prstGeom prst="curvedConnector3">
            <a:avLst>
              <a:gd name="adj1" fmla="val 23099991"/>
            </a:avLst>
          </a:prstGeom>
          <a:noFill/>
          <a:ln w="28575">
            <a:solidFill>
              <a:srgbClr val="FF0000"/>
            </a:solidFill>
            <a:round/>
            <a:headEnd type="triangle" w="lg" len="lg"/>
            <a:tailEnd/>
          </a:ln>
        </p:spPr>
      </p:cxnSp>
      <p:sp>
        <p:nvSpPr>
          <p:cNvPr id="1049059" name="Freeform 37"/>
          <p:cNvSpPr/>
          <p:nvPr/>
        </p:nvSpPr>
        <p:spPr bwMode="auto">
          <a:xfrm flipV="1">
            <a:off x="4124325" y="5072063"/>
            <a:ext cx="838200" cy="317500"/>
          </a:xfrm>
          <a:custGeom>
            <a:avLst/>
            <a:gdLst>
              <a:gd name="T0" fmla="*/ 0 w 528"/>
              <a:gd name="T1" fmla="*/ 2147483647 h 200"/>
              <a:gd name="T2" fmla="*/ 2147483647 w 528"/>
              <a:gd name="T3" fmla="*/ 2147483647 h 200"/>
              <a:gd name="T4" fmla="*/ 2147483647 w 528"/>
              <a:gd name="T5" fmla="*/ 2147483647 h 200"/>
              <a:gd name="T6" fmla="*/ 2147483647 w 528"/>
              <a:gd name="T7" fmla="*/ 2147483647 h 200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200"/>
              <a:gd name="T14" fmla="*/ 528 w 528"/>
              <a:gd name="T15" fmla="*/ 200 h 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200">
                <a:moveTo>
                  <a:pt x="0" y="200"/>
                </a:moveTo>
                <a:cubicBezTo>
                  <a:pt x="28" y="144"/>
                  <a:pt x="56" y="88"/>
                  <a:pt x="96" y="56"/>
                </a:cubicBezTo>
                <a:cubicBezTo>
                  <a:pt x="136" y="24"/>
                  <a:pt x="168" y="16"/>
                  <a:pt x="240" y="8"/>
                </a:cubicBezTo>
                <a:cubicBezTo>
                  <a:pt x="312" y="0"/>
                  <a:pt x="480" y="8"/>
                  <a:pt x="528" y="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p>
            <a:endParaRPr lang="en-US"/>
          </a:p>
        </p:txBody>
      </p:sp>
      <p:sp>
        <p:nvSpPr>
          <p:cNvPr id="1049060" name="Text Box 38"/>
          <p:cNvSpPr txBox="1">
            <a:spLocks noChangeArrowheads="1"/>
          </p:cNvSpPr>
          <p:nvPr/>
        </p:nvSpPr>
        <p:spPr bwMode="auto">
          <a:xfrm>
            <a:off x="5495925" y="5376863"/>
            <a:ext cx="458788" cy="36988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lang="en-US"/>
              <a:t>n</a:t>
            </a:r>
            <a:r>
              <a:rPr altLang="en-US" b="1" lang="en-US">
                <a:latin typeface="Symbol" pitchFamily="18" charset="2"/>
              </a:rPr>
              <a:t>m</a:t>
            </a:r>
            <a:endParaRPr altLang="en-US" baseline="-25000" b="1" lang="en-US"/>
          </a:p>
        </p:txBody>
      </p:sp>
      <p:sp>
        <p:nvSpPr>
          <p:cNvPr id="1049061" name="Text Box 39"/>
          <p:cNvSpPr txBox="1">
            <a:spLocks noChangeArrowheads="1"/>
          </p:cNvSpPr>
          <p:nvPr/>
        </p:nvSpPr>
        <p:spPr bwMode="auto">
          <a:xfrm>
            <a:off x="4352925" y="5376863"/>
            <a:ext cx="446088" cy="36988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lang="en-US"/>
              <a:t>3</a:t>
            </a:r>
            <a:r>
              <a:rPr altLang="en-US" b="1" lang="en-US">
                <a:latin typeface="Symbol" pitchFamily="18" charset="2"/>
              </a:rPr>
              <a:t>m</a:t>
            </a:r>
            <a:endParaRPr altLang="en-US" baseline="-25000" b="1" lang="en-US"/>
          </a:p>
        </p:txBody>
      </p:sp>
      <p:sp>
        <p:nvSpPr>
          <p:cNvPr id="1049062" name="Text Box 40"/>
          <p:cNvSpPr txBox="1">
            <a:spLocks noChangeArrowheads="1"/>
          </p:cNvSpPr>
          <p:nvPr/>
        </p:nvSpPr>
        <p:spPr bwMode="auto">
          <a:xfrm>
            <a:off x="3203575" y="5437188"/>
            <a:ext cx="446088" cy="36988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lang="en-US"/>
              <a:t>2</a:t>
            </a:r>
            <a:r>
              <a:rPr altLang="en-US" b="1" lang="en-US">
                <a:latin typeface="Symbol" pitchFamily="18" charset="2"/>
              </a:rPr>
              <a:t>m</a:t>
            </a:r>
            <a:endParaRPr altLang="en-US" baseline="-25000" b="1" lang="en-US"/>
          </a:p>
        </p:txBody>
      </p:sp>
      <p:sp>
        <p:nvSpPr>
          <p:cNvPr id="1049063" name="Text Box 41"/>
          <p:cNvSpPr txBox="1">
            <a:spLocks noChangeArrowheads="1"/>
          </p:cNvSpPr>
          <p:nvPr/>
        </p:nvSpPr>
        <p:spPr bwMode="auto">
          <a:xfrm>
            <a:off x="1755775" y="5435600"/>
            <a:ext cx="317500" cy="36988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b="1" lang="en-US">
                <a:latin typeface="Symbol" pitchFamily="18" charset="2"/>
              </a:rPr>
              <a:t>m</a:t>
            </a:r>
            <a:endParaRPr altLang="en-US" baseline="-25000" b="1" lang="en-US"/>
          </a:p>
        </p:txBody>
      </p:sp>
      <p:sp>
        <p:nvSpPr>
          <p:cNvPr id="1049064" name="Line 42"/>
          <p:cNvSpPr>
            <a:spLocks noChangeShapeType="1"/>
          </p:cNvSpPr>
          <p:nvPr/>
        </p:nvSpPr>
        <p:spPr bwMode="auto">
          <a:xfrm>
            <a:off x="7324725" y="4843463"/>
            <a:ext cx="762000" cy="0"/>
          </a:xfrm>
          <a:prstGeom prst="line"/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7BD16464-8B84-4FF9-910C-538F01D7F8BC}" type="slidenum">
              <a:rPr lang="en-US"/>
              <a:t>4</a:t>
            </a:fld>
            <a:endParaRPr lang="en-US"/>
          </a:p>
        </p:txBody>
      </p:sp>
      <p:pic>
        <p:nvPicPr>
          <p:cNvPr id="2097152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81000" y="304800"/>
            <a:ext cx="8382000" cy="5807075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dirty="0" 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dirty="0" lang="en-US" smtClean="0">
                <a:solidFill>
                  <a:schemeClr val="tx2">
                    <a:satMod val="130000"/>
                  </a:schemeClr>
                </a:solidFill>
              </a:rPr>
              <a:t>Poisson(6)</a:t>
            </a:r>
            <a:endParaRPr dirty="0"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90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0476" lnSpcReduction="20000"/>
          </a:bodyPr>
          <a:p>
            <a:pPr algn="just"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r>
              <a:rPr dirty="0" sz="2800" lang="en-US" err="1"/>
              <a:t>Bila</a:t>
            </a:r>
            <a:r>
              <a:rPr dirty="0" sz="2800" lang="en-US"/>
              <a:t> </a:t>
            </a:r>
            <a:r>
              <a:rPr dirty="0" sz="2800" lang="en-US" err="1"/>
              <a:t>trafik</a:t>
            </a:r>
            <a:r>
              <a:rPr dirty="0" sz="2800" lang="en-US"/>
              <a:t> yang </a:t>
            </a:r>
            <a:r>
              <a:rPr dirty="0" sz="2800" lang="en-US" err="1"/>
              <a:t>terdistribusi</a:t>
            </a:r>
            <a:r>
              <a:rPr dirty="0" sz="2800" lang="en-US"/>
              <a:t> Poisson </a:t>
            </a:r>
            <a:r>
              <a:rPr dirty="0" sz="2800" lang="en-US" err="1"/>
              <a:t>ditawarkan</a:t>
            </a:r>
            <a:r>
              <a:rPr dirty="0" sz="2800" lang="en-US"/>
              <a:t> </a:t>
            </a:r>
            <a:r>
              <a:rPr dirty="0" sz="2800" lang="en-US" err="1"/>
              <a:t>melalui</a:t>
            </a:r>
            <a:r>
              <a:rPr dirty="0" sz="2800" lang="en-US"/>
              <a:t> </a:t>
            </a:r>
            <a:r>
              <a:rPr dirty="0" sz="2800" lang="en-US" err="1"/>
              <a:t>elemen</a:t>
            </a:r>
            <a:r>
              <a:rPr dirty="0" sz="2800" lang="en-US"/>
              <a:t> </a:t>
            </a:r>
            <a:r>
              <a:rPr dirty="0" sz="2800" lang="en-US" err="1"/>
              <a:t>gandeng</a:t>
            </a:r>
            <a:r>
              <a:rPr dirty="0" sz="2800" lang="en-US"/>
              <a:t> </a:t>
            </a:r>
            <a:r>
              <a:rPr dirty="0" sz="2800" lang="en-US" err="1"/>
              <a:t>ke</a:t>
            </a:r>
            <a:r>
              <a:rPr dirty="0" sz="2800" lang="en-US"/>
              <a:t> </a:t>
            </a:r>
            <a:r>
              <a:rPr dirty="0" sz="2800" lang="en-US" err="1"/>
              <a:t>berkas</a:t>
            </a:r>
            <a:r>
              <a:rPr dirty="0" sz="2800" lang="en-US"/>
              <a:t> </a:t>
            </a:r>
            <a:r>
              <a:rPr dirty="0" sz="2800" lang="en-US" err="1"/>
              <a:t>keluar</a:t>
            </a:r>
            <a:r>
              <a:rPr dirty="0" sz="2800" lang="en-US"/>
              <a:t> yang </a:t>
            </a:r>
            <a:r>
              <a:rPr dirty="0" sz="2800" lang="en-US" err="1"/>
              <a:t>jumlah</a:t>
            </a:r>
            <a:r>
              <a:rPr dirty="0" sz="2800" lang="en-US"/>
              <a:t> </a:t>
            </a:r>
            <a:r>
              <a:rPr dirty="0" sz="2800" lang="en-US" err="1"/>
              <a:t>salurannya</a:t>
            </a:r>
            <a:r>
              <a:rPr dirty="0" sz="2800" lang="en-US"/>
              <a:t> </a:t>
            </a:r>
            <a:r>
              <a:rPr dirty="0" sz="2800" lang="en-US" err="1"/>
              <a:t>tak</a:t>
            </a:r>
            <a:r>
              <a:rPr dirty="0" sz="2800" lang="en-US"/>
              <a:t> </a:t>
            </a:r>
            <a:r>
              <a:rPr dirty="0" sz="2800" lang="en-US" err="1"/>
              <a:t>terhingga</a:t>
            </a:r>
            <a:r>
              <a:rPr dirty="0" sz="2800" lang="en-US"/>
              <a:t>, </a:t>
            </a:r>
            <a:r>
              <a:rPr dirty="0" sz="2800" lang="en-US" err="1"/>
              <a:t>maka</a:t>
            </a:r>
            <a:r>
              <a:rPr dirty="0" sz="2800" lang="en-US"/>
              <a:t> </a:t>
            </a:r>
            <a:r>
              <a:rPr dirty="0" sz="2800" lang="en-US" err="1"/>
              <a:t>seluruh</a:t>
            </a:r>
            <a:r>
              <a:rPr dirty="0" sz="2800" lang="en-US"/>
              <a:t> </a:t>
            </a:r>
            <a:r>
              <a:rPr dirty="0" sz="2800" lang="en-US" err="1"/>
              <a:t>trafik</a:t>
            </a:r>
            <a:r>
              <a:rPr dirty="0" sz="2800" lang="en-US"/>
              <a:t> yang </a:t>
            </a:r>
            <a:r>
              <a:rPr dirty="0" sz="2800" lang="en-US" err="1"/>
              <a:t>ditawarkan</a:t>
            </a:r>
            <a:r>
              <a:rPr dirty="0" sz="2800" lang="en-US"/>
              <a:t> </a:t>
            </a:r>
            <a:r>
              <a:rPr dirty="0" sz="2800" lang="en-US" err="1"/>
              <a:t>akan</a:t>
            </a:r>
            <a:r>
              <a:rPr dirty="0" sz="2800" lang="en-US"/>
              <a:t> </a:t>
            </a:r>
            <a:r>
              <a:rPr dirty="0" sz="2800" lang="en-US" err="1"/>
              <a:t>dapat</a:t>
            </a:r>
            <a:r>
              <a:rPr dirty="0" sz="2800" lang="en-US"/>
              <a:t> </a:t>
            </a:r>
            <a:r>
              <a:rPr dirty="0" sz="2800" lang="en-US" err="1"/>
              <a:t>diolah</a:t>
            </a:r>
            <a:r>
              <a:rPr dirty="0" sz="2800" lang="en-US"/>
              <a:t> </a:t>
            </a:r>
            <a:r>
              <a:rPr dirty="0" sz="2800" lang="en-US" err="1"/>
              <a:t>oleh</a:t>
            </a:r>
            <a:r>
              <a:rPr dirty="0" sz="2800" lang="en-US"/>
              <a:t> </a:t>
            </a:r>
            <a:r>
              <a:rPr dirty="0" sz="2800" lang="en-US" err="1"/>
              <a:t>berkas</a:t>
            </a:r>
            <a:r>
              <a:rPr dirty="0" sz="2800" lang="en-US"/>
              <a:t> </a:t>
            </a:r>
            <a:r>
              <a:rPr dirty="0" sz="2800" lang="en-US" err="1"/>
              <a:t>keluar</a:t>
            </a:r>
            <a:r>
              <a:rPr dirty="0" sz="2800" lang="en-US"/>
              <a:t>; </a:t>
            </a:r>
            <a:r>
              <a:rPr dirty="0" sz="2800" lang="en-US" err="1"/>
              <a:t>artinya</a:t>
            </a:r>
            <a:r>
              <a:rPr dirty="0" sz="2800" lang="en-US"/>
              <a:t> </a:t>
            </a:r>
            <a:r>
              <a:rPr dirty="0" sz="2800" lang="en-US" err="1"/>
              <a:t>tidak</a:t>
            </a:r>
            <a:r>
              <a:rPr dirty="0" sz="2800" lang="en-US"/>
              <a:t> </a:t>
            </a:r>
            <a:r>
              <a:rPr dirty="0" sz="2800" lang="en-US" err="1"/>
              <a:t>ada</a:t>
            </a:r>
            <a:r>
              <a:rPr dirty="0" sz="2800" lang="en-US"/>
              <a:t> </a:t>
            </a:r>
            <a:r>
              <a:rPr dirty="0" sz="2800" lang="en-US" err="1"/>
              <a:t>trafik</a:t>
            </a:r>
            <a:r>
              <a:rPr dirty="0" sz="2800" lang="en-US"/>
              <a:t> yang </a:t>
            </a:r>
            <a:r>
              <a:rPr dirty="0" sz="2800" lang="en-US" err="1"/>
              <a:t>hilang</a:t>
            </a:r>
            <a:r>
              <a:rPr dirty="0" sz="2800" lang="en-US"/>
              <a:t> (</a:t>
            </a:r>
            <a:r>
              <a:rPr dirty="0" sz="2800" lang="en-US" err="1"/>
              <a:t>ditolak</a:t>
            </a:r>
            <a:r>
              <a:rPr dirty="0" sz="2800" lang="en-US" smtClean="0"/>
              <a:t>)</a:t>
            </a:r>
            <a:endParaRPr dirty="0" sz="2800" lang="id-ID" smtClean="0"/>
          </a:p>
          <a:p>
            <a:pPr eaLnBrk="1" fontAlgn="auto" hangingPunct="1" indent="-283464" marL="365760">
              <a:spcAft>
                <a:spcPts val="0"/>
              </a:spcAft>
              <a:buFontTx/>
              <a:buNone/>
            </a:pPr>
            <a:endParaRPr dirty="0" sz="1050" lang="en-US"/>
          </a:p>
          <a:p>
            <a:pPr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r>
              <a:rPr dirty="0" sz="2800" lang="en-US" err="1">
                <a:solidFill>
                  <a:srgbClr val="FF0000"/>
                </a:solidFill>
              </a:rPr>
              <a:t>Oleh</a:t>
            </a:r>
            <a:r>
              <a:rPr dirty="0" sz="2800" lang="en-US">
                <a:solidFill>
                  <a:srgbClr val="FF0000"/>
                </a:solidFill>
              </a:rPr>
              <a:t> </a:t>
            </a:r>
            <a:r>
              <a:rPr dirty="0" sz="2800" lang="en-US" err="1">
                <a:solidFill>
                  <a:srgbClr val="FF0000"/>
                </a:solidFill>
              </a:rPr>
              <a:t>karena</a:t>
            </a:r>
            <a:r>
              <a:rPr dirty="0" sz="2800" lang="en-US">
                <a:solidFill>
                  <a:srgbClr val="FF0000"/>
                </a:solidFill>
              </a:rPr>
              <a:t> </a:t>
            </a:r>
            <a:r>
              <a:rPr dirty="0" sz="2800" lang="en-US" err="1">
                <a:solidFill>
                  <a:srgbClr val="FF0000"/>
                </a:solidFill>
              </a:rPr>
              <a:t>itu</a:t>
            </a:r>
            <a:r>
              <a:rPr dirty="0" sz="2800" lang="en-US">
                <a:solidFill>
                  <a:srgbClr val="FF0000"/>
                </a:solidFill>
              </a:rPr>
              <a:t> </a:t>
            </a:r>
            <a:r>
              <a:rPr dirty="0" sz="2800" lang="en-US" err="1">
                <a:solidFill>
                  <a:srgbClr val="FF0000"/>
                </a:solidFill>
              </a:rPr>
              <a:t>trafik</a:t>
            </a:r>
            <a:r>
              <a:rPr dirty="0" sz="2800" lang="en-US">
                <a:solidFill>
                  <a:srgbClr val="FF0000"/>
                </a:solidFill>
              </a:rPr>
              <a:t> yang </a:t>
            </a:r>
            <a:r>
              <a:rPr dirty="0" sz="2800" lang="en-US" err="1">
                <a:solidFill>
                  <a:srgbClr val="FF0000"/>
                </a:solidFill>
              </a:rPr>
              <a:t>ditawarkan</a:t>
            </a:r>
            <a:r>
              <a:rPr dirty="0" sz="2800" lang="en-US">
                <a:solidFill>
                  <a:srgbClr val="FF0000"/>
                </a:solidFill>
              </a:rPr>
              <a:t> </a:t>
            </a:r>
            <a:r>
              <a:rPr dirty="0" sz="2800" lang="en-US" err="1">
                <a:solidFill>
                  <a:srgbClr val="FF0000"/>
                </a:solidFill>
              </a:rPr>
              <a:t>akan</a:t>
            </a:r>
            <a:r>
              <a:rPr dirty="0" sz="2800" lang="en-US">
                <a:solidFill>
                  <a:srgbClr val="FF0000"/>
                </a:solidFill>
              </a:rPr>
              <a:t> </a:t>
            </a:r>
            <a:r>
              <a:rPr dirty="0" sz="2800" lang="en-US" err="1">
                <a:solidFill>
                  <a:srgbClr val="FF0000"/>
                </a:solidFill>
              </a:rPr>
              <a:t>sama</a:t>
            </a:r>
            <a:r>
              <a:rPr dirty="0" sz="2800" lang="en-US">
                <a:solidFill>
                  <a:srgbClr val="FF0000"/>
                </a:solidFill>
              </a:rPr>
              <a:t> </a:t>
            </a:r>
            <a:r>
              <a:rPr dirty="0" sz="2800" lang="en-US" err="1">
                <a:solidFill>
                  <a:srgbClr val="FF0000"/>
                </a:solidFill>
              </a:rPr>
              <a:t>dengan</a:t>
            </a:r>
            <a:r>
              <a:rPr dirty="0" sz="2800" lang="en-US">
                <a:solidFill>
                  <a:srgbClr val="FF0000"/>
                </a:solidFill>
              </a:rPr>
              <a:t> </a:t>
            </a:r>
            <a:r>
              <a:rPr dirty="0" sz="2800" lang="en-US" err="1">
                <a:solidFill>
                  <a:srgbClr val="FF0000"/>
                </a:solidFill>
              </a:rPr>
              <a:t>trafik</a:t>
            </a:r>
            <a:r>
              <a:rPr dirty="0" sz="2800" lang="en-US">
                <a:solidFill>
                  <a:srgbClr val="FF0000"/>
                </a:solidFill>
              </a:rPr>
              <a:t> yang </a:t>
            </a:r>
            <a:r>
              <a:rPr dirty="0" sz="2800" lang="en-US" err="1">
                <a:solidFill>
                  <a:srgbClr val="FF0000"/>
                </a:solidFill>
              </a:rPr>
              <a:t>dimuat</a:t>
            </a:r>
            <a:r>
              <a:rPr dirty="0" sz="2800" lang="en-US">
                <a:solidFill>
                  <a:srgbClr val="FF0000"/>
                </a:solidFill>
              </a:rPr>
              <a:t> </a:t>
            </a:r>
            <a:r>
              <a:rPr dirty="0" sz="2800" lang="en-US" err="1">
                <a:solidFill>
                  <a:srgbClr val="FF0000"/>
                </a:solidFill>
              </a:rPr>
              <a:t>oleh</a:t>
            </a:r>
            <a:r>
              <a:rPr dirty="0" sz="2800" lang="en-US">
                <a:solidFill>
                  <a:srgbClr val="FF0000"/>
                </a:solidFill>
              </a:rPr>
              <a:t> </a:t>
            </a:r>
            <a:r>
              <a:rPr dirty="0" sz="2800" lang="en-US" err="1">
                <a:solidFill>
                  <a:srgbClr val="FF0000"/>
                </a:solidFill>
              </a:rPr>
              <a:t>berkas</a:t>
            </a:r>
            <a:r>
              <a:rPr dirty="0" sz="2800" lang="en-US">
                <a:solidFill>
                  <a:srgbClr val="FF0000"/>
                </a:solidFill>
              </a:rPr>
              <a:t> </a:t>
            </a:r>
            <a:r>
              <a:rPr dirty="0" sz="2800" lang="en-US" err="1">
                <a:solidFill>
                  <a:srgbClr val="FF0000"/>
                </a:solidFill>
              </a:rPr>
              <a:t>keluar</a:t>
            </a:r>
            <a:r>
              <a:rPr dirty="0" sz="2800" lang="en-US">
                <a:solidFill>
                  <a:srgbClr val="FF0000"/>
                </a:solidFill>
              </a:rPr>
              <a:t> </a:t>
            </a:r>
            <a:r>
              <a:rPr dirty="0" sz="2800" lang="en-US" err="1">
                <a:solidFill>
                  <a:srgbClr val="FF0000"/>
                </a:solidFill>
              </a:rPr>
              <a:t>atau</a:t>
            </a:r>
            <a:r>
              <a:rPr dirty="0" sz="2800" lang="en-US">
                <a:solidFill>
                  <a:srgbClr val="FF0000"/>
                </a:solidFill>
              </a:rPr>
              <a:t> </a:t>
            </a:r>
            <a:endParaRPr dirty="0" sz="2800" lang="id-ID" smtClean="0">
              <a:solidFill>
                <a:srgbClr val="FF0000"/>
              </a:solidFill>
            </a:endParaRPr>
          </a:p>
          <a:p>
            <a:pPr eaLnBrk="1" fontAlgn="auto" hangingPunct="1" indent="-283464" marL="365760">
              <a:spcAft>
                <a:spcPts val="0"/>
              </a:spcAft>
              <a:buFontTx/>
              <a:buNone/>
            </a:pPr>
            <a:r>
              <a:rPr dirty="0" sz="2800" lang="id-ID" smtClean="0">
                <a:solidFill>
                  <a:srgbClr val="FF0000"/>
                </a:solidFill>
              </a:rPr>
              <a:t>	</a:t>
            </a:r>
            <a:r>
              <a:rPr dirty="0" sz="2800" lang="en-US" smtClean="0">
                <a:solidFill>
                  <a:srgbClr val="FF0000"/>
                </a:solidFill>
              </a:rPr>
              <a:t>A </a:t>
            </a:r>
            <a:r>
              <a:rPr dirty="0" sz="2800" lang="en-US">
                <a:solidFill>
                  <a:srgbClr val="FF0000"/>
                </a:solidFill>
              </a:rPr>
              <a:t>= Y</a:t>
            </a:r>
          </a:p>
        </p:txBody>
      </p:sp>
      <p:sp>
        <p:nvSpPr>
          <p:cNvPr id="104907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89EF8D5E-0BA6-4B72-8A66-DE763AF36668}" type="slidenum">
              <a:rPr altLang="en-US" lang="en-US"/>
              <a:t>40</a:t>
            </a:fld>
            <a:endParaRPr altLang="en-US" lang="en-US"/>
          </a:p>
        </p:txBody>
      </p:sp>
    </p:spTree>
  </p:cSld>
  <p:clrMapOvr>
    <a:masterClrMapping/>
  </p:clrMapOvr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dirty="0" 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dirty="0" lang="en-US" smtClean="0">
                <a:solidFill>
                  <a:schemeClr val="tx2">
                    <a:satMod val="130000"/>
                  </a:schemeClr>
                </a:solidFill>
              </a:rPr>
              <a:t>Poisson</a:t>
            </a:r>
            <a:endParaRPr dirty="0"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9072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643063"/>
            <a:ext cx="8229600" cy="4525962"/>
          </a:xfrm>
        </p:spPr>
        <p:txBody>
          <a:bodyPr/>
          <a:p>
            <a:pPr eaLnBrk="1" hangingPunct="1"/>
            <a:endParaRPr altLang="en-US" lang="en-US" smtClean="0"/>
          </a:p>
        </p:txBody>
      </p:sp>
      <p:sp>
        <p:nvSpPr>
          <p:cNvPr id="104907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9980C9BC-7EDA-416E-8560-37875E8AFCD1}" type="slidenum">
              <a:rPr altLang="en-US" lang="en-US"/>
              <a:t>41</a:t>
            </a:fld>
            <a:endParaRPr altLang="en-US" lang="en-US"/>
          </a:p>
        </p:txBody>
      </p:sp>
      <p:pic>
        <p:nvPicPr>
          <p:cNvPr id="2097163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16013" y="1701800"/>
            <a:ext cx="6245225" cy="3311525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dirty="0" 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dirty="0" lang="en-US" err="1" smtClean="0">
                <a:solidFill>
                  <a:schemeClr val="tx2">
                    <a:satMod val="130000"/>
                  </a:schemeClr>
                </a:solidFill>
              </a:rPr>
              <a:t>Erlang</a:t>
            </a:r>
            <a:r>
              <a:rPr dirty="0" lang="en-US" smtClean="0">
                <a:solidFill>
                  <a:schemeClr val="tx2">
                    <a:satMod val="130000"/>
                  </a:schemeClr>
                </a:solidFill>
              </a:rPr>
              <a:t>(1)</a:t>
            </a:r>
            <a:endParaRPr dirty="0"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9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7313"/>
            <a:ext cx="8458200" cy="5043487"/>
          </a:xfrm>
        </p:spPr>
        <p:txBody>
          <a:bodyPr/>
          <a:p>
            <a:pPr eaLnBrk="1" hangingPunct="1">
              <a:lnSpc>
                <a:spcPct val="90000"/>
              </a:lnSpc>
            </a:pPr>
            <a:r>
              <a:rPr altLang="en-US" b="1" sz="2400" lang="en-US" smtClean="0">
                <a:solidFill>
                  <a:srgbClr val="FF0000"/>
                </a:solidFill>
              </a:rPr>
              <a:t>Kondisi sistem </a:t>
            </a:r>
            <a:r>
              <a:rPr altLang="en-US" sz="2800" lang="en-US" smtClean="0"/>
              <a:t>: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sz="2400" lang="en-US" smtClean="0"/>
              <a:t>Kedatangan panggilan acak dan independent satu sama lain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sz="2400" lang="en-US" smtClean="0"/>
              <a:t>Jumlah sumber panggilan tak terhingga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sz="2400" lang="en-US" smtClean="0"/>
              <a:t>Laju rata-rata datangnya panggilan konstan (a=</a:t>
            </a:r>
            <a:r>
              <a:rPr altLang="en-US" sz="2400" lang="en-US" smtClean="0">
                <a:latin typeface="Symbol" pitchFamily="18" charset="2"/>
              </a:rPr>
              <a:t>l</a:t>
            </a:r>
            <a:r>
              <a:rPr altLang="en-US" sz="2400" lang="en-US" smtClean="0"/>
              <a:t>)</a:t>
            </a:r>
          </a:p>
          <a:p>
            <a:pPr eaLnBrk="1" hangingPunct="1" lvl="2">
              <a:lnSpc>
                <a:spcPct val="90000"/>
              </a:lnSpc>
            </a:pPr>
            <a:r>
              <a:rPr altLang="en-US" sz="2000" lang="en-US" smtClean="0"/>
              <a:t>Tak tergantung jumlah pendudukan yang sudah ada karena sumber panggilan tak terhingga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sz="2400" lang="en-US" smtClean="0"/>
              <a:t>Jumlah saluran yang melayani terbatas dan merupakan berkas sempurna</a:t>
            </a:r>
          </a:p>
          <a:p>
            <a:pPr eaLnBrk="1" hangingPunct="1" lvl="2">
              <a:lnSpc>
                <a:spcPct val="90000"/>
              </a:lnSpc>
            </a:pPr>
            <a:r>
              <a:rPr altLang="en-US" sz="2000" lang="en-US" smtClean="0"/>
              <a:t>Tidak setiap panggilan yang datang selalu dapat dilayani; panggilan yang datang pada saat semua saluran diduduki akan tidak dapat dilayani; panggilan-panggilan yang tidak dapat dilayani akan dihilangkan (ditolak) </a:t>
            </a:r>
            <a:r>
              <a:rPr altLang="en-US" sz="2000" lang="en-US" smtClean="0">
                <a:sym typeface="Symbol" pitchFamily="18" charset="2"/>
              </a:rPr>
              <a:t> </a:t>
            </a:r>
            <a:r>
              <a:rPr altLang="en-US" sz="2000" lang="en-US" smtClean="0">
                <a:solidFill>
                  <a:srgbClr val="FF0000"/>
                </a:solidFill>
                <a:sym typeface="Symbol" pitchFamily="18" charset="2"/>
              </a:rPr>
              <a:t>Sistem Rugi</a:t>
            </a:r>
            <a:endParaRPr altLang="en-US" sz="2000" lang="en-US" smtClean="0">
              <a:solidFill>
                <a:srgbClr val="FF0000"/>
              </a:solidFill>
            </a:endParaRPr>
          </a:p>
          <a:p>
            <a:pPr eaLnBrk="1" hangingPunct="1" lvl="1">
              <a:lnSpc>
                <a:spcPct val="90000"/>
              </a:lnSpc>
            </a:pPr>
            <a:r>
              <a:rPr altLang="en-US" sz="2400" lang="en-US" smtClean="0"/>
              <a:t>Pola waktu pendudukan terdistribusi exponensial negatif</a:t>
            </a:r>
          </a:p>
          <a:p>
            <a:pPr eaLnBrk="1" hangingPunct="1" lvl="2">
              <a:lnSpc>
                <a:spcPct val="90000"/>
              </a:lnSpc>
            </a:pPr>
            <a:r>
              <a:rPr altLang="en-US" sz="2000" lang="en-US" smtClean="0"/>
              <a:t>Waktu pendudukan rata-rata = h = 1/</a:t>
            </a:r>
            <a:r>
              <a:rPr altLang="en-US" sz="2000" lang="en-US" smtClean="0">
                <a:latin typeface="Symbol" pitchFamily="18" charset="2"/>
              </a:rPr>
              <a:t>m</a:t>
            </a:r>
          </a:p>
        </p:txBody>
      </p:sp>
      <p:sp>
        <p:nvSpPr>
          <p:cNvPr id="104907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C1106F43-01A2-4027-808F-11D7B0D1E127}" type="slidenum">
              <a:rPr altLang="en-US" lang="en-US"/>
              <a:t>42</a:t>
            </a:fld>
            <a:endParaRPr altLang="en-US" lang="en-US"/>
          </a:p>
        </p:txBody>
      </p:sp>
    </p:spTree>
  </p:cSld>
  <p:clrMapOvr>
    <a:masterClrMapping/>
  </p:clrMapOvr>
  <p:timing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dirty="0" 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dirty="0" lang="en-US" err="1" smtClean="0">
                <a:solidFill>
                  <a:schemeClr val="tx2">
                    <a:satMod val="130000"/>
                  </a:schemeClr>
                </a:solidFill>
              </a:rPr>
              <a:t>Erlang</a:t>
            </a:r>
            <a:r>
              <a:rPr dirty="0" lang="en-US" smtClean="0">
                <a:solidFill>
                  <a:schemeClr val="tx2">
                    <a:satMod val="130000"/>
                  </a:schemeClr>
                </a:solidFill>
              </a:rPr>
              <a:t>(2)</a:t>
            </a:r>
            <a:endParaRPr dirty="0"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9078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001000" cy="5000625"/>
          </a:xfrm>
        </p:spPr>
        <p:txBody>
          <a:bodyPr/>
          <a:p>
            <a:pPr eaLnBrk="1" hangingPunct="1">
              <a:lnSpc>
                <a:spcPct val="90000"/>
              </a:lnSpc>
              <a:buFontTx/>
              <a:buNone/>
              <a:tabLst>
                <a:tab algn="l" pos="2579688"/>
              </a:tabLst>
            </a:pPr>
            <a:r>
              <a:rPr altLang="en-US" lang="en-US" smtClean="0">
                <a:solidFill>
                  <a:srgbClr val="FF0000"/>
                </a:solidFill>
              </a:rPr>
              <a:t>Rumus Rugi Erlang</a:t>
            </a:r>
            <a:endParaRPr altLang="en-US" lang="id-ID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algn="l" pos="2579688"/>
              </a:tabLst>
            </a:pPr>
            <a:endParaRPr altLang="en-US" sz="800" lang="en-US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tabLst>
                <a:tab algn="l" pos="2579688"/>
              </a:tabLst>
            </a:pPr>
            <a:r>
              <a:rPr altLang="en-US" sz="2800" lang="en-US" smtClean="0"/>
              <a:t>Dapat digunakan untuk menghitung prosentase panggilan yang hilang bila trafik yang ditawarkan dan jumlah saluran keluar yang menampung diketahui</a:t>
            </a:r>
            <a:endParaRPr altLang="en-US" sz="2800" lang="id-ID" smtClean="0"/>
          </a:p>
          <a:p>
            <a:pPr eaLnBrk="1" hangingPunct="1">
              <a:lnSpc>
                <a:spcPct val="90000"/>
              </a:lnSpc>
              <a:tabLst>
                <a:tab algn="l" pos="2579688"/>
              </a:tabLst>
            </a:pPr>
            <a:endParaRPr altLang="en-US" sz="800" lang="en-US" smtClean="0"/>
          </a:p>
          <a:p>
            <a:pPr eaLnBrk="1" hangingPunct="1">
              <a:lnSpc>
                <a:spcPct val="90000"/>
              </a:lnSpc>
              <a:tabLst>
                <a:tab algn="l" pos="2579688"/>
              </a:tabLst>
            </a:pPr>
            <a:r>
              <a:rPr altLang="en-US" sz="2800" lang="en-US" smtClean="0"/>
              <a:t>Penurunan rumus menggunakan diagram transisi kondisi dan persamaan kesetimbangan</a:t>
            </a:r>
          </a:p>
          <a:p>
            <a:pPr eaLnBrk="1" hangingPunct="1" lvl="1">
              <a:lnSpc>
                <a:spcPct val="90000"/>
              </a:lnSpc>
              <a:tabLst>
                <a:tab algn="l" pos="2579688"/>
              </a:tabLst>
            </a:pPr>
            <a:r>
              <a:rPr altLang="en-US" sz="2400" lang="en-US" smtClean="0"/>
              <a:t>Koefisien kelahiran = </a:t>
            </a:r>
            <a:r>
              <a:rPr altLang="en-US" sz="2400" lang="en-US" smtClean="0">
                <a:latin typeface="Symbol" pitchFamily="18" charset="2"/>
              </a:rPr>
              <a:t>l</a:t>
            </a:r>
            <a:r>
              <a:rPr altLang="en-US" sz="2400" lang="en-US" smtClean="0"/>
              <a:t> (konstan)</a:t>
            </a:r>
          </a:p>
          <a:p>
            <a:pPr eaLnBrk="1" hangingPunct="1" lvl="1">
              <a:lnSpc>
                <a:spcPct val="90000"/>
              </a:lnSpc>
              <a:tabLst>
                <a:tab algn="l" pos="2579688"/>
              </a:tabLst>
            </a:pPr>
            <a:r>
              <a:rPr altLang="en-US" sz="2400" lang="en-US" smtClean="0"/>
              <a:t>Koefisien kematian = n</a:t>
            </a:r>
            <a:r>
              <a:rPr altLang="en-US" sz="2400" lang="en-US" smtClean="0">
                <a:latin typeface="Symbol" pitchFamily="18" charset="2"/>
              </a:rPr>
              <a:t>m</a:t>
            </a:r>
            <a:endParaRPr altLang="en-US" sz="2400" lang="en-US" smtClean="0"/>
          </a:p>
          <a:p>
            <a:pPr eaLnBrk="1" hangingPunct="1" lvl="1">
              <a:lnSpc>
                <a:spcPct val="90000"/>
              </a:lnSpc>
              <a:tabLst>
                <a:tab algn="l" pos="2579688"/>
              </a:tabLst>
            </a:pPr>
            <a:r>
              <a:rPr altLang="en-US" sz="2400" lang="en-US" smtClean="0"/>
              <a:t>A = </a:t>
            </a:r>
            <a:r>
              <a:rPr altLang="en-US" sz="2400" lang="en-US" smtClean="0">
                <a:latin typeface="Symbol" pitchFamily="18" charset="2"/>
              </a:rPr>
              <a:t>l</a:t>
            </a:r>
            <a:r>
              <a:rPr altLang="en-US" sz="2400" lang="en-US" smtClean="0"/>
              <a:t>/</a:t>
            </a:r>
            <a:r>
              <a:rPr altLang="en-US" sz="2400" lang="en-US" smtClean="0">
                <a:latin typeface="Symbol" pitchFamily="18" charset="2"/>
              </a:rPr>
              <a:t>m</a:t>
            </a:r>
          </a:p>
        </p:txBody>
      </p:sp>
      <p:sp>
        <p:nvSpPr>
          <p:cNvPr id="104907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65967B70-FDE8-497B-9A98-012CC7C86E15}" type="slidenum">
              <a:rPr altLang="en-US" lang="en-US"/>
              <a:t>43</a:t>
            </a:fld>
            <a:endParaRPr altLang="en-US" lang="en-US"/>
          </a:p>
        </p:txBody>
      </p:sp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dirty="0" 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dirty="0" lang="en-US" err="1" smtClean="0">
                <a:solidFill>
                  <a:schemeClr val="tx2">
                    <a:satMod val="130000"/>
                  </a:schemeClr>
                </a:solidFill>
              </a:rPr>
              <a:t>Erlang</a:t>
            </a:r>
            <a:r>
              <a:rPr dirty="0" lang="en-US" smtClean="0">
                <a:solidFill>
                  <a:schemeClr val="tx2">
                    <a:satMod val="130000"/>
                  </a:schemeClr>
                </a:solidFill>
              </a:rPr>
              <a:t>(3) </a:t>
            </a:r>
            <a:endParaRPr dirty="0"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9081" name="Rectangle 3"/>
          <p:cNvSpPr>
            <a:spLocks noGrp="1" noChangeArrowheads="1"/>
          </p:cNvSpPr>
          <p:nvPr>
            <p:ph idx="1"/>
          </p:nvPr>
        </p:nvSpPr>
        <p:spPr>
          <a:xfrm>
            <a:off x="0" y="3357563"/>
            <a:ext cx="8458200" cy="3048000"/>
          </a:xfrm>
        </p:spPr>
        <p:txBody>
          <a:bodyPr>
            <a:normAutofit/>
          </a:bodyPr>
          <a:p>
            <a:pPr algn="ctr" eaLnBrk="1" fontAlgn="auto" hangingPunct="1" indent="-237744" lvl="1" marL="64008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sz="2200" lang="en-US" smtClean="0">
                <a:latin typeface="Symbol" pitchFamily="18" charset="2"/>
              </a:rPr>
              <a:t>l</a:t>
            </a:r>
            <a:r>
              <a:rPr sz="2200" lang="en-US" smtClean="0"/>
              <a:t>P(0) = 1</a:t>
            </a:r>
            <a:r>
              <a:rPr sz="2200" lang="en-US" smtClean="0">
                <a:latin typeface="Symbol" pitchFamily="18" charset="2"/>
              </a:rPr>
              <a:t>m</a:t>
            </a:r>
            <a:r>
              <a:rPr sz="2200" lang="en-US" smtClean="0"/>
              <a:t>P(1)</a:t>
            </a:r>
          </a:p>
          <a:p>
            <a:pPr algn="ctr" eaLnBrk="1" fontAlgn="auto" hangingPunct="1" indent="-237744" lvl="1" marL="64008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sz="2200" lang="en-US" smtClean="0"/>
              <a:t>A.P(0) = 1.P(1)</a:t>
            </a:r>
          </a:p>
          <a:p>
            <a:pPr algn="ctr" eaLnBrk="1" fontAlgn="auto" hangingPunct="1" indent="-237744" lvl="1" marL="64008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sz="2200" lang="en-US" smtClean="0"/>
              <a:t>A.P(1) = 2.P(2)</a:t>
            </a:r>
          </a:p>
          <a:p>
            <a:pPr algn="ctr" eaLnBrk="1" fontAlgn="auto" hangingPunct="1" indent="-237744" lvl="1" marL="64008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sz="2200" lang="en-US" smtClean="0"/>
              <a:t>A.P(2) = 3.P(3)</a:t>
            </a:r>
          </a:p>
          <a:p>
            <a:pPr algn="ctr" eaLnBrk="1" fontAlgn="auto" hangingPunct="1" indent="-237744" lvl="1" marL="640080">
              <a:lnSpc>
                <a:spcPct val="20000"/>
              </a:lnSpc>
              <a:spcAft>
                <a:spcPts val="0"/>
              </a:spcAft>
              <a:buFontTx/>
              <a:buNone/>
            </a:pPr>
            <a:r>
              <a:rPr b="1" sz="2200" lang="en-US" smtClean="0"/>
              <a:t>.</a:t>
            </a:r>
          </a:p>
          <a:p>
            <a:pPr algn="ctr" eaLnBrk="1" fontAlgn="auto" hangingPunct="1" indent="-237744" lvl="1" marL="640080">
              <a:lnSpc>
                <a:spcPct val="20000"/>
              </a:lnSpc>
              <a:spcAft>
                <a:spcPts val="0"/>
              </a:spcAft>
              <a:buFontTx/>
              <a:buNone/>
            </a:pPr>
            <a:r>
              <a:rPr b="1" sz="2200" lang="en-US" smtClean="0"/>
              <a:t>.</a:t>
            </a:r>
          </a:p>
          <a:p>
            <a:pPr algn="ctr" eaLnBrk="1" fontAlgn="auto" hangingPunct="1" indent="-237744" lvl="1" marL="640080">
              <a:lnSpc>
                <a:spcPct val="20000"/>
              </a:lnSpc>
              <a:spcAft>
                <a:spcPts val="0"/>
              </a:spcAft>
              <a:buFontTx/>
              <a:buNone/>
            </a:pPr>
            <a:r>
              <a:rPr b="1" sz="2200" lang="en-US" smtClean="0"/>
              <a:t>.</a:t>
            </a:r>
          </a:p>
          <a:p>
            <a:pPr algn="ctr" eaLnBrk="1" fontAlgn="auto" hangingPunct="1" indent="-237744" lvl="1" marL="64008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sz="2200" lang="en-US" smtClean="0"/>
              <a:t>A.P(n-1) = n.P(n)</a:t>
            </a:r>
          </a:p>
          <a:p>
            <a:pPr algn="ctr" eaLnBrk="1" fontAlgn="auto" hangingPunct="1" indent="-237744" lvl="1" marL="640080">
              <a:lnSpc>
                <a:spcPct val="20000"/>
              </a:lnSpc>
              <a:spcAft>
                <a:spcPts val="0"/>
              </a:spcAft>
              <a:buFontTx/>
              <a:buNone/>
            </a:pPr>
            <a:r>
              <a:rPr b="1" sz="1800" lang="en-US" smtClean="0"/>
              <a:t>.</a:t>
            </a:r>
          </a:p>
          <a:p>
            <a:pPr algn="ctr" eaLnBrk="1" fontAlgn="auto" hangingPunct="1" indent="-237744" lvl="1" marL="640080">
              <a:lnSpc>
                <a:spcPct val="20000"/>
              </a:lnSpc>
              <a:spcAft>
                <a:spcPts val="0"/>
              </a:spcAft>
              <a:buFontTx/>
              <a:buNone/>
            </a:pPr>
            <a:r>
              <a:rPr b="1" sz="1800" lang="en-US" smtClean="0"/>
              <a:t>.</a:t>
            </a:r>
          </a:p>
          <a:p>
            <a:pPr algn="ctr" eaLnBrk="1" fontAlgn="auto" hangingPunct="1" indent="-237744" lvl="1" marL="640080">
              <a:lnSpc>
                <a:spcPct val="20000"/>
              </a:lnSpc>
              <a:spcAft>
                <a:spcPts val="0"/>
              </a:spcAft>
              <a:buFontTx/>
              <a:buNone/>
            </a:pPr>
            <a:r>
              <a:rPr b="1" sz="1800" lang="en-US" smtClean="0"/>
              <a:t>.</a:t>
            </a:r>
          </a:p>
          <a:p>
            <a:pPr algn="ctr" eaLnBrk="1" fontAlgn="auto" hangingPunct="1" indent="-237744" lvl="1" marL="64008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sz="2200" lang="en-US" smtClean="0"/>
              <a:t>A.P(N-1) = N.P(N)</a:t>
            </a:r>
          </a:p>
        </p:txBody>
      </p:sp>
      <p:sp>
        <p:nvSpPr>
          <p:cNvPr id="104908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87E69968-D8C5-4095-BA16-D2911845FA06}" type="slidenum">
              <a:rPr altLang="en-US" lang="en-US"/>
              <a:t>44</a:t>
            </a:fld>
            <a:endParaRPr altLang="en-US" lang="en-US"/>
          </a:p>
        </p:txBody>
      </p:sp>
      <p:grpSp>
        <p:nvGrpSpPr>
          <p:cNvPr id="162" name="Group 38"/>
          <p:cNvGrpSpPr/>
          <p:nvPr/>
        </p:nvGrpSpPr>
        <p:grpSpPr bwMode="auto">
          <a:xfrm>
            <a:off x="1071563" y="1214438"/>
            <a:ext cx="7086600" cy="1949450"/>
            <a:chOff x="1071538" y="1357298"/>
            <a:chExt cx="7086600" cy="1949451"/>
          </a:xfrm>
        </p:grpSpPr>
        <p:sp>
          <p:nvSpPr>
            <p:cNvPr id="1049083" name="Oval 4"/>
            <p:cNvSpPr>
              <a:spLocks noChangeArrowheads="1"/>
            </p:cNvSpPr>
            <p:nvPr/>
          </p:nvSpPr>
          <p:spPr bwMode="auto">
            <a:xfrm>
              <a:off x="1071538" y="2190736"/>
              <a:ext cx="457200" cy="381000"/>
            </a:xfrm>
            <a:prstGeom prst="ellipse"/>
            <a:solidFill>
              <a:srgbClr val="FCD5A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pPr algn="ctr" eaLnBrk="1" hangingPunct="1"/>
              <a:r>
                <a:rPr altLang="en-US" lang="en-US"/>
                <a:t>0</a:t>
              </a:r>
            </a:p>
          </p:txBody>
        </p:sp>
        <p:sp>
          <p:nvSpPr>
            <p:cNvPr id="1049084" name="Oval 5"/>
            <p:cNvSpPr>
              <a:spLocks noChangeArrowheads="1"/>
            </p:cNvSpPr>
            <p:nvPr/>
          </p:nvSpPr>
          <p:spPr bwMode="auto">
            <a:xfrm>
              <a:off x="2519338" y="2190736"/>
              <a:ext cx="457200" cy="381000"/>
            </a:xfrm>
            <a:prstGeom prst="ellipse"/>
            <a:solidFill>
              <a:srgbClr val="FCD5A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pPr algn="ctr" eaLnBrk="1" hangingPunct="1"/>
              <a:r>
                <a:rPr altLang="en-US" lang="en-US"/>
                <a:t>1</a:t>
              </a:r>
            </a:p>
          </p:txBody>
        </p:sp>
        <p:cxnSp>
          <p:nvCxnSpPr>
            <p:cNvPr id="3145761" name="AutoShape 6"/>
            <p:cNvCxnSpPr>
              <a:cxnSpLocks noChangeShapeType="1"/>
              <a:stCxn id="1049083" idx="0"/>
              <a:endCxn id="1049084" idx="0"/>
            </p:cNvCxnSpPr>
            <p:nvPr/>
          </p:nvCxnSpPr>
          <p:spPr bwMode="auto">
            <a:xfrm rot="5400000" flipV="1">
              <a:off x="2022450" y="1468423"/>
              <a:ext cx="1588" cy="1447800"/>
            </a:xfrm>
            <a:prstGeom prst="curvedConnector3">
              <a:avLst>
                <a:gd name="adj1" fmla="val -27644023"/>
              </a:avLst>
            </a:prstGeom>
            <a:noFill/>
            <a:ln w="28575">
              <a:solidFill>
                <a:srgbClr val="00B050"/>
              </a:solidFill>
              <a:round/>
              <a:headEnd/>
              <a:tailEnd type="triangle" w="lg" len="lg"/>
            </a:ln>
          </p:spPr>
        </p:cxnSp>
        <p:sp>
          <p:nvSpPr>
            <p:cNvPr id="1049085" name="Oval 7"/>
            <p:cNvSpPr>
              <a:spLocks noChangeArrowheads="1"/>
            </p:cNvSpPr>
            <p:nvPr/>
          </p:nvSpPr>
          <p:spPr bwMode="auto">
            <a:xfrm>
              <a:off x="3967138" y="2190736"/>
              <a:ext cx="457200" cy="381000"/>
            </a:xfrm>
            <a:prstGeom prst="ellipse"/>
            <a:solidFill>
              <a:srgbClr val="FCD5A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pPr algn="ctr" eaLnBrk="1" hangingPunct="1"/>
              <a:r>
                <a:rPr altLang="en-US" lang="en-US"/>
                <a:t>2</a:t>
              </a:r>
            </a:p>
          </p:txBody>
        </p:sp>
        <p:cxnSp>
          <p:nvCxnSpPr>
            <p:cNvPr id="3145762" name="AutoShape 8"/>
            <p:cNvCxnSpPr>
              <a:cxnSpLocks noChangeShapeType="1"/>
              <a:endCxn id="1049085" idx="0"/>
            </p:cNvCxnSpPr>
            <p:nvPr/>
          </p:nvCxnSpPr>
          <p:spPr bwMode="auto">
            <a:xfrm rot="5400000" flipV="1">
              <a:off x="3470250" y="1466836"/>
              <a:ext cx="1588" cy="1447800"/>
            </a:xfrm>
            <a:prstGeom prst="curvedConnector3">
              <a:avLst>
                <a:gd name="adj1" fmla="val -28455111"/>
              </a:avLst>
            </a:prstGeom>
            <a:noFill/>
            <a:ln w="28575">
              <a:solidFill>
                <a:srgbClr val="00B050"/>
              </a:solidFill>
              <a:round/>
              <a:headEnd/>
              <a:tailEnd type="triangle" w="lg" len="lg"/>
            </a:ln>
          </p:spPr>
        </p:cxnSp>
        <p:sp>
          <p:nvSpPr>
            <p:cNvPr id="1049086" name="Freeform 9"/>
            <p:cNvSpPr/>
            <p:nvPr/>
          </p:nvSpPr>
          <p:spPr bwMode="auto">
            <a:xfrm>
              <a:off x="4195738" y="1873236"/>
              <a:ext cx="838200" cy="317500"/>
            </a:xfrm>
            <a:custGeom>
              <a:avLst/>
              <a:gdLst>
                <a:gd name="T0" fmla="*/ 0 w 528"/>
                <a:gd name="T1" fmla="*/ 2147483647 h 200"/>
                <a:gd name="T2" fmla="*/ 2147483647 w 528"/>
                <a:gd name="T3" fmla="*/ 2147483647 h 200"/>
                <a:gd name="T4" fmla="*/ 2147483647 w 528"/>
                <a:gd name="T5" fmla="*/ 2147483647 h 200"/>
                <a:gd name="T6" fmla="*/ 2147483647 w 528"/>
                <a:gd name="T7" fmla="*/ 2147483647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00"/>
                <a:gd name="T14" fmla="*/ 528 w 528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49087" name="Freeform 10"/>
            <p:cNvSpPr/>
            <p:nvPr/>
          </p:nvSpPr>
          <p:spPr bwMode="auto">
            <a:xfrm flipH="1">
              <a:off x="5643538" y="1873236"/>
              <a:ext cx="838200" cy="317500"/>
            </a:xfrm>
            <a:custGeom>
              <a:avLst/>
              <a:gdLst>
                <a:gd name="T0" fmla="*/ 0 w 528"/>
                <a:gd name="T1" fmla="*/ 2147483647 h 200"/>
                <a:gd name="T2" fmla="*/ 2147483647 w 528"/>
                <a:gd name="T3" fmla="*/ 2147483647 h 200"/>
                <a:gd name="T4" fmla="*/ 2147483647 w 528"/>
                <a:gd name="T5" fmla="*/ 2147483647 h 200"/>
                <a:gd name="T6" fmla="*/ 2147483647 w 528"/>
                <a:gd name="T7" fmla="*/ 2147483647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00"/>
                <a:gd name="T14" fmla="*/ 528 w 528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 type="triangle" w="med" len="med"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9088" name="Freeform 11"/>
            <p:cNvSpPr/>
            <p:nvPr/>
          </p:nvSpPr>
          <p:spPr bwMode="auto">
            <a:xfrm flipH="1" flipV="1">
              <a:off x="5643538" y="2559036"/>
              <a:ext cx="838200" cy="317500"/>
            </a:xfrm>
            <a:custGeom>
              <a:avLst/>
              <a:gdLst>
                <a:gd name="T0" fmla="*/ 0 w 528"/>
                <a:gd name="T1" fmla="*/ 2147483647 h 200"/>
                <a:gd name="T2" fmla="*/ 2147483647 w 528"/>
                <a:gd name="T3" fmla="*/ 2147483647 h 200"/>
                <a:gd name="T4" fmla="*/ 2147483647 w 528"/>
                <a:gd name="T5" fmla="*/ 2147483647 h 200"/>
                <a:gd name="T6" fmla="*/ 2147483647 w 528"/>
                <a:gd name="T7" fmla="*/ 2147483647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00"/>
                <a:gd name="T14" fmla="*/ 528 w 528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49089" name="Line 15"/>
            <p:cNvSpPr>
              <a:spLocks noChangeShapeType="1"/>
            </p:cNvSpPr>
            <p:nvPr/>
          </p:nvSpPr>
          <p:spPr bwMode="auto">
            <a:xfrm>
              <a:off x="4957738" y="2343136"/>
              <a:ext cx="762000" cy="0"/>
            </a:xfrm>
            <a:prstGeom prst="line"/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9090" name="Text Box 16"/>
            <p:cNvSpPr txBox="1">
              <a:spLocks noChangeArrowheads="1"/>
            </p:cNvSpPr>
            <p:nvPr/>
          </p:nvSpPr>
          <p:spPr bwMode="auto">
            <a:xfrm>
              <a:off x="1857356" y="1357298"/>
              <a:ext cx="311150" cy="369888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en-US">
                  <a:latin typeface="Symbol" pitchFamily="18" charset="2"/>
                </a:rPr>
                <a:t>l</a:t>
              </a:r>
              <a:endParaRPr altLang="en-US" baseline="-25000" b="1" lang="en-US">
                <a:latin typeface="Symbol" pitchFamily="18" charset="2"/>
              </a:endParaRPr>
            </a:p>
          </p:txBody>
        </p:sp>
        <p:sp>
          <p:nvSpPr>
            <p:cNvPr id="1049091" name="Text Box 18"/>
            <p:cNvSpPr txBox="1">
              <a:spLocks noChangeArrowheads="1"/>
            </p:cNvSpPr>
            <p:nvPr/>
          </p:nvSpPr>
          <p:spPr bwMode="auto">
            <a:xfrm>
              <a:off x="3357554" y="1357298"/>
              <a:ext cx="311150" cy="369888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en-US">
                  <a:latin typeface="Symbol" pitchFamily="18" charset="2"/>
                </a:rPr>
                <a:t>l</a:t>
              </a:r>
              <a:endParaRPr altLang="en-US" baseline="-25000" b="1" lang="en-US">
                <a:latin typeface="Symbol" pitchFamily="18" charset="2"/>
              </a:endParaRPr>
            </a:p>
          </p:txBody>
        </p:sp>
        <p:sp>
          <p:nvSpPr>
            <p:cNvPr id="1049092" name="Text Box 19"/>
            <p:cNvSpPr txBox="1">
              <a:spLocks noChangeArrowheads="1"/>
            </p:cNvSpPr>
            <p:nvPr/>
          </p:nvSpPr>
          <p:spPr bwMode="auto">
            <a:xfrm>
              <a:off x="4572000" y="1500174"/>
              <a:ext cx="311150" cy="369888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en-US">
                  <a:latin typeface="Symbol" pitchFamily="18" charset="2"/>
                </a:rPr>
                <a:t>l</a:t>
              </a:r>
              <a:endParaRPr altLang="en-US" baseline="-25000" b="1" lang="en-US">
                <a:latin typeface="Symbol" pitchFamily="18" charset="2"/>
              </a:endParaRPr>
            </a:p>
          </p:txBody>
        </p:sp>
        <p:sp>
          <p:nvSpPr>
            <p:cNvPr id="1049093" name="Text Box 20"/>
            <p:cNvSpPr txBox="1">
              <a:spLocks noChangeArrowheads="1"/>
            </p:cNvSpPr>
            <p:nvPr/>
          </p:nvSpPr>
          <p:spPr bwMode="auto">
            <a:xfrm>
              <a:off x="5643570" y="1500174"/>
              <a:ext cx="311150" cy="369888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en-US">
                  <a:latin typeface="Symbol" pitchFamily="18" charset="2"/>
                </a:rPr>
                <a:t>l</a:t>
              </a:r>
              <a:endParaRPr altLang="en-US" baseline="-25000" b="1" lang="en-US">
                <a:latin typeface="Symbol" pitchFamily="18" charset="2"/>
              </a:endParaRPr>
            </a:p>
          </p:txBody>
        </p:sp>
        <p:sp>
          <p:nvSpPr>
            <p:cNvPr id="1049094" name="Freeform 24"/>
            <p:cNvSpPr/>
            <p:nvPr/>
          </p:nvSpPr>
          <p:spPr bwMode="auto">
            <a:xfrm flipV="1">
              <a:off x="4195738" y="2571736"/>
              <a:ext cx="838200" cy="317500"/>
            </a:xfrm>
            <a:custGeom>
              <a:avLst/>
              <a:gdLst>
                <a:gd name="T0" fmla="*/ 0 w 528"/>
                <a:gd name="T1" fmla="*/ 2147483647 h 200"/>
                <a:gd name="T2" fmla="*/ 2147483647 w 528"/>
                <a:gd name="T3" fmla="*/ 2147483647 h 200"/>
                <a:gd name="T4" fmla="*/ 2147483647 w 528"/>
                <a:gd name="T5" fmla="*/ 2147483647 h 200"/>
                <a:gd name="T6" fmla="*/ 2147483647 w 528"/>
                <a:gd name="T7" fmla="*/ 2147483647 h 2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200"/>
                <a:gd name="T14" fmla="*/ 528 w 528"/>
                <a:gd name="T15" fmla="*/ 200 h 2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200">
                  <a:moveTo>
                    <a:pt x="0" y="200"/>
                  </a:moveTo>
                  <a:cubicBezTo>
                    <a:pt x="28" y="144"/>
                    <a:pt x="56" y="88"/>
                    <a:pt x="96" y="56"/>
                  </a:cubicBezTo>
                  <a:cubicBezTo>
                    <a:pt x="136" y="24"/>
                    <a:pt x="168" y="16"/>
                    <a:pt x="240" y="8"/>
                  </a:cubicBezTo>
                  <a:cubicBezTo>
                    <a:pt x="312" y="0"/>
                    <a:pt x="480" y="8"/>
                    <a:pt x="528" y="8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 type="triangle" w="med" len="med"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9095" name="Text Box 25"/>
            <p:cNvSpPr txBox="1">
              <a:spLocks noChangeArrowheads="1"/>
            </p:cNvSpPr>
            <p:nvPr/>
          </p:nvSpPr>
          <p:spPr bwMode="auto">
            <a:xfrm>
              <a:off x="5499076" y="2936861"/>
              <a:ext cx="842963" cy="369888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en-US"/>
                <a:t>(N-1)</a:t>
              </a:r>
              <a:r>
                <a:rPr altLang="en-US" b="1" lang="en-US">
                  <a:latin typeface="Symbol" pitchFamily="18" charset="2"/>
                </a:rPr>
                <a:t>m</a:t>
              </a:r>
              <a:endParaRPr altLang="en-US" baseline="-25000" b="1" lang="en-US"/>
            </a:p>
          </p:txBody>
        </p:sp>
        <p:sp>
          <p:nvSpPr>
            <p:cNvPr id="1049096" name="Text Box 26"/>
            <p:cNvSpPr txBox="1">
              <a:spLocks noChangeArrowheads="1"/>
            </p:cNvSpPr>
            <p:nvPr/>
          </p:nvSpPr>
          <p:spPr bwMode="auto">
            <a:xfrm>
              <a:off x="4424338" y="2876536"/>
              <a:ext cx="446088" cy="369888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en-US"/>
                <a:t>3</a:t>
              </a:r>
              <a:r>
                <a:rPr altLang="en-US" b="1" lang="en-US">
                  <a:latin typeface="Symbol" pitchFamily="18" charset="2"/>
                </a:rPr>
                <a:t>m</a:t>
              </a:r>
              <a:endParaRPr altLang="en-US" baseline="-25000" b="1" lang="en-US"/>
            </a:p>
          </p:txBody>
        </p:sp>
        <p:sp>
          <p:nvSpPr>
            <p:cNvPr id="1049097" name="Text Box 27"/>
            <p:cNvSpPr txBox="1">
              <a:spLocks noChangeArrowheads="1"/>
            </p:cNvSpPr>
            <p:nvPr/>
          </p:nvSpPr>
          <p:spPr bwMode="auto">
            <a:xfrm>
              <a:off x="3274988" y="2936861"/>
              <a:ext cx="446088" cy="369888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en-US"/>
                <a:t>2</a:t>
              </a:r>
              <a:r>
                <a:rPr altLang="en-US" b="1" lang="en-US">
                  <a:latin typeface="Symbol" pitchFamily="18" charset="2"/>
                </a:rPr>
                <a:t>m</a:t>
              </a:r>
              <a:endParaRPr altLang="en-US" baseline="-25000" b="1" lang="en-US"/>
            </a:p>
          </p:txBody>
        </p:sp>
        <p:sp>
          <p:nvSpPr>
            <p:cNvPr id="1049098" name="Text Box 28"/>
            <p:cNvSpPr txBox="1">
              <a:spLocks noChangeArrowheads="1"/>
            </p:cNvSpPr>
            <p:nvPr/>
          </p:nvSpPr>
          <p:spPr bwMode="auto">
            <a:xfrm>
              <a:off x="1827188" y="2935274"/>
              <a:ext cx="317500" cy="369888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en-US">
                  <a:latin typeface="Symbol" pitchFamily="18" charset="2"/>
                </a:rPr>
                <a:t>m</a:t>
              </a:r>
              <a:endParaRPr altLang="en-US" baseline="-25000" b="1" lang="en-US"/>
            </a:p>
          </p:txBody>
        </p:sp>
        <p:cxnSp>
          <p:nvCxnSpPr>
            <p:cNvPr id="3145763" name="AutoShape 30"/>
            <p:cNvCxnSpPr>
              <a:cxnSpLocks noChangeShapeType="1"/>
            </p:cNvCxnSpPr>
            <p:nvPr/>
          </p:nvCxnSpPr>
          <p:spPr bwMode="auto">
            <a:xfrm rot="5400000" flipV="1">
              <a:off x="2022450" y="1847836"/>
              <a:ext cx="1588" cy="1447800"/>
            </a:xfrm>
            <a:prstGeom prst="curvedConnector3">
              <a:avLst>
                <a:gd name="adj1" fmla="val 26699991"/>
              </a:avLst>
            </a:prstGeom>
            <a:noFill/>
            <a:ln w="28575">
              <a:solidFill>
                <a:srgbClr val="00B050"/>
              </a:solidFill>
              <a:round/>
              <a:headEnd type="triangle" w="med" len="med"/>
              <a:tailEnd type="none" w="lg" len="lg"/>
            </a:ln>
          </p:spPr>
        </p:cxnSp>
        <p:cxnSp>
          <p:nvCxnSpPr>
            <p:cNvPr id="3145764" name="AutoShape 31"/>
            <p:cNvCxnSpPr>
              <a:cxnSpLocks noChangeShapeType="1"/>
            </p:cNvCxnSpPr>
            <p:nvPr/>
          </p:nvCxnSpPr>
          <p:spPr bwMode="auto">
            <a:xfrm rot="5400000" flipV="1">
              <a:off x="3470250" y="1849424"/>
              <a:ext cx="1588" cy="1447800"/>
            </a:xfrm>
            <a:prstGeom prst="curvedConnector3">
              <a:avLst>
                <a:gd name="adj1" fmla="val 26699991"/>
              </a:avLst>
            </a:prstGeom>
            <a:noFill/>
            <a:ln w="28575">
              <a:solidFill>
                <a:srgbClr val="00B050"/>
              </a:solidFill>
              <a:round/>
              <a:headEnd type="triangle" w="med" len="med"/>
              <a:tailEnd type="none" w="lg" len="lg"/>
            </a:ln>
          </p:spPr>
        </p:cxnSp>
        <p:sp>
          <p:nvSpPr>
            <p:cNvPr id="1049099" name="Oval 32"/>
            <p:cNvSpPr>
              <a:spLocks noChangeArrowheads="1"/>
            </p:cNvSpPr>
            <p:nvPr/>
          </p:nvSpPr>
          <p:spPr bwMode="auto">
            <a:xfrm>
              <a:off x="6215038" y="2214548"/>
              <a:ext cx="457200" cy="381000"/>
            </a:xfrm>
            <a:prstGeom prst="ellipse"/>
            <a:solidFill>
              <a:srgbClr val="FCD5A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pPr algn="ctr" eaLnBrk="1" hangingPunct="1"/>
              <a:r>
                <a:rPr altLang="en-US" sz="1600" lang="en-US"/>
                <a:t>N-1</a:t>
              </a:r>
            </a:p>
          </p:txBody>
        </p:sp>
        <p:sp>
          <p:nvSpPr>
            <p:cNvPr id="1049100" name="Oval 33"/>
            <p:cNvSpPr>
              <a:spLocks noChangeArrowheads="1"/>
            </p:cNvSpPr>
            <p:nvPr/>
          </p:nvSpPr>
          <p:spPr bwMode="auto">
            <a:xfrm>
              <a:off x="7700938" y="2190736"/>
              <a:ext cx="457200" cy="381000"/>
            </a:xfrm>
            <a:prstGeom prst="ellipse"/>
            <a:solidFill>
              <a:srgbClr val="FCD5A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pPr algn="ctr" eaLnBrk="1" hangingPunct="1"/>
              <a:r>
                <a:rPr altLang="en-US" lang="en-US"/>
                <a:t>N</a:t>
              </a:r>
            </a:p>
          </p:txBody>
        </p:sp>
        <p:cxnSp>
          <p:nvCxnSpPr>
            <p:cNvPr id="3145765" name="AutoShape 34"/>
            <p:cNvCxnSpPr>
              <a:cxnSpLocks noChangeShapeType="1"/>
              <a:stCxn id="1049099" idx="0"/>
              <a:endCxn id="1049100" idx="0"/>
            </p:cNvCxnSpPr>
            <p:nvPr/>
          </p:nvCxnSpPr>
          <p:spPr bwMode="auto">
            <a:xfrm rot="5400000" flipH="1" flipV="1">
              <a:off x="7175475" y="1460486"/>
              <a:ext cx="23813" cy="1485900"/>
            </a:xfrm>
            <a:prstGeom prst="curvedConnector3">
              <a:avLst>
                <a:gd name="adj1" fmla="val 2033120"/>
              </a:avLst>
            </a:prstGeom>
            <a:noFill/>
            <a:ln w="28575">
              <a:solidFill>
                <a:srgbClr val="00B050"/>
              </a:solidFill>
              <a:round/>
              <a:headEnd/>
              <a:tailEnd type="triangle" w="lg" len="lg"/>
            </a:ln>
          </p:spPr>
        </p:cxnSp>
        <p:sp>
          <p:nvSpPr>
            <p:cNvPr id="1049101" name="Text Box 35"/>
            <p:cNvSpPr txBox="1">
              <a:spLocks noChangeArrowheads="1"/>
            </p:cNvSpPr>
            <p:nvPr/>
          </p:nvSpPr>
          <p:spPr bwMode="auto">
            <a:xfrm>
              <a:off x="7072330" y="1357298"/>
              <a:ext cx="311150" cy="369888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en-US">
                  <a:latin typeface="Symbol" pitchFamily="18" charset="2"/>
                </a:rPr>
                <a:t>l</a:t>
              </a:r>
              <a:endParaRPr altLang="en-US" baseline="-25000" b="1" lang="en-US">
                <a:latin typeface="Symbol" pitchFamily="18" charset="2"/>
              </a:endParaRPr>
            </a:p>
          </p:txBody>
        </p:sp>
        <p:sp>
          <p:nvSpPr>
            <p:cNvPr id="1049102" name="Text Box 36"/>
            <p:cNvSpPr txBox="1">
              <a:spLocks noChangeArrowheads="1"/>
            </p:cNvSpPr>
            <p:nvPr/>
          </p:nvSpPr>
          <p:spPr bwMode="auto">
            <a:xfrm>
              <a:off x="7008788" y="2936861"/>
              <a:ext cx="484188" cy="369888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lang="en-US"/>
                <a:t>N</a:t>
              </a:r>
              <a:r>
                <a:rPr altLang="en-US" b="1" lang="en-US">
                  <a:latin typeface="Symbol" pitchFamily="18" charset="2"/>
                </a:rPr>
                <a:t>m</a:t>
              </a:r>
              <a:endParaRPr altLang="en-US" baseline="-25000" b="1" lang="en-US"/>
            </a:p>
          </p:txBody>
        </p:sp>
        <p:cxnSp>
          <p:nvCxnSpPr>
            <p:cNvPr id="3145766" name="AutoShape 37"/>
            <p:cNvCxnSpPr>
              <a:cxnSpLocks noChangeShapeType="1"/>
            </p:cNvCxnSpPr>
            <p:nvPr/>
          </p:nvCxnSpPr>
          <p:spPr bwMode="auto">
            <a:xfrm rot="5400000" flipV="1">
              <a:off x="7204050" y="1847836"/>
              <a:ext cx="1588" cy="1447800"/>
            </a:xfrm>
            <a:prstGeom prst="curvedConnector3">
              <a:avLst>
                <a:gd name="adj1" fmla="val 26699991"/>
              </a:avLst>
            </a:prstGeom>
            <a:noFill/>
            <a:ln w="28575">
              <a:solidFill>
                <a:srgbClr val="00B050"/>
              </a:solidFill>
              <a:round/>
              <a:headEnd type="triangle" w="med" len="med"/>
              <a:tailEnd type="none" w="lg" len="lg"/>
            </a:ln>
          </p:spPr>
        </p:cxnSp>
      </p:grpSp>
    </p:spTree>
  </p:cSld>
  <p:clrMapOvr>
    <a:masterClrMapping/>
  </p:clrMapOvr>
  <p:timing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dirty="0" 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dirty="0" lang="en-US" err="1" smtClean="0">
                <a:solidFill>
                  <a:schemeClr val="tx2">
                    <a:satMod val="130000"/>
                  </a:schemeClr>
                </a:solidFill>
              </a:rPr>
              <a:t>Erlang</a:t>
            </a:r>
            <a:r>
              <a:rPr dirty="0" lang="en-US" smtClean="0">
                <a:solidFill>
                  <a:schemeClr val="tx2">
                    <a:satMod val="130000"/>
                  </a:schemeClr>
                </a:solidFill>
              </a:rPr>
              <a:t>(4)</a:t>
            </a:r>
            <a:endParaRPr dirty="0"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49104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428750"/>
            <a:ext cx="8429625" cy="4525963"/>
          </a:xfrm>
        </p:spPr>
        <p:txBody>
          <a:bodyPr/>
          <a:p>
            <a:pPr eaLnBrk="1" hangingPunct="1"/>
            <a:r>
              <a:rPr altLang="en-US" dirty="0" sz="2000" lang="en-US" smtClean="0"/>
              <a:t>Dari </a:t>
            </a:r>
            <a:r>
              <a:rPr altLang="en-US" dirty="0" sz="2000" lang="en-US" err="1" smtClean="0"/>
              <a:t>persamaan</a:t>
            </a:r>
            <a:r>
              <a:rPr altLang="en-US" dirty="0" sz="2000" lang="en-US" smtClean="0"/>
              <a:t> </a:t>
            </a:r>
            <a:r>
              <a:rPr altLang="en-US" dirty="0" sz="2000" lang="en-US" err="1" smtClean="0"/>
              <a:t>kesetimbangan</a:t>
            </a:r>
            <a:r>
              <a:rPr altLang="en-US" dirty="0" sz="2000" lang="en-US" smtClean="0"/>
              <a:t> </a:t>
            </a:r>
            <a:r>
              <a:rPr altLang="en-US" dirty="0" sz="2000" lang="en-US" err="1" smtClean="0"/>
              <a:t>tersebut</a:t>
            </a:r>
            <a:r>
              <a:rPr altLang="en-US" dirty="0" sz="2000" lang="en-US" smtClean="0"/>
              <a:t> </a:t>
            </a:r>
            <a:r>
              <a:rPr altLang="en-US" dirty="0" sz="2000" lang="en-US" err="1" smtClean="0"/>
              <a:t>bisa</a:t>
            </a:r>
            <a:r>
              <a:rPr altLang="en-US" dirty="0" sz="2000" lang="en-US" smtClean="0"/>
              <a:t> </a:t>
            </a:r>
            <a:r>
              <a:rPr altLang="en-US" dirty="0" sz="2000" lang="en-US" err="1" smtClean="0"/>
              <a:t>kita</a:t>
            </a:r>
            <a:r>
              <a:rPr altLang="en-US" dirty="0" sz="2000" lang="en-US" smtClean="0"/>
              <a:t> </a:t>
            </a:r>
            <a:r>
              <a:rPr altLang="en-US" dirty="0" sz="2000" lang="en-US" err="1" smtClean="0"/>
              <a:t>peroleh</a:t>
            </a:r>
            <a:r>
              <a:rPr altLang="en-US" dirty="0" sz="2000" lang="en-US" smtClean="0"/>
              <a:t> </a:t>
            </a:r>
          </a:p>
          <a:p>
            <a:pPr eaLnBrk="1" hangingPunct="1"/>
            <a:endParaRPr altLang="en-US" dirty="0" sz="2000" lang="en-US" smtClean="0"/>
          </a:p>
          <a:p>
            <a:pPr eaLnBrk="1" hangingPunct="1">
              <a:buFontTx/>
              <a:buNone/>
            </a:pPr>
            <a:r>
              <a:rPr altLang="en-US" dirty="0" sz="2000" lang="en-US" smtClean="0"/>
              <a:t>	P(n) =          P(n-1)</a:t>
            </a:r>
            <a:r>
              <a:rPr altLang="en-US" dirty="0" sz="2000" lang="id-ID" smtClean="0"/>
              <a:t> </a:t>
            </a:r>
            <a:r>
              <a:rPr altLang="en-US" dirty="0" sz="2000" lang="en-US" smtClean="0"/>
              <a:t> =            </a:t>
            </a:r>
            <a:r>
              <a:rPr altLang="en-US" dirty="0" sz="2000" lang="id-ID" smtClean="0"/>
              <a:t>   </a:t>
            </a:r>
            <a:r>
              <a:rPr altLang="en-US" dirty="0" sz="2000" lang="en-US" smtClean="0"/>
              <a:t>     P(n-2)</a:t>
            </a:r>
            <a:r>
              <a:rPr altLang="en-US" dirty="0" sz="2000" lang="id-ID" smtClean="0"/>
              <a:t> </a:t>
            </a:r>
            <a:r>
              <a:rPr altLang="en-US" dirty="0" sz="2000" lang="en-US" smtClean="0"/>
              <a:t>=                     </a:t>
            </a:r>
            <a:r>
              <a:rPr altLang="en-US" dirty="0" sz="2000" lang="id-ID" smtClean="0"/>
              <a:t> </a:t>
            </a:r>
            <a:r>
              <a:rPr altLang="en-US" dirty="0" sz="2000" lang="en-US" smtClean="0"/>
              <a:t>     P(n-3)= … =     </a:t>
            </a:r>
            <a:r>
              <a:rPr altLang="en-US" dirty="0" sz="2000" lang="id-ID" smtClean="0"/>
              <a:t>     </a:t>
            </a:r>
            <a:r>
              <a:rPr altLang="en-US" dirty="0" sz="2000" lang="en-US" smtClean="0"/>
              <a:t> P(0)</a:t>
            </a:r>
          </a:p>
          <a:p>
            <a:pPr eaLnBrk="1" hangingPunct="1"/>
            <a:endParaRPr altLang="en-US" dirty="0" sz="2000" lang="en-US" smtClean="0"/>
          </a:p>
          <a:p>
            <a:pPr eaLnBrk="1" hangingPunct="1"/>
            <a:r>
              <a:rPr altLang="en-US" dirty="0" sz="2000" lang="en-US" err="1" smtClean="0"/>
              <a:t>Jadi</a:t>
            </a:r>
            <a:r>
              <a:rPr altLang="en-US" dirty="0" sz="2000" lang="en-US" smtClean="0"/>
              <a:t> P(n) =     </a:t>
            </a:r>
            <a:r>
              <a:rPr altLang="en-US" dirty="0" sz="2000" lang="id-ID" smtClean="0"/>
              <a:t>  </a:t>
            </a:r>
            <a:r>
              <a:rPr altLang="en-US" dirty="0" sz="2000" lang="en-US" smtClean="0"/>
              <a:t> P(0), </a:t>
            </a:r>
            <a:r>
              <a:rPr altLang="en-US" dirty="0" sz="2000" lang="en-US" err="1" smtClean="0"/>
              <a:t>dengan</a:t>
            </a:r>
            <a:r>
              <a:rPr altLang="en-US" dirty="0" sz="2000" lang="en-US" smtClean="0"/>
              <a:t> n = 0,1,2,…,N</a:t>
            </a:r>
          </a:p>
          <a:p>
            <a:pPr eaLnBrk="1" hangingPunct="1"/>
            <a:endParaRPr altLang="en-US" dirty="0" sz="2000" lang="en-US" smtClean="0"/>
          </a:p>
          <a:p>
            <a:pPr eaLnBrk="1" hangingPunct="1"/>
            <a:r>
              <a:rPr altLang="en-US" dirty="0" sz="2000" lang="en-US" err="1" smtClean="0"/>
              <a:t>Mencari</a:t>
            </a:r>
            <a:r>
              <a:rPr altLang="en-US" dirty="0" sz="2000" lang="en-US" smtClean="0"/>
              <a:t> P(0) :</a:t>
            </a:r>
          </a:p>
          <a:p>
            <a:pPr eaLnBrk="1" hangingPunct="1"/>
            <a:endParaRPr altLang="en-US" dirty="0" sz="2000" lang="en-US" smtClean="0"/>
          </a:p>
          <a:p>
            <a:pPr eaLnBrk="1" hangingPunct="1" lvl="1"/>
            <a:r>
              <a:rPr altLang="en-US" dirty="0" sz="1800" lang="en-US" smtClean="0"/>
              <a:t>1 =   </a:t>
            </a:r>
            <a:r>
              <a:rPr altLang="en-US" dirty="0" sz="1800" lang="id-ID" smtClean="0"/>
              <a:t>    </a:t>
            </a:r>
            <a:r>
              <a:rPr altLang="en-US" dirty="0" sz="1800" lang="en-US" smtClean="0"/>
              <a:t>   P(n) = P(0) { 1+A+    </a:t>
            </a:r>
            <a:r>
              <a:rPr altLang="en-US" dirty="0" sz="1800" lang="id-ID" smtClean="0"/>
              <a:t>     </a:t>
            </a:r>
            <a:r>
              <a:rPr altLang="en-US" dirty="0" sz="1800" lang="en-US" smtClean="0"/>
              <a:t> </a:t>
            </a:r>
            <a:r>
              <a:rPr altLang="en-US" dirty="0" sz="1800" lang="id-ID" smtClean="0"/>
              <a:t>  </a:t>
            </a:r>
            <a:r>
              <a:rPr altLang="en-US" dirty="0" sz="1800" lang="en-US" smtClean="0"/>
              <a:t>+     </a:t>
            </a:r>
            <a:r>
              <a:rPr altLang="en-US" dirty="0" sz="1800" lang="id-ID" smtClean="0"/>
              <a:t>        </a:t>
            </a:r>
            <a:r>
              <a:rPr altLang="en-US" dirty="0" sz="1800" lang="en-US" smtClean="0"/>
              <a:t> + … +      </a:t>
            </a:r>
            <a:r>
              <a:rPr altLang="en-US" dirty="0" sz="1800" lang="id-ID" smtClean="0"/>
              <a:t>    </a:t>
            </a:r>
            <a:r>
              <a:rPr altLang="en-US" dirty="0" sz="1800" lang="en-US" smtClean="0"/>
              <a:t>}</a:t>
            </a:r>
          </a:p>
          <a:p>
            <a:pPr eaLnBrk="1" hangingPunct="1" lvl="1"/>
            <a:endParaRPr altLang="en-US" dirty="0" sz="1800" lang="en-US" smtClean="0"/>
          </a:p>
          <a:p>
            <a:pPr eaLnBrk="1" hangingPunct="1" lvl="1"/>
            <a:r>
              <a:rPr altLang="en-US" dirty="0" sz="1800" lang="en-US" err="1" smtClean="0"/>
              <a:t>Jadi</a:t>
            </a:r>
            <a:r>
              <a:rPr altLang="en-US" dirty="0" sz="1800" lang="en-US" smtClean="0"/>
              <a:t> P(0) = </a:t>
            </a:r>
          </a:p>
          <a:p>
            <a:pPr eaLnBrk="1" hangingPunct="1"/>
            <a:endParaRPr altLang="en-US" dirty="0" lang="en-US" smtClean="0"/>
          </a:p>
        </p:txBody>
      </p:sp>
      <p:sp>
        <p:nvSpPr>
          <p:cNvPr id="104910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29565714-4507-4485-AD18-37628C66AC96}" type="slidenum">
              <a:rPr altLang="en-US" lang="en-US"/>
              <a:t>45</a:t>
            </a:fld>
            <a:endParaRPr altLang="en-US" lang="en-US"/>
          </a:p>
        </p:txBody>
      </p:sp>
      <p:grpSp>
        <p:nvGrpSpPr>
          <p:cNvPr id="164" name="Group 118"/>
          <p:cNvGrpSpPr/>
          <p:nvPr/>
        </p:nvGrpSpPr>
        <p:grpSpPr bwMode="auto">
          <a:xfrm>
            <a:off x="1500213" y="2000250"/>
            <a:ext cx="6643687" cy="823913"/>
            <a:chOff x="1500166" y="2143116"/>
            <a:chExt cx="6643428" cy="823913"/>
          </a:xfrm>
        </p:grpSpPr>
        <p:sp>
          <p:nvSpPr>
            <p:cNvPr id="1049106" name="Rectangle 4"/>
            <p:cNvSpPr>
              <a:spLocks noChangeArrowheads="1"/>
            </p:cNvSpPr>
            <p:nvPr/>
          </p:nvSpPr>
          <p:spPr bwMode="auto">
            <a:xfrm>
              <a:off x="1500166" y="2158991"/>
              <a:ext cx="333375" cy="396875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lang="en-US"/>
                <a:t>A</a:t>
              </a:r>
            </a:p>
          </p:txBody>
        </p:sp>
        <p:sp>
          <p:nvSpPr>
            <p:cNvPr id="1049107" name="Line 5"/>
            <p:cNvSpPr>
              <a:spLocks noChangeShapeType="1"/>
            </p:cNvSpPr>
            <p:nvPr/>
          </p:nvSpPr>
          <p:spPr bwMode="auto">
            <a:xfrm>
              <a:off x="1543026" y="2544754"/>
              <a:ext cx="304788" cy="0"/>
            </a:xfrm>
            <a:prstGeom prst="line"/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/>
            <a:p>
              <a:pPr eaLnBrk="1" hangingPunct="1"/>
              <a:endParaRPr lang="id-ID"/>
            </a:p>
          </p:txBody>
        </p:sp>
        <p:sp>
          <p:nvSpPr>
            <p:cNvPr id="1049108" name="Rectangle 6"/>
            <p:cNvSpPr>
              <a:spLocks noChangeArrowheads="1"/>
            </p:cNvSpPr>
            <p:nvPr/>
          </p:nvSpPr>
          <p:spPr bwMode="auto">
            <a:xfrm>
              <a:off x="1517629" y="2570154"/>
              <a:ext cx="322262" cy="396875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lang="en-US"/>
                <a:t>n</a:t>
              </a:r>
            </a:p>
          </p:txBody>
        </p:sp>
        <p:sp>
          <p:nvSpPr>
            <p:cNvPr id="1049109" name="Rectangle 7"/>
            <p:cNvSpPr>
              <a:spLocks noChangeArrowheads="1"/>
            </p:cNvSpPr>
            <p:nvPr/>
          </p:nvSpPr>
          <p:spPr bwMode="auto">
            <a:xfrm>
              <a:off x="3176566" y="2143116"/>
              <a:ext cx="425116" cy="400110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dirty="0" lang="en-US"/>
                <a:t>A</a:t>
              </a:r>
              <a:r>
                <a:rPr altLang="en-US" baseline="30000" dirty="0" lang="en-US"/>
                <a:t>2</a:t>
              </a:r>
            </a:p>
          </p:txBody>
        </p:sp>
        <p:sp>
          <p:nvSpPr>
            <p:cNvPr id="1049110" name="Rectangle 8"/>
            <p:cNvSpPr>
              <a:spLocks noChangeArrowheads="1"/>
            </p:cNvSpPr>
            <p:nvPr/>
          </p:nvSpPr>
          <p:spPr bwMode="auto">
            <a:xfrm>
              <a:off x="2987654" y="2524116"/>
              <a:ext cx="874712" cy="396875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lang="en-US"/>
                <a:t>n(n-1)</a:t>
              </a:r>
            </a:p>
          </p:txBody>
        </p:sp>
        <p:sp>
          <p:nvSpPr>
            <p:cNvPr id="1049111" name="Line 9"/>
            <p:cNvSpPr>
              <a:spLocks noChangeShapeType="1"/>
            </p:cNvSpPr>
            <p:nvPr/>
          </p:nvSpPr>
          <p:spPr bwMode="auto">
            <a:xfrm>
              <a:off x="2947910" y="2520941"/>
              <a:ext cx="914364" cy="0"/>
            </a:xfrm>
            <a:prstGeom prst="line"/>
            <a:noFill/>
            <a:ln w="9525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/>
            <a:p>
              <a:pPr eaLnBrk="1" hangingPunct="1"/>
              <a:endParaRPr lang="id-ID"/>
            </a:p>
          </p:txBody>
        </p:sp>
        <p:sp>
          <p:nvSpPr>
            <p:cNvPr id="1049112" name="Rectangle 10"/>
            <p:cNvSpPr>
              <a:spLocks noChangeArrowheads="1"/>
            </p:cNvSpPr>
            <p:nvPr/>
          </p:nvSpPr>
          <p:spPr bwMode="auto">
            <a:xfrm>
              <a:off x="5310166" y="2158991"/>
              <a:ext cx="425116" cy="400110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lang="en-US"/>
                <a:t>A</a:t>
              </a:r>
              <a:r>
                <a:rPr altLang="en-US" baseline="30000" lang="en-US"/>
                <a:t>3</a:t>
              </a:r>
            </a:p>
          </p:txBody>
        </p:sp>
        <p:sp>
          <p:nvSpPr>
            <p:cNvPr id="1049113" name="Rectangle 11"/>
            <p:cNvSpPr>
              <a:spLocks noChangeArrowheads="1"/>
            </p:cNvSpPr>
            <p:nvPr/>
          </p:nvSpPr>
          <p:spPr bwMode="auto">
            <a:xfrm>
              <a:off x="4873604" y="2570154"/>
              <a:ext cx="1269803" cy="369332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p>
              <a:pPr eaLnBrk="1" hangingPunct="1"/>
              <a:r>
                <a:rPr altLang="en-US" dirty="0" lang="en-US"/>
                <a:t>n(n-1)(n-2)</a:t>
              </a:r>
            </a:p>
          </p:txBody>
        </p:sp>
        <p:sp>
          <p:nvSpPr>
            <p:cNvPr id="1049114" name="Line 12"/>
            <p:cNvSpPr>
              <a:spLocks noChangeShapeType="1"/>
            </p:cNvSpPr>
            <p:nvPr/>
          </p:nvSpPr>
          <p:spPr bwMode="auto">
            <a:xfrm>
              <a:off x="4852966" y="2566979"/>
              <a:ext cx="1447800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grpSp>
          <p:nvGrpSpPr>
            <p:cNvPr id="165" name="Group 86"/>
            <p:cNvGrpSpPr/>
            <p:nvPr/>
          </p:nvGrpSpPr>
          <p:grpSpPr bwMode="auto">
            <a:xfrm>
              <a:off x="7715272" y="2143116"/>
              <a:ext cx="428322" cy="808038"/>
              <a:chOff x="7824766" y="2158991"/>
              <a:chExt cx="428322" cy="808038"/>
            </a:xfrm>
          </p:grpSpPr>
          <p:sp>
            <p:nvSpPr>
              <p:cNvPr id="1049115" name="Rectangle 13"/>
              <p:cNvSpPr>
                <a:spLocks noChangeArrowheads="1"/>
              </p:cNvSpPr>
              <p:nvPr/>
            </p:nvSpPr>
            <p:spPr bwMode="auto">
              <a:xfrm>
                <a:off x="7824766" y="2158991"/>
                <a:ext cx="428322" cy="40011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altLang="en-US" lang="en-US"/>
                  <a:t>A</a:t>
                </a:r>
                <a:r>
                  <a:rPr altLang="en-US" baseline="30000" lang="en-US"/>
                  <a:t>n</a:t>
                </a:r>
              </a:p>
            </p:txBody>
          </p:sp>
          <p:sp>
            <p:nvSpPr>
              <p:cNvPr id="1049116" name="Line 14"/>
              <p:cNvSpPr>
                <a:spLocks noChangeShapeType="1"/>
              </p:cNvSpPr>
              <p:nvPr/>
            </p:nvSpPr>
            <p:spPr bwMode="auto">
              <a:xfrm>
                <a:off x="7824766" y="2544754"/>
                <a:ext cx="304800" cy="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9117" name="Rectangle 15"/>
              <p:cNvSpPr>
                <a:spLocks noChangeArrowheads="1"/>
              </p:cNvSpPr>
              <p:nvPr/>
            </p:nvSpPr>
            <p:spPr bwMode="auto">
              <a:xfrm>
                <a:off x="7824766" y="2570154"/>
                <a:ext cx="415925" cy="396875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altLang="en-US" lang="en-US"/>
                  <a:t>n!</a:t>
                </a:r>
              </a:p>
            </p:txBody>
          </p:sp>
        </p:grpSp>
      </p:grpSp>
      <p:grpSp>
        <p:nvGrpSpPr>
          <p:cNvPr id="166" name="Group 16"/>
          <p:cNvGrpSpPr/>
          <p:nvPr/>
        </p:nvGrpSpPr>
        <p:grpSpPr bwMode="auto">
          <a:xfrm>
            <a:off x="1928813" y="2714625"/>
            <a:ext cx="428625" cy="808038"/>
            <a:chOff x="1274" y="1507"/>
            <a:chExt cx="270" cy="509"/>
          </a:xfrm>
        </p:grpSpPr>
        <p:sp>
          <p:nvSpPr>
            <p:cNvPr id="1049118" name="Rectangle 17"/>
            <p:cNvSpPr>
              <a:spLocks noChangeArrowheads="1"/>
            </p:cNvSpPr>
            <p:nvPr/>
          </p:nvSpPr>
          <p:spPr bwMode="auto">
            <a:xfrm>
              <a:off x="1274" y="1507"/>
              <a:ext cx="270" cy="252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lang="en-US"/>
                <a:t>A</a:t>
              </a:r>
              <a:r>
                <a:rPr altLang="en-US" baseline="30000" lang="en-US"/>
                <a:t>n</a:t>
              </a:r>
            </a:p>
          </p:txBody>
        </p:sp>
        <p:sp>
          <p:nvSpPr>
            <p:cNvPr id="1049119" name="Line 18"/>
            <p:cNvSpPr>
              <a:spLocks noChangeShapeType="1"/>
            </p:cNvSpPr>
            <p:nvPr/>
          </p:nvSpPr>
          <p:spPr bwMode="auto">
            <a:xfrm>
              <a:off x="1274" y="1750"/>
              <a:ext cx="192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9120" name="Rectangle 19"/>
            <p:cNvSpPr>
              <a:spLocks noChangeArrowheads="1"/>
            </p:cNvSpPr>
            <p:nvPr/>
          </p:nvSpPr>
          <p:spPr bwMode="auto">
            <a:xfrm>
              <a:off x="1274" y="1766"/>
              <a:ext cx="262" cy="250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lang="en-US"/>
                <a:t>n!</a:t>
              </a:r>
            </a:p>
          </p:txBody>
        </p:sp>
      </p:grpSp>
      <p:grpSp>
        <p:nvGrpSpPr>
          <p:cNvPr id="167" name="Group 23"/>
          <p:cNvGrpSpPr/>
          <p:nvPr/>
        </p:nvGrpSpPr>
        <p:grpSpPr bwMode="auto">
          <a:xfrm>
            <a:off x="1428728" y="4143380"/>
            <a:ext cx="508000" cy="977900"/>
            <a:chOff x="1269" y="1841"/>
            <a:chExt cx="320" cy="616"/>
          </a:xfrm>
        </p:grpSpPr>
        <p:sp>
          <p:nvSpPr>
            <p:cNvPr id="1049121" name="Rectangle 24"/>
            <p:cNvSpPr>
              <a:spLocks noChangeArrowheads="1"/>
            </p:cNvSpPr>
            <p:nvPr/>
          </p:nvSpPr>
          <p:spPr bwMode="auto">
            <a:xfrm>
              <a:off x="1279" y="1937"/>
              <a:ext cx="286" cy="404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sz="3600" lang="en-US">
                  <a:sym typeface="Symbol" pitchFamily="18" charset="2"/>
                </a:rPr>
                <a:t></a:t>
              </a:r>
            </a:p>
          </p:txBody>
        </p:sp>
        <p:sp>
          <p:nvSpPr>
            <p:cNvPr id="1049122" name="Text Box 25"/>
            <p:cNvSpPr txBox="1">
              <a:spLocks noChangeArrowheads="1"/>
            </p:cNvSpPr>
            <p:nvPr/>
          </p:nvSpPr>
          <p:spPr bwMode="auto">
            <a:xfrm>
              <a:off x="1269" y="2245"/>
              <a:ext cx="320" cy="212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dirty="0" sz="1600" lang="en-US"/>
                <a:t>n=0</a:t>
              </a:r>
            </a:p>
          </p:txBody>
        </p:sp>
        <p:sp>
          <p:nvSpPr>
            <p:cNvPr id="1049123" name="Text Box 26"/>
            <p:cNvSpPr txBox="1">
              <a:spLocks noChangeArrowheads="1"/>
            </p:cNvSpPr>
            <p:nvPr/>
          </p:nvSpPr>
          <p:spPr bwMode="auto">
            <a:xfrm>
              <a:off x="1327" y="1841"/>
              <a:ext cx="198" cy="212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sz="1600" lang="en-US">
                  <a:sym typeface="Symbol" pitchFamily="18" charset="2"/>
                </a:rPr>
                <a:t>N</a:t>
              </a:r>
              <a:endParaRPr altLang="en-US" sz="1600" lang="en-US"/>
            </a:p>
          </p:txBody>
        </p:sp>
      </p:grpSp>
      <p:grpSp>
        <p:nvGrpSpPr>
          <p:cNvPr id="168" name="Group 27"/>
          <p:cNvGrpSpPr/>
          <p:nvPr/>
        </p:nvGrpSpPr>
        <p:grpSpPr bwMode="auto">
          <a:xfrm>
            <a:off x="3714744" y="4214818"/>
            <a:ext cx="398463" cy="777875"/>
            <a:chOff x="1274" y="1522"/>
            <a:chExt cx="251" cy="490"/>
          </a:xfrm>
        </p:grpSpPr>
        <p:sp>
          <p:nvSpPr>
            <p:cNvPr id="1049124" name="Rectangle 28"/>
            <p:cNvSpPr>
              <a:spLocks noChangeArrowheads="1"/>
            </p:cNvSpPr>
            <p:nvPr/>
          </p:nvSpPr>
          <p:spPr bwMode="auto">
            <a:xfrm>
              <a:off x="1274" y="1522"/>
              <a:ext cx="251" cy="231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lang="en-US"/>
                <a:t>A</a:t>
              </a:r>
              <a:r>
                <a:rPr altLang="en-US" baseline="30000" lang="en-US"/>
                <a:t>2</a:t>
              </a:r>
            </a:p>
          </p:txBody>
        </p:sp>
        <p:sp>
          <p:nvSpPr>
            <p:cNvPr id="1049125" name="Line 29"/>
            <p:cNvSpPr>
              <a:spLocks noChangeShapeType="1"/>
            </p:cNvSpPr>
            <p:nvPr/>
          </p:nvSpPr>
          <p:spPr bwMode="auto">
            <a:xfrm>
              <a:off x="1274" y="1750"/>
              <a:ext cx="192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9126" name="Rectangle 30"/>
            <p:cNvSpPr>
              <a:spLocks noChangeArrowheads="1"/>
            </p:cNvSpPr>
            <p:nvPr/>
          </p:nvSpPr>
          <p:spPr bwMode="auto">
            <a:xfrm>
              <a:off x="1274" y="1781"/>
              <a:ext cx="245" cy="231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lang="en-US"/>
                <a:t>2!</a:t>
              </a:r>
            </a:p>
          </p:txBody>
        </p:sp>
      </p:grpSp>
      <p:grpSp>
        <p:nvGrpSpPr>
          <p:cNvPr id="169" name="Group 31"/>
          <p:cNvGrpSpPr/>
          <p:nvPr/>
        </p:nvGrpSpPr>
        <p:grpSpPr bwMode="auto">
          <a:xfrm>
            <a:off x="4500562" y="4214818"/>
            <a:ext cx="398462" cy="777875"/>
            <a:chOff x="1274" y="1522"/>
            <a:chExt cx="251" cy="490"/>
          </a:xfrm>
        </p:grpSpPr>
        <p:sp>
          <p:nvSpPr>
            <p:cNvPr id="1049127" name="Rectangle 32"/>
            <p:cNvSpPr>
              <a:spLocks noChangeArrowheads="1"/>
            </p:cNvSpPr>
            <p:nvPr/>
          </p:nvSpPr>
          <p:spPr bwMode="auto">
            <a:xfrm>
              <a:off x="1274" y="1522"/>
              <a:ext cx="251" cy="231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lang="en-US"/>
                <a:t>A</a:t>
              </a:r>
              <a:r>
                <a:rPr altLang="en-US" baseline="30000" lang="en-US"/>
                <a:t>3</a:t>
              </a:r>
            </a:p>
          </p:txBody>
        </p:sp>
        <p:sp>
          <p:nvSpPr>
            <p:cNvPr id="1049128" name="Line 33"/>
            <p:cNvSpPr>
              <a:spLocks noChangeShapeType="1"/>
            </p:cNvSpPr>
            <p:nvPr/>
          </p:nvSpPr>
          <p:spPr bwMode="auto">
            <a:xfrm>
              <a:off x="1274" y="1750"/>
              <a:ext cx="192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9129" name="Rectangle 34"/>
            <p:cNvSpPr>
              <a:spLocks noChangeArrowheads="1"/>
            </p:cNvSpPr>
            <p:nvPr/>
          </p:nvSpPr>
          <p:spPr bwMode="auto">
            <a:xfrm>
              <a:off x="1274" y="1781"/>
              <a:ext cx="245" cy="231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lang="en-US"/>
                <a:t>3!</a:t>
              </a:r>
            </a:p>
          </p:txBody>
        </p:sp>
      </p:grpSp>
      <p:grpSp>
        <p:nvGrpSpPr>
          <p:cNvPr id="170" name="Group 35"/>
          <p:cNvGrpSpPr/>
          <p:nvPr/>
        </p:nvGrpSpPr>
        <p:grpSpPr bwMode="auto">
          <a:xfrm>
            <a:off x="5786446" y="4214818"/>
            <a:ext cx="415925" cy="777875"/>
            <a:chOff x="1274" y="1522"/>
            <a:chExt cx="262" cy="490"/>
          </a:xfrm>
        </p:grpSpPr>
        <p:sp>
          <p:nvSpPr>
            <p:cNvPr id="1049130" name="Rectangle 36"/>
            <p:cNvSpPr>
              <a:spLocks noChangeArrowheads="1"/>
            </p:cNvSpPr>
            <p:nvPr/>
          </p:nvSpPr>
          <p:spPr bwMode="auto">
            <a:xfrm>
              <a:off x="1274" y="1522"/>
              <a:ext cx="262" cy="231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lang="en-US"/>
                <a:t>A</a:t>
              </a:r>
              <a:r>
                <a:rPr altLang="en-US" baseline="30000" lang="en-US"/>
                <a:t>N</a:t>
              </a:r>
            </a:p>
          </p:txBody>
        </p:sp>
        <p:sp>
          <p:nvSpPr>
            <p:cNvPr id="1049131" name="Line 37"/>
            <p:cNvSpPr>
              <a:spLocks noChangeShapeType="1"/>
            </p:cNvSpPr>
            <p:nvPr/>
          </p:nvSpPr>
          <p:spPr bwMode="auto">
            <a:xfrm>
              <a:off x="1274" y="1750"/>
              <a:ext cx="192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9132" name="Rectangle 38"/>
            <p:cNvSpPr>
              <a:spLocks noChangeArrowheads="1"/>
            </p:cNvSpPr>
            <p:nvPr/>
          </p:nvSpPr>
          <p:spPr bwMode="auto">
            <a:xfrm>
              <a:off x="1274" y="1781"/>
              <a:ext cx="261" cy="231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dirty="0" lang="en-US"/>
                <a:t>N!</a:t>
              </a:r>
            </a:p>
          </p:txBody>
        </p:sp>
      </p:grpSp>
      <p:grpSp>
        <p:nvGrpSpPr>
          <p:cNvPr id="171" name="Group 107"/>
          <p:cNvGrpSpPr/>
          <p:nvPr/>
        </p:nvGrpSpPr>
        <p:grpSpPr bwMode="auto">
          <a:xfrm>
            <a:off x="2286000" y="4929198"/>
            <a:ext cx="858838" cy="1344613"/>
            <a:chOff x="2286000" y="4814888"/>
            <a:chExt cx="858838" cy="1344612"/>
          </a:xfrm>
        </p:grpSpPr>
        <p:sp>
          <p:nvSpPr>
            <p:cNvPr id="1049133" name="Line 39"/>
            <p:cNvSpPr>
              <a:spLocks noChangeShapeType="1"/>
            </p:cNvSpPr>
            <p:nvPr/>
          </p:nvSpPr>
          <p:spPr bwMode="auto">
            <a:xfrm>
              <a:off x="2286000" y="5181600"/>
              <a:ext cx="838200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9134" name="Text Box 40"/>
            <p:cNvSpPr txBox="1">
              <a:spLocks noChangeArrowheads="1"/>
            </p:cNvSpPr>
            <p:nvPr/>
          </p:nvSpPr>
          <p:spPr bwMode="auto">
            <a:xfrm>
              <a:off x="2590800" y="4814888"/>
              <a:ext cx="304800" cy="366712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lang="en-US"/>
                <a:t>1</a:t>
              </a:r>
            </a:p>
          </p:txBody>
        </p:sp>
        <p:grpSp>
          <p:nvGrpSpPr>
            <p:cNvPr id="172" name="Group 41"/>
            <p:cNvGrpSpPr/>
            <p:nvPr/>
          </p:nvGrpSpPr>
          <p:grpSpPr bwMode="auto">
            <a:xfrm>
              <a:off x="2311400" y="5181600"/>
              <a:ext cx="508000" cy="977900"/>
              <a:chOff x="1269" y="1841"/>
              <a:chExt cx="320" cy="616"/>
            </a:xfrm>
          </p:grpSpPr>
          <p:sp>
            <p:nvSpPr>
              <p:cNvPr id="1049135" name="Rectangle 42"/>
              <p:cNvSpPr>
                <a:spLocks noChangeArrowheads="1"/>
              </p:cNvSpPr>
              <p:nvPr/>
            </p:nvSpPr>
            <p:spPr bwMode="auto">
              <a:xfrm>
                <a:off x="1279" y="1937"/>
                <a:ext cx="286" cy="404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altLang="en-US" sz="3600" lang="en-US">
                    <a:sym typeface="Symbol" pitchFamily="18" charset="2"/>
                  </a:rPr>
                  <a:t></a:t>
                </a:r>
              </a:p>
            </p:txBody>
          </p:sp>
          <p:sp>
            <p:nvSpPr>
              <p:cNvPr id="1049136" name="Text Box 43"/>
              <p:cNvSpPr txBox="1">
                <a:spLocks noChangeArrowheads="1"/>
              </p:cNvSpPr>
              <p:nvPr/>
            </p:nvSpPr>
            <p:spPr bwMode="auto">
              <a:xfrm>
                <a:off x="1269" y="2245"/>
                <a:ext cx="320" cy="212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altLang="en-US" sz="1600" lang="en-US"/>
                  <a:t>n=0</a:t>
                </a:r>
              </a:p>
            </p:txBody>
          </p:sp>
          <p:sp>
            <p:nvSpPr>
              <p:cNvPr id="1049137" name="Text Box 44"/>
              <p:cNvSpPr txBox="1">
                <a:spLocks noChangeArrowheads="1"/>
              </p:cNvSpPr>
              <p:nvPr/>
            </p:nvSpPr>
            <p:spPr bwMode="auto">
              <a:xfrm>
                <a:off x="1327" y="1841"/>
                <a:ext cx="198" cy="212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altLang="en-US" sz="1600" lang="en-US">
                    <a:sym typeface="Symbol" pitchFamily="18" charset="2"/>
                  </a:rPr>
                  <a:t>N</a:t>
                </a:r>
                <a:endParaRPr altLang="en-US" sz="1600" lang="en-US"/>
              </a:p>
            </p:txBody>
          </p:sp>
        </p:grpSp>
        <p:grpSp>
          <p:nvGrpSpPr>
            <p:cNvPr id="173" name="Group 45"/>
            <p:cNvGrpSpPr/>
            <p:nvPr/>
          </p:nvGrpSpPr>
          <p:grpSpPr bwMode="auto">
            <a:xfrm>
              <a:off x="2743200" y="5334003"/>
              <a:ext cx="401638" cy="777876"/>
              <a:chOff x="1274" y="1522"/>
              <a:chExt cx="253" cy="490"/>
            </a:xfrm>
          </p:grpSpPr>
          <p:sp>
            <p:nvSpPr>
              <p:cNvPr id="1049138" name="Rectangle 46"/>
              <p:cNvSpPr>
                <a:spLocks noChangeArrowheads="1"/>
              </p:cNvSpPr>
              <p:nvPr/>
            </p:nvSpPr>
            <p:spPr bwMode="auto">
              <a:xfrm>
                <a:off x="1274" y="1522"/>
                <a:ext cx="253" cy="231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altLang="en-US" dirty="0" lang="en-US"/>
                  <a:t>A</a:t>
                </a:r>
                <a:r>
                  <a:rPr altLang="en-US" baseline="30000" dirty="0" lang="en-US"/>
                  <a:t>n</a:t>
                </a:r>
              </a:p>
            </p:txBody>
          </p:sp>
          <p:sp>
            <p:nvSpPr>
              <p:cNvPr id="1049139" name="Line 47"/>
              <p:cNvSpPr>
                <a:spLocks noChangeShapeType="1"/>
              </p:cNvSpPr>
              <p:nvPr/>
            </p:nvSpPr>
            <p:spPr bwMode="auto">
              <a:xfrm>
                <a:off x="1274" y="1750"/>
                <a:ext cx="192" cy="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49140" name="Rectangle 48"/>
              <p:cNvSpPr>
                <a:spLocks noChangeArrowheads="1"/>
              </p:cNvSpPr>
              <p:nvPr/>
            </p:nvSpPr>
            <p:spPr bwMode="auto">
              <a:xfrm>
                <a:off x="1274" y="1781"/>
                <a:ext cx="248" cy="231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altLang="en-US" lang="en-US"/>
                  <a:t>n!</a:t>
                </a:r>
              </a:p>
            </p:txBody>
          </p:sp>
        </p:grpSp>
      </p:grpSp>
    </p:spTree>
  </p:cSld>
  <p:clrMapOvr>
    <a:masterClrMapping/>
  </p:clrMapOvr>
  <p:timing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Distribusi Erlang (5)</a:t>
            </a:r>
          </a:p>
        </p:txBody>
      </p:sp>
      <p:sp>
        <p:nvSpPr>
          <p:cNvPr id="1049142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200150"/>
            <a:ext cx="7499350" cy="4800600"/>
          </a:xfrm>
        </p:spPr>
        <p:txBody>
          <a:bodyPr>
            <a:normAutofit/>
          </a:bodyPr>
          <a:p>
            <a:pPr eaLnBrk="1" fontAlgn="auto" hangingPunct="1" indent="-283464" marL="365760">
              <a:lnSpc>
                <a:spcPct val="90000"/>
              </a:lnSpc>
              <a:spcAft>
                <a:spcPts val="0"/>
              </a:spcAft>
              <a:buFont typeface="Wingdings 2"/>
              <a:buChar char=""/>
            </a:pPr>
            <a:r>
              <a:rPr dirty="0" lang="en-US" err="1" smtClean="0"/>
              <a:t>Sehingga</a:t>
            </a:r>
            <a:endParaRPr dirty="0" lang="en-US" smtClean="0"/>
          </a:p>
          <a:p>
            <a:pPr eaLnBrk="1" fontAlgn="auto" hangingPunct="1" indent="-283464" marL="365760">
              <a:lnSpc>
                <a:spcPct val="90000"/>
              </a:lnSpc>
              <a:spcAft>
                <a:spcPts val="0"/>
              </a:spcAft>
              <a:buFont typeface="Wingdings 2"/>
              <a:buChar char=""/>
            </a:pPr>
            <a:endParaRPr dirty="0" lang="en-US" smtClean="0"/>
          </a:p>
          <a:p>
            <a:pPr eaLnBrk="1" fontAlgn="auto" hangingPunct="1" indent="-283464" marL="365760">
              <a:lnSpc>
                <a:spcPct val="90000"/>
              </a:lnSpc>
              <a:spcAft>
                <a:spcPts val="0"/>
              </a:spcAft>
              <a:buFont typeface="Wingdings 2"/>
              <a:buChar char=""/>
            </a:pPr>
            <a:endParaRPr dirty="0" lang="en-US" smtClean="0"/>
          </a:p>
          <a:p>
            <a:pPr eaLnBrk="1" fontAlgn="auto" hangingPunct="1" indent="-283464" marL="365760">
              <a:lnSpc>
                <a:spcPct val="90000"/>
              </a:lnSpc>
              <a:spcAft>
                <a:spcPts val="0"/>
              </a:spcAft>
              <a:buFont typeface="Wingdings 2"/>
              <a:buChar char=""/>
            </a:pPr>
            <a:endParaRPr dirty="0" lang="en-US" smtClean="0"/>
          </a:p>
          <a:p>
            <a:pPr eaLnBrk="1" fontAlgn="auto" hangingPunct="1" indent="-283464" marL="36576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dirty="0" lang="en-US" smtClean="0"/>
              <a:t>	</a:t>
            </a:r>
          </a:p>
          <a:p>
            <a:pPr eaLnBrk="1" fontAlgn="auto" hangingPunct="1" indent="-283464" marL="365760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dirty="0" lang="en-US" smtClean="0"/>
              <a:t>	</a:t>
            </a:r>
            <a:r>
              <a:rPr dirty="0" lang="en-US" err="1" smtClean="0"/>
              <a:t>Untuk</a:t>
            </a:r>
            <a:r>
              <a:rPr dirty="0" lang="en-US" smtClean="0"/>
              <a:t> n = 0,1,2,3,…, N</a:t>
            </a:r>
          </a:p>
          <a:p>
            <a:pPr eaLnBrk="1" fontAlgn="auto" hangingPunct="1" indent="-283464" marL="365760">
              <a:lnSpc>
                <a:spcPct val="90000"/>
              </a:lnSpc>
              <a:spcAft>
                <a:spcPts val="0"/>
              </a:spcAft>
              <a:buFont typeface="Wingdings 2"/>
              <a:buChar char=""/>
            </a:pPr>
            <a:r>
              <a:rPr dirty="0" lang="en-US" smtClean="0"/>
              <a:t>P(</a:t>
            </a:r>
            <a:r>
              <a:rPr dirty="0" lang="en-US" smtClean="0">
                <a:solidFill>
                  <a:srgbClr val="FF0000"/>
                </a:solidFill>
              </a:rPr>
              <a:t>N</a:t>
            </a:r>
            <a:r>
              <a:rPr dirty="0" lang="en-US" smtClean="0"/>
              <a:t>) = </a:t>
            </a:r>
            <a:r>
              <a:rPr dirty="0" lang="en-US" err="1" smtClean="0"/>
              <a:t>Probabilitas</a:t>
            </a:r>
            <a:r>
              <a:rPr dirty="0" lang="en-US" smtClean="0"/>
              <a:t> </a:t>
            </a:r>
            <a:r>
              <a:rPr dirty="0" lang="en-US" err="1" smtClean="0"/>
              <a:t>bahwa</a:t>
            </a:r>
            <a:r>
              <a:rPr dirty="0" lang="en-US" smtClean="0"/>
              <a:t> </a:t>
            </a:r>
            <a:r>
              <a:rPr dirty="0" lang="en-US" err="1" smtClean="0"/>
              <a:t>semua</a:t>
            </a:r>
            <a:r>
              <a:rPr dirty="0" lang="en-US" smtClean="0"/>
              <a:t> </a:t>
            </a:r>
            <a:r>
              <a:rPr dirty="0" lang="en-US" err="1" smtClean="0"/>
              <a:t>saluran</a:t>
            </a:r>
            <a:r>
              <a:rPr dirty="0" lang="en-US" smtClean="0"/>
              <a:t> (</a:t>
            </a:r>
            <a:r>
              <a:rPr dirty="0" lang="en-US" err="1" smtClean="0"/>
              <a:t>di</a:t>
            </a:r>
            <a:r>
              <a:rPr dirty="0" lang="en-US" smtClean="0"/>
              <a:t> </a:t>
            </a:r>
            <a:r>
              <a:rPr dirty="0" lang="en-US" err="1" smtClean="0"/>
              <a:t>berkas</a:t>
            </a:r>
            <a:r>
              <a:rPr dirty="0" lang="en-US" smtClean="0"/>
              <a:t> </a:t>
            </a:r>
            <a:r>
              <a:rPr dirty="0" lang="en-US" err="1" smtClean="0"/>
              <a:t>keluar</a:t>
            </a:r>
            <a:r>
              <a:rPr dirty="0" lang="en-US" smtClean="0"/>
              <a:t>) </a:t>
            </a:r>
            <a:r>
              <a:rPr dirty="0" lang="en-US" err="1" smtClean="0"/>
              <a:t>sibuk</a:t>
            </a:r>
            <a:r>
              <a:rPr dirty="0" lang="en-US" smtClean="0"/>
              <a:t>; </a:t>
            </a:r>
            <a:r>
              <a:rPr dirty="0" lang="en-US" err="1" smtClean="0"/>
              <a:t>selama</a:t>
            </a:r>
            <a:r>
              <a:rPr dirty="0" lang="en-US" smtClean="0"/>
              <a:t> </a:t>
            </a:r>
            <a:r>
              <a:rPr dirty="0" lang="en-US" err="1" smtClean="0"/>
              <a:t>waktu</a:t>
            </a:r>
            <a:r>
              <a:rPr dirty="0" lang="en-US" smtClean="0"/>
              <a:t> </a:t>
            </a:r>
            <a:r>
              <a:rPr dirty="0" lang="en-US" err="1" smtClean="0"/>
              <a:t>ini</a:t>
            </a:r>
            <a:r>
              <a:rPr dirty="0" lang="en-US" smtClean="0"/>
              <a:t> </a:t>
            </a:r>
            <a:r>
              <a:rPr dirty="0" lang="en-US" err="1" smtClean="0"/>
              <a:t>semua</a:t>
            </a:r>
            <a:r>
              <a:rPr dirty="0" lang="en-US" smtClean="0"/>
              <a:t> </a:t>
            </a:r>
            <a:r>
              <a:rPr dirty="0" lang="en-US" err="1" smtClean="0"/>
              <a:t>panggilan</a:t>
            </a:r>
            <a:r>
              <a:rPr dirty="0" lang="en-US" smtClean="0"/>
              <a:t> yang </a:t>
            </a:r>
            <a:r>
              <a:rPr dirty="0" lang="en-US" err="1" smtClean="0"/>
              <a:t>datang</a:t>
            </a:r>
            <a:r>
              <a:rPr dirty="0" lang="en-US" smtClean="0"/>
              <a:t> </a:t>
            </a:r>
            <a:r>
              <a:rPr dirty="0" lang="en-US" err="1" smtClean="0"/>
              <a:t>ditolak</a:t>
            </a:r>
            <a:r>
              <a:rPr dirty="0" lang="en-US" smtClean="0"/>
              <a:t> (</a:t>
            </a:r>
            <a:r>
              <a:rPr dirty="0" lang="en-US" err="1" smtClean="0"/>
              <a:t>dihilangkan</a:t>
            </a:r>
            <a:r>
              <a:rPr dirty="0" lang="en-US" smtClean="0"/>
              <a:t>)</a:t>
            </a:r>
          </a:p>
        </p:txBody>
      </p:sp>
      <p:sp>
        <p:nvSpPr>
          <p:cNvPr id="104914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7B3B46D4-BF31-4E38-B0A3-6CC1BE364CF4}" type="slidenum">
              <a:rPr altLang="en-US" lang="en-US"/>
              <a:t>46</a:t>
            </a:fld>
            <a:endParaRPr altLang="en-US" lang="en-US"/>
          </a:p>
        </p:txBody>
      </p:sp>
      <p:sp>
        <p:nvSpPr>
          <p:cNvPr id="1049144" name="Rectangle 21"/>
          <p:cNvSpPr/>
          <p:nvPr/>
        </p:nvSpPr>
        <p:spPr bwMode="auto">
          <a:xfrm>
            <a:off x="3286136" y="1285860"/>
            <a:ext cx="4214822" cy="1857386"/>
          </a:xfrm>
          <a:prstGeom prst="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 eaLnBrk="1" hangingPunct="1"/>
            <a:endParaRPr lang="id-ID"/>
          </a:p>
        </p:txBody>
      </p:sp>
      <p:grpSp>
        <p:nvGrpSpPr>
          <p:cNvPr id="175" name="Group 20"/>
          <p:cNvGrpSpPr/>
          <p:nvPr/>
        </p:nvGrpSpPr>
        <p:grpSpPr bwMode="auto">
          <a:xfrm>
            <a:off x="3241695" y="1223961"/>
            <a:ext cx="4259263" cy="1990725"/>
            <a:chOff x="1981200" y="1425575"/>
            <a:chExt cx="4259270" cy="1990719"/>
          </a:xfrm>
        </p:grpSpPr>
        <p:sp>
          <p:nvSpPr>
            <p:cNvPr id="1049145" name="Text Box 4"/>
            <p:cNvSpPr txBox="1">
              <a:spLocks noChangeArrowheads="1"/>
            </p:cNvSpPr>
            <p:nvPr/>
          </p:nvSpPr>
          <p:spPr bwMode="auto">
            <a:xfrm>
              <a:off x="1981200" y="2200275"/>
              <a:ext cx="1273105" cy="523220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sz="2800" lang="en-US"/>
                <a:t>P(n) = </a:t>
              </a:r>
            </a:p>
          </p:txBody>
        </p:sp>
        <p:sp>
          <p:nvSpPr>
            <p:cNvPr id="1049146" name="Line 5"/>
            <p:cNvSpPr>
              <a:spLocks noChangeShapeType="1"/>
            </p:cNvSpPr>
            <p:nvPr/>
          </p:nvSpPr>
          <p:spPr bwMode="auto">
            <a:xfrm>
              <a:off x="3124200" y="2438400"/>
              <a:ext cx="3048000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9147" name="Rectangle 7"/>
            <p:cNvSpPr>
              <a:spLocks noChangeArrowheads="1"/>
            </p:cNvSpPr>
            <p:nvPr/>
          </p:nvSpPr>
          <p:spPr bwMode="auto">
            <a:xfrm>
              <a:off x="4495800" y="1425575"/>
              <a:ext cx="556563" cy="523220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sz="2800" lang="en-US"/>
                <a:t>A</a:t>
              </a:r>
              <a:r>
                <a:rPr altLang="en-US" baseline="30000" sz="2800" lang="en-US"/>
                <a:t>n</a:t>
              </a:r>
            </a:p>
          </p:txBody>
        </p:sp>
        <p:sp>
          <p:nvSpPr>
            <p:cNvPr id="1049148" name="Rectangle 9"/>
            <p:cNvSpPr>
              <a:spLocks noChangeArrowheads="1"/>
            </p:cNvSpPr>
            <p:nvPr/>
          </p:nvSpPr>
          <p:spPr bwMode="auto">
            <a:xfrm>
              <a:off x="4552974" y="1925631"/>
              <a:ext cx="484428" cy="523220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sz="2800" lang="en-US"/>
                <a:t>n!</a:t>
              </a:r>
            </a:p>
          </p:txBody>
        </p:sp>
        <p:sp>
          <p:nvSpPr>
            <p:cNvPr id="1049149" name="Rectangle 10"/>
            <p:cNvSpPr>
              <a:spLocks noChangeArrowheads="1"/>
            </p:cNvSpPr>
            <p:nvPr/>
          </p:nvSpPr>
          <p:spPr bwMode="auto">
            <a:xfrm>
              <a:off x="3132138" y="2681288"/>
              <a:ext cx="2618024" cy="523220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sz="2800" lang="en-US"/>
                <a:t>1+A+      + … +</a:t>
              </a:r>
            </a:p>
          </p:txBody>
        </p:sp>
        <p:grpSp>
          <p:nvGrpSpPr>
            <p:cNvPr id="176" name="Group 16"/>
            <p:cNvGrpSpPr/>
            <p:nvPr/>
          </p:nvGrpSpPr>
          <p:grpSpPr bwMode="auto">
            <a:xfrm>
              <a:off x="4114800" y="2498725"/>
              <a:ext cx="557213" cy="915988"/>
              <a:chOff x="2496" y="1574"/>
              <a:chExt cx="351" cy="577"/>
            </a:xfrm>
          </p:grpSpPr>
          <p:sp>
            <p:nvSpPr>
              <p:cNvPr id="1049150" name="Rectangle 12"/>
              <p:cNvSpPr>
                <a:spLocks noChangeArrowheads="1"/>
              </p:cNvSpPr>
              <p:nvPr/>
            </p:nvSpPr>
            <p:spPr bwMode="auto">
              <a:xfrm>
                <a:off x="2496" y="1574"/>
                <a:ext cx="351" cy="33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altLang="en-US" sz="2800" lang="en-US"/>
                  <a:t>A</a:t>
                </a:r>
                <a:r>
                  <a:rPr altLang="en-US" baseline="30000" sz="2800" lang="en-US"/>
                  <a:t>2</a:t>
                </a:r>
              </a:p>
            </p:txBody>
          </p:sp>
          <p:sp>
            <p:nvSpPr>
              <p:cNvPr id="1049151" name="Rectangle 14"/>
              <p:cNvSpPr>
                <a:spLocks noChangeArrowheads="1"/>
              </p:cNvSpPr>
              <p:nvPr/>
            </p:nvSpPr>
            <p:spPr bwMode="auto">
              <a:xfrm>
                <a:off x="2496" y="1824"/>
                <a:ext cx="315" cy="327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altLang="en-US" sz="2800" lang="en-US"/>
                  <a:t>2!</a:t>
                </a:r>
              </a:p>
            </p:txBody>
          </p:sp>
          <p:sp>
            <p:nvSpPr>
              <p:cNvPr id="1049152" name="Line 15"/>
              <p:cNvSpPr>
                <a:spLocks noChangeShapeType="1"/>
              </p:cNvSpPr>
              <p:nvPr/>
            </p:nvSpPr>
            <p:spPr bwMode="auto">
              <a:xfrm>
                <a:off x="2496" y="1872"/>
                <a:ext cx="288" cy="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77" name="Group 17"/>
            <p:cNvGrpSpPr/>
            <p:nvPr/>
          </p:nvGrpSpPr>
          <p:grpSpPr bwMode="auto">
            <a:xfrm>
              <a:off x="5643570" y="2500306"/>
              <a:ext cx="596900" cy="915988"/>
              <a:chOff x="2496" y="1574"/>
              <a:chExt cx="376" cy="577"/>
            </a:xfrm>
          </p:grpSpPr>
          <p:sp>
            <p:nvSpPr>
              <p:cNvPr id="1049153" name="Rectangle 18"/>
              <p:cNvSpPr>
                <a:spLocks noChangeArrowheads="1"/>
              </p:cNvSpPr>
              <p:nvPr/>
            </p:nvSpPr>
            <p:spPr bwMode="auto">
              <a:xfrm>
                <a:off x="2496" y="1574"/>
                <a:ext cx="376" cy="33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altLang="en-US" sz="2800" lang="en-US"/>
                  <a:t>A</a:t>
                </a:r>
                <a:r>
                  <a:rPr altLang="en-US" baseline="30000" sz="2800" lang="en-US"/>
                  <a:t>N</a:t>
                </a:r>
              </a:p>
            </p:txBody>
          </p:sp>
          <p:sp>
            <p:nvSpPr>
              <p:cNvPr id="1049154" name="Rectangle 19"/>
              <p:cNvSpPr>
                <a:spLocks noChangeArrowheads="1"/>
              </p:cNvSpPr>
              <p:nvPr/>
            </p:nvSpPr>
            <p:spPr bwMode="auto">
              <a:xfrm>
                <a:off x="2496" y="1824"/>
                <a:ext cx="341" cy="327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altLang="en-US" sz="2800" lang="en-US"/>
                  <a:t>N!</a:t>
                </a:r>
              </a:p>
            </p:txBody>
          </p:sp>
          <p:sp>
            <p:nvSpPr>
              <p:cNvPr id="1049155" name="Line 20"/>
              <p:cNvSpPr>
                <a:spLocks noChangeShapeType="1"/>
              </p:cNvSpPr>
              <p:nvPr/>
            </p:nvSpPr>
            <p:spPr bwMode="auto">
              <a:xfrm>
                <a:off x="2496" y="1872"/>
                <a:ext cx="288" cy="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p>
                <a:endParaRPr lang="en-US"/>
              </a:p>
            </p:txBody>
          </p:sp>
        </p:grpSp>
      </p:grpSp>
      <p:cxnSp>
        <p:nvCxnSpPr>
          <p:cNvPr id="3145767" name="Straight Connector 23"/>
          <p:cNvCxnSpPr>
            <a:cxnSpLocks/>
          </p:cNvCxnSpPr>
          <p:nvPr/>
        </p:nvCxnSpPr>
        <p:spPr>
          <a:xfrm>
            <a:off x="5715008" y="1714488"/>
            <a:ext cx="571500" cy="1587"/>
          </a:xfrm>
          <a:prstGeom prst="line"/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pPr algn="r"/>
            <a:fld id="{32A49BB6-8C37-4DF2-A4DB-7854FCA91822}" type="slidenum">
              <a:rPr altLang="en-US" lang="en-US">
                <a:solidFill>
                  <a:srgbClr val="898989"/>
                </a:solidFill>
              </a:rPr>
              <a:pPr algn="r"/>
              <a:t>47</a:t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Distribusi</a:t>
            </a:r>
            <a:r>
              <a:rPr dirty="0" lang="en-US"/>
              <a:t> </a:t>
            </a:r>
            <a:r>
              <a:rPr dirty="0" lang="en-US" err="1" smtClean="0"/>
              <a:t>Erlang</a:t>
            </a:r>
            <a:r>
              <a:rPr dirty="0" lang="en-US" smtClean="0"/>
              <a:t>(6)</a:t>
            </a:r>
            <a:endParaRPr dirty="0" lang="en-US"/>
          </a:p>
        </p:txBody>
      </p:sp>
      <p:sp>
        <p:nvSpPr>
          <p:cNvPr id="10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313"/>
            <a:ext cx="8229600" cy="4768850"/>
          </a:xfrm>
        </p:spPr>
        <p:txBody>
          <a:bodyPr/>
          <a:p>
            <a:r>
              <a:rPr b="1" dirty="0" lang="id-ID" smtClean="0">
                <a:solidFill>
                  <a:srgbClr val="00B050"/>
                </a:solidFill>
              </a:rPr>
              <a:t>contoh</a:t>
            </a:r>
            <a:r>
              <a:rPr b="1" dirty="0" lang="en-US" smtClean="0">
                <a:solidFill>
                  <a:srgbClr val="00B050"/>
                </a:solidFill>
              </a:rPr>
              <a:t> </a:t>
            </a:r>
            <a:r>
              <a:rPr dirty="0" lang="en-US" smtClean="0"/>
              <a:t>: </a:t>
            </a:r>
          </a:p>
          <a:p>
            <a:pPr indent="0" lvl="1" marL="360363">
              <a:buFontTx/>
              <a:buNone/>
            </a:pPr>
            <a:r>
              <a:rPr dirty="0" sz="2400" lang="id-ID" smtClean="0"/>
              <a:t>Pada kelompok sirkit yang terdiri dari 3 sirkit, ditawarkan trafik sebesar 2 erlang. Berapa trafik yang akan lost</a:t>
            </a:r>
          </a:p>
          <a:p>
            <a:pPr indent="0" lvl="1" marL="360363">
              <a:buFontTx/>
              <a:buNone/>
            </a:pPr>
            <a:endParaRPr dirty="0" sz="2400" lang="id-ID" smtClean="0"/>
          </a:p>
          <a:p>
            <a:pPr indent="0" lvl="1" marL="360363">
              <a:buFontTx/>
              <a:buNone/>
            </a:pPr>
            <a:endParaRPr dirty="0" sz="2400" lang="id-ID" smtClean="0"/>
          </a:p>
          <a:p>
            <a:pPr indent="0" lvl="1" marL="360363">
              <a:buFontTx/>
              <a:buNone/>
            </a:pPr>
            <a:endParaRPr dirty="0" sz="2400" lang="id-ID" smtClean="0"/>
          </a:p>
          <a:p>
            <a:pPr indent="0" lvl="1" marL="360363">
              <a:buFontTx/>
              <a:buNone/>
            </a:pPr>
            <a:endParaRPr dirty="0" sz="2400" lang="id-ID" smtClean="0"/>
          </a:p>
          <a:p>
            <a:pPr indent="0" lvl="1" marL="360363">
              <a:buFontTx/>
              <a:buNone/>
            </a:pPr>
            <a:endParaRPr dirty="0" sz="2400" lang="id-ID" smtClean="0"/>
          </a:p>
          <a:p>
            <a:pPr indent="0" lvl="1" marL="360363">
              <a:buFontTx/>
              <a:buNone/>
            </a:pPr>
            <a:r>
              <a:rPr dirty="0" sz="2400" lang="id-ID" smtClean="0"/>
              <a:t>Trafik lost = R = AB = 2 x 0,210 = 0,42 Erlang</a:t>
            </a:r>
          </a:p>
          <a:p>
            <a:pPr indent="-382588" lvl="1">
              <a:buFontTx/>
              <a:buNone/>
            </a:pPr>
            <a:endParaRPr dirty="0" lang="id-ID" smtClean="0"/>
          </a:p>
        </p:txBody>
      </p:sp>
      <p:sp>
        <p:nvSpPr>
          <p:cNvPr id="10491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1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161" name="Rectangle 5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endParaRPr altLang="en-US" lang="id-ID"/>
          </a:p>
        </p:txBody>
      </p:sp>
      <p:sp>
        <p:nvSpPr>
          <p:cNvPr id="104916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163" name="Rectangle 8"/>
          <p:cNvSpPr>
            <a:spLocks noChangeArrowheads="1"/>
          </p:cNvSpPr>
          <p:nvPr/>
        </p:nvSpPr>
        <p:spPr bwMode="auto">
          <a:xfrm>
            <a:off x="0" y="1781175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endParaRPr altLang="en-US" lang="id-ID"/>
          </a:p>
        </p:txBody>
      </p:sp>
      <p:sp>
        <p:nvSpPr>
          <p:cNvPr id="104916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pic>
        <p:nvPicPr>
          <p:cNvPr id="2097164" name="Picture 9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88" y="3071813"/>
            <a:ext cx="7734300" cy="1323975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9165" name="Rectangle 11"/>
          <p:cNvSpPr>
            <a:spLocks noChangeArrowheads="1"/>
          </p:cNvSpPr>
          <p:nvPr/>
        </p:nvSpPr>
        <p:spPr bwMode="auto">
          <a:xfrm>
            <a:off x="0" y="1781175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endParaRPr altLang="en-US" lang="id-ID"/>
          </a:p>
        </p:txBody>
      </p:sp>
    </p:spTree>
  </p:cSld>
  <p:clrMapOvr>
    <a:masterClrMapping/>
  </p:clrMapOvr>
  <p:timing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Distribusi Erlang (6)</a:t>
            </a:r>
          </a:p>
        </p:txBody>
      </p:sp>
      <p:sp>
        <p:nvSpPr>
          <p:cNvPr id="1049167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428750"/>
            <a:ext cx="8501063" cy="4525963"/>
          </a:xfrm>
        </p:spPr>
        <p:txBody>
          <a:bodyPr/>
          <a:p>
            <a:pPr eaLnBrk="1" hangingPunct="1"/>
            <a:r>
              <a:rPr altLang="en-US" dirty="0" sz="2800" lang="en-US" err="1" smtClean="0"/>
              <a:t>Simbol</a:t>
            </a:r>
            <a:r>
              <a:rPr altLang="en-US" dirty="0" sz="2800" lang="en-US" smtClean="0"/>
              <a:t> </a:t>
            </a:r>
            <a:r>
              <a:rPr altLang="en-US" dirty="0" sz="2800" lang="en-US" err="1" smtClean="0"/>
              <a:t>untuk</a:t>
            </a:r>
            <a:r>
              <a:rPr altLang="en-US" dirty="0" sz="2800" lang="en-US" smtClean="0"/>
              <a:t> </a:t>
            </a:r>
            <a:r>
              <a:rPr altLang="en-US" dirty="0" sz="2800" lang="en-US" err="1" smtClean="0"/>
              <a:t>menyatakan</a:t>
            </a:r>
            <a:r>
              <a:rPr altLang="en-US" dirty="0" sz="2800" lang="en-US" smtClean="0"/>
              <a:t> P(N)</a:t>
            </a:r>
          </a:p>
          <a:p>
            <a:pPr eaLnBrk="1" hangingPunct="1" lvl="1"/>
            <a:r>
              <a:rPr altLang="en-US" dirty="0" sz="2400" lang="en-US" smtClean="0"/>
              <a:t>E</a:t>
            </a:r>
            <a:r>
              <a:rPr altLang="en-US" baseline="-25000" dirty="0" sz="2400" lang="en-US" smtClean="0"/>
              <a:t>1,N</a:t>
            </a:r>
            <a:r>
              <a:rPr altLang="en-US" dirty="0" sz="2400" lang="en-US" smtClean="0"/>
              <a:t>(A) </a:t>
            </a:r>
          </a:p>
          <a:p>
            <a:pPr eaLnBrk="1" hangingPunct="1" lvl="1"/>
            <a:r>
              <a:rPr altLang="en-US" dirty="0" sz="2400" lang="en-US" smtClean="0"/>
              <a:t>E</a:t>
            </a:r>
            <a:r>
              <a:rPr altLang="en-US" baseline="-25000" dirty="0" sz="2400" lang="en-US" smtClean="0"/>
              <a:t>N</a:t>
            </a:r>
            <a:r>
              <a:rPr altLang="en-US" dirty="0" sz="2400" lang="en-US" smtClean="0"/>
              <a:t>(A)</a:t>
            </a:r>
          </a:p>
          <a:p>
            <a:pPr eaLnBrk="1" hangingPunct="1" lvl="1"/>
            <a:r>
              <a:rPr altLang="en-US" dirty="0" sz="2400" lang="en-US" smtClean="0"/>
              <a:t>B (Blocking)</a:t>
            </a:r>
          </a:p>
          <a:p>
            <a:pPr eaLnBrk="1" hangingPunct="1" lvl="1"/>
            <a:r>
              <a:rPr altLang="en-US" dirty="0" sz="2400" lang="en-US" err="1" smtClean="0"/>
              <a:t>Rumus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Rugi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Erlang</a:t>
            </a:r>
            <a:endParaRPr altLang="en-US" dirty="0" sz="2400" lang="en-US" smtClean="0"/>
          </a:p>
          <a:p>
            <a:pPr eaLnBrk="1" hangingPunct="1" lvl="1"/>
            <a:r>
              <a:rPr altLang="en-US" dirty="0" sz="2400" lang="en-US" err="1" smtClean="0"/>
              <a:t>Rumus</a:t>
            </a:r>
            <a:r>
              <a:rPr altLang="en-US" dirty="0" sz="2400" lang="en-US" smtClean="0"/>
              <a:t> </a:t>
            </a:r>
            <a:r>
              <a:rPr altLang="en-US" dirty="0" sz="2400" lang="en-US" err="1" smtClean="0"/>
              <a:t>Erlang</a:t>
            </a:r>
            <a:r>
              <a:rPr altLang="en-US" dirty="0" sz="2400" lang="en-US" smtClean="0"/>
              <a:t>-B</a:t>
            </a:r>
          </a:p>
          <a:p>
            <a:pPr eaLnBrk="1" hangingPunct="1" lvl="1"/>
            <a:r>
              <a:rPr altLang="en-US" dirty="0" sz="2400" lang="en-US" smtClean="0"/>
              <a:t>B(N,A)</a:t>
            </a:r>
          </a:p>
          <a:p>
            <a:pPr eaLnBrk="1" hangingPunct="1" lvl="1"/>
            <a:r>
              <a:rPr altLang="en-US" dirty="0" sz="2400" lang="en-US" smtClean="0"/>
              <a:t>Grade of Service (GOS)</a:t>
            </a:r>
          </a:p>
        </p:txBody>
      </p:sp>
      <p:sp>
        <p:nvSpPr>
          <p:cNvPr id="104916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FC876817-DCE7-4F7E-B13B-2BB32B7BB8A7}" type="slidenum">
              <a:rPr altLang="en-US" lang="en-US"/>
              <a:t>48</a:t>
            </a:fld>
            <a:endParaRPr altLang="en-US" lang="en-US"/>
          </a:p>
        </p:txBody>
      </p:sp>
    </p:spTree>
  </p:cSld>
  <p:clrMapOvr>
    <a:masterClrMapping/>
  </p:clrMapOvr>
  <p:timing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9" name="Rectangle 29"/>
          <p:cNvSpPr/>
          <p:nvPr/>
        </p:nvSpPr>
        <p:spPr>
          <a:xfrm>
            <a:off x="571500" y="1928813"/>
            <a:ext cx="7929563" cy="2286000"/>
          </a:xfrm>
          <a:prstGeom prst="rect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 eaLnBrk="1" hangingPunct="1"/>
            <a:endParaRPr lang="id-ID"/>
          </a:p>
        </p:txBody>
      </p:sp>
      <p:sp>
        <p:nvSpPr>
          <p:cNvPr id="104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Distribusi Erlang (7)</a:t>
            </a:r>
          </a:p>
        </p:txBody>
      </p:sp>
      <p:sp>
        <p:nvSpPr>
          <p:cNvPr id="1049171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357313"/>
            <a:ext cx="8229600" cy="4668837"/>
          </a:xfrm>
        </p:spPr>
        <p:txBody>
          <a:bodyPr/>
          <a:p>
            <a:pPr eaLnBrk="1" hangingPunct="1"/>
            <a:r>
              <a:rPr altLang="en-US" lang="en-US" smtClean="0"/>
              <a:t>Jadi</a:t>
            </a:r>
          </a:p>
        </p:txBody>
      </p:sp>
      <p:sp>
        <p:nvSpPr>
          <p:cNvPr id="104917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0FAA158E-7803-4388-9DB4-F46E174D31F1}" type="slidenum">
              <a:rPr altLang="en-US" lang="en-US"/>
              <a:t>49</a:t>
            </a:fld>
            <a:endParaRPr altLang="en-US" lang="en-US"/>
          </a:p>
        </p:txBody>
      </p:sp>
      <p:grpSp>
        <p:nvGrpSpPr>
          <p:cNvPr id="181" name="Group 11"/>
          <p:cNvGrpSpPr/>
          <p:nvPr/>
        </p:nvGrpSpPr>
        <p:grpSpPr bwMode="auto">
          <a:xfrm>
            <a:off x="6143625" y="3143250"/>
            <a:ext cx="557213" cy="915988"/>
            <a:chOff x="2496" y="1574"/>
            <a:chExt cx="351" cy="577"/>
          </a:xfrm>
        </p:grpSpPr>
        <p:sp>
          <p:nvSpPr>
            <p:cNvPr id="1049173" name="Rectangle 12"/>
            <p:cNvSpPr>
              <a:spLocks noChangeArrowheads="1"/>
            </p:cNvSpPr>
            <p:nvPr/>
          </p:nvSpPr>
          <p:spPr bwMode="auto">
            <a:xfrm>
              <a:off x="2496" y="1574"/>
              <a:ext cx="351" cy="330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sz="2800" lang="en-US"/>
                <a:t>A</a:t>
              </a:r>
              <a:r>
                <a:rPr altLang="en-US" baseline="30000" sz="2800" lang="en-US"/>
                <a:t>2</a:t>
              </a:r>
            </a:p>
          </p:txBody>
        </p:sp>
        <p:sp>
          <p:nvSpPr>
            <p:cNvPr id="1049174" name="Rectangle 13"/>
            <p:cNvSpPr>
              <a:spLocks noChangeArrowheads="1"/>
            </p:cNvSpPr>
            <p:nvPr/>
          </p:nvSpPr>
          <p:spPr bwMode="auto">
            <a:xfrm>
              <a:off x="2496" y="1824"/>
              <a:ext cx="315" cy="327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sz="2800" lang="en-US"/>
                <a:t>2!</a:t>
              </a:r>
            </a:p>
          </p:txBody>
        </p:sp>
        <p:sp>
          <p:nvSpPr>
            <p:cNvPr id="1049175" name="Line 14"/>
            <p:cNvSpPr>
              <a:spLocks noChangeShapeType="1"/>
            </p:cNvSpPr>
            <p:nvPr/>
          </p:nvSpPr>
          <p:spPr bwMode="auto">
            <a:xfrm>
              <a:off x="2496" y="1872"/>
              <a:ext cx="288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82" name="Group 15"/>
          <p:cNvGrpSpPr/>
          <p:nvPr/>
        </p:nvGrpSpPr>
        <p:grpSpPr bwMode="auto">
          <a:xfrm>
            <a:off x="7643813" y="3143250"/>
            <a:ext cx="596900" cy="915988"/>
            <a:chOff x="2496" y="1574"/>
            <a:chExt cx="376" cy="577"/>
          </a:xfrm>
        </p:grpSpPr>
        <p:sp>
          <p:nvSpPr>
            <p:cNvPr id="1049176" name="Rectangle 16"/>
            <p:cNvSpPr>
              <a:spLocks noChangeArrowheads="1"/>
            </p:cNvSpPr>
            <p:nvPr/>
          </p:nvSpPr>
          <p:spPr bwMode="auto">
            <a:xfrm>
              <a:off x="2496" y="1574"/>
              <a:ext cx="376" cy="330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sz="2800" lang="en-US"/>
                <a:t>A</a:t>
              </a:r>
              <a:r>
                <a:rPr altLang="en-US" baseline="30000" sz="2800" lang="en-US"/>
                <a:t>N</a:t>
              </a:r>
            </a:p>
          </p:txBody>
        </p:sp>
        <p:sp>
          <p:nvSpPr>
            <p:cNvPr id="1049177" name="Rectangle 17"/>
            <p:cNvSpPr>
              <a:spLocks noChangeArrowheads="1"/>
            </p:cNvSpPr>
            <p:nvPr/>
          </p:nvSpPr>
          <p:spPr bwMode="auto">
            <a:xfrm>
              <a:off x="2496" y="1824"/>
              <a:ext cx="341" cy="327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sz="2800" lang="en-US"/>
                <a:t>N!</a:t>
              </a:r>
            </a:p>
          </p:txBody>
        </p:sp>
        <p:sp>
          <p:nvSpPr>
            <p:cNvPr id="1049178" name="Line 18"/>
            <p:cNvSpPr>
              <a:spLocks noChangeShapeType="1"/>
            </p:cNvSpPr>
            <p:nvPr/>
          </p:nvSpPr>
          <p:spPr bwMode="auto">
            <a:xfrm>
              <a:off x="2496" y="1872"/>
              <a:ext cx="288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49179" name="Text Box 21"/>
          <p:cNvSpPr txBox="1">
            <a:spLocks noChangeArrowheads="1"/>
          </p:cNvSpPr>
          <p:nvPr/>
        </p:nvSpPr>
        <p:spPr bwMode="auto">
          <a:xfrm>
            <a:off x="1928813" y="5357813"/>
            <a:ext cx="1889125" cy="5191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sz="2800" lang="en-US"/>
              <a:t>Ditabelkan</a:t>
            </a:r>
          </a:p>
        </p:txBody>
      </p:sp>
      <p:cxnSp>
        <p:nvCxnSpPr>
          <p:cNvPr id="3145768" name="AutoShape 22"/>
          <p:cNvCxnSpPr>
            <a:cxnSpLocks noChangeShapeType="1"/>
          </p:cNvCxnSpPr>
          <p:nvPr/>
        </p:nvCxnSpPr>
        <p:spPr bwMode="auto">
          <a:xfrm rot="5400000" flipH="1">
            <a:off x="1451769" y="4334669"/>
            <a:ext cx="1123950" cy="884238"/>
          </a:xfrm>
          <a:prstGeom prst="curvedConnector3">
            <a:avLst>
              <a:gd name="adj1" fmla="val 37097"/>
            </a:avLst>
          </a:prstGeom>
          <a:noFill/>
          <a:ln w="38100">
            <a:solidFill>
              <a:srgbClr val="FB6E47"/>
            </a:solidFill>
            <a:round/>
            <a:headEnd/>
            <a:tailEnd type="triangle" w="med" len="med"/>
          </a:ln>
        </p:spPr>
      </p:cxnSp>
      <p:grpSp>
        <p:nvGrpSpPr>
          <p:cNvPr id="183" name="Group 28"/>
          <p:cNvGrpSpPr/>
          <p:nvPr/>
        </p:nvGrpSpPr>
        <p:grpSpPr bwMode="auto">
          <a:xfrm>
            <a:off x="647700" y="2000250"/>
            <a:ext cx="7615238" cy="1833563"/>
            <a:chOff x="647672" y="2214554"/>
            <a:chExt cx="7615270" cy="1832908"/>
          </a:xfrm>
        </p:grpSpPr>
        <p:sp>
          <p:nvSpPr>
            <p:cNvPr id="1049180" name="Text Box 5"/>
            <p:cNvSpPr txBox="1">
              <a:spLocks noChangeArrowheads="1"/>
            </p:cNvSpPr>
            <p:nvPr/>
          </p:nvSpPr>
          <p:spPr bwMode="auto">
            <a:xfrm>
              <a:off x="647672" y="3052754"/>
              <a:ext cx="4778375" cy="523875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sz="2800" lang="en-US"/>
                <a:t>P(N) = E</a:t>
              </a:r>
              <a:r>
                <a:rPr altLang="en-US" baseline="-25000" sz="2800" lang="en-US"/>
                <a:t>1,N</a:t>
              </a:r>
              <a:r>
                <a:rPr altLang="en-US" sz="2800" lang="en-US"/>
                <a:t>(A) = E</a:t>
              </a:r>
              <a:r>
                <a:rPr altLang="en-US" baseline="-25000" sz="2800" lang="en-US"/>
                <a:t>N</a:t>
              </a:r>
              <a:r>
                <a:rPr altLang="en-US" sz="2800" lang="en-US"/>
                <a:t>(A) = B = </a:t>
              </a:r>
            </a:p>
          </p:txBody>
        </p:sp>
        <p:sp>
          <p:nvSpPr>
            <p:cNvPr id="1049181" name="Line 6"/>
            <p:cNvSpPr>
              <a:spLocks noChangeShapeType="1"/>
            </p:cNvSpPr>
            <p:nvPr/>
          </p:nvSpPr>
          <p:spPr bwMode="auto">
            <a:xfrm>
              <a:off x="5214942" y="3357562"/>
              <a:ext cx="3048000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9182" name="Rectangle 10"/>
            <p:cNvSpPr>
              <a:spLocks noChangeArrowheads="1"/>
            </p:cNvSpPr>
            <p:nvPr/>
          </p:nvSpPr>
          <p:spPr bwMode="auto">
            <a:xfrm>
              <a:off x="5075210" y="3524242"/>
              <a:ext cx="2717411" cy="523220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sz="2800" lang="en-US"/>
                <a:t>1+A+      </a:t>
              </a:r>
              <a:r>
                <a:rPr altLang="en-US" sz="2800" lang="id-ID"/>
                <a:t> </a:t>
              </a:r>
              <a:r>
                <a:rPr altLang="en-US" sz="2800" lang="en-US"/>
                <a:t>+ … +</a:t>
              </a:r>
            </a:p>
          </p:txBody>
        </p:sp>
        <p:grpSp>
          <p:nvGrpSpPr>
            <p:cNvPr id="184" name="Group 27"/>
            <p:cNvGrpSpPr/>
            <p:nvPr/>
          </p:nvGrpSpPr>
          <p:grpSpPr bwMode="auto">
            <a:xfrm>
              <a:off x="6500826" y="2214554"/>
              <a:ext cx="668338" cy="1019179"/>
              <a:chOff x="6500826" y="2214554"/>
              <a:chExt cx="668338" cy="1019179"/>
            </a:xfrm>
          </p:grpSpPr>
          <p:sp>
            <p:nvSpPr>
              <p:cNvPr id="1049183" name="Rectangle 7"/>
              <p:cNvSpPr>
                <a:spLocks noChangeArrowheads="1"/>
              </p:cNvSpPr>
              <p:nvPr/>
            </p:nvSpPr>
            <p:spPr bwMode="auto">
              <a:xfrm>
                <a:off x="6572264" y="2214554"/>
                <a:ext cx="596900" cy="523220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p>
                <a:pPr eaLnBrk="1" hangingPunct="1"/>
                <a:r>
                  <a:rPr altLang="en-US" sz="2800" lang="en-US"/>
                  <a:t>A</a:t>
                </a:r>
                <a:r>
                  <a:rPr altLang="en-US" baseline="30000" sz="2800" lang="en-US"/>
                  <a:t>N</a:t>
                </a:r>
              </a:p>
            </p:txBody>
          </p:sp>
          <p:sp>
            <p:nvSpPr>
              <p:cNvPr id="1049184" name="Rectangle 9"/>
              <p:cNvSpPr>
                <a:spLocks noChangeArrowheads="1"/>
              </p:cNvSpPr>
              <p:nvPr/>
            </p:nvSpPr>
            <p:spPr bwMode="auto">
              <a:xfrm>
                <a:off x="6572264" y="2714620"/>
                <a:ext cx="541338" cy="519113"/>
              </a:xfrm>
              <a:prstGeom prst="rect"/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altLang="en-US" sz="2800" lang="en-US"/>
                  <a:t>N!</a:t>
                </a:r>
              </a:p>
            </p:txBody>
          </p:sp>
          <p:cxnSp>
            <p:nvCxnSpPr>
              <p:cNvPr id="3145769" name="Straight Connector 26"/>
              <p:cNvCxnSpPr>
                <a:cxnSpLocks/>
              </p:cNvCxnSpPr>
              <p:nvPr/>
            </p:nvCxnSpPr>
            <p:spPr>
              <a:xfrm>
                <a:off x="6500810" y="2714438"/>
                <a:ext cx="642940" cy="1586"/>
              </a:xfrm>
              <a:prstGeom prst="line"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45770" name="Straight Arrow Connector 27"/>
          <p:cNvCxnSpPr>
            <a:cxnSpLocks/>
          </p:cNvCxnSpPr>
          <p:nvPr/>
        </p:nvCxnSpPr>
        <p:spPr>
          <a:xfrm>
            <a:off x="3786188" y="5572125"/>
            <a:ext cx="857250" cy="1588"/>
          </a:xfrm>
          <a:prstGeom prst="straightConnector1"/>
          <a:ln w="38100">
            <a:solidFill>
              <a:srgbClr val="FB6E47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5" name="Picture 2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857750" y="4286250"/>
            <a:ext cx="3714750" cy="2105025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43063" y="4572000"/>
            <a:ext cx="5214937" cy="1709738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Model teletraffic yang sederhana</a:t>
            </a:r>
          </a:p>
        </p:txBody>
      </p:sp>
      <p:sp>
        <p:nvSpPr>
          <p:cNvPr id="1048609" name="Rectangle 4"/>
          <p:cNvSpPr>
            <a:spLocks noGrp="1" noChangeArrowheads="1"/>
          </p:cNvSpPr>
          <p:nvPr>
            <p:ph idx="1"/>
          </p:nvPr>
        </p:nvSpPr>
        <p:spPr>
          <a:xfrm>
            <a:off x="357188" y="1357313"/>
            <a:ext cx="8458200" cy="3500437"/>
          </a:xfrm>
        </p:spPr>
        <p:txBody>
          <a:bodyPr>
            <a:normAutofit fontScale="95000" lnSpcReduction="20000"/>
          </a:bodyPr>
          <a:p>
            <a:pPr eaLnBrk="1" hangingPunct="1">
              <a:lnSpc>
                <a:spcPct val="80000"/>
              </a:lnSpc>
            </a:pPr>
            <a:r>
              <a:rPr altLang="en-US" sz="2400" lang="en-US" smtClean="0"/>
              <a:t>Pelanggan (panggilan) datang dengan laju </a:t>
            </a:r>
            <a:r>
              <a:rPr altLang="en-US" sz="2400" lang="en-US" smtClean="0">
                <a:latin typeface="Symbol" pitchFamily="18" charset="2"/>
              </a:rPr>
              <a:t>l</a:t>
            </a:r>
            <a:r>
              <a:rPr altLang="en-US" sz="2400" lang="en-US" smtClean="0"/>
              <a:t> (jumlah panggilan per satuan waktu)</a:t>
            </a:r>
          </a:p>
          <a:p>
            <a:pPr eaLnBrk="1" hangingPunct="1" lvl="1">
              <a:lnSpc>
                <a:spcPct val="80000"/>
              </a:lnSpc>
            </a:pPr>
            <a:r>
              <a:rPr altLang="en-US" sz="2000" lang="en-US" smtClean="0"/>
              <a:t>1/</a:t>
            </a:r>
            <a:r>
              <a:rPr altLang="en-US" sz="2000" lang="en-US" smtClean="0">
                <a:latin typeface="Symbol" pitchFamily="18" charset="2"/>
              </a:rPr>
              <a:t>l</a:t>
            </a:r>
            <a:r>
              <a:rPr altLang="en-US" sz="2000" lang="en-US" smtClean="0"/>
              <a:t> = waktu antar-kedatangan panggilan rata-rata</a:t>
            </a:r>
          </a:p>
          <a:p>
            <a:pPr eaLnBrk="1" hangingPunct="1">
              <a:lnSpc>
                <a:spcPct val="80000"/>
              </a:lnSpc>
            </a:pPr>
            <a:r>
              <a:rPr altLang="en-US" sz="2400" lang="en-US" smtClean="0"/>
              <a:t>Panggilan dilayani oleh n pelayan (server) </a:t>
            </a:r>
          </a:p>
          <a:p>
            <a:pPr eaLnBrk="1" hangingPunct="1">
              <a:lnSpc>
                <a:spcPct val="80000"/>
              </a:lnSpc>
            </a:pPr>
            <a:r>
              <a:rPr altLang="en-US" sz="2400" lang="en-US" smtClean="0"/>
              <a:t>Jika sedang melayani, server memberi layanan dengan laju </a:t>
            </a:r>
            <a:r>
              <a:rPr altLang="en-US" sz="2400" lang="en-US" smtClean="0">
                <a:latin typeface="Symbol" pitchFamily="18" charset="2"/>
              </a:rPr>
              <a:t>m</a:t>
            </a:r>
            <a:r>
              <a:rPr altLang="en-US" sz="2400" lang="en-US" smtClean="0"/>
              <a:t> (panggilan per satuan waktu)</a:t>
            </a:r>
          </a:p>
          <a:p>
            <a:pPr eaLnBrk="1" hangingPunct="1" lvl="1">
              <a:lnSpc>
                <a:spcPct val="80000"/>
              </a:lnSpc>
            </a:pPr>
            <a:r>
              <a:rPr altLang="en-US" sz="2000" lang="en-US" smtClean="0"/>
              <a:t>1/</a:t>
            </a:r>
            <a:r>
              <a:rPr altLang="en-US" sz="2000" lang="en-US" smtClean="0">
                <a:latin typeface="Symbol" pitchFamily="18" charset="2"/>
              </a:rPr>
              <a:t>m</a:t>
            </a:r>
            <a:r>
              <a:rPr altLang="en-US" sz="2000" lang="en-US" smtClean="0"/>
              <a:t> = waktu pelayanan rata-rata</a:t>
            </a:r>
          </a:p>
          <a:p>
            <a:pPr eaLnBrk="1" hangingPunct="1">
              <a:lnSpc>
                <a:spcPct val="80000"/>
              </a:lnSpc>
            </a:pPr>
            <a:r>
              <a:rPr altLang="en-US" sz="2400" lang="en-US" smtClean="0"/>
              <a:t>Terdapat sebanyak m tempat untuk menunggu (buffer)</a:t>
            </a:r>
          </a:p>
          <a:p>
            <a:pPr eaLnBrk="1" hangingPunct="1">
              <a:lnSpc>
                <a:spcPct val="80000"/>
              </a:lnSpc>
            </a:pPr>
            <a:r>
              <a:rPr altLang="en-US" sz="2400" lang="en-US" smtClean="0"/>
              <a:t>Diasumsikan bahwa panggilan yang datang pada saat sistem sedang penuh (blocked customer) akan dibuang (loss)</a:t>
            </a:r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F5151F4B-5241-4F63-82EA-69A65B54088F}" type="slidenum">
              <a:rPr altLang="en-US" lang="en-US"/>
              <a:t>5</a:t>
            </a:fld>
            <a:endParaRPr altLang="en-US" lang="en-US"/>
          </a:p>
        </p:txBody>
      </p:sp>
    </p:spTree>
  </p:cSld>
  <p:clrMapOvr>
    <a:masterClrMapping/>
  </p:clrMapOvr>
  <p:transition>
    <p:random/>
    <p:sndAc>
      <p:stSnd>
        <p:snd r:embed="rId2"/>
      </p:stSnd>
    </p:sndAc>
  </p:transition>
  <p:timing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AC5A5E68-D1BB-4B89-A302-FCE9A92E6B96}" type="slidenum">
              <a:rPr lang="en-US" smtClean="0"/>
              <a:t>50</a:t>
            </a:fld>
            <a:endParaRPr lang="en-US" smtClean="0"/>
          </a:p>
        </p:txBody>
      </p:sp>
      <p:sp>
        <p:nvSpPr>
          <p:cNvPr id="10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ja-JP" b="1" lang="de-DE" smtClean="0">
                <a:ea typeface="ＭＳ Ｐゴシック" pitchFamily="34" charset="-128"/>
              </a:rPr>
              <a:t>Cara membaca tabel erlang</a:t>
            </a:r>
            <a:r>
              <a:rPr altLang="ja-JP" lang="en-US" smtClean="0">
                <a:ea typeface="ＭＳ Ｐゴシック" pitchFamily="34" charset="-128"/>
              </a:rPr>
              <a:t> </a:t>
            </a:r>
            <a:endParaRPr lang="en-US" smtClean="0"/>
          </a:p>
        </p:txBody>
      </p:sp>
      <p:sp>
        <p:nvSpPr>
          <p:cNvPr id="10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pPr eaLnBrk="1" hangingPunct="1"/>
            <a:r>
              <a:rPr sz="2800" lang="en-US" smtClean="0"/>
              <a:t>Berapa trafik yang dapat ditawarkan,jika saluran yang disediakan N=8 dan probabilitas bloking 0.02 ?</a:t>
            </a:r>
          </a:p>
          <a:p>
            <a:pPr eaLnBrk="1" hangingPunct="1"/>
            <a:r>
              <a:rPr sz="2800" lang="en-US" smtClean="0"/>
              <a:t>Dari tabel dapat dicari dengan menarik garis untuk N=8 dan Pb=0.02, dari tabel didapatkan, traffik yg ditawarkan sebesar 3.627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BF36FFA2-EE19-4D8E-8C9E-794A6659E996}" type="slidenum">
              <a:rPr lang="en-US" smtClean="0"/>
              <a:t>51</a:t>
            </a:fld>
            <a:endParaRPr lang="en-US" smtClean="0"/>
          </a:p>
        </p:txBody>
      </p:sp>
      <p:sp>
        <p:nvSpPr>
          <p:cNvPr id="1049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hangingPunct="1"/>
            <a:r>
              <a:rPr altLang="ja-JP" b="1" lang="de-DE" smtClean="0">
                <a:ea typeface="ＭＳ Ｐゴシック" pitchFamily="34" charset="-128"/>
              </a:rPr>
              <a:t>Cara membaca tabel erlang</a:t>
            </a:r>
            <a:endParaRPr b="1" lang="en-US" smtClean="0">
              <a:ea typeface="ＭＳ Ｐゴシック" pitchFamily="34" charset="-128"/>
            </a:endParaRPr>
          </a:p>
        </p:txBody>
      </p:sp>
      <p:pic>
        <p:nvPicPr>
          <p:cNvPr id="2097166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66800" y="1752600"/>
            <a:ext cx="6505575" cy="433705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Distribusi Erlang (8)</a:t>
            </a:r>
          </a:p>
        </p:txBody>
      </p:sp>
      <p:sp>
        <p:nvSpPr>
          <p:cNvPr id="1049191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500188"/>
            <a:ext cx="8715375" cy="4525962"/>
          </a:xfrm>
        </p:spPr>
        <p:txBody>
          <a:bodyPr>
            <a:normAutofit fontScale="87500" lnSpcReduction="20000"/>
          </a:bodyPr>
          <a:p>
            <a:pPr eaLnBrk="1" fontAlgn="auto" hangingPunct="1" indent="-283464" marL="365760">
              <a:spcAft>
                <a:spcPts val="0"/>
              </a:spcAft>
              <a:buFontTx/>
              <a:buNone/>
            </a:pPr>
            <a:r>
              <a:rPr b="1" sz="2800" lang="en-US" smtClean="0"/>
              <a:t>Kongesti Waktu dan Kongesti Panggilan</a:t>
            </a:r>
            <a:endParaRPr b="1" sz="2800" lang="id-ID" smtClean="0"/>
          </a:p>
          <a:p>
            <a:pPr eaLnBrk="1" fontAlgn="auto" hangingPunct="1" indent="-283464" marL="365760">
              <a:spcAft>
                <a:spcPts val="0"/>
              </a:spcAft>
              <a:buFontTx/>
              <a:buNone/>
            </a:pPr>
            <a:endParaRPr b="1" sz="800" lang="en-US" smtClean="0"/>
          </a:p>
          <a:p>
            <a:pPr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r>
              <a:rPr sz="2600" lang="en-US" smtClean="0"/>
              <a:t>Probabilitas kondisi adalah lamanya waktu suatu kondisi berlangsung dalam jam per jam (jam sibuk), maka</a:t>
            </a:r>
          </a:p>
          <a:p>
            <a:pPr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r>
              <a:rPr sz="2600" lang="en-US" smtClean="0"/>
              <a:t>P(N) dapat diartikan sebagai lamanya waktu dimana semua saluran (=N) sibuk berlangsung dalam jam per jamnya (jam sibuk) sehingga </a:t>
            </a:r>
          </a:p>
          <a:p>
            <a:pPr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r>
              <a:rPr sz="2600" lang="en-US" smtClean="0"/>
              <a:t>P(N) disebut pula sebagai Kongesti Waktu (Time Congestion)</a:t>
            </a:r>
          </a:p>
          <a:p>
            <a:pPr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r>
              <a:rPr sz="2600" lang="en-US" smtClean="0"/>
              <a:t>Dapat pula dikatakan :</a:t>
            </a:r>
          </a:p>
          <a:p>
            <a:pPr eaLnBrk="1" fontAlgn="auto" hangingPunct="1" indent="-283464" marL="365760">
              <a:spcAft>
                <a:spcPts val="0"/>
              </a:spcAft>
              <a:buFontTx/>
              <a:buNone/>
            </a:pPr>
            <a:r>
              <a:rPr sz="2600" lang="en-US" smtClean="0">
                <a:solidFill>
                  <a:srgbClr val="FF0000"/>
                </a:solidFill>
              </a:rPr>
              <a:t>	P(N) adalah bagian waktu dimana N saluran sibuk</a:t>
            </a:r>
            <a:r>
              <a:rPr sz="2600" lang="en-US" smtClean="0"/>
              <a:t> </a:t>
            </a:r>
          </a:p>
        </p:txBody>
      </p:sp>
      <p:sp>
        <p:nvSpPr>
          <p:cNvPr id="104919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40306DF5-8BB6-48C5-AB09-40B533B157B7}" type="slidenum">
              <a:rPr altLang="en-US" lang="en-US"/>
              <a:t>52</a:t>
            </a:fld>
            <a:endParaRPr altLang="en-US" lang="en-US"/>
          </a:p>
        </p:txBody>
      </p:sp>
    </p:spTree>
  </p:cSld>
  <p:clrMapOvr>
    <a:masterClrMapping/>
  </p:clrMapOvr>
  <p:timing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Distribusi Erlang (9)</a:t>
            </a:r>
          </a:p>
        </p:txBody>
      </p:sp>
      <p:sp>
        <p:nvSpPr>
          <p:cNvPr id="104919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p>
            <a:pPr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r>
              <a:rPr dirty="0" sz="2800" lang="en-US" err="1" smtClean="0"/>
              <a:t>Pengertian</a:t>
            </a:r>
            <a:r>
              <a:rPr dirty="0" sz="2800" lang="en-US" smtClean="0"/>
              <a:t> </a:t>
            </a:r>
            <a:r>
              <a:rPr dirty="0" sz="2800" lang="en-US" err="1" smtClean="0"/>
              <a:t>Kongesti</a:t>
            </a:r>
            <a:r>
              <a:rPr dirty="0" sz="2800" lang="en-US" smtClean="0"/>
              <a:t> </a:t>
            </a:r>
            <a:r>
              <a:rPr dirty="0" sz="2800" lang="en-US" err="1" smtClean="0"/>
              <a:t>Panggilan</a:t>
            </a:r>
            <a:r>
              <a:rPr dirty="0" sz="2800" lang="en-US" smtClean="0"/>
              <a:t> = R(N)</a:t>
            </a:r>
          </a:p>
          <a:p>
            <a:pPr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endParaRPr dirty="0" lang="en-US" smtClean="0"/>
          </a:p>
          <a:p>
            <a:pPr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endParaRPr dirty="0" lang="en-US" smtClean="0"/>
          </a:p>
          <a:p>
            <a:pPr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endParaRPr dirty="0" sz="1600" lang="id-ID" smtClean="0"/>
          </a:p>
          <a:p>
            <a:pPr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r>
              <a:rPr dirty="0" sz="2800" lang="en-US" err="1" smtClean="0"/>
              <a:t>Atau</a:t>
            </a:r>
            <a:r>
              <a:rPr dirty="0" sz="2800" lang="en-US" smtClean="0"/>
              <a:t> </a:t>
            </a:r>
            <a:r>
              <a:rPr dirty="0" sz="2800" lang="en-US" err="1" smtClean="0"/>
              <a:t>dengan</a:t>
            </a:r>
            <a:r>
              <a:rPr dirty="0" sz="2800" lang="en-US" smtClean="0"/>
              <a:t> kata lain :</a:t>
            </a:r>
          </a:p>
          <a:p>
            <a:pPr eaLnBrk="1" fontAlgn="auto" hangingPunct="1" indent="-283464" marL="365760">
              <a:spcAft>
                <a:spcPts val="0"/>
              </a:spcAft>
              <a:buFontTx/>
              <a:buNone/>
            </a:pPr>
            <a:r>
              <a:rPr dirty="0" lang="en-US" smtClean="0"/>
              <a:t>	</a:t>
            </a:r>
            <a:r>
              <a:rPr b="1" dirty="0" sz="2800" lang="en-US" smtClean="0">
                <a:solidFill>
                  <a:srgbClr val="FF0000"/>
                </a:solidFill>
              </a:rPr>
              <a:t>R(N) </a:t>
            </a:r>
            <a:r>
              <a:rPr b="1" dirty="0" sz="2800" lang="en-US" err="1" smtClean="0">
                <a:solidFill>
                  <a:srgbClr val="FF0000"/>
                </a:solidFill>
              </a:rPr>
              <a:t>adalah</a:t>
            </a:r>
            <a:r>
              <a:rPr b="1" dirty="0" sz="2800" lang="en-US" smtClean="0">
                <a:solidFill>
                  <a:srgbClr val="FF0000"/>
                </a:solidFill>
              </a:rPr>
              <a:t> </a:t>
            </a:r>
            <a:r>
              <a:rPr b="1" dirty="0" sz="2800" lang="en-US" err="1" smtClean="0">
                <a:solidFill>
                  <a:srgbClr val="FF0000"/>
                </a:solidFill>
              </a:rPr>
              <a:t>bagian</a:t>
            </a:r>
            <a:r>
              <a:rPr b="1" dirty="0" sz="2800" lang="en-US" smtClean="0">
                <a:solidFill>
                  <a:srgbClr val="FF0000"/>
                </a:solidFill>
              </a:rPr>
              <a:t> </a:t>
            </a:r>
            <a:r>
              <a:rPr b="1" dirty="0" sz="2800" lang="en-US" err="1" smtClean="0">
                <a:solidFill>
                  <a:srgbClr val="FF0000"/>
                </a:solidFill>
              </a:rPr>
              <a:t>panggilan</a:t>
            </a:r>
            <a:r>
              <a:rPr b="1" dirty="0" sz="2800" lang="en-US" smtClean="0">
                <a:solidFill>
                  <a:srgbClr val="FF0000"/>
                </a:solidFill>
              </a:rPr>
              <a:t> yang </a:t>
            </a:r>
            <a:r>
              <a:rPr b="1" dirty="0" sz="2800" lang="en-US" err="1" smtClean="0">
                <a:solidFill>
                  <a:srgbClr val="FF0000"/>
                </a:solidFill>
              </a:rPr>
              <a:t>ditolak</a:t>
            </a:r>
            <a:endParaRPr b="1" dirty="0" lang="en-US" smtClean="0">
              <a:solidFill>
                <a:srgbClr val="FF0000"/>
              </a:solidFill>
            </a:endParaRPr>
          </a:p>
          <a:p>
            <a:pPr eaLnBrk="1" fontAlgn="auto" hangingPunct="1" indent="-283464" marL="365760">
              <a:spcAft>
                <a:spcPts val="0"/>
              </a:spcAft>
              <a:buFont typeface="Wingdings 2"/>
              <a:buChar char=""/>
            </a:pPr>
            <a:r>
              <a:rPr dirty="0" sz="2800" lang="en-US" err="1" smtClean="0"/>
              <a:t>Untuk</a:t>
            </a:r>
            <a:r>
              <a:rPr dirty="0" sz="2800" lang="en-US" smtClean="0"/>
              <a:t> </a:t>
            </a:r>
            <a:r>
              <a:rPr dirty="0" sz="2800" lang="en-US" err="1" smtClean="0"/>
              <a:t>kedatangan</a:t>
            </a:r>
            <a:r>
              <a:rPr dirty="0" sz="2800" lang="en-US" smtClean="0"/>
              <a:t> yang </a:t>
            </a:r>
            <a:r>
              <a:rPr dirty="0" sz="2800" lang="en-US" err="1" smtClean="0"/>
              <a:t>acak</a:t>
            </a:r>
            <a:r>
              <a:rPr dirty="0" sz="2800" lang="en-US" smtClean="0"/>
              <a:t> </a:t>
            </a:r>
            <a:r>
              <a:rPr dirty="0" sz="2800" lang="en-US" err="1" smtClean="0"/>
              <a:t>dan</a:t>
            </a:r>
            <a:r>
              <a:rPr dirty="0" sz="2800" lang="en-US" smtClean="0"/>
              <a:t> </a:t>
            </a:r>
            <a:r>
              <a:rPr dirty="0" sz="2800" lang="en-US" err="1" smtClean="0"/>
              <a:t>berkas</a:t>
            </a:r>
            <a:r>
              <a:rPr dirty="0" sz="2800" lang="en-US" smtClean="0"/>
              <a:t> </a:t>
            </a:r>
            <a:r>
              <a:rPr dirty="0" sz="2800" lang="en-US" err="1" smtClean="0"/>
              <a:t>sempurna</a:t>
            </a:r>
            <a:r>
              <a:rPr dirty="0" sz="2800" lang="en-US" smtClean="0"/>
              <a:t> : P(N) = R(N)</a:t>
            </a:r>
          </a:p>
          <a:p>
            <a:pPr eaLnBrk="1" fontAlgn="auto" hangingPunct="1" indent="-237744" lvl="1" marL="640080">
              <a:spcAft>
                <a:spcPts val="0"/>
              </a:spcAft>
              <a:buFont typeface="Verdana"/>
              <a:buChar char="◦"/>
            </a:pPr>
            <a:r>
              <a:rPr dirty="0" sz="2400" lang="en-US" err="1" smtClean="0"/>
              <a:t>Kongesti</a:t>
            </a:r>
            <a:r>
              <a:rPr dirty="0" sz="2400" lang="en-US" smtClean="0"/>
              <a:t> </a:t>
            </a:r>
            <a:r>
              <a:rPr dirty="0" sz="2400" lang="en-US" err="1" smtClean="0"/>
              <a:t>panggilan</a:t>
            </a:r>
            <a:r>
              <a:rPr dirty="0" sz="2400" lang="en-US" smtClean="0"/>
              <a:t> = P(N).</a:t>
            </a:r>
            <a:r>
              <a:rPr dirty="0" sz="2400" lang="en-US" smtClean="0">
                <a:latin typeface="Symbol" pitchFamily="18" charset="2"/>
              </a:rPr>
              <a:t>l</a:t>
            </a:r>
            <a:r>
              <a:rPr dirty="0" sz="2400" lang="en-US" smtClean="0"/>
              <a:t>/</a:t>
            </a:r>
            <a:r>
              <a:rPr dirty="0" sz="2400" lang="en-US" smtClean="0">
                <a:latin typeface="Symbol" pitchFamily="18" charset="2"/>
              </a:rPr>
              <a:t>l</a:t>
            </a:r>
            <a:r>
              <a:rPr dirty="0" sz="2400" lang="en-US" smtClean="0"/>
              <a:t>.1 = P(N) = </a:t>
            </a:r>
            <a:r>
              <a:rPr dirty="0" sz="2400" lang="en-US" err="1" smtClean="0"/>
              <a:t>Kongesti</a:t>
            </a:r>
            <a:r>
              <a:rPr dirty="0" sz="2400" lang="en-US" smtClean="0"/>
              <a:t> </a:t>
            </a:r>
            <a:r>
              <a:rPr dirty="0" sz="2400" lang="en-US" err="1" smtClean="0"/>
              <a:t>waktu</a:t>
            </a:r>
            <a:endParaRPr dirty="0" sz="2400" lang="en-US" smtClean="0"/>
          </a:p>
        </p:txBody>
      </p:sp>
      <p:sp>
        <p:nvSpPr>
          <p:cNvPr id="104919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D694481C-8182-4D74-A823-43ABE1C7CCF5}" type="slidenum">
              <a:rPr altLang="en-US" lang="en-US"/>
              <a:t>53</a:t>
            </a:fld>
            <a:endParaRPr altLang="en-US" lang="en-US"/>
          </a:p>
        </p:txBody>
      </p:sp>
      <p:grpSp>
        <p:nvGrpSpPr>
          <p:cNvPr id="189" name="Group 1"/>
          <p:cNvGrpSpPr/>
          <p:nvPr/>
        </p:nvGrpSpPr>
        <p:grpSpPr bwMode="auto">
          <a:xfrm>
            <a:off x="1111250" y="2060575"/>
            <a:ext cx="5818188" cy="1143000"/>
            <a:chOff x="1111250" y="2214563"/>
            <a:chExt cx="5818188" cy="1143000"/>
          </a:xfrm>
        </p:grpSpPr>
        <p:sp>
          <p:nvSpPr>
            <p:cNvPr id="1049196" name="Rectangle 13"/>
            <p:cNvSpPr/>
            <p:nvPr/>
          </p:nvSpPr>
          <p:spPr>
            <a:xfrm>
              <a:off x="1143000" y="2214563"/>
              <a:ext cx="5786438" cy="1143000"/>
            </a:xfrm>
            <a:prstGeom prst="rect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algn="ctr" eaLnBrk="1" hangingPunct="1"/>
              <a:endParaRPr lang="id-ID"/>
            </a:p>
          </p:txBody>
        </p:sp>
        <p:sp>
          <p:nvSpPr>
            <p:cNvPr id="1049197" name="Rectangle 4"/>
            <p:cNvSpPr>
              <a:spLocks noChangeArrowheads="1"/>
            </p:cNvSpPr>
            <p:nvPr/>
          </p:nvSpPr>
          <p:spPr bwMode="auto">
            <a:xfrm>
              <a:off x="1111250" y="2514600"/>
              <a:ext cx="1230313" cy="523875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sz="2400" lang="en-US"/>
                <a:t>R(N) </a:t>
              </a:r>
              <a:r>
                <a:rPr altLang="en-US" sz="2800" lang="en-US"/>
                <a:t>= </a:t>
              </a:r>
            </a:p>
          </p:txBody>
        </p:sp>
        <p:sp>
          <p:nvSpPr>
            <p:cNvPr id="1049198" name="Rectangle 6"/>
            <p:cNvSpPr>
              <a:spLocks noChangeArrowheads="1"/>
            </p:cNvSpPr>
            <p:nvPr/>
          </p:nvSpPr>
          <p:spPr bwMode="auto">
            <a:xfrm>
              <a:off x="2428875" y="2286000"/>
              <a:ext cx="4332288" cy="461963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sz="2400" lang="en-US"/>
                <a:t>Jumlah panggilan yang ditolak</a:t>
              </a:r>
            </a:p>
          </p:txBody>
        </p:sp>
        <p:sp>
          <p:nvSpPr>
            <p:cNvPr id="1049199" name="Rectangle 7"/>
            <p:cNvSpPr>
              <a:spLocks noChangeArrowheads="1"/>
            </p:cNvSpPr>
            <p:nvPr/>
          </p:nvSpPr>
          <p:spPr bwMode="auto">
            <a:xfrm>
              <a:off x="2357438" y="2857500"/>
              <a:ext cx="4519612" cy="461963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sz="2400" lang="en-US"/>
                <a:t>Jumlah panggilan selama 1 jam</a:t>
              </a:r>
            </a:p>
          </p:txBody>
        </p:sp>
        <p:cxnSp>
          <p:nvCxnSpPr>
            <p:cNvPr id="3145771" name="Straight Connector 12"/>
            <p:cNvCxnSpPr>
              <a:cxnSpLocks/>
            </p:cNvCxnSpPr>
            <p:nvPr/>
          </p:nvCxnSpPr>
          <p:spPr>
            <a:xfrm>
              <a:off x="2428875" y="2786063"/>
              <a:ext cx="4357688" cy="1588"/>
            </a:xfrm>
            <a:prstGeom prst="line"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Distribusi Erlang (10)</a:t>
            </a:r>
          </a:p>
        </p:txBody>
      </p:sp>
      <p:sp>
        <p:nvSpPr>
          <p:cNvPr id="1049201" name="Rectangle 3"/>
          <p:cNvSpPr>
            <a:spLocks noGrp="1" noChangeArrowheads="1"/>
          </p:cNvSpPr>
          <p:nvPr>
            <p:ph idx="1"/>
          </p:nvPr>
        </p:nvSpPr>
        <p:spPr>
          <a:xfrm>
            <a:off x="500063" y="1285875"/>
            <a:ext cx="8229600" cy="4525963"/>
          </a:xfrm>
        </p:spPr>
        <p:txBody>
          <a:bodyPr/>
          <a:p>
            <a:pPr eaLnBrk="1" hangingPunct="1">
              <a:buFontTx/>
              <a:buNone/>
            </a:pPr>
            <a:r>
              <a:rPr altLang="en-US" b="1" sz="2800" lang="en-US" smtClean="0"/>
              <a:t>Efisiensi dan Kepekaan</a:t>
            </a:r>
          </a:p>
          <a:p>
            <a:pPr eaLnBrk="1" hangingPunct="1"/>
            <a:r>
              <a:rPr altLang="en-US" b="1" sz="2400" lang="en-US" smtClean="0">
                <a:solidFill>
                  <a:srgbClr val="FF0000"/>
                </a:solidFill>
              </a:rPr>
              <a:t>Efisiensi (= A/N)</a:t>
            </a:r>
          </a:p>
          <a:p>
            <a:pPr eaLnBrk="1" hangingPunct="1" lvl="1"/>
            <a:r>
              <a:rPr altLang="en-US" sz="2200" lang="en-US" smtClean="0"/>
              <a:t>Untuk B tertentu, dengan bertambahnya A, akan diperlukan N yang lebih besar pula</a:t>
            </a:r>
          </a:p>
          <a:p>
            <a:pPr eaLnBrk="1" hangingPunct="1" lvl="1"/>
            <a:r>
              <a:rPr altLang="en-US" sz="2200" lang="en-US" smtClean="0"/>
              <a:t>Makin besar A, makin besar (baik) efisiensinya</a:t>
            </a:r>
          </a:p>
        </p:txBody>
      </p:sp>
      <p:sp>
        <p:nvSpPr>
          <p:cNvPr id="104920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575BD5CF-38F9-49ED-901E-2F0651786977}" type="slidenum">
              <a:rPr altLang="en-US" lang="en-US"/>
              <a:t>54</a:t>
            </a:fld>
            <a:endParaRPr altLang="en-US" lang="en-US"/>
          </a:p>
        </p:txBody>
      </p:sp>
      <p:graphicFrame>
        <p:nvGraphicFramePr>
          <p:cNvPr id="4194304" name="Group 49"/>
          <p:cNvGraphicFramePr>
            <a:graphicFrameLocks noGrp="1"/>
          </p:cNvGraphicFramePr>
          <p:nvPr/>
        </p:nvGraphicFramePr>
        <p:xfrm>
          <a:off x="1428750" y="3500438"/>
          <a:ext cx="5786437" cy="2571750"/>
        </p:xfrm>
        <a:graphic>
          <a:graphicData uri="http://schemas.openxmlformats.org/drawingml/2006/table">
            <a:tbl>
              <a:tblPr/>
              <a:tblGrid>
                <a:gridCol w="1955786"/>
                <a:gridCol w="1955786"/>
                <a:gridCol w="1874865"/>
              </a:tblGrid>
              <a:tr h="428625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22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 = 1%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dirty="0" sz="2200" i="0" kumimoji="0" lang="id-ID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dirty="0" sz="2200" i="0" kumimoji="0" lang="id-ID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22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22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22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A/N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2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2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0,15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2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0,075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2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2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0,87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2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0,215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2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2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4,46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2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0,440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2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50</a:t>
                      </a: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2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37,90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2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0,760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Distribusi Erlang (11)</a:t>
            </a:r>
          </a:p>
        </p:txBody>
      </p:sp>
      <p:sp>
        <p:nvSpPr>
          <p:cNvPr id="10492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7313"/>
            <a:ext cx="8258175" cy="4768850"/>
          </a:xfrm>
        </p:spPr>
        <p:txBody>
          <a:bodyPr/>
          <a:p>
            <a:pPr eaLnBrk="1" hangingPunct="1"/>
            <a:r>
              <a:rPr altLang="en-US" b="1" sz="2800" lang="en-US" smtClean="0">
                <a:solidFill>
                  <a:srgbClr val="FF0000"/>
                </a:solidFill>
              </a:rPr>
              <a:t>Kepekaan</a:t>
            </a:r>
          </a:p>
          <a:p>
            <a:pPr eaLnBrk="1" hangingPunct="1" lvl="1"/>
            <a:r>
              <a:rPr altLang="en-US" sz="2400" lang="en-US" smtClean="0"/>
              <a:t>Seberapa besar pengaruh perubahan A terhadap perubahan B untuk N tetap</a:t>
            </a:r>
          </a:p>
          <a:p>
            <a:pPr eaLnBrk="1" hangingPunct="1" lvl="1"/>
            <a:r>
              <a:rPr altLang="en-US" sz="2400" lang="en-US" smtClean="0"/>
              <a:t>Makin besar A, makin besar kepekaaannya (perubahan B-nya)</a:t>
            </a:r>
          </a:p>
        </p:txBody>
      </p:sp>
      <p:sp>
        <p:nvSpPr>
          <p:cNvPr id="104920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86DC5B0A-3E38-4ED9-9E60-B05D5E2FE6B0}" type="slidenum">
              <a:rPr altLang="en-US" lang="en-US"/>
              <a:t>55</a:t>
            </a:fld>
            <a:endParaRPr altLang="en-US" lang="en-US"/>
          </a:p>
        </p:txBody>
      </p:sp>
      <p:graphicFrame>
        <p:nvGraphicFramePr>
          <p:cNvPr id="4194305" name="Group 71"/>
          <p:cNvGraphicFramePr>
            <a:graphicFrameLocks noGrp="1"/>
          </p:cNvGraphicFramePr>
          <p:nvPr/>
        </p:nvGraphicFramePr>
        <p:xfrm>
          <a:off x="571500" y="3571875"/>
          <a:ext cx="8286751" cy="2667015"/>
        </p:xfrm>
        <a:graphic>
          <a:graphicData uri="http://schemas.openxmlformats.org/drawingml/2006/table">
            <a:tbl>
              <a:tblPr/>
              <a:tblGrid>
                <a:gridCol w="1000125"/>
                <a:gridCol w="1214438"/>
                <a:gridCol w="2357438"/>
                <a:gridCol w="3714750"/>
              </a:tblGrid>
              <a:tr h="404755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 = 1%</a:t>
                      </a:r>
                    </a:p>
                  </a:txBody>
                  <a:tcPr marL="91439" marR="9143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dirty="0" sz="2000" i="0" kumimoji="0" lang="id-ID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dirty="0" sz="2000" i="0" kumimoji="0" lang="id-ID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dirty="0" sz="2000" i="0" kumimoji="0" lang="id-ID" normalizeH="0" strike="noStrike" u="none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40054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</a:t>
                      </a:r>
                    </a:p>
                  </a:txBody>
                  <a:tcPr marL="91439" marR="9143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</a:t>
                      </a: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1,1A (A </a:t>
                      </a:r>
                      <a:r>
                        <a:rPr baseline="0" b="1" cap="none" dirty="0" sz="2000" i="0" kumimoji="0" lang="en-US" normalizeH="0" err="1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naik</a:t>
                      </a:r>
                      <a:r>
                        <a:rPr baseline="0" b="1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10%)</a:t>
                      </a: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1800" i="0" kumimoji="0" lang="en-US" normalizeH="0" err="1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Trafik</a:t>
                      </a:r>
                      <a:r>
                        <a:rPr baseline="0" b="1" cap="none" dirty="0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1,1A </a:t>
                      </a:r>
                      <a:r>
                        <a:rPr baseline="0" b="1" cap="none" dirty="0" sz="1800" i="0" kumimoji="0" lang="en-US" normalizeH="0" err="1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dan</a:t>
                      </a:r>
                      <a:r>
                        <a:rPr baseline="0" b="1" cap="none" dirty="0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baseline="0" b="1" cap="none" dirty="0" sz="1800" i="0" kumimoji="0" lang="en-US" normalizeH="0" err="1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dengan</a:t>
                      </a:r>
                      <a:r>
                        <a:rPr baseline="0" b="1" cap="none" dirty="0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N </a:t>
                      </a:r>
                      <a:r>
                        <a:rPr baseline="0" b="1" cap="none" dirty="0" sz="1800" i="0" kumimoji="0" lang="en-US" normalizeH="0" err="1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tetap</a:t>
                      </a:r>
                      <a:r>
                        <a:rPr baseline="0" b="1" cap="none" dirty="0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; B </a:t>
                      </a:r>
                      <a:r>
                        <a:rPr baseline="0" b="1" cap="none" dirty="0" sz="1800" i="0" kumimoji="0" lang="en-US" normalizeH="0" err="1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berubah</a:t>
                      </a:r>
                      <a:r>
                        <a:rPr baseline="0" b="1" cap="none" dirty="0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baseline="0" b="1" cap="none" dirty="0" sz="1800" i="0" kumimoji="0" lang="en-US" normalizeH="0" err="1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menjadi</a:t>
                      </a:r>
                      <a:r>
                        <a:rPr baseline="0" b="1" cap="none" dirty="0" sz="18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06341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marL="91439" marR="9143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0,15</a:t>
                      </a: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0,165</a:t>
                      </a: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0,012 (=1,2 %)</a:t>
                      </a: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04755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marL="91439" marR="9143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0,87</a:t>
                      </a: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0,957</a:t>
                      </a: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0,013 (=1,3 %)</a:t>
                      </a: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06341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</a:p>
                  </a:txBody>
                  <a:tcPr marL="91439" marR="9143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4,46</a:t>
                      </a: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4,906</a:t>
                      </a: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0,015 (=1,5 %)</a:t>
                      </a: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04755"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50</a:t>
                      </a:r>
                    </a:p>
                  </a:txBody>
                  <a:tcPr marL="91439" marR="9143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37,90</a:t>
                      </a: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41,690</a:t>
                      </a: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2000" i="0" kumimoji="0" lang="en-US" normalizeH="0" strike="noStrike" u="none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0,030 (=3,0 %)</a:t>
                      </a:r>
                    </a:p>
                  </a:txBody>
                  <a:tcPr marL="91439" marR="9143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Distribusi Erlang (11)</a:t>
            </a:r>
          </a:p>
        </p:txBody>
      </p:sp>
      <p:sp>
        <p:nvSpPr>
          <p:cNvPr id="1049207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357313"/>
            <a:ext cx="8258175" cy="4768850"/>
          </a:xfrm>
        </p:spPr>
        <p:txBody>
          <a:bodyPr/>
          <a:p>
            <a:pPr eaLnBrk="1" hangingPunct="1" indent="-342900" lvl="2" marL="342900">
              <a:buFontTx/>
              <a:buBlip>
                <a:blip xmlns:r="http://schemas.openxmlformats.org/officeDocument/2006/relationships" r:embed="rId1"/>
              </a:buBlip>
            </a:pPr>
            <a:r>
              <a:rPr altLang="en-US" b="1" sz="2800" lang="en-US" smtClean="0">
                <a:solidFill>
                  <a:srgbClr val="FF0000"/>
                </a:solidFill>
              </a:rPr>
              <a:t>Rumus Rekursive Erlang B</a:t>
            </a:r>
            <a:endParaRPr altLang="en-US" b="1" sz="2800" lang="id-ID" smtClean="0">
              <a:solidFill>
                <a:srgbClr val="FF0000"/>
              </a:solidFill>
            </a:endParaRPr>
          </a:p>
          <a:p>
            <a:pPr eaLnBrk="1" hangingPunct="1" lvl="1"/>
            <a:r>
              <a:rPr altLang="en-US" sz="2400" lang="en-US" smtClean="0"/>
              <a:t>Untuk tujuan penghitungan dengan computer, maka rumus erlang B dibuat rumus recursive sbb</a:t>
            </a:r>
            <a:endParaRPr altLang="en-US" sz="2400" lang="id-ID" smtClean="0"/>
          </a:p>
        </p:txBody>
      </p:sp>
      <p:sp>
        <p:nvSpPr>
          <p:cNvPr id="104920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D52A1DA9-413F-4133-8322-100079EFDF7E}" type="slidenum">
              <a:rPr altLang="en-US" lang="en-US"/>
              <a:t>56</a:t>
            </a:fld>
            <a:endParaRPr altLang="en-US" lang="en-US"/>
          </a:p>
        </p:txBody>
      </p:sp>
      <p:sp>
        <p:nvSpPr>
          <p:cNvPr id="10492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graphicFrame>
        <p:nvGraphicFramePr>
          <p:cNvPr id="4194306" name="Object 1"/>
          <p:cNvGraphicFramePr>
            <a:graphicFrameLocks noChangeAspect="1"/>
          </p:cNvGraphicFramePr>
          <p:nvPr/>
        </p:nvGraphicFramePr>
        <p:xfrm>
          <a:off x="1714500" y="2857500"/>
          <a:ext cx="20224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spid="_x0000_s2056" imgH="647700" imgW="1562100" progId="Equation.3">
                  <p:embed/>
                </p:oleObj>
              </mc:Choice>
              <mc:Fallback>
                <p:oleObj name="Equation" r:id="rId2" imgH="647700" imgW="1562100" progId="Equation.3">
                  <p:embed/>
                  <p:pic>
                    <p:nvPicPr>
                      <p:cNvPr id="209716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857500"/>
                        <a:ext cx="2022475" cy="928688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7" name="Object 4"/>
          <p:cNvGraphicFramePr>
            <a:graphicFrameLocks noChangeAspect="1"/>
          </p:cNvGraphicFramePr>
          <p:nvPr/>
        </p:nvGraphicFramePr>
        <p:xfrm>
          <a:off x="2071688" y="3714750"/>
          <a:ext cx="18573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spid="_x0000_s2057" imgH="863225" imgW="1218671" progId="Equation.3">
                  <p:embed/>
                </p:oleObj>
              </mc:Choice>
              <mc:Fallback>
                <p:oleObj name="Equation" r:id="rId4" imgH="863225" imgW="1218671" progId="Equation.3">
                  <p:embed/>
                  <p:pic>
                    <p:nvPicPr>
                      <p:cNvPr id="20971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714750"/>
                        <a:ext cx="1857375" cy="1219200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8" name="Object 3"/>
          <p:cNvGraphicFramePr>
            <a:graphicFrameLocks noChangeAspect="1"/>
          </p:cNvGraphicFramePr>
          <p:nvPr/>
        </p:nvGraphicFramePr>
        <p:xfrm>
          <a:off x="2071688" y="5000625"/>
          <a:ext cx="24288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spid="_x0000_s2058" imgH="1117600" imgW="1727200" progId="Equation.3">
                  <p:embed/>
                </p:oleObj>
              </mc:Choice>
              <mc:Fallback>
                <p:oleObj name="Equation" r:id="rId6" imgH="1117600" imgW="1727200" progId="Equation.3">
                  <p:embed/>
                  <p:pic>
                    <p:nvPicPr>
                      <p:cNvPr id="20971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5000625"/>
                        <a:ext cx="2428875" cy="1571625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2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algn="just"/>
            <a:r>
              <a:rPr altLang="en-US" sz="1200" lang="en-US">
                <a:cs typeface="Times New Roman" pitchFamily="18" charset="0"/>
              </a:rPr>
              <a:t>	</a:t>
            </a:r>
            <a:endParaRPr altLang="en-US" lang="en-US"/>
          </a:p>
        </p:txBody>
      </p:sp>
      <p:sp>
        <p:nvSpPr>
          <p:cNvPr id="1049211" name="Rectangle 7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algn="just"/>
            <a:r>
              <a:rPr altLang="en-US" sz="1200" lang="en-US">
                <a:cs typeface="Times New Roman" pitchFamily="18" charset="0"/>
              </a:rPr>
              <a:t>	</a:t>
            </a:r>
            <a:endParaRPr altLang="en-US" lang="en-US"/>
          </a:p>
        </p:txBody>
      </p:sp>
      <p:sp>
        <p:nvSpPr>
          <p:cNvPr id="1049212" name="Rectangle 8"/>
          <p:cNvSpPr>
            <a:spLocks noChangeArrowheads="1"/>
          </p:cNvSpPr>
          <p:nvPr/>
        </p:nvSpPr>
        <p:spPr bwMode="auto">
          <a:xfrm>
            <a:off x="0" y="2428875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algn="just"/>
            <a:r>
              <a:rPr altLang="en-US" sz="1200" lang="en-US">
                <a:cs typeface="Times New Roman" pitchFamily="18" charset="0"/>
              </a:rPr>
              <a:t>	</a:t>
            </a:r>
            <a:endParaRPr altLang="en-US" lang="en-US"/>
          </a:p>
        </p:txBody>
      </p:sp>
    </p:spTree>
  </p:cSld>
  <p:clrMapOvr>
    <a:masterClrMapping/>
  </p:clrMapOvr>
  <p:timing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Distribusi Erlang (11)</a:t>
            </a:r>
          </a:p>
        </p:txBody>
      </p:sp>
      <p:sp>
        <p:nvSpPr>
          <p:cNvPr id="1049214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357313"/>
            <a:ext cx="8258175" cy="4768850"/>
          </a:xfrm>
        </p:spPr>
        <p:txBody>
          <a:bodyPr/>
          <a:p>
            <a:pPr eaLnBrk="1" hangingPunct="1" indent="-342900" lvl="2" marL="342900">
              <a:buFontTx/>
              <a:buBlip>
                <a:blip xmlns:r="http://schemas.openxmlformats.org/officeDocument/2006/relationships" r:embed="rId1"/>
              </a:buBlip>
            </a:pPr>
            <a:r>
              <a:rPr altLang="en-US" b="1" sz="2800" lang="en-US" smtClean="0">
                <a:solidFill>
                  <a:srgbClr val="FF0000"/>
                </a:solidFill>
              </a:rPr>
              <a:t>Rumus Rekursive Erlang B</a:t>
            </a:r>
            <a:endParaRPr altLang="en-US" b="1" sz="2800" lang="id-ID" smtClean="0">
              <a:solidFill>
                <a:srgbClr val="FF0000"/>
              </a:solidFill>
            </a:endParaRPr>
          </a:p>
          <a:p>
            <a:pPr eaLnBrk="1" hangingPunct="1" lvl="1"/>
            <a:endParaRPr altLang="en-US" sz="2400" lang="id-ID" smtClean="0"/>
          </a:p>
        </p:txBody>
      </p:sp>
      <p:sp>
        <p:nvSpPr>
          <p:cNvPr id="104921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D15E1023-257B-4334-A82E-3CF1AA9592E7}" type="slidenum">
              <a:rPr altLang="en-US" lang="en-US"/>
              <a:t>57</a:t>
            </a:fld>
            <a:endParaRPr altLang="en-US" lang="en-US"/>
          </a:p>
        </p:txBody>
      </p:sp>
      <p:sp>
        <p:nvSpPr>
          <p:cNvPr id="10492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1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algn="just"/>
            <a:r>
              <a:rPr altLang="en-US" sz="1200" lang="en-US">
                <a:cs typeface="Times New Roman" pitchFamily="18" charset="0"/>
              </a:rPr>
              <a:t>	</a:t>
            </a:r>
            <a:endParaRPr altLang="en-US" lang="en-US"/>
          </a:p>
        </p:txBody>
      </p:sp>
      <p:sp>
        <p:nvSpPr>
          <p:cNvPr id="1049218" name="Rectangle 7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algn="just"/>
            <a:r>
              <a:rPr altLang="en-US" sz="1200" lang="en-US">
                <a:cs typeface="Times New Roman" pitchFamily="18" charset="0"/>
              </a:rPr>
              <a:t>	</a:t>
            </a:r>
            <a:endParaRPr altLang="en-US" lang="en-US"/>
          </a:p>
        </p:txBody>
      </p:sp>
      <p:sp>
        <p:nvSpPr>
          <p:cNvPr id="10492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graphicFrame>
        <p:nvGraphicFramePr>
          <p:cNvPr id="4194309" name="Object 5"/>
          <p:cNvGraphicFramePr>
            <a:graphicFrameLocks noChangeAspect="1"/>
          </p:cNvGraphicFramePr>
          <p:nvPr/>
        </p:nvGraphicFramePr>
        <p:xfrm>
          <a:off x="1500188" y="1857375"/>
          <a:ext cx="292893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spid="_x0000_s3080" imgH="1308100" imgW="2273300" progId="Equation.3">
                  <p:embed/>
                </p:oleObj>
              </mc:Choice>
              <mc:Fallback>
                <p:oleObj name="Equation" r:id="rId2" imgH="1308100" imgW="2273300" progId="Equation.3">
                  <p:embed/>
                  <p:pic>
                    <p:nvPicPr>
                      <p:cNvPr id="209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857375"/>
                        <a:ext cx="2928937" cy="1679575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2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graphicFrame>
        <p:nvGraphicFramePr>
          <p:cNvPr id="4194310" name="Object 7"/>
          <p:cNvGraphicFramePr>
            <a:graphicFrameLocks noChangeAspect="1"/>
          </p:cNvGraphicFramePr>
          <p:nvPr/>
        </p:nvGraphicFramePr>
        <p:xfrm>
          <a:off x="1571625" y="3571875"/>
          <a:ext cx="2500313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spid="_x0000_s3081" imgH="1092200" imgW="1930400" progId="Equation.3">
                  <p:embed/>
                </p:oleObj>
              </mc:Choice>
              <mc:Fallback>
                <p:oleObj name="Equation" r:id="rId4" imgH="1092200" imgW="1930400" progId="Equation.3">
                  <p:embed/>
                  <p:pic>
                    <p:nvPicPr>
                      <p:cNvPr id="20971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571875"/>
                        <a:ext cx="2500313" cy="1416050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2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graphicFrame>
        <p:nvGraphicFramePr>
          <p:cNvPr id="4194311" name="Object 9"/>
          <p:cNvGraphicFramePr>
            <a:graphicFrameLocks noChangeAspect="1"/>
          </p:cNvGraphicFramePr>
          <p:nvPr/>
        </p:nvGraphicFramePr>
        <p:xfrm>
          <a:off x="1571625" y="5143500"/>
          <a:ext cx="31432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spid="_x0000_s3082" imgH="863600" imgW="2540000" progId="Equation.3">
                  <p:embed/>
                </p:oleObj>
              </mc:Choice>
              <mc:Fallback>
                <p:oleObj name="Equation" r:id="rId6" imgH="863600" imgW="2540000" progId="Equation.3">
                  <p:embed/>
                  <p:pic>
                    <p:nvPicPr>
                      <p:cNvPr id="209717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143500"/>
                        <a:ext cx="3143250" cy="1071563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2" name="Rectangle 20"/>
          <p:cNvSpPr/>
          <p:nvPr/>
        </p:nvSpPr>
        <p:spPr>
          <a:xfrm>
            <a:off x="1071563" y="4357688"/>
            <a:ext cx="2500312" cy="928687"/>
          </a:xfrm>
          <a:prstGeom prst="rect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 eaLnBrk="1" hangingPunct="1"/>
            <a:endParaRPr lang="id-ID"/>
          </a:p>
        </p:txBody>
      </p:sp>
      <p:sp>
        <p:nvSpPr>
          <p:cNvPr id="104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Distribusi Erlang (11)</a:t>
            </a:r>
          </a:p>
        </p:txBody>
      </p:sp>
      <p:sp>
        <p:nvSpPr>
          <p:cNvPr id="1049224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428750"/>
            <a:ext cx="8258175" cy="4768850"/>
          </a:xfrm>
        </p:spPr>
        <p:txBody>
          <a:bodyPr/>
          <a:p>
            <a:pPr eaLnBrk="1" hangingPunct="1" indent="-342900" lvl="2" marL="342900">
              <a:buFontTx/>
              <a:buBlip>
                <a:blip xmlns:r="http://schemas.openxmlformats.org/officeDocument/2006/relationships" r:embed="rId1"/>
              </a:buBlip>
            </a:pPr>
            <a:r>
              <a:rPr altLang="en-US" b="1" sz="2800" lang="en-US" smtClean="0">
                <a:solidFill>
                  <a:srgbClr val="FF0000"/>
                </a:solidFill>
              </a:rPr>
              <a:t>Rumus Rekursive Erlang B</a:t>
            </a:r>
            <a:endParaRPr altLang="en-US" b="1" sz="2800" lang="id-ID" smtClean="0">
              <a:solidFill>
                <a:srgbClr val="FF0000"/>
              </a:solidFill>
            </a:endParaRPr>
          </a:p>
          <a:p>
            <a:pPr eaLnBrk="1" hangingPunct="1" lvl="1"/>
            <a:endParaRPr altLang="en-US" sz="2400" lang="id-ID" smtClean="0"/>
          </a:p>
        </p:txBody>
      </p:sp>
      <p:sp>
        <p:nvSpPr>
          <p:cNvPr id="104922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123CC215-C282-4619-96F3-1E0EB4269D9B}" type="slidenum">
              <a:rPr altLang="en-US" lang="en-US"/>
              <a:t>58</a:t>
            </a:fld>
            <a:endParaRPr altLang="en-US" lang="en-US"/>
          </a:p>
        </p:txBody>
      </p:sp>
      <p:sp>
        <p:nvSpPr>
          <p:cNvPr id="1049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2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algn="just"/>
            <a:r>
              <a:rPr altLang="en-US" sz="1200" lang="en-US">
                <a:cs typeface="Times New Roman" pitchFamily="18" charset="0"/>
              </a:rPr>
              <a:t>	</a:t>
            </a:r>
            <a:endParaRPr altLang="en-US" lang="en-US"/>
          </a:p>
        </p:txBody>
      </p:sp>
      <p:sp>
        <p:nvSpPr>
          <p:cNvPr id="1049228" name="Rectangle 7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algn="just"/>
            <a:r>
              <a:rPr altLang="en-US" sz="1200" lang="en-US">
                <a:cs typeface="Times New Roman" pitchFamily="18" charset="0"/>
              </a:rPr>
              <a:t>	</a:t>
            </a:r>
            <a:endParaRPr altLang="en-US" lang="en-US"/>
          </a:p>
        </p:txBody>
      </p:sp>
      <p:sp>
        <p:nvSpPr>
          <p:cNvPr id="10492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3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graphicFrame>
        <p:nvGraphicFramePr>
          <p:cNvPr id="4194312" name="Object 6"/>
          <p:cNvGraphicFramePr>
            <a:graphicFrameLocks noChangeAspect="1"/>
          </p:cNvGraphicFramePr>
          <p:nvPr/>
        </p:nvGraphicFramePr>
        <p:xfrm>
          <a:off x="1143000" y="2071688"/>
          <a:ext cx="27860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spid="_x0000_s4104" imgH="609600" imgW="2286000" progId="Equation.3">
                  <p:embed/>
                </p:oleObj>
              </mc:Choice>
              <mc:Fallback>
                <p:oleObj name="Equation" r:id="rId2" imgH="609600" imgW="2286000" progId="Equation.3">
                  <p:embed/>
                  <p:pic>
                    <p:nvPicPr>
                      <p:cNvPr id="209717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71688"/>
                        <a:ext cx="2786063" cy="742950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3" name="Object 5"/>
          <p:cNvGraphicFramePr>
            <a:graphicFrameLocks noChangeAspect="1"/>
          </p:cNvGraphicFramePr>
          <p:nvPr/>
        </p:nvGraphicFramePr>
        <p:xfrm>
          <a:off x="1143000" y="3000375"/>
          <a:ext cx="23574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spid="_x0000_s4105" imgH="444500" imgW="1892300" progId="Equation.3">
                  <p:embed/>
                </p:oleObj>
              </mc:Choice>
              <mc:Fallback>
                <p:oleObj name="Equation" r:id="rId4" imgH="444500" imgW="1892300" progId="Equation.3">
                  <p:embed/>
                  <p:pic>
                    <p:nvPicPr>
                      <p:cNvPr id="209718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00375"/>
                        <a:ext cx="2357438" cy="557213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23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33" name="Rectangle 8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algn="just"/>
            <a:r>
              <a:rPr altLang="en-US" sz="1200" lang="en-US">
                <a:cs typeface="Times New Roman" pitchFamily="18" charset="0"/>
              </a:rPr>
              <a:t>	</a:t>
            </a:r>
            <a:endParaRPr altLang="en-US" lang="en-US"/>
          </a:p>
        </p:txBody>
      </p:sp>
      <p:sp>
        <p:nvSpPr>
          <p:cNvPr id="1049234" name="Rectangle 17"/>
          <p:cNvSpPr>
            <a:spLocks noChangeArrowheads="1"/>
          </p:cNvSpPr>
          <p:nvPr/>
        </p:nvSpPr>
        <p:spPr bwMode="auto">
          <a:xfrm>
            <a:off x="1000125" y="3857625"/>
            <a:ext cx="1249363" cy="36988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lang="en-US"/>
              <a:t>sehingga :</a:t>
            </a:r>
            <a:endParaRPr altLang="en-US" lang="id-ID"/>
          </a:p>
        </p:txBody>
      </p:sp>
      <p:sp>
        <p:nvSpPr>
          <p:cNvPr id="104923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graphicFrame>
        <p:nvGraphicFramePr>
          <p:cNvPr id="4194314" name="Object 9"/>
          <p:cNvGraphicFramePr>
            <a:graphicFrameLocks noChangeAspect="1"/>
          </p:cNvGraphicFramePr>
          <p:nvPr/>
        </p:nvGraphicFramePr>
        <p:xfrm>
          <a:off x="1143000" y="4500563"/>
          <a:ext cx="22860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spid="_x0000_s4106" imgH="444307" imgW="1586811" progId="Equation.3">
                  <p:embed/>
                </p:oleObj>
              </mc:Choice>
              <mc:Fallback>
                <p:oleObj name="Equation" r:id="rId6" imgH="444307" imgW="1586811" progId="Equation.3">
                  <p:embed/>
                  <p:pic>
                    <p:nvPicPr>
                      <p:cNvPr id="20971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00563"/>
                        <a:ext cx="2286000" cy="642937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236" name="Rectangle 21"/>
          <p:cNvSpPr>
            <a:spLocks noChangeArrowheads="1"/>
          </p:cNvSpPr>
          <p:nvPr/>
        </p:nvSpPr>
        <p:spPr bwMode="auto">
          <a:xfrm>
            <a:off x="3714750" y="4643438"/>
            <a:ext cx="2214563" cy="6461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eaLnBrk="1" hangingPunct="1"/>
            <a:r>
              <a:rPr altLang="en-US" lang="en-US"/>
              <a:t>dengan </a:t>
            </a:r>
            <a:r>
              <a:rPr altLang="en-US" lang="id-ID"/>
              <a:t>   </a:t>
            </a:r>
            <a:r>
              <a:rPr altLang="en-US" b="1" sz="1600" lang="en-US">
                <a:solidFill>
                  <a:srgbClr val="FF0000"/>
                </a:solidFill>
              </a:rPr>
              <a:t>E</a:t>
            </a:r>
            <a:r>
              <a:rPr altLang="en-US" baseline="-25000" b="1" sz="1600" lang="en-US">
                <a:solidFill>
                  <a:srgbClr val="FF0000"/>
                </a:solidFill>
              </a:rPr>
              <a:t>0</a:t>
            </a:r>
            <a:r>
              <a:rPr altLang="en-US" b="1" sz="1600" lang="en-US">
                <a:solidFill>
                  <a:srgbClr val="FF0000"/>
                </a:solidFill>
              </a:rPr>
              <a:t> (A)</a:t>
            </a:r>
            <a:r>
              <a:rPr altLang="en-US" b="1" sz="1600" lang="id-ID">
                <a:solidFill>
                  <a:srgbClr val="FF0000"/>
                </a:solidFill>
              </a:rPr>
              <a:t> </a:t>
            </a:r>
            <a:r>
              <a:rPr altLang="en-US" b="1" sz="1600" lang="en-US">
                <a:solidFill>
                  <a:srgbClr val="FF0000"/>
                </a:solidFill>
              </a:rPr>
              <a:t>=1</a:t>
            </a:r>
            <a:r>
              <a:rPr altLang="en-US" lang="en-US"/>
              <a:t>	</a:t>
            </a:r>
            <a:endParaRPr altLang="en-US" lang="id-ID"/>
          </a:p>
        </p:txBody>
      </p:sp>
      <p:sp>
        <p:nvSpPr>
          <p:cNvPr id="1049237" name="Rectangle 22"/>
          <p:cNvSpPr>
            <a:spLocks noChangeArrowheads="1"/>
          </p:cNvSpPr>
          <p:nvPr/>
        </p:nvSpPr>
        <p:spPr bwMode="auto">
          <a:xfrm>
            <a:off x="1500188" y="5500688"/>
            <a:ext cx="4572000" cy="6461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eaLnBrk="1" hangingPunct="1"/>
            <a:r>
              <a:rPr altLang="en-US" lang="en-US"/>
              <a:t>A</a:t>
            </a:r>
            <a:r>
              <a:rPr altLang="en-US" lang="id-ID"/>
              <a:t>  </a:t>
            </a:r>
            <a:r>
              <a:rPr altLang="en-US" lang="en-US"/>
              <a:t>= trafik yang ditawarkan kepada trunk</a:t>
            </a:r>
            <a:endParaRPr altLang="en-US" lang="id-ID"/>
          </a:p>
          <a:p>
            <a:pPr eaLnBrk="1" hangingPunct="1"/>
            <a:r>
              <a:rPr altLang="en-US" lang="en-US"/>
              <a:t>N </a:t>
            </a:r>
            <a:r>
              <a:rPr altLang="en-US" lang="id-ID"/>
              <a:t> </a:t>
            </a:r>
            <a:r>
              <a:rPr altLang="en-US" lang="en-US"/>
              <a:t>= jumlah sirkit/server yang melayani</a:t>
            </a:r>
            <a:endParaRPr altLang="en-US" lang="id-ID"/>
          </a:p>
        </p:txBody>
      </p:sp>
    </p:spTree>
  </p:cSld>
  <p:clrMapOvr>
    <a:masterClrMapping/>
  </p:clrMapOvr>
  <p:timing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Distribusi Erlang (11)</a:t>
            </a:r>
          </a:p>
        </p:txBody>
      </p:sp>
      <p:sp>
        <p:nvSpPr>
          <p:cNvPr id="1049239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285874"/>
            <a:ext cx="8258175" cy="1357307"/>
          </a:xfrm>
        </p:spPr>
        <p:txBody>
          <a:bodyPr>
            <a:normAutofit/>
          </a:bodyPr>
          <a:p>
            <a:pPr eaLnBrk="1" hangingPunct="1" indent="-342900" lvl="2" marL="342900">
              <a:buFontTx/>
              <a:buBlip>
                <a:blip xmlns:r="http://schemas.openxmlformats.org/officeDocument/2006/relationships" r:embed="rId1"/>
              </a:buBlip>
            </a:pPr>
            <a:r>
              <a:rPr altLang="en-US" b="1" dirty="0" sz="2800" lang="en-US" smtClean="0">
                <a:solidFill>
                  <a:srgbClr val="FF0000"/>
                </a:solidFill>
              </a:rPr>
              <a:t>Diagram </a:t>
            </a:r>
            <a:r>
              <a:rPr altLang="en-US" b="1" dirty="0" sz="2800" lang="en-US" err="1" smtClean="0">
                <a:solidFill>
                  <a:srgbClr val="FF0000"/>
                </a:solidFill>
              </a:rPr>
              <a:t>Alir</a:t>
            </a:r>
            <a:r>
              <a:rPr altLang="en-US" b="1" dirty="0" sz="2800" lang="en-US" smtClean="0">
                <a:solidFill>
                  <a:srgbClr val="FF0000"/>
                </a:solidFill>
              </a:rPr>
              <a:t> </a:t>
            </a:r>
            <a:r>
              <a:rPr altLang="en-US" b="1" dirty="0" sz="2800" lang="en-US" err="1" smtClean="0">
                <a:solidFill>
                  <a:srgbClr val="FF0000"/>
                </a:solidFill>
              </a:rPr>
              <a:t>Rekursive</a:t>
            </a:r>
            <a:r>
              <a:rPr altLang="en-US" b="1" dirty="0" sz="2800" lang="en-US" smtClean="0">
                <a:solidFill>
                  <a:srgbClr val="FF0000"/>
                </a:solidFill>
              </a:rPr>
              <a:t> </a:t>
            </a:r>
            <a:r>
              <a:rPr altLang="en-US" b="1" dirty="0" sz="2800" lang="en-US" err="1" smtClean="0">
                <a:solidFill>
                  <a:srgbClr val="FF0000"/>
                </a:solidFill>
              </a:rPr>
              <a:t>Erlang</a:t>
            </a:r>
            <a:r>
              <a:rPr altLang="en-US" b="1" dirty="0" sz="2800" lang="en-US" smtClean="0">
                <a:solidFill>
                  <a:srgbClr val="FF0000"/>
                </a:solidFill>
              </a:rPr>
              <a:t> B</a:t>
            </a:r>
            <a:endParaRPr altLang="en-US" b="1" dirty="0" sz="2800" lang="id-ID" smtClean="0">
              <a:solidFill>
                <a:srgbClr val="FF0000"/>
              </a:solidFill>
            </a:endParaRPr>
          </a:p>
          <a:p>
            <a:pPr indent="-342900" lvl="3" marL="800100">
              <a:buBlip>
                <a:blip xmlns:r="http://schemas.openxmlformats.org/officeDocument/2006/relationships" r:embed="rId1"/>
              </a:buBlip>
            </a:pPr>
            <a:r>
              <a:rPr dirty="0" sz="1800" lang="sv-SE" smtClean="0"/>
              <a:t>Bila yang dicari adalah nilai B </a:t>
            </a:r>
          </a:p>
          <a:p>
            <a:pPr indent="-342900" lvl="3" marL="800100">
              <a:buNone/>
            </a:pPr>
            <a:r>
              <a:rPr dirty="0" sz="1800" lang="sv-SE" smtClean="0"/>
              <a:t>pada A=x dan N=Q</a:t>
            </a:r>
            <a:endParaRPr altLang="en-US" dirty="0" sz="1800" lang="id-ID" smtClean="0">
              <a:solidFill>
                <a:srgbClr val="00B050"/>
              </a:solidFill>
            </a:endParaRPr>
          </a:p>
          <a:p>
            <a:pPr eaLnBrk="1" hangingPunct="1" indent="-342900" lvl="4" marL="1257300">
              <a:buFontTx/>
              <a:buBlip>
                <a:blip xmlns:r="http://schemas.openxmlformats.org/officeDocument/2006/relationships" r:embed="rId1"/>
              </a:buBlip>
            </a:pPr>
            <a:endParaRPr altLang="en-US" b="1" dirty="0" lang="id-ID" smtClean="0">
              <a:solidFill>
                <a:srgbClr val="FF0000"/>
              </a:solidFill>
            </a:endParaRPr>
          </a:p>
          <a:p>
            <a:pPr eaLnBrk="1" hangingPunct="1" lvl="1"/>
            <a:endParaRPr altLang="en-US" dirty="0" sz="2400" lang="id-ID" smtClean="0"/>
          </a:p>
        </p:txBody>
      </p:sp>
      <p:sp>
        <p:nvSpPr>
          <p:cNvPr id="104924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94A33EEB-3274-4DF5-BAB2-65670063132F}" type="slidenum">
              <a:rPr altLang="en-US" lang="en-US"/>
              <a:t>59</a:t>
            </a:fld>
            <a:endParaRPr altLang="en-US" lang="en-US"/>
          </a:p>
        </p:txBody>
      </p:sp>
      <p:sp>
        <p:nvSpPr>
          <p:cNvPr id="10492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4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algn="just"/>
            <a:r>
              <a:rPr altLang="en-US" sz="1200" lang="en-US">
                <a:cs typeface="Times New Roman" pitchFamily="18" charset="0"/>
              </a:rPr>
              <a:t>	</a:t>
            </a:r>
            <a:endParaRPr altLang="en-US" lang="en-US"/>
          </a:p>
        </p:txBody>
      </p:sp>
      <p:sp>
        <p:nvSpPr>
          <p:cNvPr id="1049243" name="Rectangle 7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algn="just"/>
            <a:r>
              <a:rPr altLang="en-US" sz="1200" lang="en-US">
                <a:cs typeface="Times New Roman" pitchFamily="18" charset="0"/>
              </a:rPr>
              <a:t>	</a:t>
            </a:r>
            <a:endParaRPr altLang="en-US" lang="en-US"/>
          </a:p>
        </p:txBody>
      </p:sp>
      <p:sp>
        <p:nvSpPr>
          <p:cNvPr id="104924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4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4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48" name="Rectangle 8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algn="just"/>
            <a:r>
              <a:rPr altLang="en-US" sz="1200" lang="en-US">
                <a:cs typeface="Times New Roman" pitchFamily="18" charset="0"/>
              </a:rPr>
              <a:t>	</a:t>
            </a:r>
            <a:endParaRPr altLang="en-US" lang="en-US"/>
          </a:p>
        </p:txBody>
      </p:sp>
      <p:sp>
        <p:nvSpPr>
          <p:cNvPr id="104924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5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grpSp>
        <p:nvGrpSpPr>
          <p:cNvPr id="196" name="Group 61"/>
          <p:cNvGrpSpPr/>
          <p:nvPr/>
        </p:nvGrpSpPr>
        <p:grpSpPr bwMode="auto">
          <a:xfrm>
            <a:off x="3286125" y="2071688"/>
            <a:ext cx="3716338" cy="4214812"/>
            <a:chOff x="2071670" y="2357430"/>
            <a:chExt cx="3715570" cy="4214842"/>
          </a:xfrm>
        </p:grpSpPr>
        <p:sp>
          <p:nvSpPr>
            <p:cNvPr id="1049251" name="Rectangle 27"/>
            <p:cNvSpPr/>
            <p:nvPr/>
          </p:nvSpPr>
          <p:spPr>
            <a:xfrm>
              <a:off x="3143012" y="4357694"/>
              <a:ext cx="1856991" cy="571504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algn="ctr" eaLnBrk="1" hangingPunct="1"/>
              <a:endParaRPr lang="id-ID"/>
            </a:p>
          </p:txBody>
        </p:sp>
        <p:sp>
          <p:nvSpPr>
            <p:cNvPr id="1049252" name="Flowchart: Process 25"/>
            <p:cNvSpPr/>
            <p:nvPr/>
          </p:nvSpPr>
          <p:spPr>
            <a:xfrm>
              <a:off x="3642970" y="3071810"/>
              <a:ext cx="999918" cy="928694"/>
            </a:xfrm>
            <a:prstGeom prst="flowChartProcess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algn="ctr" eaLnBrk="1" hangingPunct="1"/>
              <a:r>
                <a:rPr dirty="0" sz="1400" lang="id-ID" smtClean="0"/>
                <a:t>Inisialisasi</a:t>
              </a:r>
              <a:r>
                <a:rPr dirty="0" sz="1400" lang="en-US" smtClean="0"/>
                <a:t>   </a:t>
              </a:r>
              <a:r>
                <a:rPr dirty="0" sz="1400" lang="id-ID" smtClean="0"/>
                <a:t>A </a:t>
              </a:r>
              <a:r>
                <a:rPr dirty="0" sz="1400" lang="id-ID"/>
                <a:t>= x</a:t>
              </a:r>
            </a:p>
            <a:p>
              <a:pPr algn="ctr" eaLnBrk="1" hangingPunct="1"/>
              <a:r>
                <a:rPr dirty="0" sz="1400" lang="id-ID"/>
                <a:t>N = 1</a:t>
              </a:r>
            </a:p>
            <a:p>
              <a:pPr algn="ctr" eaLnBrk="1" hangingPunct="1"/>
              <a:r>
                <a:rPr dirty="0" sz="1400" lang="id-ID"/>
                <a:t>B = y %</a:t>
              </a:r>
            </a:p>
          </p:txBody>
        </p:sp>
        <p:graphicFrame>
          <p:nvGraphicFramePr>
            <p:cNvPr id="4194315" name="Object 8"/>
            <p:cNvGraphicFramePr>
              <a:graphicFrameLocks noChangeAspect="1"/>
            </p:cNvGraphicFramePr>
            <p:nvPr/>
          </p:nvGraphicFramePr>
          <p:xfrm>
            <a:off x="3286116" y="4429132"/>
            <a:ext cx="1643050" cy="462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spid="_x0000_s5124" imgH="444307" imgW="1586811" progId="Equation.3">
                    <p:embed/>
                  </p:oleObj>
                </mc:Choice>
                <mc:Fallback>
                  <p:oleObj name="Equation" r:id="rId2" imgH="444307" imgW="1586811" progId="Equation.3">
                    <p:embed/>
                    <p:pic>
                      <p:nvPicPr>
                        <p:cNvPr id="209718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xmlns:r="http://schemas.openxmlformats.org/officeDocument/2006/relationships"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16" y="4429132"/>
                          <a:ext cx="1643050" cy="462107"/>
                        </a:xfrm>
                        <a:prstGeom prst="rect"/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9253" name="Flowchart: Process 29"/>
            <p:cNvSpPr/>
            <p:nvPr/>
          </p:nvSpPr>
          <p:spPr>
            <a:xfrm>
              <a:off x="3571548" y="6143644"/>
              <a:ext cx="1214186" cy="428628"/>
            </a:xfrm>
            <a:prstGeom prst="flowChartProcess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algn="ctr" eaLnBrk="1" hangingPunct="1"/>
              <a:r>
                <a:rPr dirty="0" sz="1400" lang="id-ID"/>
                <a:t>N=N+1</a:t>
              </a:r>
            </a:p>
          </p:txBody>
        </p:sp>
        <p:sp>
          <p:nvSpPr>
            <p:cNvPr id="1049254" name="Flowchart: Terminator 30"/>
            <p:cNvSpPr/>
            <p:nvPr/>
          </p:nvSpPr>
          <p:spPr>
            <a:xfrm>
              <a:off x="2071670" y="6072206"/>
              <a:ext cx="999918" cy="357190"/>
            </a:xfrm>
            <a:prstGeom prst="flowChartTerminator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algn="ctr" eaLnBrk="1" hangingPunct="1"/>
              <a:r>
                <a:rPr dirty="0" sz="1400" lang="id-ID"/>
                <a:t>STOP</a:t>
              </a:r>
            </a:p>
          </p:txBody>
        </p:sp>
        <p:sp>
          <p:nvSpPr>
            <p:cNvPr id="1049255" name="Flowchart: Terminator 31"/>
            <p:cNvSpPr/>
            <p:nvPr/>
          </p:nvSpPr>
          <p:spPr>
            <a:xfrm>
              <a:off x="3642970" y="2357430"/>
              <a:ext cx="999918" cy="357190"/>
            </a:xfrm>
            <a:prstGeom prst="flowChartTerminator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algn="ctr" eaLnBrk="1" hangingPunct="1"/>
              <a:r>
                <a:rPr dirty="0" sz="1400" lang="id-ID"/>
                <a:t>start</a:t>
              </a:r>
            </a:p>
          </p:txBody>
        </p:sp>
        <p:cxnSp>
          <p:nvCxnSpPr>
            <p:cNvPr id="3145772" name="Straight Arrow Connector 33"/>
            <p:cNvCxnSpPr>
              <a:cxnSpLocks/>
              <a:stCxn id="1049255" idx="2"/>
            </p:cNvCxnSpPr>
            <p:nvPr/>
          </p:nvCxnSpPr>
          <p:spPr>
            <a:xfrm rot="5400000">
              <a:off x="3965128" y="2894009"/>
              <a:ext cx="357190" cy="1587"/>
            </a:xfrm>
            <a:prstGeom prst="straightConnector1"/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3" name="Straight Arrow Connector 36"/>
            <p:cNvCxnSpPr>
              <a:cxnSpLocks/>
              <a:stCxn id="1049252" idx="2"/>
            </p:cNvCxnSpPr>
            <p:nvPr/>
          </p:nvCxnSpPr>
          <p:spPr>
            <a:xfrm rot="5400000">
              <a:off x="3965128" y="4179893"/>
              <a:ext cx="357190" cy="1587"/>
            </a:xfrm>
            <a:prstGeom prst="straightConnector1"/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4" name="Straight Arrow Connector 38"/>
            <p:cNvCxnSpPr>
              <a:cxnSpLocks/>
            </p:cNvCxnSpPr>
            <p:nvPr/>
          </p:nvCxnSpPr>
          <p:spPr>
            <a:xfrm rot="5400000">
              <a:off x="4000848" y="5071280"/>
              <a:ext cx="285752" cy="1587"/>
            </a:xfrm>
            <a:prstGeom prst="straightConnector1"/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5" name="Straight Arrow Connector 39"/>
            <p:cNvCxnSpPr>
              <a:cxnSpLocks/>
            </p:cNvCxnSpPr>
            <p:nvPr/>
          </p:nvCxnSpPr>
          <p:spPr>
            <a:xfrm rot="5400000">
              <a:off x="4000848" y="5999974"/>
              <a:ext cx="285752" cy="1587"/>
            </a:xfrm>
            <a:prstGeom prst="straightConnector1"/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6" name="Straight Connector 49"/>
            <p:cNvCxnSpPr>
              <a:cxnSpLocks/>
            </p:cNvCxnSpPr>
            <p:nvPr/>
          </p:nvCxnSpPr>
          <p:spPr>
            <a:xfrm>
              <a:off x="2571630" y="5500702"/>
              <a:ext cx="1214186" cy="1587"/>
            </a:xfrm>
            <a:prstGeom prst="line"/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56" name="Flowchart: Decision 28"/>
            <p:cNvSpPr/>
            <p:nvPr/>
          </p:nvSpPr>
          <p:spPr>
            <a:xfrm>
              <a:off x="3642970" y="5214950"/>
              <a:ext cx="999918" cy="642942"/>
            </a:xfrm>
            <a:prstGeom prst="flowChartDecision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algn="ctr" eaLnBrk="1" hangingPunct="1"/>
              <a:r>
                <a:rPr dirty="0" sz="1200" lang="id-ID"/>
                <a:t>N=Q</a:t>
              </a:r>
            </a:p>
          </p:txBody>
        </p:sp>
        <p:cxnSp>
          <p:nvCxnSpPr>
            <p:cNvPr id="3145777" name="Straight Arrow Connector 52"/>
            <p:cNvCxnSpPr>
              <a:cxnSpLocks/>
              <a:endCxn id="1049254" idx="0"/>
            </p:cNvCxnSpPr>
            <p:nvPr/>
          </p:nvCxnSpPr>
          <p:spPr>
            <a:xfrm rot="5400000">
              <a:off x="2286671" y="5787248"/>
              <a:ext cx="571504" cy="1587"/>
            </a:xfrm>
            <a:prstGeom prst="straightConnector1"/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8" name="Straight Connector 54"/>
            <p:cNvCxnSpPr>
              <a:cxnSpLocks/>
              <a:stCxn id="1049253" idx="3"/>
            </p:cNvCxnSpPr>
            <p:nvPr/>
          </p:nvCxnSpPr>
          <p:spPr>
            <a:xfrm>
              <a:off x="4785734" y="6357958"/>
              <a:ext cx="999918" cy="1587"/>
            </a:xfrm>
            <a:prstGeom prst="line"/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9" name="Straight Connector 56"/>
            <p:cNvCxnSpPr>
              <a:cxnSpLocks/>
            </p:cNvCxnSpPr>
            <p:nvPr/>
          </p:nvCxnSpPr>
          <p:spPr>
            <a:xfrm rot="5400000" flipH="1" flipV="1">
              <a:off x="4679157" y="5251463"/>
              <a:ext cx="2214578" cy="1588"/>
            </a:xfrm>
            <a:prstGeom prst="line"/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0" name="Straight Arrow Connector 58"/>
            <p:cNvCxnSpPr>
              <a:cxnSpLocks/>
            </p:cNvCxnSpPr>
            <p:nvPr/>
          </p:nvCxnSpPr>
          <p:spPr>
            <a:xfrm rot="10800000">
              <a:off x="4142930" y="4143380"/>
              <a:ext cx="1642722" cy="1588"/>
            </a:xfrm>
            <a:prstGeom prst="straightConnector1"/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57" name="Rectangle 59"/>
            <p:cNvSpPr>
              <a:spLocks noChangeArrowheads="1"/>
            </p:cNvSpPr>
            <p:nvPr/>
          </p:nvSpPr>
          <p:spPr bwMode="auto">
            <a:xfrm>
              <a:off x="3071802" y="5143512"/>
              <a:ext cx="304892" cy="307777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sz="1400" lang="id-ID">
                  <a:solidFill>
                    <a:srgbClr val="FF0000"/>
                  </a:solidFill>
                  <a:sym typeface="Wingdings" pitchFamily="2" charset="2"/>
                </a:rPr>
                <a:t>Y</a:t>
              </a:r>
              <a:endParaRPr altLang="en-US" sz="1400" lang="id-ID">
                <a:solidFill>
                  <a:srgbClr val="FF0000"/>
                </a:solidFill>
              </a:endParaRPr>
            </a:p>
          </p:txBody>
        </p:sp>
        <p:sp>
          <p:nvSpPr>
            <p:cNvPr id="1049258" name="Rectangle 60"/>
            <p:cNvSpPr>
              <a:spLocks noChangeArrowheads="1"/>
            </p:cNvSpPr>
            <p:nvPr/>
          </p:nvSpPr>
          <p:spPr bwMode="auto">
            <a:xfrm flipH="1">
              <a:off x="4143372" y="5786454"/>
              <a:ext cx="428628" cy="307777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p>
              <a:pPr eaLnBrk="1" hangingPunct="1"/>
              <a:r>
                <a:rPr altLang="en-US" b="1" sz="1400" lang="id-ID">
                  <a:solidFill>
                    <a:srgbClr val="FF0000"/>
                  </a:solidFill>
                  <a:sym typeface="Wingdings" pitchFamily="2" charset="2"/>
                </a:rPr>
                <a:t>T</a:t>
              </a:r>
              <a:endParaRPr altLang="en-US" sz="1400" lang="id-ID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Sistem loss murni</a:t>
            </a:r>
          </a:p>
        </p:txBody>
      </p:sp>
      <p:sp>
        <p:nvSpPr>
          <p:cNvPr id="10486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85875"/>
            <a:ext cx="8329613" cy="3571875"/>
          </a:xfrm>
        </p:spPr>
        <p:txBody>
          <a:bodyPr/>
          <a:p>
            <a:pPr eaLnBrk="1" hangingPunct="1"/>
            <a:r>
              <a:rPr altLang="en-US" sz="2400" lang="en-US" smtClean="0"/>
              <a:t>Tidak ada tempat menunggu (ukuran buffer = m = 0)</a:t>
            </a:r>
          </a:p>
          <a:p>
            <a:pPr eaLnBrk="1" hangingPunct="1" lvl="1"/>
            <a:r>
              <a:rPr altLang="en-US" sz="2000" lang="en-US" smtClean="0"/>
              <a:t>Jika panggilan datang pada saat sistem penuh (semua server digunakan/sibuk) maka panggilan akan ditolak</a:t>
            </a:r>
          </a:p>
          <a:p>
            <a:pPr eaLnBrk="1" hangingPunct="1"/>
            <a:r>
              <a:rPr altLang="en-US" sz="2400" lang="en-US" smtClean="0"/>
              <a:t>Dari sudut pandang pelanggan, mereka perlu tahu hal-hal berikut (misalnya) :</a:t>
            </a:r>
          </a:p>
          <a:p>
            <a:pPr eaLnBrk="1" hangingPunct="1" lvl="1"/>
            <a:r>
              <a:rPr altLang="en-US" sz="2000" lang="en-US" smtClean="0"/>
              <a:t>Berapa peluang sistem akan penuh bila panggilan datang</a:t>
            </a:r>
          </a:p>
          <a:p>
            <a:pPr eaLnBrk="1" hangingPunct="1"/>
            <a:r>
              <a:rPr altLang="en-US" sz="2400" lang="en-US" smtClean="0"/>
              <a:t>Dari sudut pandang sistem, perlu diketahui (misalnya) :</a:t>
            </a:r>
          </a:p>
          <a:p>
            <a:pPr eaLnBrk="1" hangingPunct="1" lvl="1"/>
            <a:r>
              <a:rPr altLang="en-US" sz="2000" lang="en-US" smtClean="0"/>
              <a:t>Berapa faktor utilisasi server?</a:t>
            </a:r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1D3DB050-F208-4698-97C4-3488B686C94F}" type="slidenum">
              <a:rPr altLang="en-US" lang="en-US"/>
              <a:t>6</a:t>
            </a:fld>
            <a:endParaRPr altLang="en-US" lang="en-US"/>
          </a:p>
        </p:txBody>
      </p:sp>
      <p:pic>
        <p:nvPicPr>
          <p:cNvPr id="2097154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57375" y="4429145"/>
            <a:ext cx="5340350" cy="1785937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  <p:sndAc>
      <p:stSnd>
        <p:snd r:embed="rId2"/>
      </p:stSnd>
    </p:sndAc>
  </p:transition>
  <p:timing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Distribusi Erlang (11)</a:t>
            </a:r>
          </a:p>
        </p:txBody>
      </p:sp>
      <p:sp>
        <p:nvSpPr>
          <p:cNvPr id="1049260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285875"/>
            <a:ext cx="8258175" cy="928688"/>
          </a:xfrm>
        </p:spPr>
        <p:txBody>
          <a:bodyPr>
            <a:normAutofit fontScale="94444" lnSpcReduction="20000"/>
          </a:bodyPr>
          <a:p>
            <a:pPr eaLnBrk="1" hangingPunct="1" indent="-342900" lvl="2" marL="342900">
              <a:buFontTx/>
              <a:buBlip>
                <a:blip xmlns:r="http://schemas.openxmlformats.org/officeDocument/2006/relationships" r:embed="rId1"/>
              </a:buBlip>
            </a:pPr>
            <a:r>
              <a:rPr altLang="en-US" b="1" dirty="0" sz="2800" lang="en-US" smtClean="0">
                <a:solidFill>
                  <a:srgbClr val="FF0000"/>
                </a:solidFill>
              </a:rPr>
              <a:t>Diagram </a:t>
            </a:r>
            <a:r>
              <a:rPr altLang="en-US" b="1" dirty="0" sz="2800" lang="en-US" err="1" smtClean="0">
                <a:solidFill>
                  <a:srgbClr val="FF0000"/>
                </a:solidFill>
              </a:rPr>
              <a:t>Alir</a:t>
            </a:r>
            <a:r>
              <a:rPr altLang="en-US" b="1" dirty="0" sz="2800" lang="en-US" smtClean="0">
                <a:solidFill>
                  <a:srgbClr val="FF0000"/>
                </a:solidFill>
              </a:rPr>
              <a:t> </a:t>
            </a:r>
            <a:r>
              <a:rPr altLang="en-US" b="1" dirty="0" sz="2800" lang="en-US" err="1" smtClean="0">
                <a:solidFill>
                  <a:srgbClr val="FF0000"/>
                </a:solidFill>
              </a:rPr>
              <a:t>Rekursive</a:t>
            </a:r>
            <a:r>
              <a:rPr altLang="en-US" b="1" dirty="0" sz="2800" lang="en-US" smtClean="0">
                <a:solidFill>
                  <a:srgbClr val="FF0000"/>
                </a:solidFill>
              </a:rPr>
              <a:t> </a:t>
            </a:r>
            <a:r>
              <a:rPr altLang="en-US" b="1" dirty="0" sz="2800" lang="en-US" err="1" smtClean="0">
                <a:solidFill>
                  <a:srgbClr val="FF0000"/>
                </a:solidFill>
              </a:rPr>
              <a:t>Erlang</a:t>
            </a:r>
            <a:r>
              <a:rPr altLang="en-US" b="1" dirty="0" sz="2800" lang="en-US" smtClean="0">
                <a:solidFill>
                  <a:srgbClr val="FF0000"/>
                </a:solidFill>
              </a:rPr>
              <a:t> B</a:t>
            </a:r>
            <a:endParaRPr altLang="en-US" b="1" dirty="0" sz="2800" lang="id-ID" smtClean="0">
              <a:solidFill>
                <a:srgbClr val="FF0000"/>
              </a:solidFill>
            </a:endParaRPr>
          </a:p>
          <a:p>
            <a:pPr eaLnBrk="1" hangingPunct="1" indent="-342900" lvl="3" marL="800100">
              <a:buFontTx/>
              <a:buBlip>
                <a:blip xmlns:r="http://schemas.openxmlformats.org/officeDocument/2006/relationships" r:embed="rId1"/>
              </a:buBlip>
            </a:pPr>
            <a:r>
              <a:rPr altLang="en-US" dirty="0" sz="1800" lang="id-ID" smtClean="0">
                <a:solidFill>
                  <a:srgbClr val="00B050"/>
                </a:solidFill>
              </a:rPr>
              <a:t>Bila yang dicari adalah N</a:t>
            </a:r>
            <a:r>
              <a:rPr altLang="en-US" dirty="0" sz="1800" lang="en-US" smtClean="0">
                <a:solidFill>
                  <a:srgbClr val="00B050"/>
                </a:solidFill>
              </a:rPr>
              <a:t> </a:t>
            </a:r>
            <a:r>
              <a:rPr altLang="en-US" dirty="0" sz="1800" lang="en-US" err="1" smtClean="0">
                <a:solidFill>
                  <a:srgbClr val="00B050"/>
                </a:solidFill>
              </a:rPr>
              <a:t>untuk</a:t>
            </a:r>
            <a:r>
              <a:rPr altLang="en-US" dirty="0" sz="1800" lang="en-US" smtClean="0">
                <a:solidFill>
                  <a:srgbClr val="00B050"/>
                </a:solidFill>
              </a:rPr>
              <a:t> </a:t>
            </a:r>
            <a:r>
              <a:rPr altLang="en-US" dirty="0" sz="1800" lang="en-US" err="1" smtClean="0">
                <a:solidFill>
                  <a:srgbClr val="00B050"/>
                </a:solidFill>
              </a:rPr>
              <a:t>nilai</a:t>
            </a:r>
            <a:r>
              <a:rPr altLang="en-US" dirty="0" sz="1800" lang="en-US" smtClean="0">
                <a:solidFill>
                  <a:srgbClr val="00B050"/>
                </a:solidFill>
              </a:rPr>
              <a:t> </a:t>
            </a:r>
          </a:p>
          <a:p>
            <a:pPr eaLnBrk="1" hangingPunct="1" indent="-342900" lvl="3" marL="800100">
              <a:buNone/>
            </a:pPr>
            <a:r>
              <a:rPr altLang="en-US" dirty="0" sz="1800" lang="en-US" smtClean="0">
                <a:solidFill>
                  <a:srgbClr val="00B050"/>
                </a:solidFill>
              </a:rPr>
              <a:t>       En(A) = B.</a:t>
            </a:r>
            <a:r>
              <a:rPr altLang="en-US" dirty="0" sz="1800" lang="id-ID" smtClean="0">
                <a:solidFill>
                  <a:srgbClr val="00B050"/>
                </a:solidFill>
              </a:rPr>
              <a:t> </a:t>
            </a:r>
          </a:p>
          <a:p>
            <a:pPr eaLnBrk="1" hangingPunct="1" indent="-342900" lvl="4" marL="1257300">
              <a:buFontTx/>
              <a:buBlip>
                <a:blip xmlns:r="http://schemas.openxmlformats.org/officeDocument/2006/relationships" r:embed="rId1"/>
              </a:buBlip>
            </a:pPr>
            <a:endParaRPr altLang="en-US" b="1" dirty="0" lang="id-ID" smtClean="0">
              <a:solidFill>
                <a:srgbClr val="FF0000"/>
              </a:solidFill>
            </a:endParaRPr>
          </a:p>
          <a:p>
            <a:pPr eaLnBrk="1" hangingPunct="1" lvl="1"/>
            <a:endParaRPr altLang="en-US" dirty="0" sz="2400" lang="id-ID" smtClean="0"/>
          </a:p>
        </p:txBody>
      </p:sp>
      <p:sp>
        <p:nvSpPr>
          <p:cNvPr id="104926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DD535195-29DF-4729-950E-365AB61C98DD}" type="slidenum">
              <a:rPr altLang="en-US" lang="en-US"/>
              <a:t>60</a:t>
            </a:fld>
            <a:endParaRPr altLang="en-US" lang="en-US"/>
          </a:p>
        </p:txBody>
      </p:sp>
      <p:sp>
        <p:nvSpPr>
          <p:cNvPr id="10492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6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algn="just"/>
            <a:r>
              <a:rPr altLang="en-US" sz="1200" lang="en-US">
                <a:cs typeface="Times New Roman" pitchFamily="18" charset="0"/>
              </a:rPr>
              <a:t>	</a:t>
            </a:r>
            <a:endParaRPr altLang="en-US" lang="en-US"/>
          </a:p>
        </p:txBody>
      </p:sp>
      <p:sp>
        <p:nvSpPr>
          <p:cNvPr id="1049264" name="Rectangle 7"/>
          <p:cNvSpPr>
            <a:spLocks noChangeArrowheads="1"/>
          </p:cNvSpPr>
          <p:nvPr/>
        </p:nvSpPr>
        <p:spPr bwMode="auto">
          <a:xfrm>
            <a:off x="0" y="110490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algn="just"/>
            <a:r>
              <a:rPr altLang="en-US" sz="1200" lang="en-US">
                <a:cs typeface="Times New Roman" pitchFamily="18" charset="0"/>
              </a:rPr>
              <a:t>	</a:t>
            </a:r>
            <a:endParaRPr altLang="en-US" lang="en-US"/>
          </a:p>
        </p:txBody>
      </p:sp>
      <p:sp>
        <p:nvSpPr>
          <p:cNvPr id="10492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6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6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68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69" name="Rectangle 8"/>
          <p:cNvSpPr>
            <a:spLocks noChangeArrowheads="1"/>
          </p:cNvSpPr>
          <p:nvPr/>
        </p:nvSpPr>
        <p:spPr bwMode="auto">
          <a:xfrm>
            <a:off x="0" y="1066800"/>
            <a:ext cx="91440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algn="just"/>
            <a:r>
              <a:rPr altLang="en-US" sz="1200" lang="en-US">
                <a:cs typeface="Times New Roman" pitchFamily="18" charset="0"/>
              </a:rPr>
              <a:t>	</a:t>
            </a:r>
            <a:endParaRPr altLang="en-US" lang="en-US"/>
          </a:p>
        </p:txBody>
      </p:sp>
      <p:sp>
        <p:nvSpPr>
          <p:cNvPr id="10492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grpSp>
        <p:nvGrpSpPr>
          <p:cNvPr id="198" name="Group 61"/>
          <p:cNvGrpSpPr/>
          <p:nvPr/>
        </p:nvGrpSpPr>
        <p:grpSpPr bwMode="auto">
          <a:xfrm>
            <a:off x="3071813" y="2000250"/>
            <a:ext cx="3716337" cy="4214813"/>
            <a:chOff x="2071670" y="2357430"/>
            <a:chExt cx="3715570" cy="4214842"/>
          </a:xfrm>
        </p:grpSpPr>
        <p:sp>
          <p:nvSpPr>
            <p:cNvPr id="1049272" name="Rectangle 27"/>
            <p:cNvSpPr/>
            <p:nvPr/>
          </p:nvSpPr>
          <p:spPr>
            <a:xfrm>
              <a:off x="3143011" y="4357694"/>
              <a:ext cx="1856992" cy="571504"/>
            </a:xfrm>
            <a:prstGeom prst="rect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algn="ctr" eaLnBrk="1" hangingPunct="1"/>
              <a:endParaRPr lang="id-ID"/>
            </a:p>
          </p:txBody>
        </p:sp>
        <p:sp>
          <p:nvSpPr>
            <p:cNvPr id="1049273" name="Flowchart: Process 25"/>
            <p:cNvSpPr/>
            <p:nvPr/>
          </p:nvSpPr>
          <p:spPr>
            <a:xfrm>
              <a:off x="3642971" y="3071810"/>
              <a:ext cx="999919" cy="928694"/>
            </a:xfrm>
            <a:prstGeom prst="flowChartProcess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algn="ctr" eaLnBrk="1" hangingPunct="1"/>
              <a:r>
                <a:rPr dirty="0" sz="1400" lang="id-ID" smtClean="0"/>
                <a:t>Inisialisasi</a:t>
              </a:r>
              <a:r>
                <a:rPr dirty="0" sz="1400" lang="en-US" smtClean="0"/>
                <a:t>   </a:t>
              </a:r>
              <a:r>
                <a:rPr dirty="0" sz="1400" lang="id-ID" smtClean="0"/>
                <a:t>A </a:t>
              </a:r>
              <a:r>
                <a:rPr dirty="0" sz="1400" lang="id-ID"/>
                <a:t>= x</a:t>
              </a:r>
            </a:p>
            <a:p>
              <a:pPr algn="ctr" eaLnBrk="1" hangingPunct="1"/>
              <a:r>
                <a:rPr dirty="0" sz="1400" lang="id-ID"/>
                <a:t>N = 1</a:t>
              </a:r>
            </a:p>
            <a:p>
              <a:pPr algn="ctr" eaLnBrk="1" hangingPunct="1"/>
              <a:r>
                <a:rPr dirty="0" sz="1400" lang="id-ID"/>
                <a:t>B = y %</a:t>
              </a:r>
            </a:p>
          </p:txBody>
        </p:sp>
        <p:graphicFrame>
          <p:nvGraphicFramePr>
            <p:cNvPr id="4194316" name="Object 2"/>
            <p:cNvGraphicFramePr>
              <a:graphicFrameLocks noChangeAspect="1"/>
            </p:cNvGraphicFramePr>
            <p:nvPr/>
          </p:nvGraphicFramePr>
          <p:xfrm>
            <a:off x="3286116" y="4429132"/>
            <a:ext cx="1643050" cy="462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spid="_x0000_s6148" imgH="444307" imgW="1586811" progId="Equation.3">
                    <p:embed/>
                  </p:oleObj>
                </mc:Choice>
                <mc:Fallback>
                  <p:oleObj name="Equation" r:id="rId2" imgH="444307" imgW="1586811" progId="Equation.3">
                    <p:embed/>
                    <p:pic>
                      <p:nvPicPr>
                        <p:cNvPr id="209718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xmlns:r="http://schemas.openxmlformats.org/officeDocument/2006/relationships"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16" y="4429132"/>
                          <a:ext cx="1643050" cy="462107"/>
                        </a:xfrm>
                        <a:prstGeom prst="rect"/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9274" name="Flowchart: Process 29"/>
            <p:cNvSpPr/>
            <p:nvPr/>
          </p:nvSpPr>
          <p:spPr>
            <a:xfrm>
              <a:off x="3571547" y="6143644"/>
              <a:ext cx="1214187" cy="428628"/>
            </a:xfrm>
            <a:prstGeom prst="flowChartProcess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algn="ctr" eaLnBrk="1" hangingPunct="1"/>
              <a:r>
                <a:rPr dirty="0" sz="1400" lang="id-ID"/>
                <a:t>N=N+1</a:t>
              </a:r>
            </a:p>
          </p:txBody>
        </p:sp>
        <p:sp>
          <p:nvSpPr>
            <p:cNvPr id="1049275" name="Flowchart: Terminator 30"/>
            <p:cNvSpPr/>
            <p:nvPr/>
          </p:nvSpPr>
          <p:spPr>
            <a:xfrm>
              <a:off x="2071670" y="6072206"/>
              <a:ext cx="999919" cy="357190"/>
            </a:xfrm>
            <a:prstGeom prst="flowChartTerminator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algn="ctr" eaLnBrk="1" hangingPunct="1"/>
              <a:r>
                <a:rPr dirty="0" sz="1400" lang="id-ID"/>
                <a:t>STOP</a:t>
              </a:r>
            </a:p>
          </p:txBody>
        </p:sp>
        <p:sp>
          <p:nvSpPr>
            <p:cNvPr id="1049276" name="Flowchart: Terminator 31"/>
            <p:cNvSpPr/>
            <p:nvPr/>
          </p:nvSpPr>
          <p:spPr>
            <a:xfrm>
              <a:off x="3642971" y="2357430"/>
              <a:ext cx="999919" cy="357190"/>
            </a:xfrm>
            <a:prstGeom prst="flowChartTerminator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algn="ctr" eaLnBrk="1" hangingPunct="1"/>
              <a:r>
                <a:rPr dirty="0" sz="1400" lang="id-ID"/>
                <a:t>start</a:t>
              </a:r>
            </a:p>
          </p:txBody>
        </p:sp>
        <p:cxnSp>
          <p:nvCxnSpPr>
            <p:cNvPr id="3145781" name="Straight Arrow Connector 33"/>
            <p:cNvCxnSpPr>
              <a:cxnSpLocks/>
              <a:stCxn id="1049276" idx="2"/>
            </p:cNvCxnSpPr>
            <p:nvPr/>
          </p:nvCxnSpPr>
          <p:spPr>
            <a:xfrm rot="5400000">
              <a:off x="3965128" y="2894009"/>
              <a:ext cx="357190" cy="1588"/>
            </a:xfrm>
            <a:prstGeom prst="straightConnector1"/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2" name="Straight Arrow Connector 36"/>
            <p:cNvCxnSpPr>
              <a:cxnSpLocks/>
              <a:stCxn id="1049273" idx="2"/>
            </p:cNvCxnSpPr>
            <p:nvPr/>
          </p:nvCxnSpPr>
          <p:spPr>
            <a:xfrm rot="5400000">
              <a:off x="3965128" y="4179893"/>
              <a:ext cx="357190" cy="1588"/>
            </a:xfrm>
            <a:prstGeom prst="straightConnector1"/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3" name="Straight Arrow Connector 38"/>
            <p:cNvCxnSpPr>
              <a:cxnSpLocks/>
              <a:endCxn id="1049277" idx="0"/>
            </p:cNvCxnSpPr>
            <p:nvPr/>
          </p:nvCxnSpPr>
          <p:spPr>
            <a:xfrm rot="5400000">
              <a:off x="4036566" y="5035562"/>
              <a:ext cx="214314" cy="1588"/>
            </a:xfrm>
            <a:prstGeom prst="straightConnector1"/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4" name="Straight Arrow Connector 39"/>
            <p:cNvCxnSpPr>
              <a:cxnSpLocks/>
            </p:cNvCxnSpPr>
            <p:nvPr/>
          </p:nvCxnSpPr>
          <p:spPr>
            <a:xfrm rot="5400000">
              <a:off x="4000847" y="5999974"/>
              <a:ext cx="285752" cy="1588"/>
            </a:xfrm>
            <a:prstGeom prst="straightConnector1"/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5" name="Straight Connector 49"/>
            <p:cNvCxnSpPr>
              <a:cxnSpLocks/>
            </p:cNvCxnSpPr>
            <p:nvPr/>
          </p:nvCxnSpPr>
          <p:spPr>
            <a:xfrm>
              <a:off x="2571629" y="5500702"/>
              <a:ext cx="1214187" cy="1588"/>
            </a:xfrm>
            <a:prstGeom prst="line"/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77" name="Flowchart: Decision 28"/>
            <p:cNvSpPr/>
            <p:nvPr/>
          </p:nvSpPr>
          <p:spPr>
            <a:xfrm>
              <a:off x="3571547" y="5143512"/>
              <a:ext cx="1142764" cy="714380"/>
            </a:xfrm>
            <a:prstGeom prst="flowChartDecision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algn="ctr" eaLnBrk="1" hangingPunct="1"/>
              <a:r>
                <a:rPr dirty="0" sz="1200" lang="id-ID" smtClean="0"/>
                <a:t>E</a:t>
              </a:r>
              <a:r>
                <a:rPr dirty="0" sz="1200" lang="en-US" smtClean="0"/>
                <a:t>N(A)</a:t>
              </a:r>
              <a:r>
                <a:rPr dirty="0" sz="1200" lang="id-ID" smtClean="0"/>
                <a:t> </a:t>
              </a:r>
              <a:r>
                <a:rPr dirty="0" sz="1200" lang="en-US" smtClean="0"/>
                <a:t>&gt; </a:t>
              </a:r>
              <a:r>
                <a:rPr dirty="0" sz="1200" lang="id-ID" smtClean="0"/>
                <a:t>B</a:t>
              </a:r>
              <a:endParaRPr dirty="0" sz="1200" lang="id-ID"/>
            </a:p>
          </p:txBody>
        </p:sp>
        <p:cxnSp>
          <p:nvCxnSpPr>
            <p:cNvPr id="3145786" name="Straight Arrow Connector 52"/>
            <p:cNvCxnSpPr>
              <a:cxnSpLocks/>
              <a:endCxn id="1049275" idx="0"/>
            </p:cNvCxnSpPr>
            <p:nvPr/>
          </p:nvCxnSpPr>
          <p:spPr>
            <a:xfrm rot="5400000">
              <a:off x="2286671" y="5787248"/>
              <a:ext cx="571504" cy="1588"/>
            </a:xfrm>
            <a:prstGeom prst="straightConnector1"/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7" name="Straight Connector 54"/>
            <p:cNvCxnSpPr>
              <a:cxnSpLocks/>
              <a:stCxn id="1049274" idx="3"/>
            </p:cNvCxnSpPr>
            <p:nvPr/>
          </p:nvCxnSpPr>
          <p:spPr>
            <a:xfrm>
              <a:off x="4785735" y="6357958"/>
              <a:ext cx="999919" cy="1588"/>
            </a:xfrm>
            <a:prstGeom prst="line"/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8" name="Straight Connector 56"/>
            <p:cNvCxnSpPr>
              <a:cxnSpLocks/>
            </p:cNvCxnSpPr>
            <p:nvPr/>
          </p:nvCxnSpPr>
          <p:spPr>
            <a:xfrm rot="5400000" flipH="1" flipV="1">
              <a:off x="4679158" y="5251463"/>
              <a:ext cx="2214578" cy="1587"/>
            </a:xfrm>
            <a:prstGeom prst="line"/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9" name="Straight Arrow Connector 58"/>
            <p:cNvCxnSpPr>
              <a:cxnSpLocks/>
            </p:cNvCxnSpPr>
            <p:nvPr/>
          </p:nvCxnSpPr>
          <p:spPr>
            <a:xfrm rot="10800000">
              <a:off x="4142929" y="4143380"/>
              <a:ext cx="1642724" cy="1587"/>
            </a:xfrm>
            <a:prstGeom prst="straightConnector1"/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278" name="Rectangle 59"/>
            <p:cNvSpPr>
              <a:spLocks noChangeArrowheads="1"/>
            </p:cNvSpPr>
            <p:nvPr/>
          </p:nvSpPr>
          <p:spPr bwMode="auto">
            <a:xfrm>
              <a:off x="3071802" y="5143512"/>
              <a:ext cx="304892" cy="307777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eaLnBrk="1" hangingPunct="1"/>
              <a:r>
                <a:rPr altLang="en-US" b="1" sz="1400" lang="id-ID">
                  <a:solidFill>
                    <a:srgbClr val="FF0000"/>
                  </a:solidFill>
                  <a:sym typeface="Wingdings" pitchFamily="2" charset="2"/>
                </a:rPr>
                <a:t>Y</a:t>
              </a:r>
              <a:endParaRPr altLang="en-US" sz="1400" lang="id-ID">
                <a:solidFill>
                  <a:srgbClr val="FF0000"/>
                </a:solidFill>
              </a:endParaRPr>
            </a:p>
          </p:txBody>
        </p:sp>
        <p:sp>
          <p:nvSpPr>
            <p:cNvPr id="1049279" name="Rectangle 60"/>
            <p:cNvSpPr>
              <a:spLocks noChangeArrowheads="1"/>
            </p:cNvSpPr>
            <p:nvPr/>
          </p:nvSpPr>
          <p:spPr bwMode="auto">
            <a:xfrm flipH="1">
              <a:off x="4143372" y="5786454"/>
              <a:ext cx="428628" cy="307777"/>
            </a:xfrm>
            <a:prstGeom prst="rect"/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p>
              <a:pPr eaLnBrk="1" hangingPunct="1"/>
              <a:r>
                <a:rPr altLang="en-US" b="1" sz="1400" lang="id-ID">
                  <a:solidFill>
                    <a:srgbClr val="FF0000"/>
                  </a:solidFill>
                  <a:sym typeface="Wingdings" pitchFamily="2" charset="2"/>
                </a:rPr>
                <a:t>T</a:t>
              </a:r>
              <a:endParaRPr altLang="en-US" sz="1400" lang="id-ID">
                <a:solidFill>
                  <a:srgbClr val="FF0000"/>
                </a:solidFill>
              </a:endParaRPr>
            </a:p>
          </p:txBody>
        </p:sp>
      </p:grpSp>
      <p:sp>
        <p:nvSpPr>
          <p:cNvPr id="10492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wrap="none">
            <a:spAutoFit/>
          </a:bodyPr>
          <a:p>
            <a:pPr eaLnBrk="1" hangingPunct="1"/>
            <a:endParaRPr altLang="en-US" lang="id-ID"/>
          </a:p>
        </p:txBody>
      </p:sp>
      <p:sp>
        <p:nvSpPr>
          <p:cNvPr id="1049281" name="Rectangle 43"/>
          <p:cNvSpPr>
            <a:spLocks noChangeArrowheads="1"/>
          </p:cNvSpPr>
          <p:nvPr/>
        </p:nvSpPr>
        <p:spPr bwMode="auto">
          <a:xfrm>
            <a:off x="1357313" y="6429375"/>
            <a:ext cx="6715125" cy="277813"/>
          </a:xfrm>
          <a:prstGeom prst="rect"/>
          <a:solidFill>
            <a:srgbClr val="7030A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eaLnBrk="1" hangingPunct="1"/>
            <a:r>
              <a:rPr altLang="en-US" sz="1200" lang="en-US">
                <a:solidFill>
                  <a:schemeClr val="bg1"/>
                </a:solidFill>
              </a:rPr>
              <a:t>iterasi berhenti kalau B yang dihitung E(N)≤B, maka ierasi berhenti., dan </a:t>
            </a:r>
            <a:r>
              <a:rPr altLang="en-US" sz="1200" lang="id-ID">
                <a:solidFill>
                  <a:schemeClr val="bg1"/>
                </a:solidFill>
              </a:rPr>
              <a:t> </a:t>
            </a:r>
            <a:r>
              <a:rPr altLang="en-US" sz="1200" lang="en-US">
                <a:solidFill>
                  <a:schemeClr val="bg1"/>
                </a:solidFill>
              </a:rPr>
              <a:t>N yang dicari adalah N</a:t>
            </a:r>
            <a:endParaRPr altLang="en-US" sz="1200" lang="id-ID">
              <a:solidFill>
                <a:schemeClr val="bg1"/>
              </a:solidFill>
            </a:endParaRPr>
          </a:p>
        </p:txBody>
      </p:sp>
    </p:spTree>
  </p:cSld>
  <p:clrMapOvr>
    <a:masterClrMapping/>
  </p:clrMapOvr>
  <p:timing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dirty="0" lang="en-US" err="1">
                <a:solidFill>
                  <a:schemeClr val="tx2">
                    <a:satMod val="130000"/>
                  </a:schemeClr>
                </a:solidFill>
              </a:rPr>
              <a:t>Distribusi</a:t>
            </a:r>
            <a:r>
              <a:rPr dirty="0" 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dirty="0" lang="en-US" err="1">
                <a:solidFill>
                  <a:schemeClr val="tx2">
                    <a:satMod val="130000"/>
                  </a:schemeClr>
                </a:solidFill>
              </a:rPr>
              <a:t>Erlang</a:t>
            </a:r>
            <a:r>
              <a:rPr dirty="0" lang="en-US">
                <a:solidFill>
                  <a:schemeClr val="tx2">
                    <a:satMod val="130000"/>
                  </a:schemeClr>
                </a:solidFill>
              </a:rPr>
              <a:t> (12)</a:t>
            </a:r>
          </a:p>
        </p:txBody>
      </p:sp>
      <p:sp>
        <p:nvSpPr>
          <p:cNvPr id="104928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357313"/>
            <a:ext cx="8643938" cy="4768850"/>
          </a:xfrm>
        </p:spPr>
        <p:txBody>
          <a:bodyPr/>
          <a:p>
            <a:pPr eaLnBrk="1" hangingPunct="1"/>
            <a:r>
              <a:rPr altLang="en-US" sz="2400" lang="en-US" smtClean="0"/>
              <a:t>Membandingkan kepekaan Jaringan mata jala dengan jaringan bintang</a:t>
            </a:r>
          </a:p>
          <a:p>
            <a:pPr eaLnBrk="1" hangingPunct="1">
              <a:buFontTx/>
              <a:buNone/>
            </a:pPr>
            <a:r>
              <a:rPr altLang="en-US" sz="2400" lang="en-US" smtClean="0"/>
              <a:t>	</a:t>
            </a:r>
            <a:r>
              <a:rPr altLang="en-US" b="1" sz="2400" lang="en-US" u="sng" smtClean="0">
                <a:solidFill>
                  <a:srgbClr val="7030A0"/>
                </a:solidFill>
              </a:rPr>
              <a:t>Contoh</a:t>
            </a:r>
          </a:p>
          <a:p>
            <a:pPr eaLnBrk="1" hangingPunct="1">
              <a:buFontTx/>
              <a:buNone/>
            </a:pPr>
            <a:r>
              <a:rPr altLang="en-US" sz="2400" lang="en-US" smtClean="0"/>
              <a:t>	</a:t>
            </a:r>
            <a:r>
              <a:rPr altLang="en-US" sz="2200" lang="en-US" smtClean="0"/>
              <a:t>Jaringan yang terdiri dari empat sentral. Antar sentral dihubungkan dengan berkas saluran dua arah (bothway). Diasumsikan trafik antar sentral (=A) sama dan pendimensian di setiap berkas saluran menggunakan kriteria B = 1 % (tanpa ruting alternatif)</a:t>
            </a:r>
          </a:p>
        </p:txBody>
      </p:sp>
      <p:sp>
        <p:nvSpPr>
          <p:cNvPr id="1049284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695B858B-E7A6-4ABA-84D8-767A0CFE35AF}" type="slidenum">
              <a:rPr altLang="en-US" lang="en-US"/>
              <a:t>61</a:t>
            </a:fld>
            <a:endParaRPr altLang="en-US" lang="en-US"/>
          </a:p>
        </p:txBody>
      </p:sp>
      <p:sp>
        <p:nvSpPr>
          <p:cNvPr id="1049285" name="Oval 4"/>
          <p:cNvSpPr>
            <a:spLocks noChangeArrowheads="1"/>
          </p:cNvSpPr>
          <p:nvPr/>
        </p:nvSpPr>
        <p:spPr bwMode="auto">
          <a:xfrm>
            <a:off x="2657475" y="5186363"/>
            <a:ext cx="457200" cy="457200"/>
          </a:xfrm>
          <a:prstGeom prst="ellipse"/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lang="en-US"/>
              <a:t>D</a:t>
            </a:r>
          </a:p>
        </p:txBody>
      </p:sp>
      <p:sp>
        <p:nvSpPr>
          <p:cNvPr id="1049286" name="Oval 6"/>
          <p:cNvSpPr>
            <a:spLocks noChangeArrowheads="1"/>
          </p:cNvSpPr>
          <p:nvPr/>
        </p:nvSpPr>
        <p:spPr bwMode="auto">
          <a:xfrm>
            <a:off x="1743075" y="5795963"/>
            <a:ext cx="457200" cy="457200"/>
          </a:xfrm>
          <a:prstGeom prst="ellipse"/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lang="en-US"/>
              <a:t>A</a:t>
            </a:r>
          </a:p>
        </p:txBody>
      </p:sp>
      <p:sp>
        <p:nvSpPr>
          <p:cNvPr id="1049287" name="Oval 7"/>
          <p:cNvSpPr>
            <a:spLocks noChangeArrowheads="1"/>
          </p:cNvSpPr>
          <p:nvPr/>
        </p:nvSpPr>
        <p:spPr bwMode="auto">
          <a:xfrm>
            <a:off x="3419475" y="5872163"/>
            <a:ext cx="457200" cy="457200"/>
          </a:xfrm>
          <a:prstGeom prst="ellipse"/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lang="en-US"/>
              <a:t>B</a:t>
            </a:r>
          </a:p>
        </p:txBody>
      </p:sp>
      <p:sp>
        <p:nvSpPr>
          <p:cNvPr id="1049288" name="Oval 8"/>
          <p:cNvSpPr>
            <a:spLocks noChangeArrowheads="1"/>
          </p:cNvSpPr>
          <p:nvPr/>
        </p:nvSpPr>
        <p:spPr bwMode="auto">
          <a:xfrm>
            <a:off x="2657475" y="4271963"/>
            <a:ext cx="457200" cy="457200"/>
          </a:xfrm>
          <a:prstGeom prst="ellipse"/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lang="en-US"/>
              <a:t>C</a:t>
            </a:r>
          </a:p>
        </p:txBody>
      </p:sp>
      <p:sp>
        <p:nvSpPr>
          <p:cNvPr id="1049289" name="Line 9"/>
          <p:cNvSpPr>
            <a:spLocks noChangeShapeType="1"/>
          </p:cNvSpPr>
          <p:nvPr/>
        </p:nvSpPr>
        <p:spPr bwMode="auto">
          <a:xfrm flipV="1">
            <a:off x="2200275" y="5500688"/>
            <a:ext cx="485775" cy="371475"/>
          </a:xfrm>
          <a:prstGeom prst="line"/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049290" name="Line 10"/>
          <p:cNvSpPr>
            <a:spLocks noChangeShapeType="1"/>
          </p:cNvSpPr>
          <p:nvPr/>
        </p:nvSpPr>
        <p:spPr bwMode="auto">
          <a:xfrm flipV="1">
            <a:off x="1895475" y="4572000"/>
            <a:ext cx="747713" cy="1223963"/>
          </a:xfrm>
          <a:prstGeom prst="line"/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1049291" name="Line 11"/>
          <p:cNvSpPr>
            <a:spLocks noChangeShapeType="1"/>
          </p:cNvSpPr>
          <p:nvPr/>
        </p:nvSpPr>
        <p:spPr bwMode="auto">
          <a:xfrm>
            <a:off x="2200275" y="6100763"/>
            <a:ext cx="1143000" cy="0"/>
          </a:xfrm>
          <a:prstGeom prst="line"/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cxnSp>
        <p:nvCxnSpPr>
          <p:cNvPr id="3145790" name="AutoShape 13"/>
          <p:cNvCxnSpPr>
            <a:cxnSpLocks noChangeShapeType="1"/>
            <a:stCxn id="1049285" idx="0"/>
            <a:endCxn id="1049288" idx="4"/>
          </p:cNvCxnSpPr>
          <p:nvPr/>
        </p:nvCxnSpPr>
        <p:spPr bwMode="auto">
          <a:xfrm flipV="1">
            <a:off x="2886075" y="4729163"/>
            <a:ext cx="0" cy="457200"/>
          </a:xfrm>
          <a:prstGeom prst="straightConnector1"/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145791" name="AutoShape 14"/>
          <p:cNvCxnSpPr>
            <a:cxnSpLocks noChangeShapeType="1"/>
            <a:stCxn id="1049285" idx="6"/>
            <a:endCxn id="1049287" idx="1"/>
          </p:cNvCxnSpPr>
          <p:nvPr/>
        </p:nvCxnSpPr>
        <p:spPr bwMode="auto">
          <a:xfrm>
            <a:off x="3114675" y="5414963"/>
            <a:ext cx="371475" cy="523875"/>
          </a:xfrm>
          <a:prstGeom prst="straightConnector1"/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145792" name="AutoShape 15"/>
          <p:cNvCxnSpPr>
            <a:cxnSpLocks noChangeShapeType="1"/>
            <a:stCxn id="1049288" idx="6"/>
            <a:endCxn id="1049287" idx="0"/>
          </p:cNvCxnSpPr>
          <p:nvPr/>
        </p:nvCxnSpPr>
        <p:spPr bwMode="auto">
          <a:xfrm>
            <a:off x="3114675" y="4500563"/>
            <a:ext cx="533400" cy="1371600"/>
          </a:xfrm>
          <a:prstGeom prst="straightConnector1"/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049292" name="Text Box 16"/>
          <p:cNvSpPr txBox="1">
            <a:spLocks noChangeArrowheads="1"/>
          </p:cNvSpPr>
          <p:nvPr/>
        </p:nvSpPr>
        <p:spPr bwMode="auto">
          <a:xfrm>
            <a:off x="1357313" y="4572000"/>
            <a:ext cx="774700" cy="39687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lang="en-US"/>
              <a:t>mesh</a:t>
            </a:r>
          </a:p>
        </p:txBody>
      </p:sp>
      <p:sp>
        <p:nvSpPr>
          <p:cNvPr id="1049293" name="Oval 17"/>
          <p:cNvSpPr>
            <a:spLocks noChangeArrowheads="1"/>
          </p:cNvSpPr>
          <p:nvPr/>
        </p:nvSpPr>
        <p:spPr bwMode="auto">
          <a:xfrm>
            <a:off x="6043613" y="5129213"/>
            <a:ext cx="457200" cy="457200"/>
          </a:xfrm>
          <a:prstGeom prst="ellipse"/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lang="en-US"/>
              <a:t>D</a:t>
            </a:r>
          </a:p>
        </p:txBody>
      </p:sp>
      <p:sp>
        <p:nvSpPr>
          <p:cNvPr id="1049294" name="Oval 18"/>
          <p:cNvSpPr>
            <a:spLocks noChangeArrowheads="1"/>
          </p:cNvSpPr>
          <p:nvPr/>
        </p:nvSpPr>
        <p:spPr bwMode="auto">
          <a:xfrm>
            <a:off x="5129213" y="5738813"/>
            <a:ext cx="457200" cy="457200"/>
          </a:xfrm>
          <a:prstGeom prst="ellipse"/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lang="en-US"/>
              <a:t>A</a:t>
            </a:r>
          </a:p>
        </p:txBody>
      </p:sp>
      <p:sp>
        <p:nvSpPr>
          <p:cNvPr id="1049295" name="Oval 19"/>
          <p:cNvSpPr>
            <a:spLocks noChangeArrowheads="1"/>
          </p:cNvSpPr>
          <p:nvPr/>
        </p:nvSpPr>
        <p:spPr bwMode="auto">
          <a:xfrm>
            <a:off x="6805613" y="5815013"/>
            <a:ext cx="457200" cy="457200"/>
          </a:xfrm>
          <a:prstGeom prst="ellipse"/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lang="en-US"/>
              <a:t>B</a:t>
            </a:r>
          </a:p>
        </p:txBody>
      </p:sp>
      <p:sp>
        <p:nvSpPr>
          <p:cNvPr id="1049296" name="Oval 20"/>
          <p:cNvSpPr>
            <a:spLocks noChangeArrowheads="1"/>
          </p:cNvSpPr>
          <p:nvPr/>
        </p:nvSpPr>
        <p:spPr bwMode="auto">
          <a:xfrm>
            <a:off x="6043613" y="4214813"/>
            <a:ext cx="457200" cy="457200"/>
          </a:xfrm>
          <a:prstGeom prst="ellipse"/>
          <a:noFill/>
          <a:ln w="9525">
            <a:solidFill>
              <a:srgbClr val="0070C0"/>
            </a:solidFill>
            <a:round/>
            <a:headEnd/>
            <a:tailEnd/>
          </a:ln>
        </p:spPr>
        <p:txBody>
          <a:bodyPr anchor="ctr" wrap="none"/>
          <a:p>
            <a:pPr algn="ctr" eaLnBrk="1" hangingPunct="1"/>
            <a:r>
              <a:rPr altLang="en-US" b="1" lang="en-US"/>
              <a:t>C</a:t>
            </a:r>
          </a:p>
        </p:txBody>
      </p:sp>
      <p:sp>
        <p:nvSpPr>
          <p:cNvPr id="1049297" name="Line 21"/>
          <p:cNvSpPr>
            <a:spLocks noChangeShapeType="1"/>
          </p:cNvSpPr>
          <p:nvPr/>
        </p:nvSpPr>
        <p:spPr bwMode="auto">
          <a:xfrm flipV="1">
            <a:off x="5586413" y="5429250"/>
            <a:ext cx="457200" cy="385763"/>
          </a:xfrm>
          <a:prstGeom prst="line"/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p>
            <a:endParaRPr lang="en-US"/>
          </a:p>
        </p:txBody>
      </p:sp>
      <p:cxnSp>
        <p:nvCxnSpPr>
          <p:cNvPr id="3145793" name="AutoShape 24"/>
          <p:cNvCxnSpPr>
            <a:cxnSpLocks noChangeShapeType="1"/>
            <a:stCxn id="1049293" idx="0"/>
            <a:endCxn id="1049296" idx="4"/>
          </p:cNvCxnSpPr>
          <p:nvPr/>
        </p:nvCxnSpPr>
        <p:spPr bwMode="auto">
          <a:xfrm flipV="1">
            <a:off x="6272213" y="4672013"/>
            <a:ext cx="0" cy="457200"/>
          </a:xfrm>
          <a:prstGeom prst="straightConnector1"/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3145794" name="AutoShape 25"/>
          <p:cNvCxnSpPr>
            <a:cxnSpLocks noChangeShapeType="1"/>
            <a:stCxn id="1049293" idx="6"/>
            <a:endCxn id="1049295" idx="1"/>
          </p:cNvCxnSpPr>
          <p:nvPr/>
        </p:nvCxnSpPr>
        <p:spPr bwMode="auto">
          <a:xfrm>
            <a:off x="6500813" y="5357813"/>
            <a:ext cx="371475" cy="523875"/>
          </a:xfrm>
          <a:prstGeom prst="straightConnector1"/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049298" name="Text Box 27"/>
          <p:cNvSpPr txBox="1">
            <a:spLocks noChangeArrowheads="1"/>
          </p:cNvSpPr>
          <p:nvPr/>
        </p:nvSpPr>
        <p:spPr bwMode="auto">
          <a:xfrm>
            <a:off x="4929188" y="4714875"/>
            <a:ext cx="619125" cy="39687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eaLnBrk="1" hangingPunct="1"/>
            <a:r>
              <a:rPr altLang="en-US" lang="en-US"/>
              <a:t>star</a:t>
            </a:r>
          </a:p>
        </p:txBody>
      </p:sp>
    </p:spTree>
  </p:cSld>
  <p:clrMapOvr>
    <a:masterClrMapping/>
  </p:clrMapOvr>
  <p:timing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Distribusi Erlang (13)</a:t>
            </a:r>
          </a:p>
        </p:txBody>
      </p:sp>
      <p:sp>
        <p:nvSpPr>
          <p:cNvPr id="1049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 eaLnBrk="1" hangingPunct="1"/>
            <a:r>
              <a:rPr altLang="en-US" b="1" dirty="0" lang="en-US" err="1" smtClean="0">
                <a:solidFill>
                  <a:srgbClr val="FF0000"/>
                </a:solidFill>
              </a:rPr>
              <a:t>Pada</a:t>
            </a:r>
            <a:r>
              <a:rPr altLang="en-US" b="1" dirty="0" lang="en-US" smtClean="0">
                <a:solidFill>
                  <a:srgbClr val="FF0000"/>
                </a:solidFill>
              </a:rPr>
              <a:t> </a:t>
            </a:r>
            <a:r>
              <a:rPr altLang="en-US" b="1" dirty="0" lang="en-US" err="1" smtClean="0">
                <a:solidFill>
                  <a:srgbClr val="FF0000"/>
                </a:solidFill>
              </a:rPr>
              <a:t>jaringan</a:t>
            </a:r>
            <a:r>
              <a:rPr altLang="en-US" b="1" dirty="0" lang="en-US" smtClean="0">
                <a:solidFill>
                  <a:srgbClr val="FF0000"/>
                </a:solidFill>
              </a:rPr>
              <a:t> star</a:t>
            </a:r>
            <a:endParaRPr altLang="en-US" b="1" dirty="0" lang="id-ID" smtClean="0">
              <a:solidFill>
                <a:srgbClr val="FF0000"/>
              </a:solidFill>
            </a:endParaRPr>
          </a:p>
          <a:p>
            <a:pPr eaLnBrk="1" hangingPunct="1"/>
            <a:endParaRPr altLang="en-US" dirty="0" sz="800" lang="en-US" smtClean="0"/>
          </a:p>
          <a:p>
            <a:pPr eaLnBrk="1" hangingPunct="1" lvl="1"/>
            <a:r>
              <a:rPr altLang="en-US" dirty="0" lang="en-US" smtClean="0"/>
              <a:t>A = 1 </a:t>
            </a:r>
            <a:r>
              <a:rPr altLang="en-US" dirty="0" lang="en-US" err="1" smtClean="0"/>
              <a:t>Erlang</a:t>
            </a:r>
            <a:r>
              <a:rPr altLang="en-US" dirty="0" lang="en-US" smtClean="0"/>
              <a:t>, </a:t>
            </a:r>
            <a:r>
              <a:rPr altLang="en-US" dirty="0" lang="en-US" err="1" smtClean="0"/>
              <a:t>maka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setiap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berkas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ditawari</a:t>
            </a:r>
            <a:r>
              <a:rPr altLang="en-US" dirty="0" lang="en-US" smtClean="0"/>
              <a:t> 2 </a:t>
            </a:r>
            <a:r>
              <a:rPr altLang="en-US" dirty="0" lang="en-US" err="1" smtClean="0"/>
              <a:t>Erlang</a:t>
            </a:r>
            <a:r>
              <a:rPr altLang="en-US" dirty="0" lang="en-US" smtClean="0"/>
              <a:t>, </a:t>
            </a:r>
            <a:r>
              <a:rPr altLang="en-US" dirty="0" lang="en-US" err="1" smtClean="0"/>
              <a:t>dengan</a:t>
            </a:r>
            <a:r>
              <a:rPr altLang="en-US" dirty="0" lang="en-US" smtClean="0"/>
              <a:t> B = 1%, </a:t>
            </a:r>
            <a:r>
              <a:rPr altLang="en-US" dirty="0" lang="en-US" err="1" smtClean="0"/>
              <a:t>maka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dibutuhkan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jumlah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saluran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untuk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setiap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berkas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sebanyak</a:t>
            </a:r>
            <a:r>
              <a:rPr altLang="en-US" dirty="0" lang="en-US" smtClean="0"/>
              <a:t> N = 6 </a:t>
            </a:r>
            <a:r>
              <a:rPr altLang="en-US" dirty="0" lang="en-US" err="1" smtClean="0"/>
              <a:t>saluran</a:t>
            </a:r>
            <a:endParaRPr altLang="en-US" dirty="0" lang="id-ID" smtClean="0"/>
          </a:p>
          <a:p>
            <a:pPr eaLnBrk="1" hangingPunct="1" lvl="1"/>
            <a:endParaRPr altLang="en-US" dirty="0" sz="800" lang="en-US" smtClean="0"/>
          </a:p>
          <a:p>
            <a:pPr eaLnBrk="1" hangingPunct="1" lvl="1"/>
            <a:r>
              <a:rPr altLang="en-US" dirty="0" lang="en-US" err="1" smtClean="0"/>
              <a:t>Bila</a:t>
            </a:r>
            <a:r>
              <a:rPr altLang="en-US" dirty="0" lang="en-US" smtClean="0"/>
              <a:t> A </a:t>
            </a:r>
            <a:r>
              <a:rPr altLang="en-US" dirty="0" lang="en-US" err="1" smtClean="0"/>
              <a:t>dinaikkan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menjadi</a:t>
            </a:r>
            <a:r>
              <a:rPr altLang="en-US" dirty="0" lang="en-US" smtClean="0"/>
              <a:t> 2 (2 kali </a:t>
            </a:r>
            <a:r>
              <a:rPr altLang="en-US" dirty="0" lang="en-US" err="1" smtClean="0"/>
              <a:t>lipat</a:t>
            </a:r>
            <a:r>
              <a:rPr altLang="en-US" dirty="0" lang="en-US" smtClean="0"/>
              <a:t>), </a:t>
            </a:r>
            <a:r>
              <a:rPr altLang="en-US" dirty="0" lang="en-US" err="1" smtClean="0"/>
              <a:t>maka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tiap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berkas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akan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mengolah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trafik</a:t>
            </a:r>
            <a:r>
              <a:rPr altLang="en-US" dirty="0" lang="en-US" smtClean="0"/>
              <a:t> 4 </a:t>
            </a:r>
            <a:r>
              <a:rPr altLang="en-US" dirty="0" lang="en-US" err="1" smtClean="0"/>
              <a:t>Erlang</a:t>
            </a:r>
            <a:r>
              <a:rPr altLang="en-US" dirty="0" lang="en-US" smtClean="0"/>
              <a:t>. </a:t>
            </a:r>
            <a:r>
              <a:rPr altLang="en-US" dirty="0" lang="en-US" err="1" smtClean="0"/>
              <a:t>Bila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jumlah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saluran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pada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tiap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berkas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tetap</a:t>
            </a:r>
            <a:r>
              <a:rPr altLang="en-US" dirty="0" lang="en-US" smtClean="0"/>
              <a:t> (N=6), </a:t>
            </a:r>
            <a:r>
              <a:rPr altLang="en-US" dirty="0" lang="en-US" err="1" smtClean="0"/>
              <a:t>maka</a:t>
            </a:r>
            <a:r>
              <a:rPr altLang="en-US" dirty="0" lang="en-US" smtClean="0"/>
              <a:t> B </a:t>
            </a:r>
            <a:r>
              <a:rPr altLang="en-US" dirty="0" lang="en-US" smtClean="0">
                <a:sym typeface="Symbol" pitchFamily="18" charset="2"/>
              </a:rPr>
              <a:t> </a:t>
            </a:r>
            <a:r>
              <a:rPr altLang="en-US" dirty="0" lang="en-US" smtClean="0"/>
              <a:t>12%</a:t>
            </a:r>
          </a:p>
          <a:p>
            <a:pPr eaLnBrk="1" hangingPunct="1" lvl="1">
              <a:buNone/>
            </a:pPr>
            <a:endParaRPr altLang="en-US" dirty="0" lang="en-US" smtClean="0"/>
          </a:p>
        </p:txBody>
      </p:sp>
      <p:sp>
        <p:nvSpPr>
          <p:cNvPr id="104930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81C50444-7967-4F8D-B346-99F604C2AC10}" type="slidenum">
              <a:rPr altLang="en-US" lang="en-US"/>
              <a:t>62</a:t>
            </a:fld>
            <a:endParaRPr altLang="en-US" lang="en-US"/>
          </a:p>
        </p:txBody>
      </p:sp>
    </p:spTree>
  </p:cSld>
  <p:clrMapOvr>
    <a:masterClrMapping/>
  </p:clrMapOvr>
  <p:timing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93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8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85786" y="428603"/>
            <a:ext cx="7643866" cy="60957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Distribusi Erlang (14)</a:t>
            </a:r>
          </a:p>
        </p:txBody>
      </p:sp>
      <p:sp>
        <p:nvSpPr>
          <p:cNvPr id="1049305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428750"/>
            <a:ext cx="8643938" cy="4525963"/>
          </a:xfrm>
        </p:spPr>
        <p:txBody>
          <a:bodyPr/>
          <a:p>
            <a:pPr eaLnBrk="1" hangingPunct="1"/>
            <a:r>
              <a:rPr altLang="en-US" b="1" dirty="0" lang="en-US" err="1" smtClean="0">
                <a:solidFill>
                  <a:srgbClr val="FF0000"/>
                </a:solidFill>
              </a:rPr>
              <a:t>Pada</a:t>
            </a:r>
            <a:r>
              <a:rPr altLang="en-US" b="1" dirty="0" lang="en-US" smtClean="0">
                <a:solidFill>
                  <a:srgbClr val="FF0000"/>
                </a:solidFill>
              </a:rPr>
              <a:t> </a:t>
            </a:r>
            <a:r>
              <a:rPr altLang="en-US" b="1" dirty="0" lang="en-US" err="1" smtClean="0">
                <a:solidFill>
                  <a:srgbClr val="FF0000"/>
                </a:solidFill>
              </a:rPr>
              <a:t>jaringan</a:t>
            </a:r>
            <a:r>
              <a:rPr altLang="en-US" b="1" dirty="0" lang="en-US" smtClean="0">
                <a:solidFill>
                  <a:srgbClr val="FF0000"/>
                </a:solidFill>
              </a:rPr>
              <a:t> </a:t>
            </a:r>
            <a:r>
              <a:rPr altLang="en-US" b="1" dirty="0" lang="en-US" err="1" smtClean="0">
                <a:solidFill>
                  <a:srgbClr val="FF0000"/>
                </a:solidFill>
              </a:rPr>
              <a:t>mata</a:t>
            </a:r>
            <a:r>
              <a:rPr altLang="en-US" b="1" dirty="0" lang="en-US" smtClean="0">
                <a:solidFill>
                  <a:srgbClr val="FF0000"/>
                </a:solidFill>
              </a:rPr>
              <a:t> </a:t>
            </a:r>
            <a:r>
              <a:rPr altLang="en-US" b="1" dirty="0" lang="en-US" err="1" smtClean="0">
                <a:solidFill>
                  <a:srgbClr val="FF0000"/>
                </a:solidFill>
              </a:rPr>
              <a:t>jala</a:t>
            </a:r>
            <a:endParaRPr altLang="en-US" b="1" dirty="0" lang="id-ID" smtClean="0">
              <a:solidFill>
                <a:srgbClr val="FF0000"/>
              </a:solidFill>
            </a:endParaRPr>
          </a:p>
          <a:p>
            <a:pPr eaLnBrk="1" hangingPunct="1"/>
            <a:endParaRPr altLang="en-US" dirty="0" sz="800" lang="en-US" smtClean="0">
              <a:solidFill>
                <a:srgbClr val="FF0000"/>
              </a:solidFill>
            </a:endParaRPr>
          </a:p>
          <a:p>
            <a:pPr eaLnBrk="1" hangingPunct="1" lvl="1"/>
            <a:r>
              <a:rPr altLang="en-US" dirty="0" lang="en-US" smtClean="0"/>
              <a:t>A = 1 </a:t>
            </a:r>
            <a:r>
              <a:rPr altLang="en-US" dirty="0" lang="en-US" err="1" smtClean="0"/>
              <a:t>Erlang</a:t>
            </a:r>
            <a:r>
              <a:rPr altLang="en-US" dirty="0" lang="en-US" smtClean="0"/>
              <a:t>, </a:t>
            </a:r>
            <a:r>
              <a:rPr altLang="en-US" dirty="0" lang="en-US" err="1" smtClean="0"/>
              <a:t>maka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setiap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berkas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ditawari</a:t>
            </a:r>
            <a:r>
              <a:rPr altLang="en-US" dirty="0" lang="en-US" smtClean="0"/>
              <a:t> 6 </a:t>
            </a:r>
            <a:r>
              <a:rPr altLang="en-US" dirty="0" lang="en-US" err="1" smtClean="0"/>
              <a:t>Erlang</a:t>
            </a:r>
            <a:r>
              <a:rPr altLang="en-US" dirty="0" lang="en-US" smtClean="0"/>
              <a:t>, </a:t>
            </a:r>
            <a:r>
              <a:rPr altLang="en-US" dirty="0" lang="en-US" err="1" smtClean="0"/>
              <a:t>dengan</a:t>
            </a:r>
            <a:r>
              <a:rPr altLang="en-US" dirty="0" lang="en-US" smtClean="0"/>
              <a:t> B = 1%, </a:t>
            </a:r>
            <a:r>
              <a:rPr altLang="en-US" dirty="0" lang="en-US" err="1" smtClean="0"/>
              <a:t>maka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dibutuhkan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jumlah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saluran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dalam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setiap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berkas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sebanyak</a:t>
            </a:r>
            <a:r>
              <a:rPr altLang="en-US" dirty="0" lang="en-US" smtClean="0"/>
              <a:t> N = 12 </a:t>
            </a:r>
            <a:r>
              <a:rPr altLang="en-US" dirty="0" lang="en-US" err="1" smtClean="0"/>
              <a:t>saluran</a:t>
            </a:r>
            <a:endParaRPr altLang="en-US" dirty="0" lang="en-US" smtClean="0"/>
          </a:p>
          <a:p>
            <a:pPr eaLnBrk="1" hangingPunct="1" lvl="1"/>
            <a:r>
              <a:rPr altLang="en-US" dirty="0" lang="en-US" err="1" smtClean="0"/>
              <a:t>Bila</a:t>
            </a:r>
            <a:r>
              <a:rPr altLang="en-US" dirty="0" lang="en-US" smtClean="0"/>
              <a:t> A </a:t>
            </a:r>
            <a:r>
              <a:rPr altLang="en-US" dirty="0" lang="en-US" err="1" smtClean="0"/>
              <a:t>dinaikkan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menjadi</a:t>
            </a:r>
            <a:r>
              <a:rPr altLang="en-US" dirty="0" lang="en-US" smtClean="0"/>
              <a:t> 2 (2 kali </a:t>
            </a:r>
            <a:r>
              <a:rPr altLang="en-US" dirty="0" lang="en-US" err="1" smtClean="0"/>
              <a:t>lipat</a:t>
            </a:r>
            <a:r>
              <a:rPr altLang="en-US" dirty="0" lang="en-US" smtClean="0"/>
              <a:t>), </a:t>
            </a:r>
            <a:r>
              <a:rPr altLang="en-US" dirty="0" lang="en-US" err="1" smtClean="0"/>
              <a:t>maka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tiap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berkas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akan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mengolah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trafik</a:t>
            </a:r>
            <a:r>
              <a:rPr altLang="en-US" dirty="0" lang="en-US" smtClean="0"/>
              <a:t> 12 </a:t>
            </a:r>
            <a:r>
              <a:rPr altLang="en-US" dirty="0" lang="en-US" err="1" smtClean="0"/>
              <a:t>Erlang</a:t>
            </a:r>
            <a:r>
              <a:rPr altLang="en-US" dirty="0" lang="en-US" smtClean="0"/>
              <a:t>. </a:t>
            </a:r>
            <a:r>
              <a:rPr altLang="en-US" dirty="0" lang="en-US" err="1" smtClean="0"/>
              <a:t>Bila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jumlah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saluran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pada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tiap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berkas</a:t>
            </a:r>
            <a:r>
              <a:rPr altLang="en-US" dirty="0" lang="en-US" smtClean="0"/>
              <a:t> </a:t>
            </a:r>
            <a:r>
              <a:rPr altLang="en-US" dirty="0" lang="en-US" err="1" smtClean="0"/>
              <a:t>tetap</a:t>
            </a:r>
            <a:r>
              <a:rPr altLang="en-US" dirty="0" lang="en-US" smtClean="0"/>
              <a:t> (N=12), </a:t>
            </a:r>
            <a:r>
              <a:rPr altLang="en-US" dirty="0" lang="en-US" err="1" smtClean="0"/>
              <a:t>maka</a:t>
            </a:r>
            <a:r>
              <a:rPr altLang="en-US" dirty="0" lang="en-US" smtClean="0"/>
              <a:t> B </a:t>
            </a:r>
            <a:r>
              <a:rPr altLang="en-US" dirty="0" lang="en-US" smtClean="0">
                <a:sym typeface="Symbol" pitchFamily="18" charset="2"/>
              </a:rPr>
              <a:t> </a:t>
            </a:r>
            <a:r>
              <a:rPr altLang="en-US" dirty="0" lang="en-US" smtClean="0"/>
              <a:t>20%</a:t>
            </a:r>
            <a:endParaRPr altLang="en-US" dirty="0" lang="id-ID" smtClean="0"/>
          </a:p>
          <a:p>
            <a:pPr eaLnBrk="1" hangingPunct="1" lvl="1"/>
            <a:endParaRPr altLang="en-US" dirty="0" sz="900" lang="en-US" smtClean="0"/>
          </a:p>
          <a:p>
            <a:pPr eaLnBrk="1" hangingPunct="1"/>
            <a:r>
              <a:rPr altLang="en-US" dirty="0" sz="2800" lang="en-US" err="1" smtClean="0"/>
              <a:t>Jaringan</a:t>
            </a:r>
            <a:r>
              <a:rPr altLang="en-US" dirty="0" sz="2800" lang="en-US" smtClean="0"/>
              <a:t> </a:t>
            </a:r>
            <a:r>
              <a:rPr altLang="en-US" dirty="0" sz="2800" lang="en-US" err="1" smtClean="0"/>
              <a:t>mata</a:t>
            </a:r>
            <a:r>
              <a:rPr altLang="en-US" dirty="0" sz="2800" lang="en-US" smtClean="0"/>
              <a:t> </a:t>
            </a:r>
            <a:r>
              <a:rPr altLang="en-US" dirty="0" sz="2800" lang="en-US" err="1" smtClean="0"/>
              <a:t>jala</a:t>
            </a:r>
            <a:r>
              <a:rPr altLang="en-US" dirty="0" sz="2800" lang="en-US" smtClean="0"/>
              <a:t> </a:t>
            </a:r>
            <a:r>
              <a:rPr altLang="en-US" dirty="0" sz="2800" lang="en-US" err="1" smtClean="0"/>
              <a:t>lebih</a:t>
            </a:r>
            <a:r>
              <a:rPr altLang="en-US" dirty="0" sz="2800" lang="en-US" smtClean="0"/>
              <a:t> </a:t>
            </a:r>
            <a:r>
              <a:rPr altLang="en-US" dirty="0" sz="2800" lang="en-US" err="1" smtClean="0"/>
              <a:t>peka</a:t>
            </a:r>
            <a:r>
              <a:rPr altLang="en-US" dirty="0" sz="2800" lang="en-US" smtClean="0"/>
              <a:t> </a:t>
            </a:r>
            <a:r>
              <a:rPr altLang="en-US" dirty="0" sz="2800" lang="en-US" err="1" smtClean="0"/>
              <a:t>daripada</a:t>
            </a:r>
            <a:r>
              <a:rPr altLang="en-US" dirty="0" sz="2800" lang="en-US" smtClean="0"/>
              <a:t> </a:t>
            </a:r>
            <a:r>
              <a:rPr altLang="en-US" dirty="0" sz="2800" lang="en-US" err="1" smtClean="0"/>
              <a:t>jaringan</a:t>
            </a:r>
            <a:r>
              <a:rPr altLang="en-US" dirty="0" sz="2800" lang="en-US" smtClean="0"/>
              <a:t> </a:t>
            </a:r>
            <a:r>
              <a:rPr altLang="en-US" dirty="0" sz="2800" lang="en-US" err="1" smtClean="0"/>
              <a:t>bintang</a:t>
            </a:r>
            <a:endParaRPr altLang="en-US" dirty="0" sz="2800" lang="en-US" smtClean="0"/>
          </a:p>
        </p:txBody>
      </p:sp>
      <p:sp>
        <p:nvSpPr>
          <p:cNvPr id="104930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E71A4060-FAF7-4AC6-B29B-1B4A58E20D73}" type="slidenum">
              <a:rPr altLang="en-US" lang="en-US"/>
              <a:t>64</a:t>
            </a:fld>
            <a:endParaRPr altLang="en-US" lang="en-US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Sistem antrian murni</a:t>
            </a:r>
          </a:p>
        </p:txBody>
      </p:sp>
      <p:sp>
        <p:nvSpPr>
          <p:cNvPr id="1048615" name="Rectangle 4"/>
          <p:cNvSpPr>
            <a:spLocks noGrp="1" noChangeArrowheads="1"/>
          </p:cNvSpPr>
          <p:nvPr>
            <p:ph idx="1"/>
          </p:nvPr>
        </p:nvSpPr>
        <p:spPr>
          <a:xfrm>
            <a:off x="500063" y="1357313"/>
            <a:ext cx="8229600" cy="4643437"/>
          </a:xfrm>
        </p:spPr>
        <p:txBody>
          <a:bodyPr/>
          <a:p>
            <a:pPr eaLnBrk="1" hangingPunct="1"/>
            <a:r>
              <a:rPr altLang="en-US" sz="2400" lang="en-US" smtClean="0"/>
              <a:t>Ukuran buffer tidak terbatas (m = </a:t>
            </a:r>
            <a:r>
              <a:rPr altLang="en-US" sz="2400" lang="en-US" smtClean="0">
                <a:sym typeface="Symbol" pitchFamily="18" charset="2"/>
              </a:rPr>
              <a:t></a:t>
            </a:r>
            <a:r>
              <a:rPr altLang="en-US" sz="2400" lang="en-US" smtClean="0"/>
              <a:t>)</a:t>
            </a:r>
          </a:p>
          <a:p>
            <a:pPr eaLnBrk="1" hangingPunct="1" lvl="1"/>
            <a:r>
              <a:rPr altLang="en-US" sz="2000" lang="en-US" smtClean="0"/>
              <a:t>Jika panggilan data saat semua server sibuk, maka panggilan akan menunggu di buffer</a:t>
            </a:r>
          </a:p>
          <a:p>
            <a:pPr eaLnBrk="1" hangingPunct="1" lvl="1"/>
            <a:r>
              <a:rPr altLang="en-US" sz="2000" lang="en-US" smtClean="0"/>
              <a:t>Tidak ada panggilan yang hilang hanya ada sebagian yang menunggu sebelum dilayani</a:t>
            </a:r>
          </a:p>
          <a:p>
            <a:pPr eaLnBrk="1" hangingPunct="1"/>
            <a:r>
              <a:rPr altLang="en-US" sz="2400" lang="en-US" smtClean="0"/>
              <a:t>Dari sudut pandang pelanggan, mereka perlu tahu (misalnya) :</a:t>
            </a:r>
          </a:p>
          <a:p>
            <a:pPr eaLnBrk="1" hangingPunct="1" lvl="1"/>
            <a:r>
              <a:rPr altLang="en-US" sz="2000" lang="en-US" smtClean="0"/>
              <a:t>Berapa peluang mereka harus menunggu “terlalu lama”</a:t>
            </a:r>
          </a:p>
          <a:p>
            <a:pPr eaLnBrk="1" hangingPunct="1"/>
            <a:r>
              <a:rPr altLang="en-US" sz="2400" lang="en-US" smtClean="0"/>
              <a:t>Dari sudut pandang sistem, perlu diketahui (misalnya)</a:t>
            </a:r>
          </a:p>
          <a:p>
            <a:pPr eaLnBrk="1" hangingPunct="1" lvl="1"/>
            <a:r>
              <a:rPr altLang="en-US" sz="2000" lang="en-US" smtClean="0"/>
              <a:t>Berapa faktor utilisasi server?</a:t>
            </a:r>
          </a:p>
          <a:p>
            <a:pPr eaLnBrk="1" hangingPunct="1" lvl="1"/>
            <a:endParaRPr altLang="en-US" sz="2000" lang="en-US" smtClean="0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9594467F-FE83-4D8D-85B5-0789CC2B69A9}" type="slidenum">
              <a:rPr altLang="en-US" lang="en-US"/>
              <a:t>7</a:t>
            </a:fld>
            <a:endParaRPr altLang="en-US" lang="en-US"/>
          </a:p>
        </p:txBody>
      </p:sp>
      <p:pic>
        <p:nvPicPr>
          <p:cNvPr id="2097155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714625" y="4694258"/>
            <a:ext cx="4643438" cy="1663700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  <p:sndAc>
      <p:stSnd>
        <p:snd r:embed="rId2"/>
      </p:stSnd>
    </p:sndAc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pPr eaLnBrk="1" fontAlgn="auto" hangingPunct="1">
              <a:spcAft>
                <a:spcPts val="0"/>
              </a:spcAft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Mixed system</a:t>
            </a:r>
          </a:p>
        </p:txBody>
      </p:sp>
      <p:sp>
        <p:nvSpPr>
          <p:cNvPr id="1048618" name="Rectangle 4"/>
          <p:cNvSpPr>
            <a:spLocks noGrp="1" noChangeArrowheads="1"/>
          </p:cNvSpPr>
          <p:nvPr>
            <p:ph idx="1"/>
          </p:nvPr>
        </p:nvSpPr>
        <p:spPr>
          <a:xfrm>
            <a:off x="500063" y="1428750"/>
            <a:ext cx="8229600" cy="2614613"/>
          </a:xfrm>
        </p:spPr>
        <p:txBody>
          <a:bodyPr/>
          <a:p>
            <a:pPr eaLnBrk="1" hangingPunct="1">
              <a:lnSpc>
                <a:spcPct val="90000"/>
              </a:lnSpc>
            </a:pPr>
            <a:r>
              <a:rPr altLang="en-US" sz="3600" lang="en-US" smtClean="0"/>
              <a:t>Ukuran buffer terbatas (0 &lt; m &lt; </a:t>
            </a:r>
            <a:r>
              <a:rPr altLang="en-US" sz="3600" lang="en-US" smtClean="0">
                <a:sym typeface="Symbol" pitchFamily="18" charset="2"/>
              </a:rPr>
              <a:t>)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sz="2400" lang="en-US" smtClean="0">
                <a:sym typeface="Symbol" pitchFamily="18" charset="2"/>
              </a:rPr>
              <a:t>Bila ada panggilan yang datang ketika semua server sibuk, namun masih ada tempat yang kosong di buffer, maka panggilan akan menempatinya untuk menunggu dilayani</a:t>
            </a:r>
          </a:p>
          <a:p>
            <a:pPr eaLnBrk="1" hangingPunct="1" lvl="1">
              <a:lnSpc>
                <a:spcPct val="90000"/>
              </a:lnSpc>
            </a:pPr>
            <a:r>
              <a:rPr altLang="en-US" sz="2400" lang="en-US" smtClean="0">
                <a:sym typeface="Symbol" pitchFamily="18" charset="2"/>
              </a:rPr>
              <a:t>Bila panggilan datang ketika buffer penuh dan semua server sibuk, panggilan tersebut akan dihilangkan</a:t>
            </a:r>
          </a:p>
          <a:p>
            <a:pPr eaLnBrk="1" hangingPunct="1" lvl="1">
              <a:lnSpc>
                <a:spcPct val="90000"/>
              </a:lnSpc>
            </a:pPr>
            <a:endParaRPr altLang="en-US" sz="2400" lang="en-US" smtClean="0">
              <a:sym typeface="Symbol" pitchFamily="18" charset="2"/>
            </a:endParaRPr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0"/>
            <a:ext cx="533400" cy="457200"/>
          </a:xfrm>
          <a:noFill/>
          <a:ln>
            <a:miter lim="800000"/>
            <a:headEnd/>
            <a:tailEnd/>
          </a:ln>
        </p:spPr>
        <p:txBody>
          <a:bodyPr/>
          <a:p>
            <a:fld id="{CFB151B7-B4A3-4D13-A8B7-91BC0CE5603A}" type="slidenum">
              <a:rPr altLang="en-US" lang="en-US"/>
              <a:t>8</a:t>
            </a:fld>
            <a:endParaRPr altLang="en-US" lang="en-US"/>
          </a:p>
        </p:txBody>
      </p:sp>
      <p:pic>
        <p:nvPicPr>
          <p:cNvPr id="2097156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714500" y="4143375"/>
            <a:ext cx="5029200" cy="1643063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  <p:sndAc>
      <p:stSnd>
        <p:snd r:embed="rId2"/>
      </p:stSnd>
    </p:sndAc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p>
            <a:fld id="{5DB37265-A799-4351-9DF3-A10FD3442112}" type="slidenum">
              <a:rPr lang="en-US" smtClean="0"/>
              <a:t>9</a:t>
            </a:fld>
            <a:endParaRPr lang="en-US" smtClean="0"/>
          </a:p>
        </p:txBody>
      </p:sp>
      <p:sp>
        <p:nvSpPr>
          <p:cNvPr id="104862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14364"/>
            <a:ext cx="7772400" cy="1143000"/>
          </a:xfrm>
        </p:spPr>
        <p:txBody>
          <a:bodyPr>
            <a:normAutofit fontScale="90000"/>
          </a:bodyPr>
          <a:p>
            <a:pPr eaLnBrk="1" hangingPunct="1"/>
            <a:r>
              <a:rPr b="1" dirty="0" sz="4000" lang="en-US" err="1" smtClean="0"/>
              <a:t>Penanganan</a:t>
            </a:r>
            <a:r>
              <a:rPr b="1" dirty="0" sz="4000" lang="en-US" smtClean="0"/>
              <a:t> Blocked Calls</a:t>
            </a:r>
            <a:br>
              <a:rPr b="1" dirty="0" sz="4000" lang="en-US" smtClean="0"/>
            </a:br>
            <a:endParaRPr b="1" dirty="0" sz="4000" lang="en-US" smtClean="0"/>
          </a:p>
        </p:txBody>
      </p:sp>
      <p:sp>
        <p:nvSpPr>
          <p:cNvPr id="10486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Penanganan block call menentukan model yang akan dipilih karena penanganan block call yang berbeda menghasilkan beban trafik yang berbeda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algn="ctr" flip="none" sx="70000" sy="70000" tx="0" ty="0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algn="ctr" flip="none" sx="65000" sy="65000" tx="0" ty="0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algn="t" blurRad="50800" dir="5400000" dist="50800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dir="b" rig="soft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algn="tl" flip="none" sx="55000" sy="5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Model Trafik</dc:title>
  <dc:creator>user</dc:creator>
  <cp:lastModifiedBy>HP</cp:lastModifiedBy>
  <dcterms:created xsi:type="dcterms:W3CDTF">2016-01-25T17:50:42Z</dcterms:created>
  <dcterms:modified xsi:type="dcterms:W3CDTF">2018-05-20T11:49:10Z</dcterms:modified>
</cp:coreProperties>
</file>