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7" r:id="rId8"/>
    <p:sldId id="265" r:id="rId9"/>
    <p:sldId id="275" r:id="rId10"/>
    <p:sldId id="272" r:id="rId11"/>
    <p:sldId id="268" r:id="rId12"/>
    <p:sldId id="273" r:id="rId13"/>
    <p:sldId id="274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AE-7AA2-4A31-9A7C-239D29B3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7434-80EC-4259-A9A5-1463D34A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D565-5026-4287-B91C-D76FF96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F37-D8F1-4A17-A90A-2FB83BB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083C-7AFC-4A19-A5EB-1B83CF0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31C7-09E4-4E89-9F41-89C6BF64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BFF-7CE9-427A-AB9E-2A25AB4D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9271-404D-4F8A-9DBE-800E4A678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E7BB-316C-42AD-9B37-1267CC01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546-E050-4801-AE25-AD5EEF8A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96"/>
            <a:ext cx="9144000" cy="2387600"/>
          </a:xfrm>
        </p:spPr>
        <p:txBody>
          <a:bodyPr/>
          <a:lstStyle/>
          <a:p>
            <a:r>
              <a:rPr lang="en-US" sz="7200" dirty="0"/>
              <a:t>Crime in Chicago </a:t>
            </a:r>
            <a:br>
              <a:rPr lang="en-US" dirty="0"/>
            </a:br>
            <a:r>
              <a:rPr lang="en-US" sz="4800" dirty="0"/>
              <a:t>A Socioeconomic Exploration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Team Spicy Lime</a:t>
            </a:r>
          </a:p>
          <a:p>
            <a:r>
              <a:rPr lang="en-US" dirty="0"/>
              <a:t>Kanika </a:t>
            </a:r>
            <a:r>
              <a:rPr lang="en-US" dirty="0" err="1"/>
              <a:t>Bhambi</a:t>
            </a:r>
            <a:endParaRPr lang="en-US" dirty="0"/>
          </a:p>
          <a:p>
            <a:r>
              <a:rPr lang="en-US" dirty="0"/>
              <a:t>Lazarus </a:t>
            </a:r>
            <a:r>
              <a:rPr lang="en-US" dirty="0" err="1"/>
              <a:t>Goosby</a:t>
            </a:r>
            <a:endParaRPr lang="en-US" dirty="0"/>
          </a:p>
          <a:p>
            <a:r>
              <a:rPr lang="en-US" dirty="0"/>
              <a:t>Nick Hebert</a:t>
            </a:r>
          </a:p>
          <a:p>
            <a:r>
              <a:rPr lang="en-US" dirty="0"/>
              <a:t>Greg Rosen</a:t>
            </a:r>
          </a:p>
        </p:txBody>
      </p:sp>
    </p:spTree>
    <p:extLst>
      <p:ext uri="{BB962C8B-B14F-4D97-AF65-F5344CB8AC3E}">
        <p14:creationId xmlns:p14="http://schemas.microsoft.com/office/powerpoint/2010/main" val="461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7679971" y="338491"/>
            <a:ext cx="4194881" cy="197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Population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F08220-40FE-434E-8FE6-F407388BE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2" y="209550"/>
            <a:ext cx="62198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7679971" y="338491"/>
            <a:ext cx="4194881" cy="197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Median </a:t>
            </a:r>
          </a:p>
          <a:p>
            <a:r>
              <a:rPr lang="en-US" dirty="0"/>
              <a:t>Income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5BC3CE-5A93-4AB2-9D3D-E4940D4A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8" y="386909"/>
            <a:ext cx="7088363" cy="59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7679971" y="338491"/>
            <a:ext cx="4194881" cy="2811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Percentage of Non-Family Households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39B70-44E2-4D89-A440-AB779CCEC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2" y="282047"/>
            <a:ext cx="6040400" cy="6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7679971" y="338491"/>
            <a:ext cx="4194881" cy="197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Percentage of Never-Married Residents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57C6A-F712-480D-92E9-14FEBBF2F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0" y="240311"/>
            <a:ext cx="6116039" cy="61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500-5502-5A41-857D-289054A92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AF7-6915-044C-B922-D44ECD298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Breakdown</a:t>
            </a:r>
          </a:p>
        </p:txBody>
      </p:sp>
    </p:spTree>
    <p:extLst>
      <p:ext uri="{BB962C8B-B14F-4D97-AF65-F5344CB8AC3E}">
        <p14:creationId xmlns:p14="http://schemas.microsoft.com/office/powerpoint/2010/main" val="33597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Correlations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351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Population and Number of Arrests</a:t>
            </a:r>
          </a:p>
          <a:p>
            <a:pPr algn="l"/>
            <a:r>
              <a:rPr lang="en-US" sz="2200" dirty="0"/>
              <a:t>	 .195</a:t>
            </a:r>
          </a:p>
          <a:p>
            <a:pPr algn="l"/>
            <a:r>
              <a:rPr lang="en-US" sz="2200" dirty="0"/>
              <a:t>Income and Number of Arrests</a:t>
            </a:r>
          </a:p>
          <a:p>
            <a:pPr algn="l"/>
            <a:r>
              <a:rPr lang="en-US" sz="2200" dirty="0"/>
              <a:t>	-.160</a:t>
            </a:r>
          </a:p>
          <a:p>
            <a:pPr algn="l"/>
            <a:r>
              <a:rPr lang="en-US" sz="2200" dirty="0"/>
              <a:t>Education and Number of Arrests</a:t>
            </a:r>
          </a:p>
          <a:p>
            <a:pPr algn="l"/>
            <a:r>
              <a:rPr lang="en-US" sz="2200" dirty="0"/>
              <a:t>	-.090</a:t>
            </a:r>
          </a:p>
          <a:p>
            <a:pPr algn="l"/>
            <a:r>
              <a:rPr lang="en-US" sz="2200" dirty="0"/>
              <a:t>Non Family Households and Number of Arrests</a:t>
            </a:r>
          </a:p>
          <a:p>
            <a:pPr algn="l"/>
            <a:r>
              <a:rPr lang="en-US" sz="2200" dirty="0"/>
              <a:t>	 .085</a:t>
            </a:r>
          </a:p>
          <a:p>
            <a:pPr algn="l"/>
            <a:r>
              <a:rPr lang="en-US" sz="2200" dirty="0"/>
              <a:t>Population and Median Income</a:t>
            </a:r>
          </a:p>
          <a:p>
            <a:pPr algn="l"/>
            <a:r>
              <a:rPr lang="en-US" sz="2200" dirty="0"/>
              <a:t>	-.245</a:t>
            </a:r>
          </a:p>
          <a:p>
            <a:pPr algn="l"/>
            <a:r>
              <a:rPr lang="en-US" sz="2200" dirty="0"/>
              <a:t>Arrests per Capita and Median Income</a:t>
            </a:r>
          </a:p>
          <a:p>
            <a:pPr algn="l"/>
            <a:r>
              <a:rPr lang="en-US" sz="2200" dirty="0"/>
              <a:t>	 .123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 Education and Income increase, Crime and Family Households decrease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 need to dive deeper…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Continued Research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Did we pick accurate metrics of wealth?</a:t>
            </a:r>
          </a:p>
          <a:p>
            <a:pPr algn="l"/>
            <a:r>
              <a:rPr lang="en-US" dirty="0"/>
              <a:t>	</a:t>
            </a:r>
            <a:r>
              <a:rPr lang="en-US" sz="2000" dirty="0"/>
              <a:t>Dive deeper into wealth disparity</a:t>
            </a:r>
          </a:p>
          <a:p>
            <a:pPr algn="l"/>
            <a:endParaRPr lang="en-US" sz="2000" dirty="0"/>
          </a:p>
          <a:p>
            <a:pPr algn="l"/>
            <a:r>
              <a:rPr lang="en-US" dirty="0"/>
              <a:t>Are there other factors in education we didn’t account for?</a:t>
            </a:r>
          </a:p>
          <a:p>
            <a:pPr algn="l"/>
            <a:r>
              <a:rPr lang="en-US" dirty="0"/>
              <a:t>	</a:t>
            </a:r>
            <a:r>
              <a:rPr lang="en-US" sz="2000" dirty="0"/>
              <a:t>After school activities &amp; proximity to higher education</a:t>
            </a:r>
          </a:p>
          <a:p>
            <a:pPr algn="l"/>
            <a:endParaRPr lang="en-US" sz="2000" dirty="0"/>
          </a:p>
          <a:p>
            <a:pPr algn="l"/>
            <a:r>
              <a:rPr lang="en-US" dirty="0"/>
              <a:t>What types of crimes are correlated with what “kinds” of neighborhoods?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Proprietary data collection</a:t>
            </a:r>
          </a:p>
          <a:p>
            <a:pPr algn="l"/>
            <a:r>
              <a:rPr lang="en-US" dirty="0"/>
              <a:t>	</a:t>
            </a:r>
            <a:r>
              <a:rPr lang="en-US" sz="2000" dirty="0"/>
              <a:t>Could our greater service be data collection?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491"/>
            <a:ext cx="9144000" cy="913516"/>
          </a:xfrm>
        </p:spPr>
        <p:txBody>
          <a:bodyPr/>
          <a:lstStyle/>
          <a:p>
            <a:r>
              <a:rPr lang="en-US" sz="4800" dirty="0"/>
              <a:t>Research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415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/>
              <a:t>What is the relationship between socioeconomic factors </a:t>
            </a:r>
          </a:p>
          <a:p>
            <a:r>
              <a:rPr lang="en-US" sz="2800" dirty="0"/>
              <a:t>– such as income and education – </a:t>
            </a:r>
          </a:p>
          <a:p>
            <a:r>
              <a:rPr lang="en-US" sz="2800" dirty="0"/>
              <a:t>and crime in Chicago within the last five years?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981-3C73-474E-AA96-9A2F4FB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AD2E-B73B-4371-BF59-EF65133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A75E-10B8-479E-AD79-1D06F32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Gathering the Data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City of Chicago Crime Dashboard </a:t>
            </a:r>
          </a:p>
          <a:p>
            <a:pPr lvl="1" algn="l"/>
            <a:r>
              <a:rPr lang="en-US" dirty="0"/>
              <a:t>2013 - 2017</a:t>
            </a:r>
          </a:p>
          <a:p>
            <a:pPr lvl="2" algn="l"/>
            <a:r>
              <a:rPr lang="en-US" dirty="0"/>
              <a:t>https://data.cityofchicago.org</a:t>
            </a:r>
          </a:p>
          <a:p>
            <a:pPr algn="l"/>
            <a:r>
              <a:rPr lang="en-US" dirty="0"/>
              <a:t>Point 2 Homes</a:t>
            </a:r>
          </a:p>
          <a:p>
            <a:pPr lvl="1" algn="l"/>
            <a:r>
              <a:rPr lang="en-US" dirty="0"/>
              <a:t>2018</a:t>
            </a:r>
          </a:p>
          <a:p>
            <a:pPr lvl="2" algn="l"/>
            <a:r>
              <a:rPr lang="en-US" dirty="0"/>
              <a:t>https://www.point2homes.com/US/Neighborhood/IL/Chicago.html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ED851-A288-40ED-A466-A5D73E7C0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31" y="1704702"/>
            <a:ext cx="6122448" cy="1724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6FAE81-8964-453B-91FF-C10420C2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001294"/>
            <a:ext cx="4236963" cy="24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Grouping by Neighborhood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l-GR" sz="2600" b="1" baseline="30000" dirty="0"/>
              <a:t> </a:t>
            </a:r>
            <a:r>
              <a:rPr lang="en-US" sz="2600" dirty="0"/>
              <a:t>test on </a:t>
            </a:r>
            <a:r>
              <a:rPr lang="en-US" sz="2600" b="1" dirty="0"/>
              <a:t>crimes per capita </a:t>
            </a:r>
            <a:r>
              <a:rPr lang="en-US" sz="2600" dirty="0"/>
              <a:t>in Chicago’s 77 neighborhoods</a:t>
            </a:r>
          </a:p>
          <a:p>
            <a:pPr algn="l"/>
            <a:r>
              <a:rPr lang="en-US" sz="2600" dirty="0"/>
              <a:t>Null Hypothesis</a:t>
            </a:r>
          </a:p>
          <a:p>
            <a:pPr lvl="1" algn="l"/>
            <a:r>
              <a:rPr lang="en-US" sz="2200" dirty="0"/>
              <a:t>Each neighborhood composed of similar populations</a:t>
            </a:r>
          </a:p>
          <a:p>
            <a:pPr lvl="1" algn="l"/>
            <a:r>
              <a:rPr lang="en-US" sz="2200" dirty="0"/>
              <a:t>These populations produce the same number of crimes per capita as the city of Chicago</a:t>
            </a:r>
          </a:p>
          <a:p>
            <a:pPr algn="l"/>
            <a:r>
              <a:rPr lang="en-US" sz="2600" dirty="0"/>
              <a:t>Critical Value</a:t>
            </a:r>
          </a:p>
          <a:p>
            <a:pPr lvl="1" algn="l"/>
            <a:r>
              <a:rPr lang="en-US" sz="2200" dirty="0"/>
              <a:t>95% confidence with 76 degrees of freedom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97.35</a:t>
            </a:r>
          </a:p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n-US" sz="2600" dirty="0"/>
              <a:t> Statistic</a:t>
            </a:r>
          </a:p>
          <a:p>
            <a:pPr lvl="1" algn="l"/>
            <a:r>
              <a:rPr lang="el-GR" sz="2200" b="1" dirty="0"/>
              <a:t>Σ </a:t>
            </a:r>
            <a:r>
              <a:rPr lang="en-US" sz="2200" dirty="0"/>
              <a:t>(Actual </a:t>
            </a:r>
            <a:r>
              <a:rPr lang="en-US" sz="2200" dirty="0" err="1"/>
              <a:t>Crimes</a:t>
            </a:r>
            <a:r>
              <a:rPr lang="en-US" sz="2200" baseline="-25000" dirty="0" err="1"/>
              <a:t>neighborhood</a:t>
            </a:r>
            <a:r>
              <a:rPr lang="en-US" sz="2200" dirty="0"/>
              <a:t> – Expected </a:t>
            </a:r>
            <a:r>
              <a:rPr lang="en-US" sz="2200" dirty="0" err="1"/>
              <a:t>Crimes</a:t>
            </a:r>
            <a:r>
              <a:rPr lang="en-US" sz="2200" baseline="-25000" dirty="0" err="1"/>
              <a:t>neighborhood</a:t>
            </a:r>
            <a:r>
              <a:rPr lang="en-US" sz="2200" dirty="0"/>
              <a:t>)</a:t>
            </a:r>
            <a:r>
              <a:rPr lang="en-US" sz="2200" baseline="30000" dirty="0"/>
              <a:t>2</a:t>
            </a:r>
            <a:endParaRPr lang="en-US" sz="2200" dirty="0"/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1,701,608.94</a:t>
            </a:r>
          </a:p>
          <a:p>
            <a:pPr lvl="1" algn="l"/>
            <a:r>
              <a:rPr lang="en-US" sz="2200" dirty="0">
                <a:sym typeface="Wingdings" panose="05000000000000000000" pitchFamily="2" charset="2"/>
              </a:rPr>
              <a:t>p-value</a:t>
            </a:r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0.0</a:t>
            </a:r>
          </a:p>
          <a:p>
            <a:pPr algn="l"/>
            <a:r>
              <a:rPr lang="en-US" sz="2600" dirty="0"/>
              <a:t>Conclusion</a:t>
            </a:r>
          </a:p>
          <a:p>
            <a:pPr lvl="1" algn="l"/>
            <a:r>
              <a:rPr lang="en-US" sz="2200" dirty="0"/>
              <a:t>The neighborhoods are decidedly </a:t>
            </a:r>
            <a:r>
              <a:rPr lang="en-US" sz="2200" b="1" dirty="0"/>
              <a:t>not</a:t>
            </a:r>
            <a:r>
              <a:rPr lang="en-US" sz="2200" dirty="0"/>
              <a:t> composed of similar populations</a:t>
            </a:r>
          </a:p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500-5502-5A41-857D-289054A92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AF7-6915-044C-B922-D44ECD298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Crime Breakdown</a:t>
            </a:r>
          </a:p>
        </p:txBody>
      </p:sp>
    </p:spTree>
    <p:extLst>
      <p:ext uri="{BB962C8B-B14F-4D97-AF65-F5344CB8AC3E}">
        <p14:creationId xmlns:p14="http://schemas.microsoft.com/office/powerpoint/2010/main" val="30881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Over Time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6B114-13AC-4D0A-A5FE-AD93C478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26" y="1820334"/>
            <a:ext cx="5966294" cy="3728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03AAA-A866-4F7B-A232-B51C3689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6" y="1690688"/>
            <a:ext cx="6232300" cy="38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105478"/>
            <a:ext cx="10515600" cy="1033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By Location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B05064-771B-4E21-AF3C-07C45F6E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25" y="899264"/>
            <a:ext cx="6976841" cy="55814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4D9F05-206C-492D-9EEA-C89B06178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75" y="899264"/>
            <a:ext cx="7084792" cy="54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274814"/>
            <a:ext cx="10515600" cy="77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by Type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21B3E6-33FC-4743-93E7-50F4F6F2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" y="523875"/>
            <a:ext cx="4010025" cy="60150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92E2DA-2F4F-4F7F-8CE8-2D734F12B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37" y="869776"/>
            <a:ext cx="7141763" cy="57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500-5502-5A41-857D-289054A92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AF7-6915-044C-B922-D44ECD298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Neighborhood Breakdown</a:t>
            </a:r>
          </a:p>
        </p:txBody>
      </p:sp>
    </p:spTree>
    <p:extLst>
      <p:ext uri="{BB962C8B-B14F-4D97-AF65-F5344CB8AC3E}">
        <p14:creationId xmlns:p14="http://schemas.microsoft.com/office/powerpoint/2010/main" val="42452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305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Crime in Chicago  A Socioeconomic Exploration</vt:lpstr>
      <vt:lpstr>Research Question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Rosen</dc:creator>
  <cp:lastModifiedBy>Greg Rosen</cp:lastModifiedBy>
  <cp:revision>34</cp:revision>
  <dcterms:created xsi:type="dcterms:W3CDTF">2018-06-11T23:53:15Z</dcterms:created>
  <dcterms:modified xsi:type="dcterms:W3CDTF">2018-06-14T00:23:37Z</dcterms:modified>
</cp:coreProperties>
</file>